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7"/>
  </p:notesMasterIdLst>
  <p:sldIdLst>
    <p:sldId id="290" r:id="rId2"/>
    <p:sldId id="315" r:id="rId3"/>
    <p:sldId id="350" r:id="rId4"/>
    <p:sldId id="340" r:id="rId5"/>
    <p:sldId id="342" r:id="rId6"/>
    <p:sldId id="339" r:id="rId7"/>
    <p:sldId id="343" r:id="rId8"/>
    <p:sldId id="344" r:id="rId9"/>
    <p:sldId id="345" r:id="rId10"/>
    <p:sldId id="346" r:id="rId11"/>
    <p:sldId id="383" r:id="rId12"/>
    <p:sldId id="347" r:id="rId13"/>
    <p:sldId id="348" r:id="rId14"/>
    <p:sldId id="349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88" r:id="rId27"/>
    <p:sldId id="362" r:id="rId28"/>
    <p:sldId id="363" r:id="rId29"/>
    <p:sldId id="364" r:id="rId30"/>
    <p:sldId id="365" r:id="rId31"/>
    <p:sldId id="366" r:id="rId32"/>
    <p:sldId id="367" r:id="rId33"/>
    <p:sldId id="387" r:id="rId34"/>
    <p:sldId id="368" r:id="rId35"/>
    <p:sldId id="389" r:id="rId36"/>
    <p:sldId id="371" r:id="rId37"/>
    <p:sldId id="372" r:id="rId38"/>
    <p:sldId id="390" r:id="rId39"/>
    <p:sldId id="374" r:id="rId40"/>
    <p:sldId id="376" r:id="rId41"/>
    <p:sldId id="378" r:id="rId42"/>
    <p:sldId id="379" r:id="rId43"/>
    <p:sldId id="380" r:id="rId44"/>
    <p:sldId id="385" r:id="rId45"/>
    <p:sldId id="260" r:id="rId46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3" autoAdjust="0"/>
    <p:restoredTop sz="93450" autoAdjust="0"/>
  </p:normalViewPr>
  <p:slideViewPr>
    <p:cSldViewPr snapToGrid="0">
      <p:cViewPr varScale="1">
        <p:scale>
          <a:sx n="107" d="100"/>
          <a:sy n="107" d="100"/>
        </p:scale>
        <p:origin x="64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41906-F7D7-4590-990D-B9D902344738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A4E63-7224-469D-9C03-58FE018829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913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726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4A4E63-7224-469D-9C03-58FE018829E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840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5980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4A4E63-7224-469D-9C03-58FE018829E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621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4A4E63-7224-469D-9C03-58FE018829E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152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59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12.03.2024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469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169419" y="1799461"/>
            <a:ext cx="9853164" cy="39201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80299" y="3094953"/>
            <a:ext cx="9031400" cy="986800"/>
          </a:xfrm>
        </p:spPr>
        <p:txBody>
          <a:bodyPr anchor="t" anchorCtr="0">
            <a:normAutofit/>
          </a:bodyPr>
          <a:lstStyle>
            <a:lvl1pPr algn="ctr">
              <a:lnSpc>
                <a:spcPts val="3629"/>
              </a:lnSpc>
              <a:defRPr sz="2903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12.03.2024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3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12.03.2024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000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12.03.2024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60" y="952912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852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027" y="685377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8312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60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805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88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0543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49623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7181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9244" y="2424136"/>
            <a:ext cx="7184985" cy="1004864"/>
          </a:xfrm>
        </p:spPr>
        <p:txBody>
          <a:bodyPr>
            <a:noAutofit/>
          </a:bodyPr>
          <a:lstStyle/>
          <a:p>
            <a:r>
              <a:rPr lang="pl-PL" sz="1814" dirty="0"/>
              <a:t>Kryteria wyboru projektów dla Działania 2.1, 2.2 i 2.3 w zakresie poprawy efektywności energetycznej oraz w zakresie rozwoju systemów ciepłowniczych</a:t>
            </a:r>
            <a:br>
              <a:rPr lang="pl-PL" sz="1814" dirty="0"/>
            </a:br>
            <a:r>
              <a:rPr lang="pl-PL" sz="1814" dirty="0"/>
              <a:t>Fundusze Europejskie dla Pomorza 2021-2027 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C96AA398-3522-410B-85E9-4B36BB6C7778}"/>
              </a:ext>
            </a:extLst>
          </p:cNvPr>
          <p:cNvSpPr txBox="1">
            <a:spLocks/>
          </p:cNvSpPr>
          <p:nvPr/>
        </p:nvSpPr>
        <p:spPr>
          <a:xfrm>
            <a:off x="2986466" y="4478243"/>
            <a:ext cx="7184985" cy="10048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6" rtl="0" eaLnBrk="1" latinLnBrk="0" hangingPunct="1">
              <a:lnSpc>
                <a:spcPts val="3629"/>
              </a:lnSpc>
              <a:spcBef>
                <a:spcPct val="0"/>
              </a:spcBef>
              <a:buNone/>
              <a:defRPr sz="2903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sz="1814" dirty="0"/>
          </a:p>
        </p:txBody>
      </p:sp>
    </p:spTree>
    <p:extLst>
      <p:ext uri="{BB962C8B-B14F-4D97-AF65-F5344CB8AC3E}">
        <p14:creationId xmlns:p14="http://schemas.microsoft.com/office/powerpoint/2010/main" val="618564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7DE9A0-E495-40F4-BFE6-159C1D4D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wyboru projektów – wykonalności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C97533-91F9-4014-A1B8-7FF6170C0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54" y="2043404"/>
            <a:ext cx="9852729" cy="3998281"/>
          </a:xfrm>
        </p:spPr>
        <p:txBody>
          <a:bodyPr/>
          <a:lstStyle/>
          <a:p>
            <a:r>
              <a:rPr lang="pl-PL" sz="1800" dirty="0"/>
              <a:t>Ocena wykonalności jest częścią oceny merytorycznej i polega na weryfikacji zasadności projektu oraz jego wewnętrznej logiki. Składa się z części: rzeczowej, instytucjonalnej oraz finansowej.</a:t>
            </a:r>
          </a:p>
          <a:p>
            <a:r>
              <a:rPr lang="pl-PL" sz="1800" dirty="0"/>
              <a:t>Ocena wykonalności jest oceną zero-jedynkową (z przypisanymi wartościami logicznymi TAK/NIE). Dokonywana będzie w oparciu o właściwe kryteria zatwierdzone przez KM FEP 2021-2027 dla danego Działania FEP 2021-2027 lub typu projektu. Niespełnienie któregokolwiek z kryteriów skutkować będzie uzyskaniem przez projekt oceny negatywnej. </a:t>
            </a:r>
          </a:p>
          <a:p>
            <a:r>
              <a:rPr lang="pl-PL" sz="1800" dirty="0"/>
              <a:t>W przypadku spełnienia wszystkich kryteriów wykonalności projekt uzyska ocenę pozytywną i zostanie zakwalifikowany do następnego etapu wyboru.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E133A8A-F4CF-4755-8ADB-47776DEFD6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1967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6017B5-F2EC-4723-BB19-828E9EA06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636" y="727788"/>
            <a:ext cx="9852728" cy="578406"/>
          </a:xfrm>
        </p:spPr>
        <p:txBody>
          <a:bodyPr/>
          <a:lstStyle/>
          <a:p>
            <a:r>
              <a:rPr lang="pl-PL" dirty="0"/>
              <a:t>Kryteria wyboru projektów – wykonalności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 vert="horz" lIns="0" tIns="72000" rIns="0" bIns="72000" rtlCol="0" anchor="ctr" anchorCtr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200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8E4DAEC0-1CA1-4630-8D21-72E74CA0B879}"/>
              </a:ext>
            </a:extLst>
          </p:cNvPr>
          <p:cNvGrpSpPr/>
          <p:nvPr/>
        </p:nvGrpSpPr>
        <p:grpSpPr>
          <a:xfrm>
            <a:off x="1090637" y="1772815"/>
            <a:ext cx="9728839" cy="3713585"/>
            <a:chOff x="998" y="1112958"/>
            <a:chExt cx="11269926" cy="3311849"/>
          </a:xfrm>
        </p:grpSpPr>
        <p:sp>
          <p:nvSpPr>
            <p:cNvPr id="6" name="Symbol zastępczy zawartości 5">
              <a:extLst>
                <a:ext uri="{FF2B5EF4-FFF2-40B4-BE49-F238E27FC236}">
                  <a16:creationId xmlns:a16="http://schemas.microsoft.com/office/drawing/2014/main" id="{877DD2AA-1D8B-441E-8FBE-9A92254794A1}"/>
                </a:ext>
              </a:extLst>
            </p:cNvPr>
            <p:cNvSpPr txBox="1">
              <a:spLocks/>
            </p:cNvSpPr>
            <p:nvPr/>
          </p:nvSpPr>
          <p:spPr>
            <a:xfrm>
              <a:off x="998" y="1112958"/>
              <a:ext cx="4216918" cy="3311849"/>
            </a:xfrm>
            <a:prstGeom prst="rect">
              <a:avLst/>
            </a:prstGeom>
          </p:spPr>
          <p:txBody>
            <a:bodyPr vert="horz" lIns="0" tIns="0" rIns="0" bIns="0" rtlCol="0">
              <a:normAutofit/>
            </a:bodyPr>
            <a:lstStyle>
              <a:lvl1pPr marL="251986" indent="-251986" algn="l" defTabSz="1007943" rtl="0" eaLnBrk="1" latinLnBrk="0" hangingPunct="1">
                <a:lnSpc>
                  <a:spcPts val="2400"/>
                </a:lnSpc>
                <a:spcBef>
                  <a:spcPts val="1102"/>
                </a:spcBef>
                <a:buClr>
                  <a:schemeClr val="accent1"/>
                </a:buClr>
                <a:buFontTx/>
                <a:buBlip>
                  <a:blip r:embed="rId3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1pPr>
              <a:lvl2pPr marL="755957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4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2pPr>
              <a:lvl3pPr marL="1259929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5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3pPr>
              <a:lvl4pPr marL="1763900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4pPr>
              <a:lvl5pPr marL="2267872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63538" marR="0" lvl="3" indent="-250825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600"/>
                </a:spcAft>
                <a:buClr>
                  <a:srgbClr val="003399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l-PL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rzeczowej:</a:t>
              </a:r>
            </a:p>
            <a:p>
              <a:pPr marL="577850" marR="0" lvl="3" indent="-214313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>
                  <a:srgbClr val="003399"/>
                </a:buClr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pl-PL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Możliwe warianty</a:t>
              </a:r>
            </a:p>
            <a:p>
              <a:pPr marL="577850" marR="0" lvl="3" indent="-214313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>
                  <a:srgbClr val="003399"/>
                </a:buClr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pl-PL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Zakres rzeczowy projektu</a:t>
              </a:r>
            </a:p>
            <a:p>
              <a:pPr marL="577850" marR="0" lvl="3" indent="-214313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>
                  <a:srgbClr val="003399"/>
                </a:buClr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pl-PL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Nakłady na realizację projektu </a:t>
              </a:r>
            </a:p>
            <a:p>
              <a:pPr marL="577850" marR="0" lvl="3" indent="-214313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>
                  <a:srgbClr val="003399"/>
                </a:buClr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pl-PL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Procedura oceny oddziaływania na środowisko</a:t>
              </a:r>
            </a:p>
            <a:p>
              <a:pPr marL="577850" marR="0" lvl="3" indent="-214313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>
                  <a:srgbClr val="003399"/>
                </a:buClr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pl-PL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Promocja projektu</a:t>
              </a:r>
            </a:p>
            <a:p>
              <a:pPr marL="1511914" marR="0" lvl="3" indent="0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  <a:p>
              <a:pPr marL="251986" marR="0" lvl="0" indent="-251986" algn="l" defTabSz="1007943" rtl="0" eaLnBrk="1" fontAlgn="auto" latinLnBrk="0" hangingPunct="1">
                <a:lnSpc>
                  <a:spcPts val="2400"/>
                </a:lnSpc>
                <a:spcBef>
                  <a:spcPts val="1102"/>
                </a:spcBef>
                <a:spcAft>
                  <a:spcPts val="0"/>
                </a:spcAft>
                <a:buClr>
                  <a:srgbClr val="003399"/>
                </a:buClr>
                <a:buSzTx/>
                <a:buFontTx/>
                <a:buBlip>
                  <a:blip r:embed="rId3"/>
                </a:buBlip>
                <a:tabLst/>
                <a:defRPr/>
              </a:pPr>
              <a:endPara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Symbol zastępczy zawartości 5">
              <a:extLst>
                <a:ext uri="{FF2B5EF4-FFF2-40B4-BE49-F238E27FC236}">
                  <a16:creationId xmlns:a16="http://schemas.microsoft.com/office/drawing/2014/main" id="{6A4C2403-9585-4435-AC73-A076FFCF8C92}"/>
                </a:ext>
              </a:extLst>
            </p:cNvPr>
            <p:cNvSpPr txBox="1">
              <a:spLocks/>
            </p:cNvSpPr>
            <p:nvPr/>
          </p:nvSpPr>
          <p:spPr>
            <a:xfrm>
              <a:off x="4134503" y="1112958"/>
              <a:ext cx="3817176" cy="3096345"/>
            </a:xfrm>
            <a:prstGeom prst="rect">
              <a:avLst/>
            </a:prstGeom>
          </p:spPr>
          <p:txBody>
            <a:bodyPr vert="horz" lIns="0" tIns="0" rIns="0" bIns="0" rtlCol="0">
              <a:normAutofit/>
            </a:bodyPr>
            <a:lstStyle>
              <a:lvl1pPr marL="251986" indent="-251986" algn="l" defTabSz="1007943" rtl="0" eaLnBrk="1" latinLnBrk="0" hangingPunct="1">
                <a:lnSpc>
                  <a:spcPts val="2400"/>
                </a:lnSpc>
                <a:spcBef>
                  <a:spcPts val="1102"/>
                </a:spcBef>
                <a:buClr>
                  <a:schemeClr val="accent1"/>
                </a:buClr>
                <a:buFontTx/>
                <a:buBlip>
                  <a:blip r:embed="rId3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1pPr>
              <a:lvl2pPr marL="755957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4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2pPr>
              <a:lvl3pPr marL="1259929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5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3pPr>
              <a:lvl4pPr marL="1763900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4pPr>
              <a:lvl5pPr marL="2267872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63538" marR="0" lvl="3" indent="-285750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600"/>
                </a:spcAft>
                <a:buClr>
                  <a:srgbClr val="002073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l-PL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instytucjonalnej:</a:t>
              </a:r>
            </a:p>
            <a:p>
              <a:pPr marL="550863" marR="0" lvl="3" indent="-187325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>
                  <a:srgbClr val="002073"/>
                </a:buClr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pl-PL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Partnerstwo </a:t>
              </a:r>
            </a:p>
            <a:p>
              <a:pPr marL="550863" marR="0" lvl="3" indent="-187325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>
                  <a:srgbClr val="002073"/>
                </a:buClr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pl-PL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Sposób zarządzania projektem</a:t>
              </a:r>
            </a:p>
            <a:p>
              <a:pPr marL="0" marR="0" lvl="0" indent="0" algn="l" defTabSz="1007943" rtl="0" eaLnBrk="1" fontAlgn="auto" latinLnBrk="0" hangingPunct="1">
                <a:lnSpc>
                  <a:spcPts val="2400"/>
                </a:lnSpc>
                <a:spcBef>
                  <a:spcPts val="1102"/>
                </a:spcBef>
                <a:spcAft>
                  <a:spcPts val="0"/>
                </a:spcAft>
                <a:buClr>
                  <a:srgbClr val="003399"/>
                </a:buClr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Symbol zastępczy zawartości 5">
              <a:extLst>
                <a:ext uri="{FF2B5EF4-FFF2-40B4-BE49-F238E27FC236}">
                  <a16:creationId xmlns:a16="http://schemas.microsoft.com/office/drawing/2014/main" id="{3D9A52A2-FD79-4208-A8A7-4E1730D2DFB1}"/>
                </a:ext>
              </a:extLst>
            </p:cNvPr>
            <p:cNvSpPr txBox="1">
              <a:spLocks/>
            </p:cNvSpPr>
            <p:nvPr/>
          </p:nvSpPr>
          <p:spPr>
            <a:xfrm>
              <a:off x="7806560" y="1112958"/>
              <a:ext cx="3464364" cy="2232248"/>
            </a:xfrm>
            <a:prstGeom prst="rect">
              <a:avLst/>
            </a:prstGeom>
          </p:spPr>
          <p:txBody>
            <a:bodyPr vert="horz" lIns="0" tIns="0" rIns="0" bIns="0" rtlCol="0">
              <a:normAutofit/>
            </a:bodyPr>
            <a:lstStyle>
              <a:lvl1pPr marL="251986" indent="-251986" algn="l" defTabSz="1007943" rtl="0" eaLnBrk="1" latinLnBrk="0" hangingPunct="1">
                <a:lnSpc>
                  <a:spcPts val="2400"/>
                </a:lnSpc>
                <a:spcBef>
                  <a:spcPts val="1102"/>
                </a:spcBef>
                <a:buClr>
                  <a:schemeClr val="accent1"/>
                </a:buClr>
                <a:buFontTx/>
                <a:buBlip>
                  <a:blip r:embed="rId3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1pPr>
              <a:lvl2pPr marL="755957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4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2pPr>
              <a:lvl3pPr marL="1259929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5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3pPr>
              <a:lvl4pPr marL="1763900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4pPr>
              <a:lvl5pPr marL="2267872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6088" marR="0" lvl="3" indent="-244475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600"/>
                </a:spcAft>
                <a:buClr>
                  <a:srgbClr val="002073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pl-PL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finansowej:</a:t>
              </a:r>
            </a:p>
            <a:p>
              <a:pPr marL="661988" marR="0" lvl="3" indent="-215900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>
                  <a:srgbClr val="002073"/>
                </a:buClr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pl-PL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Pomoc publiczna </a:t>
              </a:r>
            </a:p>
            <a:p>
              <a:pPr marL="661988" marR="0" lvl="3" indent="-215900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>
                  <a:srgbClr val="002073"/>
                </a:buClr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pl-PL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Budżet projektu </a:t>
              </a:r>
            </a:p>
            <a:p>
              <a:pPr marL="661988" marR="0" lvl="3" indent="-215900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>
                  <a:srgbClr val="002073"/>
                </a:buClr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pl-PL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Analiza finansowa </a:t>
              </a:r>
            </a:p>
            <a:p>
              <a:pPr marL="661988" marR="0" lvl="3" indent="-215900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>
                  <a:srgbClr val="002073"/>
                </a:buClr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pl-PL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Analiza ekonomiczna </a:t>
              </a:r>
            </a:p>
            <a:p>
              <a:pPr marL="1763900" marR="0" lvl="3" indent="-251986" algn="l" defTabSz="1007943" rtl="0" eaLnBrk="1" fontAlgn="auto" latinLnBrk="0" hangingPunct="1">
                <a:lnSpc>
                  <a:spcPct val="120000"/>
                </a:lnSpc>
                <a:spcBef>
                  <a:spcPts val="551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  <a:p>
              <a:pPr marL="251986" marR="0" lvl="0" indent="-251986" algn="l" defTabSz="1007943" rtl="0" eaLnBrk="1" fontAlgn="auto" latinLnBrk="0" hangingPunct="1">
                <a:lnSpc>
                  <a:spcPts val="2400"/>
                </a:lnSpc>
                <a:spcBef>
                  <a:spcPts val="1102"/>
                </a:spcBef>
                <a:spcAft>
                  <a:spcPts val="0"/>
                </a:spcAft>
                <a:buClr>
                  <a:srgbClr val="003399"/>
                </a:buClr>
                <a:buSzTx/>
                <a:buFontTx/>
                <a:buBlip>
                  <a:blip r:embed="rId3"/>
                </a:buBlip>
                <a:tabLst/>
                <a:defRPr/>
              </a:pPr>
              <a:endPara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8236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706CE3-8833-4BA1-81CE-8935DF716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Możliwe warianty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984D39-5CD9-4076-86CF-2D03C9BD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54" y="2090057"/>
            <a:ext cx="9852729" cy="3951628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sposób przeprowadzenia analizy różnych wariantów realizacji inwestycji oraz sposób wyboru wariantu do realizacji, tj.: </a:t>
            </a:r>
          </a:p>
          <a:p>
            <a:endParaRPr lang="pl-PL" sz="1800" dirty="0"/>
          </a:p>
          <a:p>
            <a:r>
              <a:rPr lang="pl-PL" sz="2000" dirty="0">
                <a:latin typeface="+mn-lt"/>
              </a:rPr>
              <a:t>czy przeprowadzono poprawną i wystarczającą analizę różnych wariantów realizacji projektu?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r>
              <a:rPr lang="pl-PL" sz="2000" dirty="0">
                <a:latin typeface="+mn-lt"/>
              </a:rPr>
              <a:t>czy wariant wybrany do realizacji został odpowiednio uzasadniony?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1798E8D-BA32-423B-812B-4738A70934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9821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7B5936-5FD3-4B28-9D4B-4B7815E1B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401216"/>
            <a:ext cx="9852728" cy="738998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Zakres rzeczowy projektu 1/2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361AF9-5E52-4004-9F45-74009BB1A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20" y="970384"/>
            <a:ext cx="6104971" cy="5728996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pl-PL" sz="1100" dirty="0"/>
              <a:t>w zakresie poprawy efektywności energetycznej</a:t>
            </a:r>
          </a:p>
          <a:p>
            <a:pPr>
              <a:lnSpc>
                <a:spcPct val="120000"/>
              </a:lnSpc>
              <a:spcBef>
                <a:spcPts val="500"/>
              </a:spcBef>
              <a:buFont typeface="Wingdings" panose="05000000000000000000" pitchFamily="2" charset="2"/>
              <a:buChar char="§"/>
            </a:pPr>
            <a:r>
              <a:rPr lang="pl-PL" sz="1100" dirty="0"/>
              <a:t>czy w odniesieniu do każdego z budynków objętych projektem: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l-PL" sz="1100" dirty="0"/>
              <a:t>jego zakres wynika z przeprowadzonej analizy możliwych rozwiązań i w całości uwzględnia ustalenia sporządzonego dla niego audytu energetycznego?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l-PL" sz="1100" dirty="0"/>
              <a:t>poziom oszczędności energii pierwotnej został poprawnie oszacowany?</a:t>
            </a:r>
          </a:p>
          <a:p>
            <a:pPr>
              <a:lnSpc>
                <a:spcPct val="120000"/>
              </a:lnSpc>
              <a:spcBef>
                <a:spcPts val="500"/>
              </a:spcBef>
              <a:buFont typeface="Wingdings" panose="05000000000000000000" pitchFamily="2" charset="2"/>
              <a:buChar char="§"/>
            </a:pPr>
            <a:r>
              <a:rPr lang="pl-PL" sz="1100" dirty="0"/>
              <a:t>w przypadku, gdy projekt dotyczy kompleksowego przedsięwzięcia termomodernizacyjnego, w ramach którego przewidziano modernizację źródła ciepła jako wydatek kwalifikowalny: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l-PL" sz="1100" dirty="0"/>
              <a:t>w przypadku, gdy projekt przewiduje wymianę źródła ciepła na zasilane paliwem gazowym: czy wnioskodawca wykazał, iż zastosowanie rozwiązań OZE i podłączenie do sieci ciepłowniczej jest nieopłacalne lub technicznie niewykonalne?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l-PL" sz="1100" dirty="0"/>
              <a:t>w przypadku, gdy projekt przewiduje wymianę źródła ciepła na spalające paliwa zawierające biomasę o wilgotności do 20%: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100" dirty="0"/>
              <a:t>czy wnioskodawca wykazał, iż wykorzystanie innych rozwiązań OZE i podłączenie do sieci ciepłowniczej jest niewykonalne oraz że osiągnięte zostanie znaczne zwiększenie efektywności energetycznej i odpowiednio to uzasadnił w analizie potrzeb?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100" dirty="0"/>
              <a:t>czy urządzenie będzie wyposażone w automatyczny podajnik paliwa i nie będzie miało możliwości zainstalowania rusztu awaryjnego?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l-PL" sz="1100" dirty="0"/>
              <a:t>w przypadku kotłowni wyposażonych w więcej niż jeden kocioł wykorzystujący paliwa stałe: czy wymiana dotyczy wszystkich kotłów?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l-PL" sz="1100" dirty="0"/>
              <a:t>czy realizacja projektu skutkować będzie redukcją emisji gazów cieplarnianych w odniesieniu do istniejących instalacji i przyczyniać się do zmniejszenia emisji zanieczyszczeń powietrza (pył PM 10 i PM 2,5, </a:t>
            </a:r>
            <a:r>
              <a:rPr lang="pl-PL" sz="1100" dirty="0" err="1"/>
              <a:t>benzo</a:t>
            </a:r>
            <a:r>
              <a:rPr lang="pl-PL" sz="1100" dirty="0"/>
              <a:t>(a)</a:t>
            </a:r>
            <a:r>
              <a:rPr lang="pl-PL" sz="1100" dirty="0" err="1"/>
              <a:t>piren</a:t>
            </a:r>
            <a:r>
              <a:rPr lang="pl-PL" sz="1100" dirty="0"/>
              <a:t>) oraz czy wartości wskazane przez wnioskodawcę zostały poprawnie oszacowane?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2DFB705-7AF8-40B0-B70C-E8C964EB3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06073" y="970384"/>
            <a:ext cx="5261672" cy="5397885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200" dirty="0"/>
              <a:t>w zakresie rozwoju systemów ciepłowniczych</a:t>
            </a:r>
          </a:p>
          <a:p>
            <a:pPr lv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200" dirty="0"/>
              <a:t>w przypadku, gdy projekt dotyczy systemu ciepłowniczego: czy system ciepłowniczy objęty projektem jest nieefektywny, a w wyniku realizacji projektu będzie spełniać wymagania dla systemów efektywnych?</a:t>
            </a:r>
          </a:p>
          <a:p>
            <a:pPr lv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200" dirty="0"/>
              <a:t>w przypadku, gdy projekt przewiduje wymianę źródła ciepła na zasilane paliwem gazowym: czy wnioskodawca wykazał, iż zastosowanie rozwiązań OZE jest nieopłacalne lub technicznie niewykonalne?</a:t>
            </a:r>
          </a:p>
          <a:p>
            <a:pPr lv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200" dirty="0"/>
              <a:t>w przypadku, gdy projekt dotyczy przebudowy istniejącego źródła ciepła (w tym z wykorzystaniem wysokosprawnej kogeneracji): czy realizacja projektu skutkować będzie redukcją emisji gazów cieplarnianych o co najmniej 30% w porównaniu do stanu wyjściowego oraz minimalizacją innych zanieczyszczeń powietrza (w tym pyłu PM 10, pyłu PM 2,5 oraz </a:t>
            </a:r>
            <a:r>
              <a:rPr lang="pl-PL" sz="1200" dirty="0" err="1"/>
              <a:t>benzo</a:t>
            </a:r>
            <a:r>
              <a:rPr lang="pl-PL" sz="1200" dirty="0"/>
              <a:t>(a)</a:t>
            </a:r>
            <a:r>
              <a:rPr lang="pl-PL" sz="1200" dirty="0" err="1"/>
              <a:t>pirenu</a:t>
            </a:r>
            <a:r>
              <a:rPr lang="pl-PL" sz="1200" dirty="0"/>
              <a:t>?</a:t>
            </a:r>
          </a:p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D83688E-2753-460C-8E19-804CB58B7A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8963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E1ED18-6A41-440B-83DA-CE605C72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438540"/>
            <a:ext cx="9852728" cy="1357534"/>
          </a:xfrm>
        </p:spPr>
        <p:txBody>
          <a:bodyPr>
            <a:normAutofit/>
          </a:bodyPr>
          <a:lstStyle/>
          <a:p>
            <a:r>
              <a:rPr lang="pl-PL" sz="2400" dirty="0"/>
              <a:t>Zakres rzeczowy projektu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AC98B8-8FD4-4BB7-86D3-8F6D2F7A7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118" y="933061"/>
            <a:ext cx="10730204" cy="5435207"/>
          </a:xfrm>
        </p:spPr>
        <p:txBody>
          <a:bodyPr/>
          <a:lstStyle/>
          <a:p>
            <a:r>
              <a:rPr lang="pl-PL" dirty="0"/>
              <a:t>czy zakres projektu i zastosowane rozwiązania techniczne/technologiczne są adekwatne w stosunku do zidentyfikowanych w projekcie problemów i celów oraz przewidzianej lokalizacji?</a:t>
            </a:r>
          </a:p>
          <a:p>
            <a:r>
              <a:rPr lang="pl-PL" dirty="0"/>
              <a:t>czy zakres zadań objętych projektem został rozplanowany w czasie w sposób umożliwiający ich techniczne wykonanie?</a:t>
            </a:r>
          </a:p>
          <a:p>
            <a:r>
              <a:rPr lang="pl-PL" dirty="0"/>
              <a:t>czy rozwiązania techniczne/technologiczne zastosowane w projekcie mają wpływ i przyczynią się do osiągnięcia założonych w projekcie wskaźników produktu i rezultatu?</a:t>
            </a:r>
          </a:p>
          <a:p>
            <a:r>
              <a:rPr lang="pl-PL" dirty="0"/>
              <a:t>czy rozwiązania techniczne/technologiczne zastosowane w projekcie przełożą się na jakość i trwałość otrzymanych produktów?</a:t>
            </a:r>
          </a:p>
          <a:p>
            <a:r>
              <a:rPr lang="pl-PL" dirty="0"/>
              <a:t>w przypadku infrastruktury o przewidywalnej trwałości wynoszącej co najmniej 5 lat: czy wspierana w ramach projektu infrastruktura jest odporna na zmiany klimatu?</a:t>
            </a:r>
          </a:p>
          <a:p>
            <a:r>
              <a:rPr lang="pl-PL" dirty="0"/>
              <a:t>czy zakres projektu jest zgodny z uzyskanymi decyzjami warunkującymi inwestycję (jeśli dotyczy)?</a:t>
            </a:r>
          </a:p>
          <a:p>
            <a:r>
              <a:rPr lang="pl-PL" dirty="0"/>
              <a:t>w przypadku projektu, którego realizacja rozpoczęła się przed dniem złożenia wniosku o dofinansowanie: czy w tym okresie wnioskodawca realizował projekt zgodnie z prawem, zgodnie z art. 73 ust. 2 lit. f rozporządzenia ogólnego?</a:t>
            </a:r>
          </a:p>
          <a:p>
            <a:r>
              <a:rPr lang="pl-PL" dirty="0"/>
              <a:t>czy projekt nie został ukończony, zgodnie z art. 63 ust. 6 rozporządzenia ogólnego?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A7F26E9-126B-44E3-8798-3431215EE9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9874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6DFB4F-55B2-4D71-BAB4-A6FB90ADF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606491"/>
            <a:ext cx="9852728" cy="522514"/>
          </a:xfrm>
        </p:spPr>
        <p:txBody>
          <a:bodyPr/>
          <a:lstStyle/>
          <a:p>
            <a:r>
              <a:rPr lang="pl-PL" dirty="0"/>
              <a:t>Nakłady na realizację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D3EE56-3258-4E6B-B2FB-504292AE07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532" y="1996751"/>
            <a:ext cx="5424212" cy="4646645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120000"/>
              </a:lnSpc>
              <a:buClr>
                <a:srgbClr val="003399"/>
              </a:buClr>
              <a:buNone/>
            </a:pPr>
            <a:r>
              <a:rPr lang="pl-PL" sz="1600" dirty="0">
                <a:solidFill>
                  <a:srgbClr val="000000"/>
                </a:solidFill>
              </a:rPr>
              <a:t>w zakresie poprawy efektywności energetycznej</a:t>
            </a:r>
            <a:endParaRPr lang="pl-P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wartość poszczególnych zadań objętych projektem została oszacowana prawidłowo z punktu widzenia zastosowanych rozwiązań (w tym technicznych/technologicznych)?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 odniesieniu do każdego z budynków objętych projektem - wariant wybrany do realizacji uwzględnia efektywność kosztową rozumianą jako stosunek uzyskanych efektów (np. redukcji zapotrzebowania na energię) do nakładów finansowych (w ramach ustaleń sporządzonego dla niego audytu energetycznego)?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wydatki kwalifikowalne ujęte we wniosku o dofinansowanie są zgodne z zasadami kwalifikowania wydatków określonymi w regulaminie wyboru projektów dla Działania udostępnionym wnioskodawcy?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 budżecie projektu przewidziano nakłady odtworzeniowe (o ile są niezbędne z punktu widzenia zastosowanych rozwiązań technicznych/technologicznych) i czy prawidłowo oszacowano ich wartość?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EC0F78A-8FB6-4E6F-8C5D-9F1933455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1255" y="1996751"/>
            <a:ext cx="5567284" cy="4371519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115000"/>
              </a:lnSpc>
              <a:buClr>
                <a:srgbClr val="003399"/>
              </a:buClr>
              <a:buNone/>
            </a:pPr>
            <a:r>
              <a:rPr lang="pl-PL" sz="1600" dirty="0">
                <a:solidFill>
                  <a:srgbClr val="000000"/>
                </a:solidFill>
              </a:rPr>
              <a:t>w zakresie rozwoju systemów ciepłowniczych</a:t>
            </a:r>
            <a:endParaRPr lang="pl-P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wartość poszczególnych zadań objętych projektem została oszacowana prawidłowo z punktu widzenia zastosowanych rozwiązań (w tym technicznych/technologicznych)?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wydatki kwalifikowalne ujęte we wniosku o dofinansowanie są zgodne z zasadami kwalifikowania wydatków określonymi w regulaminie wyboru projektów dla Działania udostępnionym wnioskodawcy?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 budżecie projektu przewidziano nakłady odtworzeniowe (o ile są niezbędne z punktu widzenia zastosowanych rozwiązań technicznych/technologicznych) i czy prawidłowo oszacowano ich wartość?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5AFE304-304D-4D93-B0A5-099865989B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AA953CC7-653F-4569-AEA9-E335EEAB1FBB}"/>
              </a:ext>
            </a:extLst>
          </p:cNvPr>
          <p:cNvSpPr/>
          <p:nvPr/>
        </p:nvSpPr>
        <p:spPr>
          <a:xfrm>
            <a:off x="466532" y="1129005"/>
            <a:ext cx="116197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Ocenie podlega struktura nakładów na realizację projektu w kontekście zastosowanych rozwiązań technicznych/technologicznych oraz ich zgodność z zasadami kwalifikowania wydatków, tj.:</a:t>
            </a:r>
          </a:p>
        </p:txBody>
      </p:sp>
    </p:spTree>
    <p:extLst>
      <p:ext uri="{BB962C8B-B14F-4D97-AF65-F5344CB8AC3E}">
        <p14:creationId xmlns:p14="http://schemas.microsoft.com/office/powerpoint/2010/main" val="712328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EF6A-D879-46BC-86AC-1EF481E23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 oceny oddziaływania na środowisko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B10349-810F-4B81-B911-406A40BA9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4" y="1520889"/>
            <a:ext cx="10825410" cy="4730621"/>
          </a:xfrm>
        </p:spPr>
        <p:txBody>
          <a:bodyPr lIns="0"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zgodność projektu z unijnymi i krajowymi przepisami z zakresu ochrony środowiska właściwymi dla jego planowanego zakresu (m.in. Dyrektywą Siedliskową, Ramową Dyrektywą Wodną), w tym prawidłowość przeprowadzenia oceny oddziaływania projektu na środowisko na podstawie ustawy z dnia 3 października 2008 r. o udostępnianiu informacji o środowisku i jego ochronie, udziale społeczeństwa w ochronie środowiska oraz o ocenach oddziaływania na środowisko i Dyrektywą OOŚ, tj.: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prawidłowo zidentyfikowano obowiązek/brak obowiązku przeprowadzenia postępowania w sprawie oceny oddziaływania na środowisko, w tym/lub na obszary Natura 2000?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przypadku, gdy projekt wymagał przeprowadzenia postępowania w sprawie oceny oddziaływania na środowisko, w tym/lub na obszary Natura 2000: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postępowanie jest poprawne pod kątem formalno-prawnym?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chronologia uzyskanych decyzji inwestycyjnych jest prawidłowa względem decyzji o środowiskowych uwarunkowaniach? (jeśli dotyczy)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prawidłowo zastosowano Wytyczne w sprawie działań naprawczych w odniesieniu do projektów współfinansowanych w okresie programowania 2014-2020 oraz ubiegających się o współfinansowanie w okresie 2021-2027 z Funduszy UE, dotkniętych naruszeniem 2016/2046 w zakresie specustaw, dla których prowadzone jest postępowanie w sprawie oceny oddziaływania na środowisko? (jeśli dotyczy)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E274D1B-048B-4431-87D0-9AB858D76B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5915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0F8EB7-83EE-4478-919F-282564CD9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564204"/>
            <a:ext cx="9852728" cy="505839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Promocja projektu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621703-69E6-4734-A7E8-E28761F1D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465" y="1196503"/>
            <a:ext cx="10884259" cy="517176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spełnienie przez projekt minimalnych wymagań dotyczących działań promocyjnych, tj.: </a:t>
            </a:r>
            <a:endParaRPr lang="pl-PL" b="1" dirty="0"/>
          </a:p>
          <a:p>
            <a:r>
              <a:rPr lang="pl-PL" dirty="0"/>
              <a:t>czy w zadaniach i budżecie projektu przewidziano: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l-PL" dirty="0"/>
              <a:t>przygotowanie tablicy informacyjnej dotyczącej projektu i jej montaż w widocznym miejscu w miejscu realizacji projektu?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l-PL" dirty="0"/>
              <a:t>wytworzenie obowiązkowych plakatów informacyjnych w miejscu realizacji projektu (jeśli dotyczy)?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l-PL" dirty="0"/>
              <a:t>umieszczenia krótkiego opisu projektu na stronach mediów społecznościowych projektodawcy oraz na jego stronie internetowej (jeśli ją posiada)?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l-PL" dirty="0"/>
              <a:t>obowiązkowe oznakowanie na wytwarzanych materiałach informacyjnych dotyczących projektu (np. materiały prasowe, reklamy w radiu, informacje w mediach społecznościowych itp.)?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l-PL" dirty="0"/>
              <a:t>w przypadku, gdy całkowita wartość projektu przekracza 5 mln euro lub wartość wnioskowanego współfinansowania wkładu krajowego z budżetu państwa przekracza 2 mln złotych: organizację uroczystego zakończenia inwestycji/otwarcia projektu z udziałem przedstawicieli mediów oraz potencjalnym udziałem przedstawicieli Komisji Europejskiej i Instytucji Zarządzającej FEP 2021-2027?</a:t>
            </a:r>
          </a:p>
          <a:p>
            <a:r>
              <a:rPr lang="pl-PL" dirty="0"/>
              <a:t>czy działania promocyjne przewidziane w projekcie spełniają standard informacyjno-promocyjny określony w Załączniku nr 2 do Wytycznych </a:t>
            </a:r>
            <a:r>
              <a:rPr lang="pl-PL" dirty="0" err="1"/>
              <a:t>MFiPR</a:t>
            </a:r>
            <a:r>
              <a:rPr lang="pl-PL" dirty="0"/>
              <a:t> dotyczących realizacji zasad równościowych w ramach funduszy unijnych na lata 2021-2027?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AD552C5-06E1-4471-BC74-7F700C8E7E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5059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E051C3-10B5-43A8-907E-36C37DE97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1017037"/>
            <a:ext cx="9852728" cy="779036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Partnerstwo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B8678B-A1BC-4A61-8B15-C04B2704B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54" y="2393004"/>
            <a:ext cx="9852729" cy="3648681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partnerstwo występujące w projekcie spełnia warunki określone w art. 39 ust. 1- 4 ustawy wdrożeniowej?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kryterium dotyczy projektów, w których przewidziano udział partnera/partnerów.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A61057-4AA9-4D23-B09F-7DCE2839D5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2587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3A018E-57F6-4478-B58C-B66D55EB4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Sposób zarządzania projektem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50BBFD-FA6D-4B46-A39F-4BF220E7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434" y="1796072"/>
            <a:ext cx="10220150" cy="424561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opis sposobu zarządzania majątkiem, który powstanie w wyniku realizacji projektu z uwzględnieniem utrzymania jego celów, tj.: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przedstawiony sposób zarządzania majątkiem powstałym w wyniku realizacji projektu zapewni utrzymanie celów projektu co najmniej w okresie trwałości projektu?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przypadku, gdy wnioskodawca planuje przekazanie zarządzania lub własności powstałego majątku odrębnemu podmiotowi (operatorowi):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przedstawiony sposób przekazania jest zgodny z obowiązującymi przepisami prawa?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zaproponowana forma prawna przekazania i struktura organizacyjna operatora zapewniają utrzymanie celów projektu co najmniej w okresie jego trwałości?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sytuacja finansowa podmiotu, któremu planowane jest przekazanie majątku utworzonego w ramach projektu, zapewnia utrzymanie celów projektu co najmniej w okresie jego trwałości?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3CBF8A-B1CA-4F36-917E-B5C8A063CD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675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9ABEB3-C697-453E-8C38-B5586EC92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636" y="325850"/>
            <a:ext cx="9852728" cy="979757"/>
          </a:xfrm>
        </p:spPr>
        <p:txBody>
          <a:bodyPr/>
          <a:lstStyle/>
          <a:p>
            <a:r>
              <a:rPr lang="pl-PL" dirty="0"/>
              <a:t>Kryteria wyboru projektów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03BE97-9DA4-4394-89A3-AA91A892B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636" y="993486"/>
            <a:ext cx="10360885" cy="51769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sformułowane są w oparciu o „Metodykę wyboru projektów w ramach programu regionalnego Fundusze Europejskie dla Pomorza 2021-2027 …” przyjętą 29 marca 2023 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Kryteria: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formalne, 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wykonalności, 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zgodności z zasadami horyzontalnymi, </a:t>
            </a:r>
          </a:p>
          <a:p>
            <a:pPr marL="542925" lvl="1" indent="-228600"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strategiczne.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Definicje zawierają wymogi wynikające z: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programu FEP 2021-2027, 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Szczegółowego Opisu Priorytetów, </a:t>
            </a:r>
          </a:p>
          <a:p>
            <a:pPr marL="542925" lvl="1" indent="-2286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Wytycznych ministra właściwego ds. rozwoju regionalnego,</a:t>
            </a:r>
          </a:p>
          <a:p>
            <a:pPr marL="542925" lvl="1" indent="-228600">
              <a:spcAft>
                <a:spcPts val="12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Kontraktu Programowego dla Województwa Pomorskiego.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800" dirty="0"/>
              <a:t>Działanie </a:t>
            </a:r>
            <a:r>
              <a:rPr lang="pl-PL" sz="1800" b="1" dirty="0"/>
              <a:t>2.1. </a:t>
            </a:r>
            <a:r>
              <a:rPr lang="pl-PL" sz="1800" dirty="0"/>
              <a:t>– </a:t>
            </a:r>
            <a:r>
              <a:rPr lang="pl-PL" sz="1800" b="1" dirty="0"/>
              <a:t>konkurencyjny</a:t>
            </a:r>
            <a:r>
              <a:rPr lang="pl-PL" sz="1800" b="1" dirty="0">
                <a:solidFill>
                  <a:schemeClr val="accent1"/>
                </a:solidFill>
              </a:rPr>
              <a:t> </a:t>
            </a:r>
            <a:r>
              <a:rPr lang="pl-PL" sz="1800" dirty="0"/>
              <a:t>sposób wyboru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/>
              <a:t>Działania </a:t>
            </a:r>
            <a:r>
              <a:rPr lang="pl-PL" sz="1800" b="1" dirty="0"/>
              <a:t>2.2.</a:t>
            </a:r>
            <a:r>
              <a:rPr lang="pl-PL" sz="1800" dirty="0"/>
              <a:t> i </a:t>
            </a:r>
            <a:r>
              <a:rPr lang="pl-PL" sz="1800" b="1" dirty="0"/>
              <a:t>2.3.</a:t>
            </a:r>
            <a:r>
              <a:rPr lang="pl-PL" sz="1800" dirty="0"/>
              <a:t> – </a:t>
            </a:r>
            <a:r>
              <a:rPr lang="pl-PL" sz="1800" b="1" dirty="0"/>
              <a:t>niekonkurencyjny </a:t>
            </a:r>
            <a:r>
              <a:rPr lang="pl-PL" sz="1800" dirty="0"/>
              <a:t>sposób wyboru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87BAB0F-9A0F-435A-A5FF-97CF94FA0C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z="1200" smtClean="0"/>
              <a:pPr/>
              <a:t>2</a:t>
            </a:fld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099236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AEDDE5-09EF-4A70-AC5F-2A4E5CACD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489733"/>
            <a:ext cx="9852728" cy="648404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Pomoc publiczna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3F3B78-3B12-498C-AC8D-76C83EE88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485" y="1322963"/>
            <a:ext cx="10612877" cy="504530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zgodność projektu z przepisami dot. pomocy publicznej lub pomocy de </a:t>
            </a:r>
            <a:r>
              <a:rPr lang="pl-PL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minimis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wskazanymi dla Działania 2.1. w SZOP, tj.: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prawidłowo zidentyfikowano brak lub wystąpienie pomocy publicznej lub pomocy de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minimis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 kontekście założeń i zakresu projektu?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projektu objętego pomocą publiczną lub pomocą de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minimis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spełnione są wszystkie warunki dopuszczalności udzielenia pomocy publicznej lub pomocy de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minimis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wynikające z mającego zastosowanie rozporządzenia ministra właściwego ds. rozwoju regionalnego w sprawie udzielania pomocy publicznej lub innej podstawy prawnej? 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ustalono właściwy poziom dofinansowania wynikający z dopuszczalnej maksymalnej intensywności pomocy określonej w ramach odpowiednich przeznaczeń pomocy? 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okres realizacji projektu jest zgodny z okresem kwalifikowalności wydatków wynikającym z przepisów dot. pomocy publicznej lub pomocy de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minimis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wydatki kwalifikowalne ujęte we wniosku są zgodne z zakresem wydatków kwalifikowalnych określonym w ramach odpowiedniego dla danego projektu rozporządzenia ministra właściwego ds. rozwoju regionalnego w sprawie udzielania pomocy publicznej lub pomocy de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minimis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D9A8F0B-6F9C-4973-BFE2-D8F68D8934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7879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D6E3A6-3019-410F-AD13-05D5C924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1050587"/>
            <a:ext cx="9852728" cy="745486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Budżet projektu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CFE36F-66C6-4649-B8FF-7A8A3F53D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424" y="2237362"/>
            <a:ext cx="10192159" cy="3804323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konstrukcja budżetu projektu, w tym poprawność i kompletność montażu finansowego: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montaż finansowy projektu jest kompletny i zawiera wymagane współfinansowanie krajowe oraz pokazuje jego źródła?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F8A58CF-E3D9-4E55-BC2B-8320DAC684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0851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10E582-3422-4A04-B345-527BCDC6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418290"/>
            <a:ext cx="9852728" cy="573931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 finansowa 1/2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069C63-5DD5-46D2-A6F3-FE8BDD820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481" y="1303506"/>
            <a:ext cx="11186807" cy="4738180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projektów, których wartość kosztów kwalifikowalnych w dniu złożenia wniosku o dofinansowanie wynosiła mniej niż 50 mln złotych, ocenie podlega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poprawność sporządzenia analizy finansowej projektu, tj.: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założenia do analizy finansowej projektu są realne i wiarygodne, w szczególności w kontekście sytuacji społeczno-gospodarczej obszaru realizacji projektu, zdefiniowanych problemów i potrzeb, typu i skali projektu oraz oczekiwanych efektów i rezultatów?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kalkulacja przychodów i kosztów (w tym nakładów inwestycyjnych i odtworzeniowych) została przygotowana poprawnie?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rachunek przepływów pieniężnych został sporządzony poprawnie i potwierdza płynność finansową wnioskodawcy?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 finansowa projektu może zostać sporządzona w sposób uproszczony w stosunku do zasad określonych w Wytycznych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MFiPR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dotyczących zagadnień związanych z przygotowaniem projektów inwestycyjnych, w tym hybrydowych na lata 2021-2027.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FBB474D-79A3-4D87-B439-E117013B5C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1235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EB77CA-A1B1-4BB7-998D-CC54519C5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559837"/>
            <a:ext cx="9852728" cy="909652"/>
          </a:xfrm>
        </p:spPr>
        <p:txBody>
          <a:bodyPr/>
          <a:lstStyle/>
          <a:p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 finansowa 2/2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B801AE-B75F-41AB-9AAA-0FA9757C4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026" y="1362269"/>
            <a:ext cx="11040893" cy="500599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projektów, których wartość kosztów kwalifikowalnych w dniu złożenia wniosku o dofinansowanie była równa lub większa od 50 mln złotych, ocenie podlega poprawność sporządzenia analizy finansowej projektu, tj.: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założenia do analizy finansowej projektu są realne i wiarygodne, w szczególności w kontekście sytuacji społeczno-gospodarczej obszaru realizacji projektu, zdefiniowanych problemów i potrzeb, typu i skali projektu oraz oczekiwanych efektów i rezultatów?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kalkulacja przychodów i kosztów (w tym nakładów inwestycyjnych i odtworzeniowych) została przygotowana poprawnie?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rachunek przepływów pieniężnych został sporządzony poprawnie i potwierdza płynność finansową wnioskodawcy?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poziom wskaźników finansowej efektywności projektu (FNPV/C, FRR/C, FNPV/K, FRR/K) jest adekwatny do poziomu wnioskowanego dofinansowania oraz zakładanych rezultatów projektu?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 finansowa projektu powinna zostać sporządzona zgodnie z zasadami określonymi w Wytycznych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MFiPR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dotyczących zagadnień związanych z przygotowaniem projektów inwestycyjnych, w tym hybrydowych na lata 2021-2027.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E62AF2B-ED39-4488-A68B-C22FC563DE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1371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50E27C-82D6-4098-AA8B-145BA1F2A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Analiza ekonomiczna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97CCBE-90BC-4C7A-931D-5DFE3C655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722" y="1796072"/>
            <a:ext cx="10070861" cy="4245613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projektów, których wartość kosztów kwalifikowalnych w dniu złożenia wniosku o dofinansowanie wynosiła mniej niż 50 mln złotych, ocenie podlega poprawność sporządzenia analizy ekonomicznej projektu, tj.: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dirty="0"/>
              <a:t>czy założenia do analizy ekonomicznej są realne i wiarygodne, w szczególności w kontekście sytuacji społeczno-gospodarczej obszaru realizacji projektu, zdefiniowanych problemów i potrzeb, typu i skali projektu, oczekiwanych efektów i rezultatów?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poprawnie określono poszczególne korzyści i koszty ekonomiczne?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 ekonomiczna projektu powinna mieć charakter opisowy i może zostać sporządzona  w sposób uproszczony w stosunku do zasad określonych w Wytycznych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MFiPR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dotyczących zagadnień związanych z przygotowaniem projektów inwestycyjnych, w tym hybrydowych na lata 2021-2027.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B6B366-A7D4-4206-B40F-D37AB059C5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7470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5FDF0-2C2E-4108-A41D-BF51BEF53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2073"/>
                </a:solidFill>
              </a:rPr>
              <a:t>Analiza ekonomiczna 2/2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F3067D-625B-46A7-A27E-E312153E9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078" y="1546698"/>
            <a:ext cx="10145505" cy="4821571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projektów, których wartość kosztów kwalifikowalnych w dniu złożenia wniosku o dofinansowanie była równa lub większa od 50 mln złotych, ocenie podlega 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poprawność sporządzenia analizy finansowej projektu, tj.: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1800" dirty="0">
                <a:latin typeface="+mn-lt"/>
              </a:rPr>
              <a:t>czy założenia do analizy ekonomicznej są realne i wiarygodne, w szczególności w kontekście sytuacji społeczno-gospodarczej obszaru realizacji projektu, zdefiniowanych problemów i potrzeb, typu i skali projektu, oczekiwanych efektów i rezultatów?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1800" dirty="0">
                <a:latin typeface="+mn-lt"/>
              </a:rPr>
              <a:t>czy poprawnie określono poszczególne korzyści i koszty ekonomiczne?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1800" dirty="0">
                <a:latin typeface="+mn-lt"/>
              </a:rPr>
              <a:t>czy spodziewane korzyści ekonomiczne projektu są adekwatne do poniesionych nakładów?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1800" dirty="0">
                <a:latin typeface="+mn-lt"/>
              </a:rPr>
              <a:t>czy wskaźniki efektywności ekonomicznej (ENPV, ERR, B/C) uzasadniają realizację projektu?</a:t>
            </a: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 ekonomiczna projektu powinna zostać sporządzona zgodnie z zasadami określonymi w Wytycznych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MFiPR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dotyczących zagadnień związanych z przygotowaniem projektów inwestycyjnych, w tym hybrydowych na lata 2021-2027.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C8948D2-A0FE-4AA3-9FD2-E2B39E52B6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5750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50C8B6-1B6A-4B08-A1CA-A0F06418A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zgodności z zasadami horyzontalnymi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4E0A35-E54B-42B9-98DF-7980EACEF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54" y="1530220"/>
            <a:ext cx="9852729" cy="451146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zgodności projektu z zasadami horyzontalnymi jest częścią oceny merytorycznej i polega na weryfikacji zgodności projektu z zasadami horyzontalnymi dotyczącymi:</a:t>
            </a:r>
          </a:p>
          <a:p>
            <a:pPr marL="800102" lvl="1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równości szans i niedyskryminacji, w tym dostępności dla osób z niepełnosprawnościami,</a:t>
            </a:r>
          </a:p>
          <a:p>
            <a:pPr marL="800102" lvl="1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równości kobiet i mężczyzn,</a:t>
            </a:r>
          </a:p>
          <a:p>
            <a:pPr marL="800102" lvl="1" indent="-342900">
              <a:lnSpc>
                <a:spcPct val="115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zrównoważonego rozwoju, w tym z zasadą DNSH.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zgodności z zasadami horyzontalnymi jest oceną zero-jedynkową (z przypisanymi wartościami logicznymi TAK/NIE). Dokonywana będzie w oparciu o właściwe kryteria zatwierdzone przez KM FEP 2021-2027 dla danego Działania FEP 2021-2027 lub typu projektu. Niespełnienie któregokolwiek z kryteriów skutkować będzie uzyskaniem przez wniosek oceny negatywnej.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spełnienia wszystkich kryteriów zgodności z zasadami horyzontalnymi projekt uzyskuje pozytywną ocenę i zostaje zakwalifikowany do następnego etapu wyboru.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C3908B-81B6-48B1-AE0C-DFECA50FE5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12340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993127-E5A6-4C26-BF7A-AE8E7DE7E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Zasada równości szans i niedyskryminacji, w tym dostępności dla osób z niepełnosprawnościami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CEB499-7FD2-4CDE-9D82-D93C3A104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847" y="2178996"/>
            <a:ext cx="10924161" cy="403697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podlega, czy projekt jest zgodny z zasadą równości szans i niedyskryminacji, w tym dostępności dla osób z niepełnosprawnościami i wpływa pozytywnie na jej realizację, tj.: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wszystkie elementy (produkty i usługi) składające się na przedmiot projektu, które nie zostały uznane za neutralne, są dostępne dla wszystkich ich użytkowniczek oraz użytkowników i spełniają standard architektoniczny dla budynków określony w Załączniku nr 2 do Wytycznych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MFiPR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dotyczących realizacji zasad równościowych w ramach funduszy unijnych na lata 2021-2027 lub standardy dostępności określone w innych, wskazanym przez wnioskodawcę, dokumencie właściwym dla danego typu inwestycji wymienionym na stronie internetowej Programu Dostępność Plus?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przypadku, gdy we wniosku o dofinansowanie stwierdzono neutralny charakter produktów i usług składających się na przedmiot projektu: czy neutralny charakter produktów i usług został zidentyfikowany prawidłowo, tj. czy nie mają one swoich bezpośrednich użytkowniczek i użytkowników?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projekt jest zgodny z warunkami w zakresie równości szans i niedyskryminacji zamieszczonymi w opisie działań na rzecz zapewnienia równości, włączenia społecznego i niedyskryminacji dla celu szczegółowego 2 (i) FEP 2021-2027?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3ECD7E1-42BC-4659-AEDB-9FA5421F75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50387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471932-DF62-46EB-BC98-16CFE66D8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1017037"/>
            <a:ext cx="9852728" cy="779036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Karta Praw Podstawowych Unii Europejskiej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9AA773-0DAC-4B58-B2E8-0AACFB6D6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54" y="2295728"/>
            <a:ext cx="9852729" cy="3745957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zgodność projektu z Kartą Praw Podstawowych Unii Europejskiej, tj.: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zapisy wniosku o dofinansowanie dotyczące zakresu oraz sposobu realizacji projektu nie stoją w sprzeczności z wymogami Karty Praw Podstawowych Unii Europejskiej?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przypadku, gdy we wniosku o dofinansowanie stwierdzono neutralny charakter wymogów Karty Praw Podstawowych Unii Europejskiej względem zakresu i sposobu realizacji projektu: czy neutralny charakter wymogów został zidentyfikowany prawidłowo?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C1FA6CF-C272-449A-AB7B-5888784EC9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205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C265E1-68C6-4FA3-BE96-0CBF65AD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749837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Konwencja o Prawach Osób Niepełnosprawnych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14EDAB-6952-4D0A-8899-202028C16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852" y="1796071"/>
            <a:ext cx="10236306" cy="4245613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zgodność projektu z Konwencją o Prawach Osób Niepełnosprawnych, sporządzoną w Nowym Jorku dnia 13 grudnia 2006 r., tj.: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zapisy wniosku o dofinansowanie dotyczące zakresu i sposobu realizacji projektu oraz wnioskodawcy nie stoją w sprzeczności z wymogami Konwencji o Prawach Osób Niepełnosprawnych?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przypadku, gdy we wniosku o dofinansowanie stwierdzono neutralny charakter wymogów Konwencji o Prawach Osób Niepełnosprawnych względem zakresu i sposobu realizacji projektu oraz wnioskodawcy: czy neutralny charakter wymogów został zidentyfikowany prawidłowo?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728AB7D-AEA5-435F-B023-0FDD220E65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0616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8B72F4-7FFC-437F-A33F-DA0289118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wyboru projektów – formalne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386443-2F06-49BB-8CB3-3BA319F30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408" y="1796072"/>
            <a:ext cx="10136175" cy="4245613"/>
          </a:xfrm>
        </p:spPr>
        <p:txBody>
          <a:bodyPr/>
          <a:lstStyle/>
          <a:p>
            <a:r>
              <a:rPr lang="pl-PL" sz="1800" dirty="0"/>
              <a:t>Ocena formalna ma na celu weryfikację spełniania przez projekt podstawowych warunków uprawniających do udziału w naborze.</a:t>
            </a:r>
          </a:p>
          <a:p>
            <a:pPr marL="0" indent="0">
              <a:buNone/>
            </a:pPr>
            <a:endParaRPr lang="pl-PL" sz="1800" dirty="0"/>
          </a:p>
          <a:p>
            <a:r>
              <a:rPr lang="pl-PL" sz="1800" dirty="0"/>
              <a:t>Ocena formalna jest oceną zero-jedynkową (z przypisanymi wartościami logicznymi TAK/NIE). Dokonywana będzie w oparciu o właściwe kryteria zatwierdzone przez KM FEP 2021-2027 dla danego Działania FEP 2021-2027 lub typu projektu. Niespełnienie któregokolwiek z kryteriów skutkować będzie uzyskaniem przez projekt oceny negatywnej. </a:t>
            </a:r>
          </a:p>
          <a:p>
            <a:pPr marL="0" indent="0">
              <a:buNone/>
            </a:pPr>
            <a:endParaRPr lang="pl-PL" sz="1800" dirty="0"/>
          </a:p>
          <a:p>
            <a:r>
              <a:rPr lang="pl-PL" sz="1800" dirty="0"/>
              <a:t>W przypadku spełnienia wszystkich kryteriów projekt uzyska ocenę pozytywną i zostanie zakwalifikowany do oceny merytorycznej.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EC72CAE-6A03-4F6D-B1A2-6AADCAA3DF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38872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E9C23B-717C-43D9-9A95-9C4BEB827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447472"/>
            <a:ext cx="9852728" cy="1022017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Zasada równości kobiet i mężczyzn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4776C8-DEF1-48DA-BAC8-1DB114CCF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494" y="1361871"/>
            <a:ext cx="10040089" cy="4902741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zgodność projektu z zasadą równości kobiet i mężczyzn, tj.: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przeprowadzono wystarczającą analizę zgodności projektu z zasadą równości kobiet i mężczyzn?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przypadku, gdy w analizie zdiagnozowano nierówności w zakresie dostępu kobiet i mężczyzn do produktów i usług projektu: czy w projekcie zaplanowano działania, które wpłyną na wyrównywanie szans danej płci będącej w gorszym położeniu?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 projekcie przewidziano mechanizmy zapewniające, aby na żadnym etapie wdrażania projektu nie dochodziło do dyskryminacji i wykluczenia ze względu na płeć?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przypadku, gdy we wniosku o dofinansowanie stwierdzono neutralny charakter projektu względem zasady równości kobiet i mężczyzn: czy neutralny charakter projektu względem zasady równości kobiet i mężczyzn został uzasadniony w sposób adekwatny i wystarczający?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projekt jest zgodny z warunkami w zakresie równości kobiet i mężczyzn zamieszczonymi w opisie działań na rzecz zapewnienia równości, włączenia społecznego i niedyskryminacji dla celu szczegółowego 2 (i) FEP 2021-2027?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52E8579-8D89-4CAB-8796-8F33F18662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3653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820CFC-A969-493B-9622-4321DB04B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123" y="816316"/>
            <a:ext cx="10205024" cy="979757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Zasada zrównoważonego rozwoju, w tym zasada DNSH </a:t>
            </a:r>
            <a:r>
              <a:rPr lang="pl-PL" sz="28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(zasada nieczynienia znaczącej szkody środowisku, ang. do no </a:t>
            </a:r>
            <a:r>
              <a:rPr lang="pl-PL" sz="2800" b="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significant</a:t>
            </a:r>
            <a:r>
              <a:rPr lang="pl-PL" sz="28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800" b="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</a:t>
            </a:r>
            <a:r>
              <a:rPr lang="pl-PL" sz="28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BAE0C8-05B0-4A37-814A-E4F75E092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123" y="2071991"/>
            <a:ext cx="10466961" cy="3969694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czy projekt jest zgodny z zasadami ochrony środowiska, tj.: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projekt spełnia zasadę zrównoważonego rozwoju tj. jego realizacja i funkcjonowanie nie wpłynie negatywnie na trwałość i jakość środowiska?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projekt „nie czyni poważnych szkód” w rozumieniu art. 17 rozporządzenia w sprawie taksonomii w odniesieniu do każdego z 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celów środowiskowych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tj.:</a:t>
            </a: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celu dotyczącego 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łagodzenia zmian klimatu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257306" lvl="2" indent="-342900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planowany zakres projektu nie przyczyni się do znacznych emisji gazów cieplarnianych?</a:t>
            </a:r>
          </a:p>
          <a:p>
            <a:pPr marL="1257306" lvl="2" indent="-342900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planowany zakres projektu przewiduje rozwiązania minimalizujące emisje gazów cieplarnianych?</a:t>
            </a:r>
          </a:p>
          <a:p>
            <a:pPr marL="800102" lvl="1" indent="-342900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E91919-F648-46EC-8EF6-7E2AD713B2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04629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0718A5-0F4C-4DAA-879C-B21F9BBD9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505838"/>
            <a:ext cx="9852728" cy="1290235"/>
          </a:xfrm>
        </p:spPr>
        <p:txBody>
          <a:bodyPr/>
          <a:lstStyle/>
          <a:p>
            <a:r>
              <a:rPr lang="pl-PL" dirty="0">
                <a:solidFill>
                  <a:srgbClr val="002073"/>
                </a:solidFill>
              </a:rPr>
              <a:t>Kryteria wyboru projektów – strategiczne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DAB825-FDB8-4941-B29B-FE892CC84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127" y="1192306"/>
            <a:ext cx="10925153" cy="533925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strategiczna jest częścią oceny merytorycznej i polega na ocenie sposobu wpisywania się projektu w cele, założenia i preferencje określone dla poszczególnych Działań lub typów projektów wynikające bezpośrednio z treści FEP 2021-2027, Umowy Partnerstwa, Kontraktu Programowego oraz innych dokumentów właściwych dla danego celu szczegółowego.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konkurencyjnego sposobu wyboru wynik oceny strategicznej wyrażany jest punktowo.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Efektem jej przeprowadzenia będzie lista projektów uszeregowanych według liczby punktów/procentu uzyskanych punktów w stosunku do maksymalnej liczby punktów możliwych do uzyskania dla danego typu projektu, z oznaczeniem projektów, które uzyskały minimum punktowe określone w regulaminie wyboru projektów. W przypadku równej liczby punktów o kolejności na liście decydować będzie ocena uzyskana przez projekt w kryteriach określonych jako rozstrzygające. 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Ponadto, w przypadku Działań FEP 2021-2027 współfinansowanych z EFRR, ocena strategiczna projektów wybieranych do dofinansowania w sposób konkurencyjny będzie miała na celu porównanie projektów uczestniczących w danym naborze i dokonywana będzie przy wykorzystaniu m.in. statystycznych metod pomiaru.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strategiczna projektów wybieranych do dofinansowania w sposób niekonkurencyjny ma charakter zero-jedynkowy (z przypisanymi wartościami logicznymi TAK/NIE).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strategiczna projektów wybieranych do dofinansowania w sposób niekonkurencyjny dotyczy projektów, wobec których tworzenie warunków do konkurowania poprzez stosowanie kryteriów punktowanych jest nieuzasadnione. Celowość i potrzeba realizacji tego rodzaju projektów potwierdzana jest przed ich oceną i wynika z przepisów prawa, znalazła wyraz w dokumencie o charakterze programowym (strategicznym) lub wynika z zapisów programu.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55CF644-9733-4B2D-851F-6C7B56C8B6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62121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921" y="1222310"/>
            <a:ext cx="7585789" cy="543041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1500" b="1" dirty="0">
                <a:solidFill>
                  <a:schemeClr val="accent1"/>
                </a:solidFill>
              </a:rPr>
              <a:t>Obszar A. Zgodność z logiką interwencji Programu</a:t>
            </a:r>
          </a:p>
          <a:p>
            <a:pPr marL="0" lvl="3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500" b="1" dirty="0"/>
              <a:t>Profil projektu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500" b="1" dirty="0">
                <a:solidFill>
                  <a:srgbClr val="000000"/>
                </a:solidFill>
              </a:rPr>
              <a:t>Potrzeba realizacji projektu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500" b="1" dirty="0">
                <a:solidFill>
                  <a:srgbClr val="000000"/>
                </a:solidFill>
              </a:rPr>
              <a:t>Wkład w zakładane efekty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endParaRPr lang="pl-PL" sz="1500" b="1" dirty="0">
              <a:solidFill>
                <a:srgbClr val="000000"/>
              </a:solidFill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1500" b="1" dirty="0">
                <a:solidFill>
                  <a:schemeClr val="accent1"/>
                </a:solidFill>
              </a:rPr>
              <a:t>Obszar B. Oddziaływanie projektu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500" b="1" dirty="0"/>
              <a:t>Kompleksowość projektu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500" b="1" dirty="0"/>
              <a:t>Komplementarność projektu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endParaRPr lang="pl-PL" sz="1500" b="1" dirty="0"/>
          </a:p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1500" b="1" dirty="0">
                <a:solidFill>
                  <a:schemeClr val="accent1"/>
                </a:solidFill>
              </a:rPr>
              <a:t>Obszar C. Wartość dodana projektu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500" b="1" dirty="0"/>
              <a:t>Zintegrowane Porozumienia Terytorialne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500" b="1" dirty="0"/>
              <a:t>Budynki zero- i plus-energetyczne </a:t>
            </a:r>
            <a:r>
              <a:rPr lang="pl-PL" sz="1500" dirty="0"/>
              <a:t>(w zakresie poprawy efektywności energetycznej)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500" b="1" dirty="0"/>
              <a:t>Wpisywanie się projektu w  aktualne gminne projekty założeń lub założenia do planów zaopatrzenia w ciepło, energię elektryczną i paliwa gazowe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500" b="1" dirty="0"/>
              <a:t>Zastosowanie instalacji OZE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500" b="1" dirty="0"/>
              <a:t>Element wyspy energetycznej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500" b="1" dirty="0"/>
              <a:t>Partnerstwo publiczno-prywatne </a:t>
            </a:r>
            <a:r>
              <a:rPr lang="pl-PL" sz="1500" dirty="0"/>
              <a:t>(w zakresie poprawy efektywności energetycznej)</a:t>
            </a:r>
          </a:p>
          <a:p>
            <a:pPr marL="228602" lvl="3">
              <a:lnSpc>
                <a:spcPct val="110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500" b="1" dirty="0"/>
              <a:t>Zasada DNSH</a:t>
            </a:r>
          </a:p>
          <a:p>
            <a:pPr marL="0" lvl="3" inden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None/>
            </a:pPr>
            <a:endParaRPr lang="pl-PL" sz="1800" b="1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41552D0-7B99-462A-ACDE-5ADD62A9A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998" y="333521"/>
            <a:ext cx="9852728" cy="530637"/>
          </a:xfrm>
        </p:spPr>
        <p:txBody>
          <a:bodyPr/>
          <a:lstStyle/>
          <a:p>
            <a:r>
              <a:rPr lang="pl-PL" dirty="0"/>
              <a:t>Kryteria wyboru projektów – strategiczne Dz. 2.1.</a:t>
            </a:r>
          </a:p>
        </p:txBody>
      </p:sp>
    </p:spTree>
    <p:extLst>
      <p:ext uri="{BB962C8B-B14F-4D97-AF65-F5344CB8AC3E}">
        <p14:creationId xmlns:p14="http://schemas.microsoft.com/office/powerpoint/2010/main" val="2629965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283780-8773-47BD-9D16-6A79CF70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326438"/>
            <a:ext cx="9852728" cy="568507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 projektu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312590-2262-40EE-8860-6BCA313FD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1012" y="1040860"/>
            <a:ext cx="5569731" cy="549070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pl-PL" sz="1600" dirty="0"/>
              <a:t>w zakresie poprawy efektywności energetycznej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Kluczowy dla oceny będzie aspekt przyczyniania się projektu do zmniejszenia zapotrzebowania na energię, poprawy jakości powietrza i łagodzenia zmian klimatu.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 szczególności ocenie podlega czy: </a:t>
            </a:r>
          </a:p>
          <a:p>
            <a:pPr lvl="1">
              <a:lnSpc>
                <a:spcPct val="115000"/>
              </a:lnSpc>
              <a:buSzPts val="11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wszystkich budynkach objętych projektem wymieniane są węglowe źródła ciepła?</a:t>
            </a:r>
          </a:p>
          <a:p>
            <a:pPr lvl="1">
              <a:lnSpc>
                <a:spcPct val="115000"/>
              </a:lnSpc>
              <a:buSzPts val="11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poziom co najmniej 60% oszczędności energii pierwotnej zostanie osiągnięty w co najmniej połowie liczby budynków objętych projektem?</a:t>
            </a:r>
          </a:p>
          <a:p>
            <a:pPr lvl="1">
              <a:lnSpc>
                <a:spcPct val="115000"/>
              </a:lnSpc>
              <a:buSzPts val="11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ramach projektu zostanie osiągnięty poziom redukcji emisji gazów cieplarnianych, nie mniejszy niż 55%?</a:t>
            </a:r>
          </a:p>
          <a:p>
            <a:pPr lvl="1">
              <a:lnSpc>
                <a:spcPct val="115000"/>
              </a:lnSpc>
              <a:buSzPts val="11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osiągnie poziom zmniejszenia emisji zanieczyszczeń powietrza pyłu PM 10 wyższy niż wartość średnia (wyrażona w Mg) ustalona dla wszystkich projektów podlegających ocenie?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29B5837-5771-455B-9FB3-4190007A8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1255" y="1040846"/>
            <a:ext cx="5462726" cy="53274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w zakresie rozwoju systemów ciepłowniczych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Kluczowy dla oceny będzie aspekt przyczyniania się projektu do poprawy jakości powietrza i łagodzenia zmian klimatu.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 szczególności ocenie podlega czy: </a:t>
            </a:r>
          </a:p>
          <a:p>
            <a:pPr lvl="1">
              <a:lnSpc>
                <a:spcPct val="115000"/>
              </a:lnSpc>
              <a:buSzPts val="11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likwidowane są wszystkie objęte projektem źródła ciepła zasilane węglem?</a:t>
            </a:r>
          </a:p>
          <a:p>
            <a:pPr lvl="1">
              <a:lnSpc>
                <a:spcPct val="115000"/>
              </a:lnSpc>
              <a:buSzPts val="11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ramach projektu zostanie osiągnięty poziom redukcji emisji gazów cieplarnianych, nie mniejszy niż 55%?</a:t>
            </a:r>
          </a:p>
          <a:p>
            <a:pPr lvl="1">
              <a:lnSpc>
                <a:spcPct val="115000"/>
              </a:lnSpc>
              <a:buSzPts val="11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osiągnie poziom zmniejszenia emisji zanieczyszczeń powietrza pyłu PM 10 wyższy niż wartość średnia (wyrażona w Mg ) ustalona dla wszystkich projektów podlegających ocenie?</a:t>
            </a:r>
          </a:p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280E510-D784-4A07-B1FE-BA1D682611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17311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2B85DC-6FF1-4454-BAF9-B71E2EBB7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Potrzeba realizacji projektu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3B687F-296B-4B03-A0A3-455188B11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54" y="2108718"/>
            <a:ext cx="9852729" cy="3932967"/>
          </a:xfrm>
        </p:spPr>
        <p:txBody>
          <a:bodyPr/>
          <a:lstStyle/>
          <a:p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stopień, w jakim projekt jest odpowiedzią na istotną, zdiagnozowaną przez wnioskodawcę potrzebę w kontekście całej gminy</a:t>
            </a:r>
          </a:p>
          <a:p>
            <a:pPr marL="0" indent="0">
              <a:buNone/>
            </a:pPr>
            <a:endParaRPr lang="pl-PL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pilność proponowanych działań na tle konsekwencji ich zaniechania w związku z wymaganiami w zakresie wymiany źródeł ciepła zasilanych węglem dla poszczególnych gmin, które są określone w aktualnie obowiązujących programach ochrony powietrza dla stref województwa pomorskiego, w których został przekroczony poziom dopuszczalny pyłu zawieszonego PM10 oraz poziom docelowy </a:t>
            </a:r>
            <a:r>
              <a:rPr lang="pl-PL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benzo</a:t>
            </a: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r>
              <a:rPr lang="pl-PL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pirenu</a:t>
            </a:r>
            <a:endParaRPr lang="pl-PL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A6C61F2-DD0F-4B9D-8D31-B346CA08DA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33140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86F5AE-3AEB-4D07-971E-470566090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Wkład w zakładane efekty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A2A2E9-6D45-40F5-94D3-9C7D27A39F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Clr>
                <a:srgbClr val="003399"/>
              </a:buClr>
              <a:buNone/>
            </a:pPr>
            <a:r>
              <a:rPr lang="pl-PL" sz="1600" dirty="0">
                <a:solidFill>
                  <a:srgbClr val="000000"/>
                </a:solidFill>
              </a:rPr>
              <a:t>w zakresie poprawy efektywności energetycznej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stopień, w jakim efekty realizacji projektu stanowią wkład w osiągnięcie wartości wskaźników produktu lub rezultatu dotyczących poprawy efektywności energetycznej budynków wskazanych w opisie celu szczegółowego 2 (i) w FEP 2021-2027 na tle innych projektów.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9BE390A-676A-4DF8-80B5-5034C837A5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buClr>
                <a:srgbClr val="003399"/>
              </a:buClr>
              <a:buNone/>
            </a:pPr>
            <a:r>
              <a:rPr lang="pl-PL" dirty="0">
                <a:solidFill>
                  <a:srgbClr val="000000"/>
                </a:solidFill>
              </a:rPr>
              <a:t>w zakresie rozwoju systemów ciepłowniczych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stopień, w jakim efekty realizacji projektu stanowią wkład w osiągnięcie wartości wskaźników produktu lub rezultatu dotyczących rozwoju systemów ciepłowniczych wskazanych w opisie celu szczegółowego 2 (i) w FEP 2021-2027 na tle innych projektów.</a:t>
            </a:r>
          </a:p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42F1F82-E83A-44A6-93AF-EBC62CFE0A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12787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19569C-6CF2-4AC5-90F9-C4018B401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485192"/>
            <a:ext cx="9852728" cy="559837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Kompleksowość projektu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47E89D-EF10-4388-9282-A337225A6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8498" y="1264411"/>
            <a:ext cx="5312245" cy="5005759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Clr>
                <a:srgbClr val="003399"/>
              </a:buClr>
              <a:buNone/>
            </a:pPr>
            <a:r>
              <a:rPr lang="pl-PL" sz="1800" dirty="0">
                <a:solidFill>
                  <a:srgbClr val="000000"/>
                </a:solidFill>
              </a:rPr>
              <a:t>w zakresie poprawy efektywności energetycznej</a:t>
            </a:r>
            <a:endParaRPr lang="pl-PL" sz="2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dobór działań w świetle zdefiniowanego problemu oraz ich wieloaspektowość i kompleksowość z punktu widzenia zdolności do jego skutecznego i trwałego rozwiązania. W szczególności ocenie podlega zastosowanie w budynkach dodatkowych rozwiązań niewynikających z audytu energetycznego, takich jak: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systemy zarządzania energią, w szczególności w budynkach wpisanych do rejestru zabytków lub do wojewódzkiej/gminnej ewidencji zabytków,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wymiana oświetlenia wewnętrznego ograniczającego zużycie energii elektrycznej,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rozwiązania poprawiające dostępność budynku dla osób z niepełnosprawnościami.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przyznanej liczbie punktów decyduje liczba zastosowanych rozwiązań spośród wymienionych w punktach powyżej: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jednym budynku - w przypadku projektu dotyczącego poprawy efektywności energetycznej jednego budynku,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co najmniej połowie budynków - w przypadku projektu dotyczącego poprawy efektywności energetycznej więcej niż jednego budynku.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8142EF-4314-4EBB-960F-CD014089C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1255" y="1264412"/>
            <a:ext cx="5312245" cy="4903123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Clr>
                <a:srgbClr val="003399"/>
              </a:buClr>
              <a:buNone/>
            </a:pPr>
            <a:r>
              <a:rPr lang="pl-PL" sz="1800" dirty="0">
                <a:solidFill>
                  <a:srgbClr val="000000"/>
                </a:solidFill>
              </a:rPr>
              <a:t>w zakresie rozwoju systemów ciepłowniczych</a:t>
            </a:r>
            <a:endParaRPr lang="pl-PL" sz="2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dobór działań w świetle zdefiniowanego problemu oraz ich wieloaspektowość i kompleksowość z punktu widzenia modernizacji systemu ciepłowniczego:</a:t>
            </a:r>
          </a:p>
          <a:p>
            <a:pPr lvl="1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obejmuje działanie inwestycyjne realizowane poza systemem ciepłowniczym</a:t>
            </a:r>
          </a:p>
          <a:p>
            <a:pPr lvl="1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obejmuje działanie inwestycyjne realizowane w ramach systemu ciepłowniczego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E79268F-97FD-47A1-9706-7126CD10F6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35538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42DE4B-A15A-469B-8AF3-2BE7475D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Komplementarność projektu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DC730D-AE3B-4DA4-8C6E-80D6512EA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54" y="2164702"/>
            <a:ext cx="10064203" cy="3876983"/>
          </a:xfrm>
        </p:spPr>
        <p:txBody>
          <a:bodyPr>
            <a:normAutofit/>
          </a:bodyPr>
          <a:lstStyle/>
          <a:p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związek projektu z innymi przedsięwzięciami w danym obszarze tematycznym i posiadającym zbliżone cele (zrealizowanymi, w trakcie realizacji, przesądzonymi do realizacji w przyszłości, niezależnie od podmiotów realizujących i źródeł finansowania)</a:t>
            </a:r>
          </a:p>
          <a:p>
            <a:endParaRPr lang="pl-PL" sz="2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stopień, w jakim analizowane projekty i ich rezultaty warunkują lub wzmacniają się nawzajem</a:t>
            </a:r>
            <a:endParaRPr lang="pl-PL" sz="18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0FF240A-67DF-4748-94C1-09EA8D8E56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08382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08F82B-1AE8-44EF-93E9-559C4746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Zintegrowane Porozumienia Terytorialne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A957C3-DAAC-4B1F-AB46-B08FEA29E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764" y="1996751"/>
            <a:ext cx="10210820" cy="4044934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sz="2000" dirty="0">
                <a:latin typeface="+mn-lt"/>
              </a:rPr>
              <a:t>ujęcie zakresu projektu w ramach Zintegrowanego Porozumienia Terytorialnego dla obszaru funkcjonalnego właściwego z punktu widzenia jego lokalizacji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F31E217-CFA3-4CE2-A4B8-FBBE8EF221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65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85EEE5-0A91-4387-AF12-264B138C6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Poprawność złożenia wniosku o dofinansowanie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90EAE1-19F1-4819-9C39-9E6EB0BFC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sz="1800" dirty="0"/>
              <a:t>czy złożony wniosek o dofinansowanie został utworzony i przesłany przy zastosowaniu aplikacji WOD2021 zgodnie z regulaminem wyboru projektów dla Działania 2.1. udostępnionym wnioskodawcy?</a:t>
            </a:r>
          </a:p>
          <a:p>
            <a:endParaRPr lang="pl-PL" sz="1800" dirty="0"/>
          </a:p>
          <a:p>
            <a:r>
              <a:rPr lang="pl-PL" sz="1800" dirty="0"/>
              <a:t>Ocena dokonywana jest na podstawie danych z aplikacji WOD2021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92B8D4F-257D-4299-A4C3-489F2B80B9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78687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F96E25-1494-48EB-88C5-9B1659CB2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3317804"/>
            <a:ext cx="9852728" cy="528055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Zastosowanie instalacji OZE</a:t>
            </a: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66E25F-CB45-4750-9423-E873A127B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54" y="4222579"/>
            <a:ext cx="9852729" cy="2145689"/>
          </a:xfrm>
        </p:spPr>
        <p:txBody>
          <a:bodyPr/>
          <a:lstStyle/>
          <a:p>
            <a:r>
              <a:rPr lang="pl-PL" sz="1800" dirty="0"/>
              <a:t>czy w ramach projektu przewidziano zastosowanie instalacji OZE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7F9E7BF-B659-4B3F-AE65-3CF5BFC079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40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35880981-7140-4F60-97D3-FA793F612849}"/>
              </a:ext>
            </a:extLst>
          </p:cNvPr>
          <p:cNvSpPr/>
          <p:nvPr/>
        </p:nvSpPr>
        <p:spPr>
          <a:xfrm>
            <a:off x="1093693" y="520385"/>
            <a:ext cx="97087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rgbClr val="00207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Wpisywanie się projektu w aktualne gminne projekty założeń lub założenia do planów zaopatrzenia w ciepło, energię elektryczną i paliwa gazowe</a:t>
            </a:r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A3BF75DD-F3CB-4F83-95B5-050F350085BE}"/>
              </a:ext>
            </a:extLst>
          </p:cNvPr>
          <p:cNvSpPr/>
          <p:nvPr/>
        </p:nvSpPr>
        <p:spPr>
          <a:xfrm>
            <a:off x="1169419" y="1887732"/>
            <a:ext cx="9633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2" indent="-228602" defTabSz="914406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Blip>
                <a:blip r:embed="rId2"/>
              </a:buBlip>
            </a:pPr>
            <a:r>
              <a:rPr lang="pl-PL" dirty="0"/>
              <a:t>czy projekt wpisuje się w aktualne gminne projekty założeń lub założenia do planów zaopatrzenia w ciepło, energię elektryczną i paliwa gazowe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08840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C14C1D-0673-4120-9EFA-39A1BC62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419878"/>
            <a:ext cx="9852728" cy="447869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Zasada DNSH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C26A3B-3B3B-43E1-B582-79A25DE50C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4882" y="1129005"/>
            <a:ext cx="5536181" cy="560769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zakresie poprawy efektywności energetycznej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Ocenie podlega sposób, w jaki projekt wpisuje się w zalecenia związane z realizacją zasady DNSH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wskazane w „Analizie spełniania zasady DNSH dla projektu programu Fundusze Europejskie dla Pomorza 2021-2027”, w szczególności dotyczące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zastosowania rozwiązań sprzyjających adaptacji do zmian klimatu oraz </a:t>
            </a: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rozwiązań dotyczących ograniczania wodochłonności i zrównoważonego wykorzystania zasobów wodnych, w szczególności takich jak:</a:t>
            </a: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2" lvl="1" indent="-342900">
              <a:lnSpc>
                <a:spcPct val="115000"/>
              </a:lnSpc>
              <a:buFont typeface="+mj-lt"/>
              <a:buAutoNum type="alphaLcPeriod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zielone dachy,</a:t>
            </a:r>
          </a:p>
          <a:p>
            <a:pPr marL="800102" lvl="1" indent="-342900">
              <a:lnSpc>
                <a:spcPct val="115000"/>
              </a:lnSpc>
              <a:buFont typeface="+mj-lt"/>
              <a:buAutoNum type="alphaLcPeriod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zielone ściany,</a:t>
            </a:r>
          </a:p>
          <a:p>
            <a:pPr marL="800102" lvl="1" indent="-342900">
              <a:lnSpc>
                <a:spcPct val="115000"/>
              </a:lnSpc>
              <a:buFont typeface="+mj-lt"/>
              <a:buAutoNum type="alphaLcPeriod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ogrody deszczowe,</a:t>
            </a:r>
          </a:p>
          <a:p>
            <a:pPr marL="800102" lvl="1" indent="-342900">
              <a:lnSpc>
                <a:spcPct val="115000"/>
              </a:lnSpc>
              <a:buFont typeface="+mj-lt"/>
              <a:buAutoNum type="alphaLcPeriod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 formy </a:t>
            </a:r>
            <a:r>
              <a:rPr lang="pl-PL" sz="18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mikroretencji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wykorzystujące rozwiązania oparte na naturze,</a:t>
            </a:r>
            <a:endParaRPr lang="pl-PL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2" lvl="1" indent="-342900">
              <a:lnSpc>
                <a:spcPct val="115000"/>
              </a:lnSpc>
              <a:buFont typeface="+mj-lt"/>
              <a:buAutoNum type="alphaLcPeriod"/>
            </a:pP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systemy zarządzania wodą w budynkach,</a:t>
            </a:r>
            <a:endParaRPr lang="pl-PL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2" lvl="1" indent="-342900">
              <a:lnSpc>
                <a:spcPct val="115000"/>
              </a:lnSpc>
              <a:buFont typeface="+mj-lt"/>
              <a:buAutoNum type="alphaLcPeriod"/>
            </a:pP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systemy ponownego wykorzystania zużytej wody i czystych wód opadowych.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przyznanej liczbie punktów decyduje liczba zastosowanych rozwiązań spośród wymienionych powyżej: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jednym budynku - w przypadku projektu dotyczącego poprawy efektywności energetycznej jednego budynku;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co najmniej połowie budynków - w przypadku projektu dotyczącego poprawy efektywności energetycznej więcej niż jednego budynku.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4319855-0C12-4A69-92DE-A6ECE9510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1255" y="1007707"/>
            <a:ext cx="5209608" cy="543041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zakresie rozwoju systemów ciepłowniczych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Ocenie podlega sposób, w jaki projekt wpisuje się w zalecenia związane z realizacją zasady DNSH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wskazane w „Analizie spełniania zasady DNSH dla projektu programu Fundusze Europejskie dla Pomorza 2021-2027”, w szczególności dotyczące:</a:t>
            </a: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2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zastosowania działań sprzyjających adaptacji do zmian klimatu poprzez zastosowanie inteligentnych rozwiązań dot. funkcjonowania infrastruktury, </a:t>
            </a:r>
          </a:p>
          <a:p>
            <a:pPr marL="800102" lvl="1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uwzględnienia wymagań zawartych w konkluzjach BAT właściwych dla przedmiotu projektu (mimo braku obowiązku prawnego).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0FBD68-1D5A-48DB-A6BC-B18E00AAA6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80483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157CCF-5EC3-4906-AF3E-2DFD20CB4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ts val="1000"/>
              </a:spcBef>
              <a:buClr>
                <a:srgbClr val="003399"/>
              </a:buClr>
            </a:pP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Budynki zero- i plus-energetyczne </a:t>
            </a:r>
            <a:r>
              <a:rPr lang="pl-PL" sz="2000" b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zakresie poprawy efektywności energetycznej</a:t>
            </a:r>
            <a:br>
              <a:rPr lang="pl-PL" sz="2000" b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70758B-DA87-47D4-A7DD-370FB4610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54" y="1884784"/>
            <a:ext cx="9852729" cy="4156901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podlega, czy w ramach realizacji projektu powstaną budynki dostosowane do wymogów dla budynków zero- i plus-energetycznych.</a:t>
            </a:r>
            <a:r>
              <a:rPr lang="pl-PL" sz="1800" dirty="0">
                <a:solidFill>
                  <a:srgbClr val="2021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Budynek zero-energetyczny to budynek o zerowym zużyciu energii netto i zerowej emisji dwutlenku węgla rocznie. Budynki, które przy zerowej emisji dwutlenku węgla rocznie wytwarzają nadwyżkę energii w ciągu roku to budynki plus-energetyczne.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B6B1B16-AADF-4906-806F-CFF8FB1740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70105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565BE2-47D9-43F9-AE36-7111CF421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1110343"/>
            <a:ext cx="9852728" cy="685730"/>
          </a:xfrm>
        </p:spPr>
        <p:txBody>
          <a:bodyPr/>
          <a:lstStyle/>
          <a:p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Partnerstwo publiczno-prywatne </a:t>
            </a:r>
            <a:r>
              <a:rPr lang="pl-PL" sz="1800" b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zakresie poprawy efektywności energetycznej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BF5BE0-D365-41F1-90AD-A47900902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366" y="2509935"/>
            <a:ext cx="10099218" cy="35317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1800" dirty="0"/>
              <a:t>Ocenie podlega, czy projekt jest realizowany w formule partnerstwa publiczno-prywatnego, w szczególności we współpracy z przedsiębiorstwem oszczędzania energii typu ESCO (ang. Energy Service Company).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7AD93B0-72A4-4BA1-BEF1-41CD245712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17380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6017B5-F2EC-4723-BB19-828E9EA06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186579"/>
            <a:ext cx="9852728" cy="979757"/>
          </a:xfrm>
        </p:spPr>
        <p:txBody>
          <a:bodyPr/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907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pl-PL" sz="907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7C11F4BE-971D-4656-BEE3-593E4A8A90D3}"/>
              </a:ext>
            </a:extLst>
          </p:cNvPr>
          <p:cNvSpPr txBox="1">
            <a:spLocks/>
          </p:cNvSpPr>
          <p:nvPr/>
        </p:nvSpPr>
        <p:spPr>
          <a:xfrm>
            <a:off x="1168613" y="1389529"/>
            <a:ext cx="9852728" cy="41416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</a:rPr>
              <a:t>Obszar A. Zgodność z logiką interwencji Programu</a:t>
            </a:r>
          </a:p>
          <a:p>
            <a:pPr lvl="0">
              <a:spcBef>
                <a:spcPts val="18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/>
            </a:pPr>
            <a:r>
              <a:rPr lang="pl-PL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Kryteria obligatoryjne (TAK / NIE)</a:t>
            </a:r>
          </a:p>
          <a:p>
            <a:pPr lvl="0">
              <a:spcBef>
                <a:spcPts val="18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/>
            </a:pPr>
            <a:endParaRPr kumimoji="0" lang="pl-PL" sz="2000" b="1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</a:rPr>
              <a:t>Obszar B. Oddziaływanie projektu</a:t>
            </a:r>
          </a:p>
          <a:p>
            <a:pPr marL="228602" marR="0" lvl="0" indent="-228602" algn="l" defTabSz="914406" rtl="0" eaLnBrk="1" fontAlgn="auto" latinLnBrk="0" hangingPunct="1">
              <a:lnSpc>
                <a:spcPts val="2177"/>
              </a:lnSpc>
              <a:spcBef>
                <a:spcPts val="18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Kryteria obligatoryjne (TAK / NIE)</a:t>
            </a:r>
          </a:p>
          <a:p>
            <a:pPr marL="0" marR="0" lvl="0" indent="0" algn="l" defTabSz="914406" rtl="0" eaLnBrk="1" fontAlgn="auto" latinLnBrk="0" hangingPunct="1">
              <a:lnSpc>
                <a:spcPts val="2177"/>
              </a:lnSpc>
              <a:spcBef>
                <a:spcPts val="42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</a:rPr>
              <a:t>Obszar C. Wartość dodana projektu</a:t>
            </a:r>
          </a:p>
          <a:p>
            <a:pPr marL="228602" marR="0" lvl="0" indent="-228602" algn="l" defTabSz="914406" rtl="0" eaLnBrk="1" fontAlgn="auto" latinLnBrk="0" hangingPunct="1">
              <a:lnSpc>
                <a:spcPts val="2177"/>
              </a:lnSpc>
              <a:spcBef>
                <a:spcPts val="18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Kryteria fakultatywne (TAK / NIE DOTYCZY)</a:t>
            </a:r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958B9F08-11FF-4117-A18F-AA0AF9832201}"/>
              </a:ext>
            </a:extLst>
          </p:cNvPr>
          <p:cNvSpPr txBox="1">
            <a:spLocks/>
          </p:cNvSpPr>
          <p:nvPr/>
        </p:nvSpPr>
        <p:spPr>
          <a:xfrm>
            <a:off x="1187997" y="333521"/>
            <a:ext cx="7664601" cy="530637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85000" lnSpcReduction="100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marL="0" marR="0" lvl="0" indent="0" algn="l" defTabSz="914406" rtl="0" eaLnBrk="1" fontAlgn="auto" latinLnBrk="0" hangingPunct="1">
              <a:lnSpc>
                <a:spcPts val="3266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54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t>Kryteria wyboru projektów – strategiczne – Dz. 2.2. i 2.3.</a:t>
            </a:r>
          </a:p>
        </p:txBody>
      </p:sp>
    </p:spTree>
    <p:extLst>
      <p:ext uri="{BB962C8B-B14F-4D97-AF65-F5344CB8AC3E}">
        <p14:creationId xmlns:p14="http://schemas.microsoft.com/office/powerpoint/2010/main" val="10693598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5">
            <a:extLst>
              <a:ext uri="{FF2B5EF4-FFF2-40B4-BE49-F238E27FC236}">
                <a16:creationId xmlns:a16="http://schemas.microsoft.com/office/drawing/2014/main" id="{80683CB0-5D83-43DD-B3FD-D0C64C3A6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291" y="2383810"/>
            <a:ext cx="9602680" cy="28089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29" dirty="0"/>
              <a:t>Dziękuję za uwagę</a:t>
            </a: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6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D6231A-1719-44F7-B162-EEE1B7177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Kompletność wniosku o dofinansowanie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84D8E2-126B-440B-B415-9619237C7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54" y="1796074"/>
            <a:ext cx="9852729" cy="4245612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kompletność wniosku o dofinansowanie, tj.: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 złożonym formularzu wniosku o dofinansowanie wypełnione zostały, w sposób umożliwiający ocenę, wszystkie wymagane pola?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do formularza wniosku o dofinansowanie załączono wszystkie wymagane załączniki wskazane w regulaminie wyboru projektów</a:t>
            </a:r>
            <a:r>
              <a:rPr lang="pl-PL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Działania 2.1. udostępnionym wnioskodawcy?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52D331C-6756-4881-A54D-DBC8EC7DD1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3107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E882E2-D6A8-4EAE-9B43-43D7E46FE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820" y="326439"/>
            <a:ext cx="11010122" cy="569300"/>
          </a:xfrm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ts val="1000"/>
              </a:spcBef>
              <a:buClr>
                <a:srgbClr val="003399"/>
              </a:buClr>
            </a:pPr>
            <a:r>
              <a:rPr lang="pl-PL" dirty="0"/>
              <a:t>Kwalifikowalność wnioskodawcy/partnerów</a:t>
            </a:r>
            <a:br>
              <a:rPr lang="pl-PL" dirty="0"/>
            </a:br>
            <a:br>
              <a:rPr lang="pl-PL" sz="1000" b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76F16E-30DE-471B-B1B7-4E51A1B63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522" y="3209365"/>
            <a:ext cx="5331895" cy="3505199"/>
          </a:xfrm>
        </p:spPr>
        <p:txBody>
          <a:bodyPr>
            <a:normAutofit fontScale="2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sz="5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zakresie poprawy efektywności energetycznej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Duże przedsiębiorstwa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Instytucje kultury 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Instytucje otoczenia biznesu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Jednostki organizacyjne działające w imieniu jednostek samorządu terytorialnego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Jednostki Samorządu Terytorialnego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Kościoły i związki wyznaniowe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MŚP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Niepubliczne zakłady opieki zdrowotnej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Organizacje pozarządowe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Partnerstwa Publiczno-Prywatne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Podmioty świadczące usługi publiczne w ramach realizacji obowiązków własnych jednostek samorządu terytorialnego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Publiczne zakłady opieki zdrowotnej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Uczelnie 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4400" dirty="0"/>
              <a:t>Wspólnoty mieszkaniowe</a:t>
            </a:r>
          </a:p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EB70B4C-B74C-4048-B0C5-A27A3B46F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B48F856B-8C9F-44F3-B2E3-08BF6E33000B}"/>
              </a:ext>
            </a:extLst>
          </p:cNvPr>
          <p:cNvSpPr txBox="1">
            <a:spLocks/>
          </p:cNvSpPr>
          <p:nvPr/>
        </p:nvSpPr>
        <p:spPr>
          <a:xfrm>
            <a:off x="6294047" y="3325906"/>
            <a:ext cx="5331895" cy="32056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2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zakresie rozwoju systemów ciepłowniczych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100" dirty="0"/>
              <a:t>Duże przedsiębiorstwa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100" dirty="0"/>
              <a:t>Jednostki organizacyjne działające w imieniu jednostek samorządu terytorialnego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100" dirty="0"/>
              <a:t>Jednostki Samorządu Terytorialnego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100" dirty="0"/>
              <a:t>MŚP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100" dirty="0"/>
              <a:t>Partnerstwa Publiczno-Prywatne</a:t>
            </a:r>
          </a:p>
          <a:p>
            <a:pPr marL="594898" indent="-571500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pl-PL" sz="1100" dirty="0"/>
              <a:t>Podmioty świadczące usługi publiczne w ramach realizacji obowiązków własnych jednostek samorządu terytorialnego</a:t>
            </a:r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9C28FE7D-C788-430E-B06F-BAA20B57A2EC}"/>
              </a:ext>
            </a:extLst>
          </p:cNvPr>
          <p:cNvSpPr/>
          <p:nvPr/>
        </p:nvSpPr>
        <p:spPr>
          <a:xfrm>
            <a:off x="410546" y="895739"/>
            <a:ext cx="110816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wnioskodawca/partner spełnia wymogi demarkacji w zakresie wdrażania instrumentów terytorialnych wskazane w opisie Działania 2.1. w SZOP?  Obserwatorzy ZIT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wnioskodawca/partner finansowo zaangażowany w realizację projektu nie jest jednostką samorządu terytorialnego (lub podmiotem przez nią kontrolowanym lub od niej zależnym), która podjęła jakiekolwiek działania sprzeczne z zasadami niedyskryminacji ze względu na płeć, rasę lub pochodzenie etniczne, religię lub światopogląd, niepełnosprawność, wiek lub orientację seksualną, o których mowa w art. 9 ust. 3 rozporządzenia ogólnego?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wnioskodawca projektu jest podmiotem imiennie wskazanym w Harmonogramie naborów wniosków o dofinansowanie  jako uprawniony do złożenia wniosku? Dz. 2.2. i 2.3.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wnioskodawca/partner finansowo zaangażowany w realizację projektu wpisuje się w szczegółowe typy beneficjentów określone dla Działania 2.1. w SZOP i wskazane w Harmonogramie naborów wniosków o dofinansowanie w ramach FEP 2021-2027?</a:t>
            </a:r>
          </a:p>
        </p:txBody>
      </p:sp>
    </p:spTree>
    <p:extLst>
      <p:ext uri="{BB962C8B-B14F-4D97-AF65-F5344CB8AC3E}">
        <p14:creationId xmlns:p14="http://schemas.microsoft.com/office/powerpoint/2010/main" val="4228947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826445-C0B3-474C-A7F0-600D97AA7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816317"/>
            <a:ext cx="9852728" cy="527292"/>
          </a:xfrm>
        </p:spPr>
        <p:txBody>
          <a:bodyPr/>
          <a:lstStyle/>
          <a:p>
            <a:r>
              <a:rPr lang="pl-PL" dirty="0"/>
              <a:t>Zgodność z celami i logiką wsparcia w Działaniu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9CC878-F72C-4564-A673-31D4FDAD0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424" y="1604866"/>
            <a:ext cx="10192159" cy="4436820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 zgodność zakresu projektu z celami i logiką wsparcia określonymi dla Działania oraz danego naboru, tj.:</a:t>
            </a:r>
          </a:p>
          <a:p>
            <a:endParaRPr lang="pl-PL" sz="1800" dirty="0"/>
          </a:p>
          <a:p>
            <a:r>
              <a:rPr lang="pl-PL" sz="1800" dirty="0"/>
              <a:t>czy wybrany typ projektu został wskazany jako podlegający dofinansowaniu w opisie Działania 2.1. w SZOP oraz w Harmonogramie naborów wniosków o dofinansowanie w ramach FEP 2021-2027?</a:t>
            </a:r>
          </a:p>
          <a:p>
            <a:r>
              <a:rPr lang="pl-PL" sz="1800" dirty="0"/>
              <a:t>czy zakres projektu jest spójny z wybranym przez wnioskodawcę typem projektu?</a:t>
            </a:r>
          </a:p>
          <a:p>
            <a:r>
              <a:rPr lang="pl-PL" sz="1800" dirty="0"/>
              <a:t>czy obszar realizacji projektu jest zgodny z obszarem geograficznym wskazanym w Harmonogramie naborów wniosków o dofinansowanie w ramach FEP 2021-2027?</a:t>
            </a:r>
          </a:p>
          <a:p>
            <a:r>
              <a:rPr lang="pl-PL" sz="1800" dirty="0"/>
              <a:t>czy projekt został imiennie wskazany w Harmonogramie naborów wniosków o dofinansowanie w ramach FEP 2021-2027 jako uprawniony do wsparcia? (Dz. 2.2. i 2.3.)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EA30C0-6DFA-471A-AAB9-3E8BBC3E2F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2275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030E69-828A-4573-A1A1-55F0D1016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816317"/>
            <a:ext cx="9852728" cy="583276"/>
          </a:xfrm>
        </p:spPr>
        <p:txBody>
          <a:bodyPr>
            <a:normAutofit fontScale="90000"/>
          </a:bodyPr>
          <a:lstStyle/>
          <a:p>
            <a:r>
              <a:rPr lang="pl-PL" sz="2400" dirty="0"/>
              <a:t>Zgodność ze szczegółowymi uwarunkowaniami określonymi dla 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FC0109-FEF6-4A81-A5AA-16B25C2ED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434" y="2062065"/>
            <a:ext cx="5088310" cy="3979634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w zakresie poprawy efektywności energetycznej</a:t>
            </a:r>
          </a:p>
          <a:p>
            <a:r>
              <a:rPr lang="pl-PL" dirty="0"/>
              <a:t>czy każdy z budynków objętych projektem spełnia wymogi w zakresie własności, funkcji oraz minimalnych poziomów oszczędności energii wskazane w części dotyczącej najważniejszych warunków realizacji projektów w obszarze tematycznym A opisu Działania w SZOP?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DC3F0F4-6825-4927-96C4-540712C3E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1" y="2062051"/>
            <a:ext cx="4926146" cy="3979634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w zakresie rozwoju systemów ciepłowniczych</a:t>
            </a:r>
          </a:p>
          <a:p>
            <a:r>
              <a:rPr lang="pl-PL" dirty="0"/>
              <a:t>czy projekt nie dotyczy wymiany indywidualnego źródła ciepła?</a:t>
            </a:r>
          </a:p>
          <a:p>
            <a:r>
              <a:rPr lang="pl-PL" dirty="0"/>
              <a:t>w przypadku, gdy projekt dotyczy przebudowy źródła ciepła na gazowe: czy w budynku, w którym zlokalizowane jest dane źródło, przeprowadzono uprzednio termomodernizację?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B5DE28C-ADD7-4DC0-807F-F8E08740D6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2702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E280D4-476F-41FD-8EE8-3E2159A32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1147665"/>
            <a:ext cx="9852728" cy="648408"/>
          </a:xfrm>
        </p:spPr>
        <p:txBody>
          <a:bodyPr/>
          <a:lstStyle/>
          <a:p>
            <a:r>
              <a:rPr lang="pl-PL" dirty="0">
                <a:latin typeface="+mn-lt"/>
              </a:rPr>
              <a:t>Kwalifikowalność wartości projektu Dz. 2.1.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86E001-412A-4289-865A-412D62196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54" y="1936377"/>
            <a:ext cx="9852729" cy="519952"/>
          </a:xfrm>
        </p:spPr>
        <p:txBody>
          <a:bodyPr>
            <a:normAutofit/>
          </a:bodyPr>
          <a:lstStyle/>
          <a:p>
            <a:r>
              <a:rPr lang="pl-PL" sz="1800" dirty="0">
                <a:latin typeface="+mn-lt"/>
              </a:rPr>
              <a:t>czy jest równa lub większa od 300 tys. złotych?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F1B2B28-C963-4C13-9A92-2B975E4B3E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F6DE5693-7E6C-417E-A4B6-C375B9C2A650}"/>
              </a:ext>
            </a:extLst>
          </p:cNvPr>
          <p:cNvSpPr/>
          <p:nvPr/>
        </p:nvSpPr>
        <p:spPr>
          <a:xfrm>
            <a:off x="1169419" y="3313343"/>
            <a:ext cx="7937437" cy="48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540" b="1" dirty="0">
                <a:solidFill>
                  <a:srgbClr val="002073"/>
                </a:solidFill>
              </a:rPr>
              <a:t>Zgodność ze Strategią ZIT  Dz. 2.2. i 2.3.</a:t>
            </a:r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4AA7422A-9C4C-46A4-943C-EB25DF0FFB30}"/>
              </a:ext>
            </a:extLst>
          </p:cNvPr>
          <p:cNvSpPr/>
          <p:nvPr/>
        </p:nvSpPr>
        <p:spPr>
          <a:xfrm>
            <a:off x="1044171" y="4217006"/>
            <a:ext cx="101032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2" indent="-228602" defTabSz="914406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Blip>
                <a:blip r:embed="rId2"/>
              </a:buBlip>
            </a:pPr>
            <a:r>
              <a:rPr lang="pl-PL" dirty="0"/>
              <a:t>czy zakres projektu jest zgodny ze Strategią ZIT właściwą dla obszaru realizacji projektu? </a:t>
            </a:r>
          </a:p>
        </p:txBody>
      </p:sp>
    </p:spTree>
    <p:extLst>
      <p:ext uri="{BB962C8B-B14F-4D97-AF65-F5344CB8AC3E}">
        <p14:creationId xmlns:p14="http://schemas.microsoft.com/office/powerpoint/2010/main" val="1777890481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10019</TotalTime>
  <Words>5194</Words>
  <Application>Microsoft Office PowerPoint</Application>
  <PresentationFormat>Panoramiczny</PresentationFormat>
  <Paragraphs>383</Paragraphs>
  <Slides>45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45</vt:i4>
      </vt:variant>
    </vt:vector>
  </HeadingPairs>
  <TitlesOfParts>
    <vt:vector size="53" baseType="lpstr">
      <vt:lpstr>Arial</vt:lpstr>
      <vt:lpstr>Calibri</vt:lpstr>
      <vt:lpstr>Courier New</vt:lpstr>
      <vt:lpstr>Open Sans</vt:lpstr>
      <vt:lpstr>Symbol</vt:lpstr>
      <vt:lpstr>Times New Roman</vt:lpstr>
      <vt:lpstr>Wingdings</vt:lpstr>
      <vt:lpstr>1_Motyw pakietu Office</vt:lpstr>
      <vt:lpstr>Kryteria wyboru projektów dla Działania 2.1, 2.2 i 2.3 w zakresie poprawy efektywności energetycznej oraz w zakresie rozwoju systemów ciepłowniczych Fundusze Europejskie dla Pomorza 2021-2027 </vt:lpstr>
      <vt:lpstr>Kryteria wyboru projektów</vt:lpstr>
      <vt:lpstr>Kryteria wyboru projektów – formalne</vt:lpstr>
      <vt:lpstr>Poprawność złożenia wniosku o dofinansowanie</vt:lpstr>
      <vt:lpstr>Kompletność wniosku o dofinansowanie</vt:lpstr>
      <vt:lpstr>Kwalifikowalność wnioskodawcy/partnerów  </vt:lpstr>
      <vt:lpstr>Zgodność z celami i logiką wsparcia w Działaniu</vt:lpstr>
      <vt:lpstr>Zgodność ze szczegółowymi uwarunkowaniami określonymi dla Działania</vt:lpstr>
      <vt:lpstr>Kwalifikowalność wartości projektu Dz. 2.1.</vt:lpstr>
      <vt:lpstr>Kryteria wyboru projektów – wykonalności</vt:lpstr>
      <vt:lpstr>Kryteria wyboru projektów – wykonalności</vt:lpstr>
      <vt:lpstr>Możliwe warianty</vt:lpstr>
      <vt:lpstr>Zakres rzeczowy projektu 1/2 </vt:lpstr>
      <vt:lpstr>Zakres rzeczowy projektu 2/2</vt:lpstr>
      <vt:lpstr>Nakłady na realizację projektu</vt:lpstr>
      <vt:lpstr>Procedura oceny oddziaływania na środowisko</vt:lpstr>
      <vt:lpstr>Promocja projektu</vt:lpstr>
      <vt:lpstr>Partnerstwo</vt:lpstr>
      <vt:lpstr>Sposób zarządzania projektem</vt:lpstr>
      <vt:lpstr>Pomoc publiczna</vt:lpstr>
      <vt:lpstr>Budżet projektu</vt:lpstr>
      <vt:lpstr>Analiza finansowa 1/2</vt:lpstr>
      <vt:lpstr>Analiza finansowa 2/2</vt:lpstr>
      <vt:lpstr>Analiza ekonomiczna 1/2</vt:lpstr>
      <vt:lpstr>Analiza ekonomiczna 2/2</vt:lpstr>
      <vt:lpstr>Kryteria zgodności z zasadami horyzontalnymi</vt:lpstr>
      <vt:lpstr>Zasada równości szans i niedyskryminacji, w tym dostępności dla osób z niepełnosprawnościami</vt:lpstr>
      <vt:lpstr>Karta Praw Podstawowych Unii Europejskiej</vt:lpstr>
      <vt:lpstr>Konwencja o Prawach Osób Niepełnosprawnych</vt:lpstr>
      <vt:lpstr>Zasada równości kobiet i mężczyzn</vt:lpstr>
      <vt:lpstr>Zasada zrównoważonego rozwoju, w tym zasada DNSH (zasada nieczynienia znaczącej szkody środowisku, ang. do no significant harm) </vt:lpstr>
      <vt:lpstr>Kryteria wyboru projektów – strategiczne </vt:lpstr>
      <vt:lpstr>Kryteria wyboru projektów – strategiczne Dz. 2.1.</vt:lpstr>
      <vt:lpstr>Profil projektu</vt:lpstr>
      <vt:lpstr>Potrzeba realizacji projektu</vt:lpstr>
      <vt:lpstr>Wkład w zakładane efekty </vt:lpstr>
      <vt:lpstr>Kompleksowość projektu</vt:lpstr>
      <vt:lpstr>Komplementarność projektu</vt:lpstr>
      <vt:lpstr>Zintegrowane Porozumienia Terytorialne</vt:lpstr>
      <vt:lpstr>Zastosowanie instalacji OZE</vt:lpstr>
      <vt:lpstr>Zasada DNSH</vt:lpstr>
      <vt:lpstr>Budynki zero- i plus-energetyczne w zakresie poprawy efektywności energetycznej </vt:lpstr>
      <vt:lpstr>Partnerstwo publiczno-prywatne w zakresie poprawy efektywności energetycznej</vt:lpstr>
      <vt:lpstr> </vt:lpstr>
      <vt:lpstr> 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Kryteria wyboru projektów  dla Działania 6.10. Infrastruktura kultury w ramach programu regionalnego  Fundusze Europejskie dla Pomorza 2021-2027</dc:title>
  <dc:creator>Agnieszka Surudo</dc:creator>
  <cp:lastModifiedBy>Lewandowska Marta</cp:lastModifiedBy>
  <cp:revision>259</cp:revision>
  <cp:lastPrinted>2023-10-31T13:27:33Z</cp:lastPrinted>
  <dcterms:created xsi:type="dcterms:W3CDTF">2023-06-16T08:37:31Z</dcterms:created>
  <dcterms:modified xsi:type="dcterms:W3CDTF">2024-03-12T10:52:48Z</dcterms:modified>
</cp:coreProperties>
</file>