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3"/>
  </p:notesMasterIdLst>
  <p:sldIdLst>
    <p:sldId id="398" r:id="rId2"/>
    <p:sldId id="385" r:id="rId3"/>
    <p:sldId id="386" r:id="rId4"/>
    <p:sldId id="387" r:id="rId5"/>
    <p:sldId id="388" r:id="rId6"/>
    <p:sldId id="393" r:id="rId7"/>
    <p:sldId id="394" r:id="rId8"/>
    <p:sldId id="391" r:id="rId9"/>
    <p:sldId id="392" r:id="rId10"/>
    <p:sldId id="395" r:id="rId11"/>
    <p:sldId id="396" r:id="rId12"/>
    <p:sldId id="389" r:id="rId13"/>
    <p:sldId id="390" r:id="rId14"/>
    <p:sldId id="399" r:id="rId15"/>
    <p:sldId id="400" r:id="rId16"/>
    <p:sldId id="401" r:id="rId17"/>
    <p:sldId id="402" r:id="rId18"/>
    <p:sldId id="403" r:id="rId19"/>
    <p:sldId id="397" r:id="rId20"/>
    <p:sldId id="404" r:id="rId21"/>
    <p:sldId id="296" r:id="rId2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95" d="100"/>
          <a:sy n="95" d="100"/>
        </p:scale>
        <p:origin x="1560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99716"/>
            <a:ext cx="8208490" cy="2736303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2800" dirty="0"/>
              <a:t>Fundusze Europejskie dla Pomorza 2021-2027</a:t>
            </a:r>
            <a:br>
              <a:rPr lang="pl-PL" sz="2800" dirty="0"/>
            </a:br>
            <a:br>
              <a:rPr lang="pl-PL" sz="3200" dirty="0"/>
            </a:br>
            <a:r>
              <a:rPr lang="pl-PL" sz="3000" dirty="0"/>
              <a:t>Specyfika i kryteria wyboru projektów</a:t>
            </a:r>
            <a:br>
              <a:rPr lang="pl-PL" sz="3000" dirty="0"/>
            </a:br>
            <a:r>
              <a:rPr lang="pl-PL" sz="3000" dirty="0"/>
              <a:t>Działanie 5.21. Aktywność obywatelska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7 czerwca 2024 r.</a:t>
            </a:r>
          </a:p>
        </p:txBody>
      </p:sp>
    </p:spTree>
    <p:extLst>
      <p:ext uri="{BB962C8B-B14F-4D97-AF65-F5344CB8AC3E}">
        <p14:creationId xmlns:p14="http://schemas.microsoft.com/office/powerpoint/2010/main" val="302138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- NABÓR 2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133" y="1240092"/>
            <a:ext cx="8640382" cy="5419547"/>
          </a:xfrm>
        </p:spPr>
        <p:txBody>
          <a:bodyPr>
            <a:normAutofit/>
          </a:bodyPr>
          <a:lstStyle/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na poziomie samych organizacji.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skierowane bezpośrednio do organizacji zapewniające lepszą wydolność materialną i finansową (usługi bezpośrednie lub szkolenia/doradztwo w tym zakresie).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promujące budowanie relacji z innymi sektorami.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ea typeface="Times New Roman" panose="02020603050405020304" pitchFamily="18" charset="0"/>
                <a:cs typeface="Calibri" panose="020F0502020204030204" pitchFamily="34" charset="0"/>
              </a:rPr>
              <a:t>Działania budujące refleksyjność działania sektora partnerów społecznych.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w zakresie współpracy i wymiany doświadczeń, integracji oraz samowiedzy środowiska partnerów społecznych.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w zakresie niezbędnego wsparcia technicznego i rozwoju instytucjonalnego.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84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420192"/>
            <a:ext cx="8496655" cy="2791694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400" dirty="0"/>
              <a:t>Wydatki na zakup sprzętu oraz finansowanie wynagrodzeń pracowników mogą być kwalifikowalne wyłącznie jako element innych działań, zmierzających do budowania potencjału organizacji. W ramach projektu nie są możliwe działania polegające wyłącznie na finansowaniu bieżącego funkcjonowania czy kosztów operacyjnych organizacji.</a:t>
            </a:r>
          </a:p>
        </p:txBody>
      </p:sp>
    </p:spTree>
    <p:extLst>
      <p:ext uri="{BB962C8B-B14F-4D97-AF65-F5344CB8AC3E}">
        <p14:creationId xmlns:p14="http://schemas.microsoft.com/office/powerpoint/2010/main" val="972262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Główne warunki realizacji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765053"/>
              </p:ext>
            </p:extLst>
          </p:nvPr>
        </p:nvGraphicFramePr>
        <p:xfrm>
          <a:off x="881410" y="1306362"/>
          <a:ext cx="8929531" cy="57074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  <a:gridCol w="4393027">
                  <a:extLst>
                    <a:ext uri="{9D8B030D-6E8A-4147-A177-3AD203B41FA5}">
                      <a16:colId xmlns:a16="http://schemas.microsoft.com/office/drawing/2014/main" val="453623875"/>
                    </a:ext>
                  </a:extLst>
                </a:gridCol>
              </a:tblGrid>
              <a:tr h="571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47232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800"/>
                        <a:buFont typeface="Symbol" panose="05050102010706020507" pitchFamily="18" charset="2"/>
                        <a:buChar char=""/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 koszt jednostkowy odpowiadający wsparciu podmiotu organizacji społeczeństwa obywatelskiego w projekcie wynosi maksymalnie 575 tys. zł.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800"/>
                        <a:buFont typeface="Symbol" panose="05050102010706020507" pitchFamily="18" charset="2"/>
                        <a:buChar char=""/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 najmniej 65% przedstawicieli organizacji społeczeństwa obywatelskiego objętych wsparciem, zdobywa nowe umiejętności, wiedzę lub uzyska kwalifikacje.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800"/>
                        <a:buFont typeface="Symbol" panose="05050102010706020507" pitchFamily="18" charset="2"/>
                        <a:buChar char=""/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Działania podejmowane w zakresie projektu dotyczą budowania potencjału organizacji </a:t>
                      </a:r>
                      <a:r>
                        <a:rPr lang="pl-P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działających w obszarach EFS+.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800"/>
                        <a:buFont typeface="Symbol" panose="05050102010706020507" pitchFamily="18" charset="2"/>
                        <a:buChar char=""/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Zakres działań zaplanowanych do realizacji w ramach projektu wynika z indywidualnej diagnozy sytuacji problemowej danej organizacji.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800"/>
                        <a:buFont typeface="Symbol" panose="05050102010706020507" pitchFamily="18" charset="2"/>
                        <a:buChar char=""/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Zakres działań zaplanowanych do realizacji w ramach projektu wynika </a:t>
                      </a:r>
                      <a:b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indywidualnej diagnozy sytuacji problemowej danej organizacji.</a:t>
                      </a:r>
                    </a:p>
                    <a:p>
                      <a:pPr marL="45339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364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Preferencje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84562"/>
              </p:ext>
            </p:extLst>
          </p:nvPr>
        </p:nvGraphicFramePr>
        <p:xfrm>
          <a:off x="881410" y="1306362"/>
          <a:ext cx="8929531" cy="56977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  <a:gridCol w="4465035">
                  <a:extLst>
                    <a:ext uri="{9D8B030D-6E8A-4147-A177-3AD203B41FA5}">
                      <a16:colId xmlns:a16="http://schemas.microsoft.com/office/drawing/2014/main" val="453623875"/>
                    </a:ext>
                  </a:extLst>
                </a:gridCol>
              </a:tblGrid>
              <a:tr h="49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493233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Projekty zakładające wsparcie dla organizacji pozarządowych posiadających status Organizacji Pożytku Publicznego;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Projekty zakładające wsparcie dla organizacji pozarządowych posiadających siedzibę na terenie gmin wiejskich i miejsko-wiejskich;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Projekty zakładające realizację na obszarze miast średnich tracących funkcje społeczno-gospodarcze lub gmin zagrożonych trwałą marginalizacją.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SzPts val="1600"/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Projekty zakładające realizację na obszarze miast średnich tracących funkcje społeczno-gospodarcze lub gmin zagrożonych trwałą marginalizacją.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046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D56ADC-5AC0-47A9-80A5-5528E2C4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wskaźniki projektu </a:t>
            </a:r>
            <a:r>
              <a:rPr lang="pl-PL" dirty="0">
                <a:solidFill>
                  <a:srgbClr val="002073"/>
                </a:solidFill>
              </a:rPr>
              <a:t>(slajd 1 z 7)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3B63C9-4002-4201-9F72-EB1AC7FF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966251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</a:t>
            </a:r>
          </a:p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 naborów obowiązują:</a:t>
            </a:r>
          </a:p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endParaRPr lang="pl-PL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endParaRPr lang="pl-PL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endParaRPr lang="pl-PL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(nabór 1) lub 12 (nabór 2) wskaźników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 </a:t>
            </a:r>
            <a:b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 oznacza, że należy je wykazać we wniosku o dofinansowanie i określić wartość docelową  (także jeśli będzie to 0). 	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rubryce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</a:t>
            </a:r>
            <a:b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„nie dotyczy”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nawet jeśli na etapie planowania działań projektowych nie przewiduje się działań związanych z ww. wskaźnikiem, należy określić możliwy sposób pomiaru.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AF65FC4-37BD-4870-8CB0-3CDE0C2A8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31785"/>
              </p:ext>
            </p:extLst>
          </p:nvPr>
        </p:nvGraphicFramePr>
        <p:xfrm>
          <a:off x="1024820" y="3049047"/>
          <a:ext cx="8640380" cy="13978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20190">
                  <a:extLst>
                    <a:ext uri="{9D8B030D-6E8A-4147-A177-3AD203B41FA5}">
                      <a16:colId xmlns:a16="http://schemas.microsoft.com/office/drawing/2014/main" val="2815260903"/>
                    </a:ext>
                  </a:extLst>
                </a:gridCol>
                <a:gridCol w="4320190">
                  <a:extLst>
                    <a:ext uri="{9D8B030D-6E8A-4147-A177-3AD203B41FA5}">
                      <a16:colId xmlns:a16="http://schemas.microsoft.com/office/drawing/2014/main" val="146011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51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394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324000" algn="ctr"/>
                      <a:r>
                        <a:rPr lang="pl-PL" b="1" dirty="0"/>
                        <a:t>15 wskaźników </a:t>
                      </a:r>
                      <a:br>
                        <a:rPr lang="pl-PL" b="1" dirty="0"/>
                      </a:br>
                      <a:r>
                        <a:rPr lang="pl-PL" dirty="0"/>
                        <a:t>(12 produktu oraz 3 rezultatu)</a:t>
                      </a:r>
                    </a:p>
                  </a:txBody>
                  <a:tcPr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12 wskaźników </a:t>
                      </a:r>
                      <a:br>
                        <a:rPr lang="pl-PL" b="1" dirty="0"/>
                      </a:br>
                      <a:r>
                        <a:rPr lang="pl-PL" dirty="0"/>
                        <a:t>(10 produktu oraz 2 rezultatu)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967820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99AD8A-99B3-4C10-8906-CB8E1F9C70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7278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7DC8AB-57A2-494E-AAA4-12908F74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wskaźniki projektu (slajd 2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D9778-E372-431F-BA8F-D87156C37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575635"/>
            <a:ext cx="8640382" cy="5534202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Podstawowe rozróżnienie :</a:t>
            </a:r>
            <a:endParaRPr lang="pl-PL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 – mierzą wielkość oferowanego wsparcia lub grupę docelową objętą wsparciem w projekcie; odnoszą się, co do zasady, do osób lub podmiotów objętych wsparciem; monitorowane są </a:t>
            </a:r>
            <a:b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udziału w projekcie;</a:t>
            </a:r>
            <a:endParaRPr lang="pl-PL" sz="2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200" dirty="0"/>
              <a:t>odnotowują zmianę między tym co było w momencie rozpoczęcia wsparcia, a tym co jest efektem wsparcia bezpośrednio po zakończeniu udziału w projekcie i mierzone są co do zasady </a:t>
            </a:r>
            <a:r>
              <a:rPr lang="pl-PL" sz="2200" b="1" dirty="0"/>
              <a:t>do 4 tygodni od zakończenia udziału </a:t>
            </a:r>
            <a:r>
              <a:rPr lang="pl-PL" sz="2200" dirty="0"/>
              <a:t>przez uczestnika lub podmiot obejmowany wsparciem w projekcie.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7A954D-53C0-481A-883D-A54C144FB0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439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Działanie 5.21. Aktywność obywatelska - </a:t>
            </a:r>
            <a:r>
              <a:rPr lang="pl-PL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Organizacje społeczeństwa obywatelskiego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/>
              <a:t>– wskaźniki projektu (slajd 3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475581"/>
            <a:ext cx="8929600" cy="5832648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osiągnięcia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2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2200" b="1" dirty="0"/>
              <a:t>Wskaźniki produktu: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Całkowita liczba osób objętych wsparciem;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Liczba organizacji społeczeństwa obywatelskiego wspartych w co najmniej jednym </a:t>
            </a:r>
            <a:br>
              <a:rPr lang="pl-PL" dirty="0"/>
            </a:br>
            <a:r>
              <a:rPr lang="pl-PL" dirty="0"/>
              <a:t>z następujących obszarów: standardy i procedury zarządzania, refleksyjność, wydolność finansowa, rzecznictwo, jakość usług, współpraca międzysektorowa;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Liczba przedstawicieli organizacji społeczeństwa obywatelskiego (w tym wolontariuszy) objętych wsparciem w programie.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pl-PL" sz="2200" b="1" dirty="0"/>
              <a:t>Wskaźniki rezultatu: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Liczba organizacji społeczeństwa obywatelskiego, które zwiększyły swój potencjał organizacyjny w co najmniej jednym z następujących obszarów: standardy i procedury zarządzania, refleksyjność, wydolność finansowa, rzecznictwo, jakość usług, współpraca międzysektorowa;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/>
              <a:t>Liczba przedstawicieli organizacji społeczeństwa obywatelskiego, którzy zdobyli nowe umiejętności, wiedzę lub uzyskali kwalifikacje.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4684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Działanie 5.21. Aktywność obywatelska - </a:t>
            </a:r>
            <a:r>
              <a:rPr lang="pl-PL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Organizacje społeczeństwa obywatelskiego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/>
              <a:t>– wskaźniki projektu (slajd 4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446449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900" b="1" dirty="0">
              <a:solidFill>
                <a:srgbClr val="000000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adekwatne w projekcie</a:t>
            </a:r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2200" b="1" dirty="0"/>
              <a:t>Wskaźniki produktu: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organizacji społeczeństwa obywatelskiego wspartych w zakresie wdrażania nowych metod działania lub rodzajów usług;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objętych wsparciem mikro-, małych i średnich przedsiębiorstw </a:t>
            </a:r>
            <a:br>
              <a:rPr lang="pl-PL" sz="2200" dirty="0"/>
            </a:br>
            <a:r>
              <a:rPr lang="pl-PL" sz="2200" dirty="0"/>
              <a:t>(w tym spółdzielni i przedsiębiorstw społecznych).</a:t>
            </a:r>
          </a:p>
          <a:p>
            <a:pPr marL="0" lvl="1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pl-PL" sz="2200" b="1" dirty="0"/>
              <a:t>Wskaźniki rezultatu: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organizacji społeczeństwa obywatelskiego, które poprawiły lub wprowadziły nowe metody działania lub rodzaje usług.</a:t>
            </a: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None/>
            </a:pPr>
            <a:endParaRPr lang="pl-PL" sz="2800" b="1" dirty="0">
              <a:solidFill>
                <a:srgbClr val="000000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50081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8FC24-10B9-44B4-B842-31D6C48E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Działanie 5.21. Aktywność obywatelska - </a:t>
            </a:r>
            <a:r>
              <a:rPr lang="pl-PL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Organizacje społeczeństwa obywatelskiego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/>
              <a:t>– wskaźniki projektu (slajd 5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454C9B-5BC8-4A16-9683-949AD2F4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547589"/>
            <a:ext cx="8856695" cy="547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monitorowania 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projektów, w których sfinansowano koszty racjonalnych usprawnień dla osób z niepełnosprawnościami;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obiektów dostosowanych do potrzeb osób z niepełnosprawnościami;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z niepełnosprawnościami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z krajów trzecich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obcego pochodzenia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należących do mniejszości, w tym społeczności marginalizowanych takich jak Romowie,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w kryzysie bezdomności lub dotkniętych wykluczeniem z dostępu do mieszkań, objętych wsparciem w programie.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95992D-9E0B-48EF-8BC6-7126E19CB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68259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Działanie 5.21. Aktywność obywatelska - </a:t>
            </a:r>
            <a:r>
              <a:rPr lang="pl-PL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Partnerzy społeczni</a:t>
            </a: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/>
              <a:t>– wskaźniki projektu (slajd 6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763613"/>
            <a:ext cx="8929600" cy="5112568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osiągnięcia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2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3399"/>
              </a:buClr>
              <a:buNone/>
            </a:pPr>
            <a:r>
              <a:rPr lang="pl-PL" sz="2200" b="1" dirty="0"/>
              <a:t>Wskaźniki produktu: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Całkowita liczba osób objętych wsparciem;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organizacji partnerów społecznych objętych wsparciem;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przedstawicieli organizacji partnerów społecznych objętych wsparciem.</a:t>
            </a:r>
          </a:p>
          <a:p>
            <a:pPr marL="0" lv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l-PL" sz="2200" b="1" dirty="0"/>
              <a:t>Wskaźniki rezultatu:</a:t>
            </a:r>
            <a:endParaRPr lang="pl-PL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organizacji partnerów społecznych, które zwiększyły swój potencjał;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200" dirty="0"/>
              <a:t>Liczba przedstawicieli organizacji partnerów społecznych, którzy podnieśli kompetencje.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0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Typy projektów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430096"/>
              </p:ext>
            </p:extLst>
          </p:nvPr>
        </p:nvGraphicFramePr>
        <p:xfrm>
          <a:off x="953293" y="1193996"/>
          <a:ext cx="8785226" cy="59313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92613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  <a:gridCol w="4392613">
                  <a:extLst>
                    <a:ext uri="{9D8B030D-6E8A-4147-A177-3AD203B41FA5}">
                      <a16:colId xmlns:a16="http://schemas.microsoft.com/office/drawing/2014/main" val="453623875"/>
                    </a:ext>
                  </a:extLst>
                </a:gridCol>
              </a:tblGrid>
              <a:tr h="356556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>
                          <a:solidFill>
                            <a:schemeClr val="bg1"/>
                          </a:solidFill>
                          <a:latin typeface="+mn-lt"/>
                        </a:rPr>
                        <a:t>Projekty ukierunkowane na wzmocnienie potencjału </a:t>
                      </a:r>
                      <a:endParaRPr lang="pl-PL" sz="2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228855"/>
                  </a:ext>
                </a:extLst>
              </a:tr>
              <a:tr h="60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pomorskich organizacji społeczeństwa obywatelskiego</a:t>
                      </a:r>
                      <a:endParaRPr lang="pl-PL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pomorskich partnerów społecznych</a:t>
                      </a:r>
                      <a:endParaRPr lang="pl-PL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4526360">
                <a:tc>
                  <a:txBody>
                    <a:bodyPr/>
                    <a:lstStyle/>
                    <a:p>
                      <a:pPr marL="90488" lvl="1" indent="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800" dirty="0">
                          <a:latin typeface="+mn-lt"/>
                        </a:rPr>
                        <a:t>w szczególności poprzez: </a:t>
                      </a:r>
                    </a:p>
                    <a:p>
                      <a:pPr marL="452438" lvl="1" indent="-390525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wzmocnienie zasobów organizacji </a:t>
                      </a:r>
                      <a:br>
                        <a:rPr lang="pl-PL" sz="1800" dirty="0">
                          <a:latin typeface="+mn-lt"/>
                        </a:rPr>
                      </a:br>
                      <a:r>
                        <a:rPr lang="pl-PL" sz="1800" dirty="0">
                          <a:latin typeface="+mn-lt"/>
                        </a:rPr>
                        <a:t>(m.in. poprzez rozwój umiejętności </a:t>
                      </a:r>
                      <a:br>
                        <a:rPr lang="pl-PL" sz="1800" dirty="0">
                          <a:latin typeface="+mn-lt"/>
                        </a:rPr>
                      </a:br>
                      <a:r>
                        <a:rPr lang="pl-PL" sz="1800" dirty="0">
                          <a:latin typeface="+mn-lt"/>
                        </a:rPr>
                        <a:t>i kompetencji pracowników);</a:t>
                      </a:r>
                    </a:p>
                    <a:p>
                      <a:pPr marL="452438" lvl="1" indent="-390525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urynkowienie organizacji, w tym poprzez budowanie relacji organizacji społeczeństwa obywatelskiego z organizacjami pracodawców i biznesem;</a:t>
                      </a:r>
                    </a:p>
                    <a:p>
                      <a:pPr marL="452438" lvl="1" indent="-390525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rozwój sieci centrów organizacji pozarządowych;</a:t>
                      </a:r>
                    </a:p>
                    <a:p>
                      <a:pPr marL="452438" lvl="1" indent="-390525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działania na rzecz rozwoju lokalnej filantropii oraz społecznej odpowiedzialności biznesu.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2438" lvl="1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800" dirty="0">
                          <a:latin typeface="+mn-lt"/>
                        </a:rPr>
                        <a:t>w szczególności poprzez:</a:t>
                      </a:r>
                    </a:p>
                    <a:p>
                      <a:pPr marL="452438" lvl="1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wzmocnienie zasobów (m.in. poprzez rozwój umiejętności i kompetencji pracowników);</a:t>
                      </a:r>
                    </a:p>
                    <a:p>
                      <a:pPr marL="452438" lvl="1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budowanie relacji partnerów społecznych z JST, NGO, biznesem, szkolnictwem (głównie zawodowym) </a:t>
                      </a:r>
                      <a:br>
                        <a:rPr lang="pl-PL" sz="1800" dirty="0">
                          <a:latin typeface="+mn-lt"/>
                        </a:rPr>
                      </a:br>
                      <a:r>
                        <a:rPr lang="pl-PL" sz="1800" dirty="0">
                          <a:latin typeface="+mn-lt"/>
                        </a:rPr>
                        <a:t>i nauką;</a:t>
                      </a:r>
                    </a:p>
                    <a:p>
                      <a:pPr marL="452438" lvl="1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działania na rzecz rozwoju społecznej odpowiedzialności biznesu;</a:t>
                      </a:r>
                    </a:p>
                    <a:p>
                      <a:pPr marL="452438" lvl="1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+mj-lt"/>
                        <a:buAutoNum type="alphaLcParenR"/>
                      </a:pPr>
                      <a:r>
                        <a:rPr lang="pl-PL" sz="1800" dirty="0">
                          <a:latin typeface="+mn-lt"/>
                        </a:rPr>
                        <a:t>realizację inicjatyw wpisujących się </a:t>
                      </a:r>
                      <a:br>
                        <a:rPr lang="pl-PL" sz="1800" dirty="0">
                          <a:latin typeface="+mn-lt"/>
                        </a:rPr>
                      </a:br>
                      <a:r>
                        <a:rPr lang="pl-PL" sz="1800" dirty="0">
                          <a:latin typeface="+mn-lt"/>
                        </a:rPr>
                        <a:t>w misję partnerów społecznych.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  <a:tr h="101808">
                <a:tc>
                  <a:txBody>
                    <a:bodyPr/>
                    <a:lstStyle/>
                    <a:p>
                      <a:pPr marL="61913" lvl="1"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+mn-lt"/>
                        </a:rPr>
                        <a:t>NABÓR 1</a:t>
                      </a: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109538" lvl="1"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+mn-lt"/>
                        </a:rPr>
                        <a:t>NABÓR 2</a:t>
                      </a: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01157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9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8FC24-10B9-44B4-B842-31D6C48E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 - </a:t>
            </a:r>
            <a:r>
              <a:rPr lang="pl-PL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Partnerzy społeczni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/>
              <a:t>– wskaźniki projektu (slajd 7 z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454C9B-5BC8-4A16-9683-949AD2F4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547589"/>
            <a:ext cx="8856695" cy="547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monitorowania 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projektów, w których sfinansowano koszty racjonalnych usprawnień dla osób z niepełnosprawnościami;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obiektów dostosowanych do potrzeb osób z niepełnosprawnościami;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z niepełnosprawnościami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z krajów trzecich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obcego pochodzenia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należących do mniejszości, w tym społeczności marginalizowanych takich jak Romowie, objętych wsparciem w programie;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Liczba osób w kryzysie bezdomności lub dotkniętych wykluczeniem z dostępu do mieszkań, objętych wsparciem w programie.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95992D-9E0B-48EF-8BC6-7126E19CB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09628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Podstawowe informacje o naborach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242116"/>
              </p:ext>
            </p:extLst>
          </p:nvPr>
        </p:nvGraphicFramePr>
        <p:xfrm>
          <a:off x="1025715" y="1237154"/>
          <a:ext cx="8784687" cy="5808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111">
                  <a:extLst>
                    <a:ext uri="{9D8B030D-6E8A-4147-A177-3AD203B41FA5}">
                      <a16:colId xmlns:a16="http://schemas.microsoft.com/office/drawing/2014/main" val="297175289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453623875"/>
                    </a:ext>
                  </a:extLst>
                </a:gridCol>
              </a:tblGrid>
              <a:tr h="11927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686" marR="6668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0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0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0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228855"/>
                  </a:ext>
                </a:extLst>
              </a:tr>
              <a:tr h="228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0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NABÓR 1</a:t>
                      </a:r>
                    </a:p>
                  </a:txBody>
                  <a:tcPr marL="66686" marR="66686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NABÓR 2</a:t>
                      </a:r>
                    </a:p>
                  </a:txBody>
                  <a:tcPr marL="66686" marR="66686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26881"/>
                  </a:ext>
                </a:extLst>
              </a:tr>
              <a:tr h="611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ogłoszenia naboru: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23.05.2024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23.05.2024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519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Początek naboru: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24.05.2024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24.05.2024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  <a:tr h="481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Koniec naboru: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04.07.2024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04.07.2024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301807055"/>
                  </a:ext>
                </a:extLst>
              </a:tr>
              <a:tr h="8652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Kwota przewidziana na dofinansowanie projektów [PLN]: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19 337 529,41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7 251 573,53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575720655"/>
                  </a:ext>
                </a:extLst>
              </a:tr>
              <a:tr h="789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Maksymalna wartość projektu [PLN]: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1 575 000,00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dotyczy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554397720"/>
                  </a:ext>
                </a:extLst>
              </a:tr>
              <a:tr h="650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Wkład własny beneficjenta: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4224788681"/>
                  </a:ext>
                </a:extLst>
              </a:tr>
              <a:tr h="385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</a:t>
                      </a:r>
                      <a:r>
                        <a:rPr lang="pl-PL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financing</a:t>
                      </a: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847194857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09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Podmioty uprawnione do składania wniosków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829312"/>
              </p:ext>
            </p:extLst>
          </p:nvPr>
        </p:nvGraphicFramePr>
        <p:xfrm>
          <a:off x="1025715" y="1403573"/>
          <a:ext cx="8784686" cy="47045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175">
                  <a:extLst>
                    <a:ext uri="{9D8B030D-6E8A-4147-A177-3AD203B41FA5}">
                      <a16:colId xmlns:a16="http://schemas.microsoft.com/office/drawing/2014/main" val="2971752892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</a:tblGrid>
              <a:tr h="1367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228855"/>
                  </a:ext>
                </a:extLst>
              </a:tr>
              <a:tr h="13973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pozarządowe,</a:t>
                      </a: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podmioty ekonomii społecznej,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zrzeszające pracodawców,</a:t>
                      </a: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związki zawodowe,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99483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które na </a:t>
                      </a:r>
                      <a:r>
                        <a:rPr lang="pl-P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dzień złożenia wniosku o dofinansowanie prowadzą działalność i posiadają siedzibę, filię, delegaturę, oddział czy inną prawnie dozwoloną formę organizacyjną działalności podmiotu </a:t>
                      </a:r>
                      <a:br>
                        <a:rPr lang="pl-P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pl-PL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 terenie województwa pomorskiego.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9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Grupa docelowa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8688"/>
              </p:ext>
            </p:extLst>
          </p:nvPr>
        </p:nvGraphicFramePr>
        <p:xfrm>
          <a:off x="953562" y="1187549"/>
          <a:ext cx="8928847" cy="55956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64352">
                  <a:extLst>
                    <a:ext uri="{9D8B030D-6E8A-4147-A177-3AD203B41FA5}">
                      <a16:colId xmlns:a16="http://schemas.microsoft.com/office/drawing/2014/main" val="2971752892"/>
                    </a:ext>
                  </a:extLst>
                </a:gridCol>
                <a:gridCol w="4464495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Organizacje społeczeństwa obywatelskiego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Partnerzy społeczni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0228855"/>
                  </a:ext>
                </a:extLst>
              </a:tr>
              <a:tr h="13973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pomorskie organizacje społeczeństwa obywatelskiego (z wyłączeniem partnerów społecznych), 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pracownicy pomorskich organizacji społeczeństwa obywatelskiego,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wolontariusze pomorskich organizacji społeczeństwa obywatelskiego.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pomorscy partnerzy społeczni (organizacje pracodawców </a:t>
                      </a:r>
                      <a:b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organizacje pracowników),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przedstawiciele partnerów społecznych,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pracownicy partnerów społecznych.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994836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Projekty skierowane do organizacji, które prowadzą działalność i posiadają siedzibę, filię, delegaturę, oddział czy inną prawnie dozwoloną formę organizacyjną działalności na terenie województwa pomorskiego.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Projekty skierowane do osób fizycznych mających miejsce zamieszkania (w rozumieniu ustawy z dnia 23 kwietnia 1964 roku Kodeks cywilny) lub pracujących albo uczących się na terenie województwa pomorskiego.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22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Grupa docelowa - NABÓR 1 - definicje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694DDB-0C12-4F69-AD28-2C61710E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75581"/>
            <a:ext cx="8640382" cy="518405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400" b="1" dirty="0"/>
              <a:t>Organizacja społeczeństwa obywatelskiego </a:t>
            </a:r>
            <a:r>
              <a:rPr lang="pl-PL" sz="2400" dirty="0"/>
              <a:t>to</a:t>
            </a:r>
            <a:r>
              <a:rPr lang="pl-PL" sz="2400" b="1" dirty="0"/>
              <a:t> </a:t>
            </a:r>
            <a:r>
              <a:rPr lang="pl-PL" sz="2400" dirty="0"/>
              <a:t>podmiot spełniający następujące kryteria:</a:t>
            </a:r>
            <a:endParaRPr lang="pl-PL" sz="2400" b="1" dirty="0"/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posiada strukturę organizacyjną oraz formalną rejestrację na terenie województwa pomorskiego,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posiada strukturalną niezależność od władz publicznych (zwłaszcza w wymiarze organów założycielskich, kontroli udziałów czy nadzoru właścicielskiego),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niezarobkowy charakter organizacji,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suwerenność i samorządność,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400" dirty="0"/>
              <a:t>dobrowolność przynależności.</a:t>
            </a:r>
          </a:p>
          <a:p>
            <a:pPr marL="503971" lvl="1" indent="0">
              <a:lnSpc>
                <a:spcPct val="114000"/>
              </a:lnSpc>
              <a:buNone/>
            </a:pPr>
            <a:endParaRPr lang="pl-PL" sz="2400" dirty="0"/>
          </a:p>
          <a:p>
            <a:pPr marL="0" lvl="1" indent="0">
              <a:lnSpc>
                <a:spcPct val="114000"/>
              </a:lnSpc>
              <a:buNone/>
            </a:pPr>
            <a:r>
              <a:rPr lang="pl-PL" sz="2400" dirty="0"/>
              <a:t>z wyłączeniem partnerów społecznych.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3498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Grupa docelowa - NABÓR 2 - definicje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694DDB-0C12-4F69-AD28-2C61710E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>
            <a:normAutofit/>
          </a:bodyPr>
          <a:lstStyle/>
          <a:p>
            <a:pPr marL="0" lvl="0" indent="0">
              <a:lnSpc>
                <a:spcPct val="114000"/>
              </a:lnSpc>
              <a:buNone/>
            </a:pPr>
            <a:r>
              <a:rPr lang="pl-PL" sz="2200" b="1" dirty="0"/>
              <a:t>Partnerzy społeczni - organizacje pracodawców i organizacje pracowników</a:t>
            </a:r>
            <a:r>
              <a:rPr lang="pl-PL" sz="2200" dirty="0"/>
              <a:t>, działające na podstawie jednej z następującej ustaw: ustawy z dnia 23 maja 1991 r. o organizacjach pracodawców, ustawy z dnia 23 maja 1991 r. </a:t>
            </a:r>
            <a:br>
              <a:rPr lang="pl-PL" sz="2200" dirty="0"/>
            </a:br>
            <a:r>
              <a:rPr lang="pl-PL" sz="2200" dirty="0"/>
              <a:t>o związkach zawodowych, ustawy z dnia 22 marca 1989 r. o rzemiośle, </a:t>
            </a:r>
            <a:br>
              <a:rPr lang="pl-PL" sz="2200" dirty="0"/>
            </a:br>
            <a:r>
              <a:rPr lang="pl-PL" sz="2200" dirty="0"/>
              <a:t>w tym w szczególności: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reprezentatywne organizacje pracodawców i reprezentatywne organizacje związkowe w rozumieniu ustawy o Radzie Dialogu Społecznego,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branżowe, ponadbranżowe lub regionalne organizacje pracodawców oraz branżowe, ponadbranżowe lub regionalne organizacje związkowe zrzeszone odpowiednio w reprezentatywnych organizacjach pracodawców i reprezentatywnych organizacjach związkowych w rozumieniu ustawy o Radzie Dialogu Społecznego.</a:t>
            </a:r>
          </a:p>
        </p:txBody>
      </p:sp>
    </p:spTree>
    <p:extLst>
      <p:ext uri="{BB962C8B-B14F-4D97-AF65-F5344CB8AC3E}">
        <p14:creationId xmlns:p14="http://schemas.microsoft.com/office/powerpoint/2010/main" val="46351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– NABÓR 1 (slajd 1 z 2)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124" y="1573939"/>
            <a:ext cx="8640382" cy="5112050"/>
          </a:xfrm>
        </p:spPr>
        <p:txBody>
          <a:bodyPr>
            <a:normAutofit/>
          </a:bodyPr>
          <a:lstStyle/>
          <a:p>
            <a:pPr marL="457200" lvl="0" indent="-457200" fontAlgn="base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na poziomie samych organizacji.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skierowane bezpośrednio do organizacji zapewniające lepszą wydolność materialną i finansową.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promujące budowanie relacji z innymi sektorami. 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budujące refleksyjność działania sektora organizacji pozarządowych.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w zakresie konsolidacji i samowiedzy środowiska organizacji pozarządowych.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w zakresie aktywizmu obywatelskiego.</a:t>
            </a:r>
          </a:p>
          <a:p>
            <a:pPr marL="457200" indent="-457200">
              <a:lnSpc>
                <a:spcPct val="114000"/>
              </a:lnSpc>
              <a:buClrTx/>
              <a:buFont typeface="+mj-lt"/>
              <a:buAutoNum type="arabicPeriod"/>
            </a:pPr>
            <a:r>
              <a:rPr lang="pl-PL" sz="2200" dirty="0"/>
              <a:t>Działania w zakresie wsparcia i rozwoju partycypacji i rzecznictwa.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58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- NABÓR 1 (slajd 2 z 2)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367828"/>
            <a:ext cx="8640382" cy="482401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4000"/>
              </a:lnSpc>
              <a:buClrTx/>
              <a:buFont typeface="+mj-lt"/>
              <a:buAutoNum type="arabicPeriod" startAt="8"/>
            </a:pPr>
            <a:r>
              <a:rPr lang="pl-PL" sz="2200" dirty="0"/>
              <a:t>Działania w zakresie kształtowania i realizacji polityk publicznych </a:t>
            </a:r>
            <a:br>
              <a:rPr lang="pl-PL" sz="2200" dirty="0"/>
            </a:br>
            <a:r>
              <a:rPr lang="pl-PL" sz="2200" dirty="0"/>
              <a:t>w następujących wymiarach:</a:t>
            </a:r>
          </a:p>
          <a:p>
            <a:pPr marL="961171" lvl="1" indent="-457200">
              <a:lnSpc>
                <a:spcPct val="114000"/>
              </a:lnSpc>
              <a:spcBef>
                <a:spcPts val="0"/>
              </a:spcBef>
              <a:buAutoNum type="alphaLcParenR"/>
            </a:pPr>
            <a:r>
              <a:rPr lang="pl-PL" sz="2200" dirty="0"/>
              <a:t>programowania,</a:t>
            </a:r>
          </a:p>
          <a:p>
            <a:pPr marL="961171" lvl="1" indent="-457200">
              <a:lnSpc>
                <a:spcPct val="114000"/>
              </a:lnSpc>
              <a:spcBef>
                <a:spcPts val="0"/>
              </a:spcBef>
              <a:buAutoNum type="alphaLcParenR"/>
            </a:pPr>
            <a:r>
              <a:rPr lang="pl-PL" sz="2200" dirty="0"/>
              <a:t>realizacji działań,</a:t>
            </a:r>
          </a:p>
          <a:p>
            <a:pPr marL="961171" lvl="1" indent="-457200">
              <a:lnSpc>
                <a:spcPct val="114000"/>
              </a:lnSpc>
              <a:spcBef>
                <a:spcPts val="0"/>
              </a:spcBef>
              <a:buAutoNum type="alphaLcParenR"/>
            </a:pPr>
            <a:r>
              <a:rPr lang="pl-PL" sz="2200" dirty="0"/>
              <a:t>monitorowania,</a:t>
            </a:r>
          </a:p>
          <a:p>
            <a:pPr marL="961171" lvl="1" indent="-457200">
              <a:lnSpc>
                <a:spcPct val="114000"/>
              </a:lnSpc>
              <a:spcBef>
                <a:spcPts val="0"/>
              </a:spcBef>
              <a:buAutoNum type="alphaLcParenR"/>
            </a:pPr>
            <a:r>
              <a:rPr lang="pl-PL" sz="2200" dirty="0"/>
              <a:t>ewaluacji.</a:t>
            </a:r>
          </a:p>
          <a:p>
            <a:pPr marL="457200" indent="-457200">
              <a:lnSpc>
                <a:spcPct val="114000"/>
              </a:lnSpc>
              <a:buClr>
                <a:schemeClr val="tx1"/>
              </a:buClr>
              <a:buFont typeface="+mj-lt"/>
              <a:buAutoNum type="arabicPeriod" startAt="9"/>
            </a:pPr>
            <a:r>
              <a:rPr lang="pl-PL" sz="2200" dirty="0"/>
              <a:t>Działania w zakresie niezbędnego wsparcia technicznego i rozwoju instytucjonalnego.</a:t>
            </a:r>
          </a:p>
          <a:p>
            <a:pPr marL="457200" indent="-457200">
              <a:lnSpc>
                <a:spcPct val="114000"/>
              </a:lnSpc>
              <a:buClr>
                <a:schemeClr val="tx1"/>
              </a:buClr>
              <a:buFont typeface="+mj-lt"/>
              <a:buAutoNum type="arabicPeriod" startAt="9"/>
            </a:pPr>
            <a:r>
              <a:rPr lang="pl-PL" sz="2200" dirty="0"/>
              <a:t>Działania w zakresie podnoszenia jakości i dostępności usług świadczonych przez organizacje pozarządowe w obszarze EFS+.</a:t>
            </a:r>
          </a:p>
        </p:txBody>
      </p:sp>
    </p:spTree>
    <p:extLst>
      <p:ext uri="{BB962C8B-B14F-4D97-AF65-F5344CB8AC3E}">
        <p14:creationId xmlns:p14="http://schemas.microsoft.com/office/powerpoint/2010/main" val="4177413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3007</TotalTime>
  <Words>1853</Words>
  <Application>Microsoft Office PowerPoint</Application>
  <PresentationFormat>Niestandardowy</PresentationFormat>
  <Paragraphs>202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Open Sans</vt:lpstr>
      <vt:lpstr>Symbol</vt:lpstr>
      <vt:lpstr>Times New Roman</vt:lpstr>
      <vt:lpstr>Wingdings</vt:lpstr>
      <vt:lpstr>Motyw pakietu Office</vt:lpstr>
      <vt:lpstr>Fundusze Europejskie dla Pomorza 2021-2027  Specyfika i kryteria wyboru projektów Działanie 5.21. Aktywność obywatelska</vt:lpstr>
      <vt:lpstr>Działanie 5.21. Aktywność obywatelska  – Typy projektów</vt:lpstr>
      <vt:lpstr>Działanie 5.21. Aktywność obywatelska – Podstawowe informacje o naborach</vt:lpstr>
      <vt:lpstr>Działanie 5.21. Aktywność obywatelska – Podmioty uprawnione do składania wniosków</vt:lpstr>
      <vt:lpstr>Działanie 5.21. Aktywność obywatelska – Grupa docelowa</vt:lpstr>
      <vt:lpstr>Działanie 5.21. Aktywność obywatelska – Grupa docelowa - NABÓR 1 - definicje</vt:lpstr>
      <vt:lpstr>Działanie 5.21. Aktywność obywatelska – Grupa docelowa - NABÓR 2 - definicje</vt:lpstr>
      <vt:lpstr>Działanie 5.21. Aktywność obywatelska  – Zakres wsparcia – NABÓR 1 (slajd 1 z 2)</vt:lpstr>
      <vt:lpstr>Działanie 5.21. Aktywność obywatelska  – Zakres wsparcia - NABÓR 1 (slajd 2 z 2)</vt:lpstr>
      <vt:lpstr>Działanie 5.21. Aktywność obywatelska  – Zakres wsparcia - NABÓR 2</vt:lpstr>
      <vt:lpstr>Działanie 5.21. Aktywność obywatelska  – Zakres wsparcia</vt:lpstr>
      <vt:lpstr>Działanie 5.21. Aktywność obywatelska  – Główne warunki realizacji</vt:lpstr>
      <vt:lpstr>Działanie 5.21. Aktywność obywatelska  – Preferencje</vt:lpstr>
      <vt:lpstr>Działanie 5.21. Aktywność obywatelska – wskaźniki projektu (slajd 1 z 7)</vt:lpstr>
      <vt:lpstr>Działanie 5.21. Aktywność obywatelska – wskaźniki projektu (slajd 2 z 7)</vt:lpstr>
      <vt:lpstr>Działanie 5.21. Aktywność obywatelska - Organizacje społeczeństwa obywatelskiego – wskaźniki projektu (slajd 3 z 7)</vt:lpstr>
      <vt:lpstr>Działanie 5.21. Aktywność obywatelska - Organizacje społeczeństwa obywatelskiego – wskaźniki projektu (slajd 4 z 7)</vt:lpstr>
      <vt:lpstr>Działanie 5.21. Aktywność obywatelska - Organizacje społeczeństwa obywatelskiego – wskaźniki projektu (slajd 5 z 7)</vt:lpstr>
      <vt:lpstr>Działanie 5.21. Aktywność obywatelska - Partnerzy społeczni – wskaźniki projektu (slajd 6 z 7)</vt:lpstr>
      <vt:lpstr>Działanie 5.21. Aktywność obywatelska - Partnerzy społeczni – wskaźniki projektu (slajd 7 z 7)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 DEFS</cp:lastModifiedBy>
  <cp:revision>298</cp:revision>
  <cp:lastPrinted>2024-05-16T10:07:24Z</cp:lastPrinted>
  <dcterms:created xsi:type="dcterms:W3CDTF">2022-06-22T09:40:44Z</dcterms:created>
  <dcterms:modified xsi:type="dcterms:W3CDTF">2024-06-05T09:02:12Z</dcterms:modified>
</cp:coreProperties>
</file>