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69" r:id="rId3"/>
    <p:sldId id="392" r:id="rId4"/>
    <p:sldId id="283" r:id="rId5"/>
    <p:sldId id="385" r:id="rId6"/>
    <p:sldId id="388" r:id="rId7"/>
    <p:sldId id="389" r:id="rId8"/>
    <p:sldId id="374" r:id="rId9"/>
    <p:sldId id="288" r:id="rId10"/>
    <p:sldId id="289" r:id="rId11"/>
    <p:sldId id="290" r:id="rId12"/>
    <p:sldId id="391" r:id="rId13"/>
    <p:sldId id="291" r:id="rId14"/>
    <p:sldId id="292" r:id="rId15"/>
    <p:sldId id="293" r:id="rId16"/>
    <p:sldId id="390" r:id="rId17"/>
    <p:sldId id="340" r:id="rId18"/>
    <p:sldId id="387" r:id="rId19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panily Marta" initials="SM" lastIdx="1" clrIdx="1">
    <p:extLst>
      <p:ext uri="{19B8F6BF-5375-455C-9EA6-DF929625EA0E}">
        <p15:presenceInfo xmlns:p15="http://schemas.microsoft.com/office/powerpoint/2012/main" userId="S-1-5-21-352459600-126056257-345019615-6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05.06.2024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05.06.2024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61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832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584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0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1731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67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25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19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330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80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799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14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84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90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7763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168-521-aktywnosc-obywatelska-fepm0521-iz00-0012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nabory/5169-521-aktywnosc-obywatelska-fepm0521-iz00-0022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169-521-aktywnosc-obywatelska-fepm0521-iz00-0022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zatrudnienie.efs@pomorskie.eu" TargetMode="External"/><Relationship Id="rId4" Type="http://schemas.openxmlformats.org/officeDocument/2006/relationships/hyperlink" Target="https://funduszeuepomorskie.pl/nabory/5168-521-aktywnosc-obywatelska-fepm0521-iz00-00124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owa2021.efs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5168-521-aktywnosc-obywatelska-fepm0521-iz00-0012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zatrudnienie.efs@pomorskie.e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edukacja.efs@pomorskie.e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11" y="3070227"/>
            <a:ext cx="7920182" cy="70961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  <a:endParaRPr lang="pl-PL" sz="2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10" y="3779837"/>
            <a:ext cx="7920115" cy="21619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Seminarium informacyjne dla wnioskodawców aplikujących w ramach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Działania 5.21. Aktywność obywatelska</a:t>
            </a:r>
          </a:p>
          <a:p>
            <a:pPr>
              <a:spcBef>
                <a:spcPts val="2400"/>
              </a:spcBef>
            </a:pP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Gdańsk, 7 czerwca 2024 roku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6" y="251446"/>
            <a:ext cx="8628960" cy="1728392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oceny formalnej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043533"/>
            <a:ext cx="9804127" cy="5976304"/>
          </a:xfrm>
        </p:spPr>
        <p:txBody>
          <a:bodyPr>
            <a:normAutofit fontScale="40000" lnSpcReduction="2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zerojedynkowe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specyficzne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podlegają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 w zakresie kryteriów specyficznych: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SOWA EFS.</a:t>
            </a:r>
            <a:endParaRPr lang="pl-PL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kryterium.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pkt. 5.2 Regulaminu wyboru projektów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433" y="320928"/>
            <a:ext cx="8568473" cy="1154653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oceny merytorycznej (1 z 3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899517"/>
            <a:ext cx="8641145" cy="612032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Ocena merytoryczna w ramach naboru nr FEPM.05.21-IZ.00-001/24 (organizacje społeczeństwa obywatelskiego)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C i D - nie podlegają uzupełnieniu/poprawie.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A i B - </a:t>
            </a: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pkt. stanowi minimum punktowe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C i D.</a:t>
            </a:r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046F54-6DBE-4724-9777-43853AC9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036" y="395462"/>
            <a:ext cx="8712871" cy="936103"/>
          </a:xfrm>
        </p:spPr>
        <p:txBody>
          <a:bodyPr/>
          <a:lstStyle/>
          <a:p>
            <a:r>
              <a:rPr lang="pl-PL" dirty="0"/>
              <a:t>Etap oceny merytorycznej (2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A8001E-577C-4DB6-8493-9DD099B3E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043533"/>
            <a:ext cx="8784879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Ocena merytoryczna w ramach naboru nr FEPM.05.21-IZ.00-002/24 (partnerzy społeczni)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D - nie podlegają uzupełnieniu/poprawie.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 punkty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</a:t>
            </a: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Obszaru A i B 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pkt. stanowi minimum punktowe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punkty za ocenę </a:t>
            </a: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Obszaru D.</a:t>
            </a:r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2114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414" y="359839"/>
            <a:ext cx="8618492" cy="683694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oceny merytorycznej (3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043533"/>
            <a:ext cx="8618492" cy="583264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merytoryczna: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wykonalności </a:t>
            </a:r>
            <a:b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i zgodności z zasadami horyzontalnymi oraz osiągnięcie </a:t>
            </a: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z Obszaru A i B)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- projekt zostaje zakwalifikowany do etapu negocjacji, oczekując na jego zakończenie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Skierowanie przez oceniającego do poprawy/uzupełnienia wniosku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oraz osiągnięcie minimum punktowego (50 punktów za kryteria z Obszaru A i B) – </a:t>
            </a: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projekt może zostać skierowany do negocjacji w ramach wysokości alokacji na dany nabór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(pozostałe projekty oczekują na możliwość skierowania do negocjacji w ramach alokacji do czasu rozstrzygnięcia postępowania).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merytoryczna: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z kryteriów wykonalności oraz zgodności z zasadami horyzontalnymi  i/lub nieosiągnięcie wymaganego minimum punktowego.</a:t>
            </a:r>
          </a:p>
          <a:p>
            <a:pPr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wniosku: </a:t>
            </a: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trakcie negocjacji w SOWA EFS.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7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7200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wyboru)</a:t>
            </a:r>
            <a:endParaRPr lang="pl-PL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61" y="251446"/>
            <a:ext cx="8641146" cy="504055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115541"/>
            <a:ext cx="8641146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Negocjacje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obejmują kwestie wskazane w karcie oceny projektu w zakresie kryteriów wykonalności i zgodności z zasadami horyzontalnymi. Mogą również objąć dodatkowe ustalenia podjęte już w toku negocjacji. </a:t>
            </a:r>
          </a:p>
          <a:p>
            <a:pPr marL="446088" indent="-174625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wniosku. </a:t>
            </a:r>
          </a:p>
          <a:p>
            <a:pPr marL="446088" indent="-174625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negocjacji-jedna możliwość poprawy wniosku o dofinansowanie.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pozytywna ocena wniosku wraz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liczbą punktów uzyskanych w ramach oceny kryteriów strategicznych (etap oceny merytorycznej).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Negatywne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negatywna ocena z powodu niespełnienia warunków postawionych przez oceniających.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5.4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Zatwierdzenie wyników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Lista z wynikami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publikacja na 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https://funduszeuepomorskie.pl/nabory/5168-521-aktywnosc-obywatelska-fepm0521-iz00-00124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https://funduszeuepomorskie.pl/nabory/5169-521-aktywnosc-obywatelska-fepm0521-iz00-00224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oraz na 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Funduszy Europejskich 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5.6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Zawarcie umowy o dofinansowanie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Gwarancją prawidłowej realizacji umowy jest zabezpieczenie składane przez beneficjenta </a:t>
            </a:r>
            <a:b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w terminie wskazanym w Regulaminie wyboru projektów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6.4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107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76F66-DDA6-4BCA-9008-02EE9D4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467470"/>
            <a:ext cx="8640383" cy="720121"/>
          </a:xfrm>
        </p:spPr>
        <p:txBody>
          <a:bodyPr/>
          <a:lstStyle/>
          <a:p>
            <a:r>
              <a:rPr lang="pl-PL"/>
              <a:t>Podsumowanie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6CF0E9-BED1-4EFA-B96B-9E029493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971525"/>
            <a:ext cx="9145016" cy="5976664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Składanie wniosków: SOWA EFS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Jeden załącznik -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https://funduszeuepomorskie.pl/nabory/5169-521-aktywnosc-obywatelska-fepm0521-iz00-00224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https://funduszeuepomorskie.pl/nabory/5168-521-aktywnosc-obywatelska-fepm0521-iz00-00124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Pytania: </a:t>
            </a:r>
            <a:r>
              <a:rPr lang="pl-PL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edukacja.efs@pomorskie.eu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Korespondencja w SOWA EFS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formalna - kryteria specyficzne uzupełnienie/poprawa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Etap negocjacji - jedna możliwość poprawy wniosku o dofinansowanie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</a:t>
            </a:r>
            <a:endParaRPr lang="pl-PL" sz="20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800" dirty="0"/>
          </a:p>
          <a:p>
            <a:pPr marL="0" indent="0">
              <a:lnSpc>
                <a:spcPct val="2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1A6564-FD9B-4356-B3C1-567C4400C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3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498" y="3347789"/>
            <a:ext cx="7559675" cy="1728192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Powodzenia w aplikowaniu o środki unijne z funduszu EFS+.</a:t>
            </a:r>
          </a:p>
        </p:txBody>
      </p:sp>
    </p:spTree>
    <p:extLst>
      <p:ext uri="{BB962C8B-B14F-4D97-AF65-F5344CB8AC3E}">
        <p14:creationId xmlns:p14="http://schemas.microsoft.com/office/powerpoint/2010/main" val="38218144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2" y="467469"/>
            <a:ext cx="9145016" cy="136815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5.21. Aktywność obywatelska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/>
              <a:t>w zakresie wzmocnienia potencjału pomorskich organizacji społeczeństwa obywatelskiego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3" y="1979637"/>
            <a:ext cx="9289031" cy="4968552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Numer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FEPM.05.21-IZ.00-001/24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23.05.2024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24.05.2024 r. – 04.07.2024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grudzień 2024 r.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 w ramach FEPM.05.21-IZ.00-001/24: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Projekt może być realizowany od dnia ogłoszenia naboru, przy czym termin realizacji projektu założony we wniosku o dofinansowanie musi zakładać jego rozpoczęcie </a:t>
            </a:r>
            <a:r>
              <a:rPr lang="pl-PL" sz="1900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końca drugiego kwartału 2025 roku</a:t>
            </a:r>
            <a:r>
              <a:rPr lang="pl-PL" sz="19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oraz zakończyć się maksymalnie do końca 2027 roku. 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29" y="467469"/>
            <a:ext cx="9035290" cy="864096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5.21. Aktywność obywatelska 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/>
              <a:t>w zakresie wzmocnienia potencjału pomorskich partnerów społecznych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29" y="1619597"/>
            <a:ext cx="9179305" cy="5256584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Numer naboru: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FEPM.05.21-IZ.00-002/24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23.05.2024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24.05.2024 r. – 04.07.2024 r.</a:t>
            </a: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grudzień 2024 r.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 w ramach naboru nr FEPM.05.21-IZ.00-002/24: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Projekt może być realizowany od dnia ogłoszenia naboru, przy czym termin realizacji projektu założony we wniosku o dofinansowanie musi zakładać jego rozpoczęcie </a:t>
            </a:r>
            <a:r>
              <a:rPr lang="pl-PL" b="1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końca pierwszego kwartału 2025 roku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oraz zakończyć się maksymalnie do grudnia 2027 roku.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408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6"/>
            <a:ext cx="6696645" cy="864456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827509"/>
            <a:ext cx="8784827" cy="6192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Forma elektroniczna: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składanie wniosku oraz wymaganego załącznika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odbywa się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za pośrednictwem aplikacji SOWA EFS (</a:t>
            </a:r>
            <a:r>
              <a:rPr lang="pl-PL" sz="1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https://sowa2021.efs.gov.pl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Wniosek złożony poza SOWA EFS: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brak rozpatrzenia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Formularz wniosku: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wnioskodawca nie podpisuje wniosku</a:t>
            </a:r>
            <a:endParaRPr lang="pl-PL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Wymagany załącznik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 dofinansowanie projektu – Oświadczenie Wnioskodawcy dot. kryteriów wyboru projektów i zapoznania się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z Regulaminem wyboru projektów –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Załącznik musi być podpisany podpisem kwalifikowanym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2" cy="864096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259557"/>
            <a:ext cx="8640764" cy="54002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należy pobrać z Regulaminu wyboru projektów (zał. Nr 25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Regulaminu wyboru) pod linkiem:</a:t>
            </a:r>
            <a:b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https://funduszeuepomorskie.pl/nabory/5168-521-aktywnosc-obywatelska-fepm0521-iz00-00124</a:t>
            </a:r>
            <a:b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https://funduszeuepomorskie.pl/nabory/5169-521-aktywnosc-obywatelska-fepm0521-iz00-00224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Istotne jest, aby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nie modyfikować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treści załącznika.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Załącznik do formularza wniosku musi stanowić jeden plik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 rozmiarze nieprzekraczającym 20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wniosku to 35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Dopuszczalne są pliki z rozszerzeniami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xls,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xlsx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pdf,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txt,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mp4 oraz archiwa zip i 7z. Dopuszczalne są także pliki podpisane kwalifikowanym podpisem elektronicznym w formatach TSL,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XMLsig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ASIC,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XMLenc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(3 z 4)</a:t>
            </a:r>
            <a:endParaRPr lang="pl-PL" dirty="0"/>
          </a:p>
        </p:txBody>
      </p:sp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id="{2F02364E-20E9-4071-8881-7D173F826E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5666" y="990435"/>
            <a:ext cx="4032448" cy="621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5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(4 z 4)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9F0EFF-4237-4999-87D0-C76750D2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971525"/>
            <a:ext cx="9001000" cy="56883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Dodatkowe załączniki do wniosku:</a:t>
            </a:r>
          </a:p>
          <a:p>
            <a:pPr marL="0" indent="0">
              <a:buNone/>
            </a:pPr>
            <a:r>
              <a:rPr lang="pl-PL" dirty="0"/>
              <a:t>W przypadku, gdy podmiot ubiegający się o pomoc publiczną lub pomoc </a:t>
            </a:r>
            <a:r>
              <a:rPr lang="pl-PL" i="1" dirty="0"/>
              <a:t>de </a:t>
            </a:r>
            <a:r>
              <a:rPr lang="pl-PL" i="1" dirty="0" err="1"/>
              <a:t>minimis</a:t>
            </a:r>
            <a:r>
              <a:rPr lang="pl-PL" i="1" dirty="0"/>
              <a:t> </a:t>
            </a:r>
            <a:r>
              <a:rPr lang="pl-PL" dirty="0"/>
              <a:t>jest jednocześnie wnioskodawcą/ dołącza do wniosku w formie skanów załączniki:</a:t>
            </a:r>
          </a:p>
          <a:p>
            <a:pPr marL="0" indent="0">
              <a:buNone/>
            </a:pPr>
            <a:r>
              <a:rPr lang="pl-PL" b="1" dirty="0"/>
              <a:t>Pomoc</a:t>
            </a:r>
            <a:r>
              <a:rPr lang="pl-PL" b="1" i="1" dirty="0"/>
              <a:t> </a:t>
            </a:r>
            <a:r>
              <a:rPr lang="pl-PL" b="1" dirty="0"/>
              <a:t>de </a:t>
            </a:r>
            <a:r>
              <a:rPr lang="pl-PL" b="1" dirty="0" err="1"/>
              <a:t>minimis</a:t>
            </a:r>
            <a:endParaRPr lang="pl-PL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kopie zaświadczeń o otrzymanej pomocy de </a:t>
            </a:r>
            <a:r>
              <a:rPr lang="pl-PL" dirty="0" err="1"/>
              <a:t>minimis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informacje przedstawiane przy ubieganiu się o pomoc de </a:t>
            </a:r>
            <a:r>
              <a:rPr lang="pl-PL" dirty="0" err="1"/>
              <a:t>minimis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Pomoc publiczna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informacje przedstawiane przy ubieganiu się o pomoc inną niż pomoc de </a:t>
            </a:r>
            <a:r>
              <a:rPr lang="pl-PL" dirty="0" err="1"/>
              <a:t>minimis</a:t>
            </a:r>
            <a:r>
              <a:rPr lang="pl-PL" dirty="0"/>
              <a:t> lub pomoc de </a:t>
            </a:r>
            <a:r>
              <a:rPr lang="pl-PL" dirty="0" err="1"/>
              <a:t>minimis</a:t>
            </a:r>
            <a:r>
              <a:rPr lang="pl-PL" dirty="0"/>
              <a:t> w rolnictwie lub rybołówstwie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 ! Te załączniki należy załączyć </a:t>
            </a:r>
            <a:r>
              <a:rPr lang="pl-PL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pisma 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ekranie korespondencji SOWA EFS </a:t>
            </a:r>
            <a:r>
              <a:rPr lang="pl-PL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związanej projektem w </a:t>
            </a: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formie skanów dokumentów podpisanych lub potwierdzonych za zgodność z oryginałem przez osobę/y uprawnioną/e </a:t>
            </a:r>
            <a:b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reprezentowania wnioskodawcy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41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82775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475581"/>
            <a:ext cx="8641146" cy="554425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Korespondencja: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na etapie naboru oraz oceny wniosków odbywa się </a:t>
            </a:r>
            <a:r>
              <a:rPr lang="pl-PL" sz="3200" spc="180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drogą elektroniczną za pośrednictwem aplikacji SOWA EFS,</a:t>
            </a: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 lub poprawa wniosku: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tylko na wezwanie ION,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Wybór projektu do dofinansowania lub negatywna ocena: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przekazanie informacji w formie pisemnej lub elektronicznej,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Pytania dotyczące naboru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(do dnia zakończenia naboru)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edukacja.efs@pomorskie.eu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endParaRPr lang="pl-PL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pkt. 1.9 Regulaminu wyboru projektów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9" y="467469"/>
            <a:ext cx="864057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548" y="899517"/>
            <a:ext cx="8640956" cy="70567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odbywa się w ramach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etapów: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 każdym etapie oceny: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przekazanie informacji o wyniku oceny. Negatywny wynik zawiera pouczenie o możliwości wniesienia protestu.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5.1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1430</TotalTime>
  <Words>1560</Words>
  <Application>Microsoft Office PowerPoint</Application>
  <PresentationFormat>Niestandardowy</PresentationFormat>
  <Paragraphs>146</Paragraphs>
  <Slides>18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5.21. Aktywność obywatelska w zakresie wzmocnienia potencjału pomorskich organizacji społeczeństwa obywatelskiego  </vt:lpstr>
      <vt:lpstr>Działanie 5.21. Aktywność obywatelska  w zakresie wzmocnienia potencjału pomorskich partnerów społecznych  </vt:lpstr>
      <vt:lpstr>Sposób składania wniosków (1 z 4)</vt:lpstr>
      <vt:lpstr>Sposób składania wniosków (2 z 4)</vt:lpstr>
      <vt:lpstr>Sposób składania wniosków (3 z 4)</vt:lpstr>
      <vt:lpstr>Sposób składania wniosków (4 z 4)</vt:lpstr>
      <vt:lpstr>Zasady komunikacji pomiędzy ION a wnioskodawcą</vt:lpstr>
      <vt:lpstr>Ogólne zasady Oceny</vt:lpstr>
      <vt:lpstr>Etap oceny formalnej</vt:lpstr>
      <vt:lpstr>Etap oceny merytorycznej (1 z 3)</vt:lpstr>
      <vt:lpstr>Etap oceny merytorycznej (2 z 3)</vt:lpstr>
      <vt:lpstr>Etap oceny merytorycznej (3 z 3)</vt:lpstr>
      <vt:lpstr>Etap negocjacji</vt:lpstr>
      <vt:lpstr>Zatwierdzanie wyników oceny</vt:lpstr>
      <vt:lpstr>Zawarcie umowy o dofinansowanie projektu</vt:lpstr>
      <vt:lpstr>Podsumowanie </vt:lpstr>
      <vt:lpstr>Powodzenia w aplikowaniu o środki unijne z funduszu EFS+.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Spanily Marta</cp:lastModifiedBy>
  <cp:revision>105</cp:revision>
  <cp:lastPrinted>2024-04-30T06:57:31Z</cp:lastPrinted>
  <dcterms:created xsi:type="dcterms:W3CDTF">2022-06-22T09:40:44Z</dcterms:created>
  <dcterms:modified xsi:type="dcterms:W3CDTF">2024-06-05T11:04:15Z</dcterms:modified>
</cp:coreProperties>
</file>