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465" r:id="rId2"/>
    <p:sldId id="369" r:id="rId3"/>
    <p:sldId id="413" r:id="rId4"/>
    <p:sldId id="410" r:id="rId5"/>
    <p:sldId id="455" r:id="rId6"/>
    <p:sldId id="454" r:id="rId7"/>
    <p:sldId id="418" r:id="rId8"/>
    <p:sldId id="477" r:id="rId9"/>
    <p:sldId id="468" r:id="rId10"/>
    <p:sldId id="469" r:id="rId11"/>
    <p:sldId id="471" r:id="rId12"/>
    <p:sldId id="470" r:id="rId13"/>
    <p:sldId id="429" r:id="rId14"/>
    <p:sldId id="472" r:id="rId15"/>
    <p:sldId id="473" r:id="rId16"/>
    <p:sldId id="436" r:id="rId17"/>
    <p:sldId id="431" r:id="rId18"/>
    <p:sldId id="432" r:id="rId19"/>
    <p:sldId id="440" r:id="rId20"/>
    <p:sldId id="441" r:id="rId21"/>
    <p:sldId id="327" r:id="rId22"/>
    <p:sldId id="442" r:id="rId23"/>
    <p:sldId id="463" r:id="rId24"/>
    <p:sldId id="377" r:id="rId25"/>
    <p:sldId id="478" r:id="rId26"/>
    <p:sldId id="443" r:id="rId27"/>
    <p:sldId id="460" r:id="rId28"/>
    <p:sldId id="333" r:id="rId29"/>
    <p:sldId id="437" r:id="rId30"/>
    <p:sldId id="466" r:id="rId31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465"/>
            <p14:sldId id="369"/>
            <p14:sldId id="413"/>
            <p14:sldId id="410"/>
            <p14:sldId id="455"/>
            <p14:sldId id="454"/>
            <p14:sldId id="418"/>
            <p14:sldId id="477"/>
            <p14:sldId id="468"/>
            <p14:sldId id="469"/>
            <p14:sldId id="471"/>
            <p14:sldId id="470"/>
            <p14:sldId id="429"/>
            <p14:sldId id="472"/>
            <p14:sldId id="473"/>
            <p14:sldId id="436"/>
            <p14:sldId id="431"/>
            <p14:sldId id="432"/>
            <p14:sldId id="440"/>
            <p14:sldId id="441"/>
            <p14:sldId id="327"/>
            <p14:sldId id="442"/>
            <p14:sldId id="463"/>
            <p14:sldId id="377"/>
            <p14:sldId id="478"/>
            <p14:sldId id="443"/>
            <p14:sldId id="460"/>
            <p14:sldId id="333"/>
            <p14:sldId id="437"/>
            <p14:sldId id="4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  <p:cmAuthor id="3" name="Wilczyńska Aldona" initials="WA" lastIdx="1" clrIdx="2">
    <p:extLst>
      <p:ext uri="{19B8F6BF-5375-455C-9EA6-DF929625EA0E}">
        <p15:presenceInfo xmlns:p15="http://schemas.microsoft.com/office/powerpoint/2012/main" userId="S-1-5-21-352459600-126056257-345019615-80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002E64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91" autoAdjust="0"/>
    <p:restoredTop sz="86316" autoAdjust="0"/>
  </p:normalViewPr>
  <p:slideViewPr>
    <p:cSldViewPr showGuides="1">
      <p:cViewPr varScale="1">
        <p:scale>
          <a:sx n="90" d="100"/>
          <a:sy n="90" d="100"/>
        </p:scale>
        <p:origin x="1194" y="84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229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8" d="100"/>
        <a:sy n="158" d="100"/>
      </p:scale>
      <p:origin x="0" y="-31517"/>
    </p:cViewPr>
  </p:sorterViewPr>
  <p:notesViewPr>
    <p:cSldViewPr>
      <p:cViewPr varScale="1">
        <p:scale>
          <a:sx n="60" d="100"/>
          <a:sy n="60" d="100"/>
        </p:scale>
        <p:origin x="327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2024-06-05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8311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620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Systemowy limit znaków wynosi 1000, jednak </a:t>
            </a:r>
            <a:r>
              <a:rPr lang="pl-PL" b="1" dirty="0"/>
              <a:t>tytuł projektu powinien być krótki i mieć max. 150 znaków. </a:t>
            </a:r>
            <a:r>
              <a:rPr lang="pl-PL" dirty="0"/>
              <a:t>Wynika to z Wytycznych w zakresie info-</a:t>
            </a:r>
            <a:r>
              <a:rPr lang="pl-PL" dirty="0" err="1"/>
              <a:t>promo</a:t>
            </a:r>
            <a:r>
              <a:rPr lang="pl-PL" dirty="0"/>
              <a:t> i obowiązków informacyjnych Beneficjenta.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745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Możemy także przeglądać projekty organizacji i przejść do edycji danej wersji dokumentu.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161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 poziomu Projektów organizacji również można dodać nowy projekt klikając przycisk po prawej stronie i wpisując numer naboru w pojawiającym się okienku.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3057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Przydatną funkcją podczas pracy nad wnioskiem czy wnioskami składanymi przez dany podmiot może być </a:t>
            </a:r>
            <a:r>
              <a:rPr lang="pl-PL" b="1" dirty="0"/>
              <a:t>utworzenie nowego projektu wykorzystując istniejący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b="1" dirty="0"/>
              <a:t>Zachęcam do zapoznania się z Instrukcją użytkownika SOWA EFS dla wnioskodawców/ beneficjentów, gdzie szczegółowo i krok po kroku zostały wyjaśnione wszystkie funkcjonalności (kwestie wymagań systemowych, interfejsu użytkownika, założenia konta i dostępu do systemu, rejestracji organizacji, zarządzania zespołem współpracowników).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810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702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Formularz wniosku o dofinansowanie projektu składa się z sekcji, które widzimy w pasku na górze ekranu: Informacje o projekcie, Wnioskodawca i realizatorzy, Wskaźniki projektu, Zadania, Budżet projektu, Podsumowanie budżetu, Źródła finansowania…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279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… Uzasadnienie wydatków, Potencjał do realizacji projektu, Dodatkowe informacje, Harmonogram, Oświadczenia, Załączniki. </a:t>
            </a:r>
          </a:p>
          <a:p>
            <a:endParaRPr lang="pl-PL" dirty="0"/>
          </a:p>
          <a:p>
            <a:r>
              <a:rPr lang="pl-PL" b="1" dirty="0"/>
              <a:t>Rekomenduję zapoznanie się z - przygotowaną przez nasz Departament - Instrukcją merytoryczną wypełniania formularza wniosku o dofinansowanie projektu, która stanowi Załącznik </a:t>
            </a:r>
            <a:r>
              <a:rPr lang="pl-PL" b="1"/>
              <a:t>nr 4 do </a:t>
            </a:r>
            <a:r>
              <a:rPr lang="pl-PL" b="1" dirty="0"/>
              <a:t>Regulaminu wyboru projektów.</a:t>
            </a:r>
          </a:p>
          <a:p>
            <a:endParaRPr lang="pl-PL" dirty="0"/>
          </a:p>
          <a:p>
            <a:r>
              <a:rPr lang="pl-PL" b="1" dirty="0"/>
              <a:t>Na kolejnych slajdach omówię Sekcje, które – jak wynika z analizy najczęściej zadawanych pytań i doświadczeń z pierwszych naborów – generują najwięcej wątpliwości i błędów.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963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Po wybraniu Wnioskodawcy dane zostaną automatycznie uzupełnione, dlatego tak istotna jest weryfikacja danych wprowadzanych podczas Rejestracji organizacji.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09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Jeśli planują Państwo realizować projekt w partnerstwie z innymi podmiotami należy zaznaczyć opcję TAK i dodać realizatora lub realizatorów.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11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swojej prezentacji chciałabym pokazać jak zacząć pracę w SOWA EFS oraz omówić kwestie, które sprawiły Wnioskodawcom najwięcej problemów w pierwszych naborach, aby Państwo mogli uniknąć tych błędów.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1956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W poprzednim okresie programowania rozróżnialiśmy </a:t>
            </a:r>
            <a:r>
              <a:rPr lang="pl-PL" b="1" dirty="0"/>
              <a:t>Partnera i Podmiot realizujący projekt. </a:t>
            </a:r>
            <a:r>
              <a:rPr lang="pl-PL" b="0" dirty="0"/>
              <a:t>Obecnie </a:t>
            </a:r>
            <a:r>
              <a:rPr lang="pl-PL" b="1" dirty="0"/>
              <a:t>w SOWA EFS Partner=Realizator.</a:t>
            </a:r>
            <a:endParaRPr lang="pl-PL" dirty="0"/>
          </a:p>
          <a:p>
            <a:pPr marL="0" indent="0">
              <a:spcBef>
                <a:spcPts val="3600"/>
              </a:spcBef>
              <a:buNone/>
            </a:pPr>
            <a:endParaRPr lang="pl-PL" dirty="0"/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Jeśli projekt ma być realizowany przez jednostkę/podmiot podległe Wnioskodawcy lub Partnerowi wpisz w sekcji wniosku – Wnioskodawcy i realizatorzy – w polu Nazwa: </a:t>
            </a:r>
            <a:r>
              <a:rPr lang="pl-PL" b="1" dirty="0"/>
              <a:t>nazwa jednostki nadrzędnej/nazwa jednostki podległej (np. Podmiot X</a:t>
            </a:r>
            <a:r>
              <a:rPr lang="pl-PL" b="1"/>
              <a:t>/ Podmiot X 1)</a:t>
            </a:r>
            <a:r>
              <a:rPr lang="pl-PL" b="0"/>
              <a:t>. </a:t>
            </a:r>
            <a:endParaRPr lang="pl-PL" b="0" dirty="0"/>
          </a:p>
          <a:p>
            <a:pPr marL="0" indent="0">
              <a:spcBef>
                <a:spcPts val="3600"/>
              </a:spcBef>
              <a:buNone/>
            </a:pPr>
            <a:endParaRPr lang="pl-PL" b="0" dirty="0"/>
          </a:p>
          <a:p>
            <a:pPr marL="0" indent="0">
              <a:spcBef>
                <a:spcPts val="3600"/>
              </a:spcBef>
              <a:buNone/>
            </a:pPr>
            <a:r>
              <a:rPr lang="pl-PL" b="0" dirty="0"/>
              <a:t>Dane adresowe powinny być podane dla jednostki nadrzędnej.</a:t>
            </a:r>
          </a:p>
          <a:p>
            <a:pPr marL="0" indent="0">
              <a:spcBef>
                <a:spcPts val="3600"/>
              </a:spcBef>
              <a:buNone/>
            </a:pPr>
            <a:endParaRPr lang="pl-PL" b="0" dirty="0"/>
          </a:p>
          <a:p>
            <a:pPr marL="0" indent="0">
              <a:spcBef>
                <a:spcPts val="3600"/>
              </a:spcBef>
              <a:buNone/>
            </a:pPr>
            <a:r>
              <a:rPr lang="pl-PL" b="0" dirty="0"/>
              <a:t>Po aktualizacji systemu SOWA istnieje możliwość dodania oddziału danej organizacji z tym samym </a:t>
            </a:r>
            <a:r>
              <a:rPr lang="pl-PL" b="0" dirty="0" err="1"/>
              <a:t>NIPem</a:t>
            </a:r>
            <a:r>
              <a:rPr lang="pl-PL" b="0" dirty="0"/>
              <a:t>, więc możecie Państwo skorzystać z tej opcji, jeśli w poprzednich naborach Państwa jednostka nadrzędna występowała z inną jednostką podległą, która była odpowiedzialna za realizację.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212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Należy wybrać i wypełnić wszystkie - wskazane w Regulaminie wyboru projektów (w punkcie 2.5 Monitorowanie postępu rzeczowego w projekcie) – wskaźniki. </a:t>
            </a:r>
          </a:p>
          <a:p>
            <a:endParaRPr lang="pl-PL" dirty="0"/>
          </a:p>
          <a:p>
            <a:r>
              <a:rPr lang="pl-PL" b="0" dirty="0"/>
              <a:t>SOWA wymaga dodania przynajmniej jednego wskaźnika obowiązkowego, więc nie otrzymamy tu komunikatu, w przypadku pominięcia obowiązkowego w naborze wskaźnika. </a:t>
            </a:r>
          </a:p>
          <a:p>
            <a:endParaRPr lang="pl-PL" dirty="0"/>
          </a:p>
          <a:p>
            <a:r>
              <a:rPr lang="pl-PL" dirty="0"/>
              <a:t>Należy wybrać wszystkie wskaźniki  obowiązkowe produktu i rezultatu bezpośredniego oraz wszystkie adekwatne wskaźniki produktu, wspólne wskaźniki produktu etc.</a:t>
            </a:r>
          </a:p>
          <a:p>
            <a:endParaRPr lang="pl-PL" dirty="0"/>
          </a:p>
          <a:p>
            <a:r>
              <a:rPr lang="pl-PL" b="1" dirty="0"/>
              <a:t>Natomiast jeśli nie planują Państwo formy wsparcia przyczyniającej się do realizacji danego wskaźnika, należy wpisać wartość docelową 0. </a:t>
            </a:r>
          </a:p>
          <a:p>
            <a:endParaRPr lang="pl-PL" dirty="0"/>
          </a:p>
          <a:p>
            <a:r>
              <a:rPr lang="pl-PL" dirty="0"/>
              <a:t>Ponadto w przypadku, gdy jednostką miary są osoby, wskaźniki powinny być podane w podziale na płeć. </a:t>
            </a:r>
          </a:p>
          <a:p>
            <a:endParaRPr lang="pl-PL" dirty="0"/>
          </a:p>
          <a:p>
            <a:r>
              <a:rPr lang="pl-PL" dirty="0"/>
              <a:t>Sposób pomiaru wskaźnika należy opisać także dla wskaźników zerowych.</a:t>
            </a:r>
          </a:p>
          <a:p>
            <a:endParaRPr lang="pl-PL" dirty="0"/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etapie planowania działań projektowych nie przewiduje się działań związanych z ww. wskaźnikiem. Niemniej wskaźnik ten będzie na bieżąco monitorowany, każdorazowo w momencie pojawienia się osób bądź sytuacji, której dotyczy.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277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Ponieważ SOWA EFS nie jest narzędziem stworzonym przez nas, </a:t>
            </a:r>
            <a:r>
              <a:rPr lang="pl-PL" b="1" dirty="0"/>
              <a:t>aby dać Państwu możliwość uzasadnienia spełniania kryteriów przyjętych w FEP 2021-2027 (i też co z pewnością jest dla Państwa istotne - dodatkową liczbę znaków), dodaliśmy własne komponenty w Sekcji Dodatkowe informacje</a:t>
            </a:r>
            <a:r>
              <a:rPr lang="pl-PL" dirty="0"/>
              <a:t>. Odnoszą się one do m.in. kryteriów horyzontalnych czy strategicznych.</a:t>
            </a:r>
          </a:p>
          <a:p>
            <a:endParaRPr lang="pl-PL" b="1" dirty="0"/>
          </a:p>
          <a:p>
            <a:r>
              <a:rPr lang="pl-PL" b="1" dirty="0"/>
              <a:t>Jednym z takich komponentów jest pole Osoba uprawniona do reprezentowania Wnioskodawcy. </a:t>
            </a:r>
          </a:p>
          <a:p>
            <a:r>
              <a:rPr lang="pl-PL" dirty="0"/>
              <a:t>Należy wskazać imię i nazwisko, stanowisko osoby uprawnionej do reprezentowania Wnioskodawcy zgodnie z wpisem do rejestru albo ewidencji właściwych dla formy organizacyjnej lub pełnomocnictwem/ upoważnieniem. </a:t>
            </a:r>
            <a:endParaRPr lang="pl-PL" b="1" dirty="0"/>
          </a:p>
          <a:p>
            <a:r>
              <a:rPr lang="pl-PL" b="1" dirty="0"/>
              <a:t>Na etapie składania wniosku nie wymagamy załączania skanów dokumentów rejestrowych, pełnomocnictw czy upoważnień.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23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Ponieważ SOWA EFS nie jest narzędziem stworzonym przez nas, </a:t>
            </a:r>
            <a:r>
              <a:rPr lang="pl-PL" b="1" dirty="0"/>
              <a:t>aby dać Państwu możliwość uzasadnienia spełniania kryteriów przyjętych w FEP 2021-2027 (i też co z pewnością jest dla Państwa istotne - dodatkową liczbę znaków), dodaliśmy własne komponenty w Sekcji Dodatkowe informacje</a:t>
            </a:r>
            <a:r>
              <a:rPr lang="pl-PL" dirty="0"/>
              <a:t>. Odnoszą się one do m.in. kryteriów horyzontalnych czy strategicznych.</a:t>
            </a:r>
          </a:p>
          <a:p>
            <a:endParaRPr lang="pl-PL" b="1" dirty="0"/>
          </a:p>
          <a:p>
            <a:r>
              <a:rPr lang="pl-PL" b="1" dirty="0"/>
              <a:t>Jednym z takich komponentów jest pole Osoba uprawniona do reprezentowania Wnioskodawcy. </a:t>
            </a:r>
          </a:p>
          <a:p>
            <a:r>
              <a:rPr lang="pl-PL" dirty="0"/>
              <a:t>Należy wskazać imię i nazwisko, stanowisko osoby uprawnionej do reprezentowania Wnioskodawcy zgodnie z wpisem do rejestru albo ewidencji właściwych dla formy organizacyjnej lub pełnomocnictwem/ upoważnieniem. </a:t>
            </a:r>
            <a:endParaRPr lang="pl-PL" b="1" dirty="0"/>
          </a:p>
          <a:p>
            <a:r>
              <a:rPr lang="pl-PL" b="1" dirty="0"/>
              <a:t>Na etapie składania wniosku nie wymagamy załączania skanów dokumentów rejestrowych, pełnomocnictw czy upoważnień.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131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Ponieważ SOWA EFS nie jest narzędziem stworzonym przez nas, </a:t>
            </a:r>
            <a:r>
              <a:rPr lang="pl-PL" b="1" dirty="0"/>
              <a:t>aby dać Państwu możliwość uzasadnienia spełniania kryteriów przyjętych w FEP 2021-2027 (i też co z pewnością jest dla Państwa istotne - dodatkową liczbę znaków), dodaliśmy własne komponenty w Sekcji Dodatkowe informacje</a:t>
            </a:r>
            <a:r>
              <a:rPr lang="pl-PL" dirty="0"/>
              <a:t>. Odnoszą się one do m.in. kryteriów horyzontalnych czy strategicznych.</a:t>
            </a:r>
          </a:p>
          <a:p>
            <a:endParaRPr lang="pl-PL" b="1" dirty="0"/>
          </a:p>
          <a:p>
            <a:r>
              <a:rPr lang="pl-PL" b="1" dirty="0"/>
              <a:t>Jednym z takich komponentów jest pole Osoba uprawniona do reprezentowania Wnioskodawcy. </a:t>
            </a:r>
          </a:p>
          <a:p>
            <a:r>
              <a:rPr lang="pl-PL" dirty="0"/>
              <a:t>Należy wskazać imię i nazwisko, stanowisko osoby uprawnionej do reprezentowania Wnioskodawcy zgodnie z wpisem do rejestru albo ewidencji właściwych dla formy organizacyjnej lub pełnomocnictwem/ upoważnieniem. </a:t>
            </a:r>
            <a:endParaRPr lang="pl-PL" b="1" dirty="0"/>
          </a:p>
          <a:p>
            <a:r>
              <a:rPr lang="pl-PL" b="1" dirty="0"/>
              <a:t>Na etapie składania wniosku nie wymagamy załączania skanów dokumentów rejestrowych, pełnomocnictw czy upoważnień.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4286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W przedmiotowym naborze wymagany jest 1 załącznik, składany tylko przez Wnioskodawcę.</a:t>
            </a:r>
          </a:p>
          <a:p>
            <a:endParaRPr lang="pl-PL" b="1" dirty="0"/>
          </a:p>
          <a:p>
            <a:r>
              <a:rPr lang="pl-PL" b="1" dirty="0"/>
              <a:t>Oświadczenia dot. kryteriów wyboru projektu i zapoznania się z Regulaminem wyboru projektów.</a:t>
            </a:r>
          </a:p>
          <a:p>
            <a:endParaRPr lang="pl-PL" b="1" dirty="0"/>
          </a:p>
          <a:p>
            <a:r>
              <a:rPr lang="pl-PL" dirty="0">
                <a:solidFill>
                  <a:schemeClr val="tx1"/>
                </a:solidFill>
              </a:rPr>
              <a:t>Dopuszczalne formaty Załączników są określone w Regulaminie wyboru i w Instrukcji SOWA EFS.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627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Po zakończeniu edycji, zatwierdzeniu wszystkich sekcji i pozytywnej walidacji, należy przesłać ostatnią wersję dokumentu  do instytucji. Status projektu pozostaje „w przygotowaniu”, natomiast status wersji dokumentu – zostanie zmieniony na „przesłany do instytucji”. </a:t>
            </a:r>
          </a:p>
          <a:p>
            <a:endParaRPr lang="pl-PL" b="1" dirty="0"/>
          </a:p>
          <a:p>
            <a:r>
              <a:rPr lang="pl-PL" b="1" dirty="0"/>
              <a:t>Otrzymają Państwo także potwierdzenie nadania numeru wniosku o dofinansowanie.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735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Zachęcam do dokładnego zapoznania się z Regulaminem wyboru projektów, Instrukcją merytoryczną wypełniania formularza wniosku o dofinansowanie projektu, a w przypadku dalszych wątpliwości co do interpretacji zapisów - do kontaktu z ION poprzez dedykowaną skrzynkę mailową. </a:t>
            </a:r>
            <a:r>
              <a:rPr lang="pl-PL" dirty="0"/>
              <a:t>Oczywiście prosimy, żeby pytania zadawać odpowiednio wcześnie. </a:t>
            </a:r>
            <a:r>
              <a:rPr lang="pl-PL" b="1" dirty="0"/>
              <a:t>Najczęściej zadawane pytania publikujemy na stronie FEP 2021-2027 w zakładce dedykowanej naborowi. </a:t>
            </a:r>
          </a:p>
          <a:p>
            <a:endParaRPr lang="pl-PL" dirty="0"/>
          </a:p>
          <a:p>
            <a:r>
              <a:rPr lang="pl-PL" dirty="0"/>
              <a:t>Aby uniknąć niepotrzebnego stresu warto nie odkładać na ostatnią chwilę nie tylko pytań, ale także samego przesłania wniosku, ponieważ zazwyczaj wtedy występuje największe obciążenie systemu, a wsparcie techniczne jest możliwe tylko w określonych godzinach.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062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Trzy kluczowe kwestie…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37243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7690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Zaczynając od początku… Narzędzie informatyczne do obsługi procesu ubiegania się o środki z EFS+ znajdziemy pod adresem: </a:t>
            </a:r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https://www.sowa2021.efs.gov.pl .</a:t>
            </a:r>
          </a:p>
          <a:p>
            <a:endParaRPr lang="pl-PL" dirty="0"/>
          </a:p>
          <a:p>
            <a:r>
              <a:rPr lang="pl-PL" dirty="0"/>
              <a:t>Jeszcze zanim się zalogujemy, możemy przeglądać nabory, czy skorzystać z </a:t>
            </a:r>
            <a:r>
              <a:rPr lang="pl-PL" b="1" dirty="0"/>
              <a:t>Pomocy</a:t>
            </a:r>
            <a:r>
              <a:rPr lang="pl-PL" dirty="0"/>
              <a:t>, gdzie znajdziemy </a:t>
            </a:r>
            <a:r>
              <a:rPr lang="pl-PL" b="1" dirty="0"/>
              <a:t>linki do instrukcji </a:t>
            </a:r>
            <a:r>
              <a:rPr lang="pl-PL" dirty="0"/>
              <a:t>czy </a:t>
            </a:r>
            <a:r>
              <a:rPr lang="pl-PL" b="1" dirty="0"/>
              <a:t>filmów instruktażowych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Jeśli nie posiadamy konta w SOWA EFS, wybieramy Utwórz konto.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212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Rejestracja konta użytkownika jest standardowa - wymaga podania danych osobowych i utworzenia bezpiecznego hasła </a:t>
            </a:r>
            <a:r>
              <a:rPr lang="pl-PL" b="0" dirty="0"/>
              <a:t>oraz akceptacji Regulaminu i zapoznania się ze Szkoleniem z zakresu bezpieczeństwa informacji.</a:t>
            </a:r>
          </a:p>
          <a:p>
            <a:endParaRPr lang="pl-PL" b="0" dirty="0"/>
          </a:p>
          <a:p>
            <a:r>
              <a:rPr lang="pl-PL" dirty="0"/>
              <a:t>W kolejnym kroku konieczna jest </a:t>
            </a:r>
            <a:r>
              <a:rPr lang="pl-PL" b="1" dirty="0"/>
              <a:t>aktywacja konta </a:t>
            </a:r>
            <a:r>
              <a:rPr lang="pl-PL" dirty="0"/>
              <a:t>– link aktywacyjny zostanie przesłany na podany podczas rejestracji adres e-mail. Zazwyczaj trwa to kilka minut, a na aktywację mamy 72h.</a:t>
            </a:r>
          </a:p>
          <a:p>
            <a:endParaRPr lang="pl-PL" dirty="0"/>
          </a:p>
          <a:p>
            <a:r>
              <a:rPr lang="pl-PL" dirty="0"/>
              <a:t>Utworzony profil jest automatycznie zapisywany jako </a:t>
            </a:r>
            <a:r>
              <a:rPr lang="pl-PL" b="1" dirty="0"/>
              <a:t>Właściciel i administrator danej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Istnieje możliwość dodania nowych profili. </a:t>
            </a:r>
          </a:p>
          <a:p>
            <a:endParaRPr lang="pl-PL" dirty="0"/>
          </a:p>
          <a:p>
            <a:r>
              <a:rPr lang="pl-PL" dirty="0"/>
              <a:t>W kolejnym kroku możemy dopisać </a:t>
            </a:r>
            <a:r>
              <a:rPr lang="pl-PL" b="1" dirty="0"/>
              <a:t>administratora w organizacji</a:t>
            </a:r>
            <a:r>
              <a:rPr lang="pl-PL" dirty="0"/>
              <a:t>, </a:t>
            </a:r>
            <a:r>
              <a:rPr lang="pl-PL" b="1" dirty="0"/>
              <a:t>pracownika w organizacji</a:t>
            </a:r>
            <a:r>
              <a:rPr lang="pl-PL" dirty="0"/>
              <a:t> lub </a:t>
            </a:r>
            <a:r>
              <a:rPr lang="pl-PL" b="1" dirty="0"/>
              <a:t>współpracownika w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Opisy ról i Zestawy uprawnień są widoczne po rozwinięciu wybranej roli. </a:t>
            </a:r>
          </a:p>
          <a:p>
            <a:endParaRPr lang="pl-PL" dirty="0"/>
          </a:p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501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Utworzony profil jest automatycznie zapisywany jako </a:t>
            </a:r>
            <a:r>
              <a:rPr lang="pl-PL" b="1" dirty="0"/>
              <a:t>Właściciel i administrator danej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Istnieje możliwość dodania nowych profili. </a:t>
            </a:r>
          </a:p>
          <a:p>
            <a:endParaRPr lang="pl-PL" dirty="0"/>
          </a:p>
          <a:p>
            <a:r>
              <a:rPr lang="pl-PL" dirty="0"/>
              <a:t>W kolejnym kroku możemy dopisać </a:t>
            </a:r>
            <a:r>
              <a:rPr lang="pl-PL" b="1" dirty="0"/>
              <a:t>administratora w organizacji</a:t>
            </a:r>
            <a:r>
              <a:rPr lang="pl-PL" dirty="0"/>
              <a:t>, </a:t>
            </a:r>
            <a:r>
              <a:rPr lang="pl-PL" b="1" dirty="0"/>
              <a:t>pracownika w organizacji</a:t>
            </a:r>
            <a:r>
              <a:rPr lang="pl-PL" dirty="0"/>
              <a:t> lub </a:t>
            </a:r>
            <a:r>
              <a:rPr lang="pl-PL" b="1" dirty="0"/>
              <a:t>współpracownika w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Opisy ról i Zestawy uprawnień są widoczne po rozwinięciu wybranej roli.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514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Tak wygląda </a:t>
            </a:r>
            <a:r>
              <a:rPr lang="pl-PL" b="1" dirty="0"/>
              <a:t>interfejs konta użytkownika</a:t>
            </a:r>
            <a:r>
              <a:rPr lang="pl-PL" dirty="0"/>
              <a:t>. Przejdźmy do </a:t>
            </a:r>
            <a:r>
              <a:rPr lang="pl-PL" b="1" dirty="0"/>
              <a:t>Rejestracji organizacji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6490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pierwszym kroku </a:t>
            </a:r>
            <a:r>
              <a:rPr lang="pl-PL" b="1" dirty="0"/>
              <a:t>należy wybrać jeden z trzech typów organizacji (osoba fizyczna/ podmiot krajowy/ podmiot zagraniczny)</a:t>
            </a:r>
            <a:r>
              <a:rPr lang="pl-PL" dirty="0"/>
              <a:t>. </a:t>
            </a:r>
            <a:r>
              <a:rPr lang="pl-PL" b="1" dirty="0"/>
              <a:t>Zakres danych do uzupełnienia będzie się zmieniał w zależności od typu.</a:t>
            </a:r>
          </a:p>
          <a:p>
            <a:endParaRPr lang="pl-PL" b="1" dirty="0"/>
          </a:p>
          <a:p>
            <a:r>
              <a:rPr lang="pl-PL" b="1" dirty="0"/>
              <a:t>Należy wpisać lub wybrać z rozwijalnej listy dane organizacji zgodnie z dokumentami rejestrowymi. </a:t>
            </a:r>
          </a:p>
          <a:p>
            <a:endParaRPr lang="pl-PL" b="1" dirty="0"/>
          </a:p>
          <a:p>
            <a:r>
              <a:rPr lang="pl-PL" b="1" dirty="0"/>
              <a:t>Jest to istotne z uwagi na fakt, że dane te są automatycznie zaciągane do wniosku o dofinansowanie. </a:t>
            </a:r>
          </a:p>
          <a:p>
            <a:endParaRPr lang="pl-PL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Najczęściej pojawiające się błędy w informacjach o wnioskodawcy to np. omyłki pisarskie w nazwie organizacji, czy błędny typ wnioskodawcy.</a:t>
            </a:r>
          </a:p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66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Tak wygląda </a:t>
            </a:r>
            <a:r>
              <a:rPr lang="pl-PL" b="1" dirty="0"/>
              <a:t>interfejs konta użytkownika</a:t>
            </a:r>
            <a:r>
              <a:rPr lang="pl-PL" dirty="0"/>
              <a:t>. Przejdźmy do </a:t>
            </a:r>
            <a:r>
              <a:rPr lang="pl-PL" b="1" dirty="0"/>
              <a:t>nadania ról w organizacji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2177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187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2024-06-05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30" y="461963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2024-06-05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dukacja.efs@pomorskie.eu" TargetMode="External"/><Relationship Id="rId7" Type="http://schemas.openxmlformats.org/officeDocument/2006/relationships/hyperlink" Target="https://funduszeuepomorskie.pl/nabory/5169-521-aktywnosc-obywatelska-fepm0521-iz00-00224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unduszeuepomorskie.pl/nabory/5168-521-aktywnosc-obywatelska-fepm0521-iz00-00124" TargetMode="External"/><Relationship Id="rId5" Type="http://schemas.openxmlformats.org/officeDocument/2006/relationships/hyperlink" Target="https://funduszeuepomorskie.pl/" TargetMode="External"/><Relationship Id="rId4" Type="http://schemas.openxmlformats.org/officeDocument/2006/relationships/hyperlink" Target="https://funduszeuepomorskie.pl/nabory/4681-517-uslugi-spoleczne-i-zdrowotne-fepm0517-iz00-00124#toc-pytania-i-odpowiedz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wa2021.efs.gov.p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003032-C9E2-4333-A125-AA4CB513A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66" y="2915741"/>
            <a:ext cx="7920115" cy="1087764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Wniosek o dofinansowanie projektu</a:t>
            </a:r>
            <a:br>
              <a:rPr lang="pl-PL" sz="3600" dirty="0"/>
            </a:br>
            <a:r>
              <a:rPr lang="pl-PL" sz="3600" dirty="0"/>
              <a:t>– praca w aplikacji SOWA EFS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65CB703-7E3F-4705-A94A-66237F87D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466" y="4067869"/>
            <a:ext cx="7920037" cy="20162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sz="2000" b="0" dirty="0"/>
              <a:t>Seminarium informacyjne dla wnioskodawców aplikujących w ramach Działania 5.21 Aktywność obywatelska w programie Fundusze Europejskie dla Pomorza 2021-2027</a:t>
            </a:r>
          </a:p>
          <a:p>
            <a:r>
              <a:rPr lang="pl-PL" sz="2000" b="0" dirty="0">
                <a:latin typeface="Arial" panose="020B0604020202020204" pitchFamily="34" charset="0"/>
                <a:cs typeface="Arial" panose="020B0604020202020204" pitchFamily="34" charset="0"/>
              </a:rPr>
              <a:t>Gdańsk, 7 czerwca 2024 roku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255438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8CD634-C934-47B6-9F5F-1EC21276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Nabór numer FEPM.05.21-IZ.00-001/24 (2 z 2)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4FED28-4A14-4075-A4B0-9CBDAE8040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0D673ED-061F-4B38-8860-34D193D22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4" y="1132795"/>
            <a:ext cx="9937203" cy="5294084"/>
          </a:xfrm>
        </p:spPr>
      </p:pic>
    </p:spTree>
    <p:extLst>
      <p:ext uri="{BB962C8B-B14F-4D97-AF65-F5344CB8AC3E}">
        <p14:creationId xmlns:p14="http://schemas.microsoft.com/office/powerpoint/2010/main" val="76348836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Naboru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3635C27-4007-4E25-ABEE-C5DDEDF44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547590"/>
            <a:ext cx="9793287" cy="4968552"/>
          </a:xfrm>
        </p:spPr>
      </p:pic>
    </p:spTree>
    <p:extLst>
      <p:ext uri="{BB962C8B-B14F-4D97-AF65-F5344CB8AC3E}">
        <p14:creationId xmlns:p14="http://schemas.microsoft.com/office/powerpoint/2010/main" val="20927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D8E5F7-363C-4CA1-A933-C936EC3D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– edycja wniosku z poziomu Naboru (1 z 2)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D286F2B-C800-48F6-B2D5-3D626EE72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64C1FAD7-676B-4782-8F65-1C3C09813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475582"/>
            <a:ext cx="9793287" cy="5040560"/>
          </a:xfrm>
        </p:spPr>
      </p:pic>
    </p:spTree>
    <p:extLst>
      <p:ext uri="{BB962C8B-B14F-4D97-AF65-F5344CB8AC3E}">
        <p14:creationId xmlns:p14="http://schemas.microsoft.com/office/powerpoint/2010/main" val="185880296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– edycja wniosku z poziomu Naboru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66E3358-22CF-48C8-8C8C-DE2D51427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0" y="1403573"/>
            <a:ext cx="10009211" cy="5126703"/>
          </a:xfrm>
        </p:spPr>
      </p:pic>
    </p:spTree>
    <p:extLst>
      <p:ext uri="{BB962C8B-B14F-4D97-AF65-F5344CB8AC3E}">
        <p14:creationId xmlns:p14="http://schemas.microsoft.com/office/powerpoint/2010/main" val="20510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5461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Projektów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A1002BE4-8CBC-43B3-A0D9-06DA8742D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331565"/>
            <a:ext cx="9793287" cy="5184575"/>
          </a:xfrm>
        </p:spPr>
      </p:pic>
    </p:spTree>
    <p:extLst>
      <p:ext uri="{BB962C8B-B14F-4D97-AF65-F5344CB8AC3E}">
        <p14:creationId xmlns:p14="http://schemas.microsoft.com/office/powerpoint/2010/main" val="239038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23321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Projekty organizacji – menu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F8BADEB9-26D1-4C3D-9C0D-035137C19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03573"/>
            <a:ext cx="10081666" cy="5328592"/>
          </a:xfrm>
        </p:spPr>
      </p:pic>
    </p:spTree>
    <p:extLst>
      <p:ext uri="{BB962C8B-B14F-4D97-AF65-F5344CB8AC3E}">
        <p14:creationId xmlns:p14="http://schemas.microsoft.com/office/powerpoint/2010/main" val="27104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2653826"/>
          </a:xfrm>
        </p:spPr>
        <p:txBody>
          <a:bodyPr>
            <a:normAutofit/>
          </a:bodyPr>
          <a:lstStyle/>
          <a:p>
            <a:r>
              <a:rPr lang="pl-PL" dirty="0"/>
              <a:t>Kluczowe informacje przy składaniu wniosków o dofinansowanie projektów </a:t>
            </a:r>
            <a:br>
              <a:rPr lang="pl-PL" dirty="0"/>
            </a:br>
            <a:r>
              <a:rPr lang="pl-PL" dirty="0"/>
              <a:t>w konkurencyjnej procedurze </a:t>
            </a:r>
            <a:br>
              <a:rPr lang="pl-PL" dirty="0"/>
            </a:br>
            <a:r>
              <a:rPr lang="pl-PL" dirty="0"/>
              <a:t>dla Działań EFS+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474" y="5219997"/>
            <a:ext cx="7920037" cy="18002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50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Wzór wniosku o dofinansowanie projektu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5D8A180-1815-4204-B965-1EDBC3C13B38}"/>
              </a:ext>
            </a:extLst>
          </p:cNvPr>
          <p:cNvSpPr/>
          <p:nvPr/>
        </p:nvSpPr>
        <p:spPr>
          <a:xfrm>
            <a:off x="8298234" y="1619597"/>
            <a:ext cx="1512168" cy="288032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F4C70EBD-E14C-4D45-9021-CA515E3D4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3" y="1403350"/>
            <a:ext cx="9741244" cy="5256213"/>
          </a:xfrm>
        </p:spPr>
      </p:pic>
    </p:spTree>
    <p:extLst>
      <p:ext uri="{BB962C8B-B14F-4D97-AF65-F5344CB8AC3E}">
        <p14:creationId xmlns:p14="http://schemas.microsoft.com/office/powerpoint/2010/main" val="39912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Wzór wniosku o dofinansowanie projektu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505F6F8-8429-41C4-8803-CB66AB54A464}"/>
              </a:ext>
            </a:extLst>
          </p:cNvPr>
          <p:cNvSpPr/>
          <p:nvPr/>
        </p:nvSpPr>
        <p:spPr>
          <a:xfrm>
            <a:off x="8154218" y="1619597"/>
            <a:ext cx="1584176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8CB39466-0DFD-47A2-8B3F-15C545191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4" y="1403350"/>
            <a:ext cx="9760085" cy="5256213"/>
          </a:xfrm>
        </p:spPr>
      </p:pic>
    </p:spTree>
    <p:extLst>
      <p:ext uri="{BB962C8B-B14F-4D97-AF65-F5344CB8AC3E}">
        <p14:creationId xmlns:p14="http://schemas.microsoft.com/office/powerpoint/2010/main" val="28081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Wnioskodawca i realizatorzy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C47C7C7-36D5-477E-87A8-01D7C39B8959}"/>
              </a:ext>
            </a:extLst>
          </p:cNvPr>
          <p:cNvSpPr/>
          <p:nvPr/>
        </p:nvSpPr>
        <p:spPr>
          <a:xfrm>
            <a:off x="8226226" y="1691605"/>
            <a:ext cx="1584176" cy="144016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0C17AAAC-D08E-4280-A04F-4DFDEF4A0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1420746"/>
            <a:ext cx="9648825" cy="5221421"/>
          </a:xfrm>
        </p:spPr>
      </p:pic>
    </p:spTree>
    <p:extLst>
      <p:ext uri="{BB962C8B-B14F-4D97-AF65-F5344CB8AC3E}">
        <p14:creationId xmlns:p14="http://schemas.microsoft.com/office/powerpoint/2010/main" val="6716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64807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AGENDA: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26" y="1043533"/>
            <a:ext cx="9107297" cy="5760820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2000" dirty="0"/>
              <a:t>SOWA EFS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Tworzenie konta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Rejestracja organizacji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Nabory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Projekty</a:t>
            </a:r>
          </a:p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2000" dirty="0"/>
              <a:t>Kluczowe informacje przy składaniu wniosków w konkurencyjnej procedurze dla Działań EFS+ …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Poprawne wskazanie nazwy podmiotu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Zgodność ze szczegółowymi uwarunkowaniami określonymi dla Działania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Kompletność wniosku o dofinansowanie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pl-PL" sz="2000" dirty="0"/>
          </a:p>
          <a:p>
            <a:pPr marL="457200" lvl="1" indent="-457200">
              <a:lnSpc>
                <a:spcPct val="150000"/>
              </a:lnSpc>
              <a:spcAft>
                <a:spcPts val="1800"/>
              </a:spcAft>
              <a:buClr>
                <a:srgbClr val="002060"/>
              </a:buClr>
              <a:buFont typeface="+mj-lt"/>
              <a:buAutoNum type="arabicPeriod"/>
            </a:pPr>
            <a:endParaRPr lang="pl-PL" sz="2100" b="1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83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Wnioskodawca i realizatorzy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EDC6D72-04C5-47DA-937D-F660DF6B7850}"/>
              </a:ext>
            </a:extLst>
          </p:cNvPr>
          <p:cNvSpPr/>
          <p:nvPr/>
        </p:nvSpPr>
        <p:spPr>
          <a:xfrm>
            <a:off x="8226226" y="1691605"/>
            <a:ext cx="151216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3FEAF5FB-78C0-4333-BAF1-FA857D4F6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4" y="1403350"/>
            <a:ext cx="9741244" cy="5328815"/>
          </a:xfrm>
        </p:spPr>
      </p:pic>
    </p:spTree>
    <p:extLst>
      <p:ext uri="{BB962C8B-B14F-4D97-AF65-F5344CB8AC3E}">
        <p14:creationId xmlns:p14="http://schemas.microsoft.com/office/powerpoint/2010/main" val="31116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Poprawne wskazanie nazwy podmiotu we wniosku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5" name="Symbol zastępczy zawartości 4" descr="art. 39 ustawy wdrożeniowej   &#10;">
            <a:extLst>
              <a:ext uri="{FF2B5EF4-FFF2-40B4-BE49-F238E27FC236}">
                <a16:creationId xmlns:a16="http://schemas.microsoft.com/office/drawing/2014/main" id="{62701F0E-A92A-4F29-9A20-426F661C7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46" y="1425259"/>
            <a:ext cx="10153128" cy="559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WAŻNE!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SOWA EFS zawsze rozpoznaje Realizatora jako Partnera, czyli:  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200" b="1" u="sng" dirty="0"/>
              <a:t>PARTNER = REALIZATOR</a:t>
            </a:r>
            <a:br>
              <a:rPr lang="pl-PL" sz="3200" b="1" u="sng" dirty="0"/>
            </a:br>
            <a:endParaRPr lang="pl-PL" sz="3200" b="1" u="sng" dirty="0"/>
          </a:p>
          <a:p>
            <a:pPr marL="0" indent="0" algn="ctr">
              <a:buNone/>
            </a:pPr>
            <a:r>
              <a:rPr lang="pl-PL" sz="2400" b="1" u="sng" dirty="0"/>
              <a:t>Obowiązują  zapisy art 39 ustawy wdrożeniowej 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Jeśli projekt ma być realizowany przez jednostkę/podmiot podległe Wnioskodawcy lub Partnerowi należy wpisać w sekcji wniosku – </a:t>
            </a:r>
            <a:br>
              <a:rPr lang="pl-PL" dirty="0"/>
            </a:br>
            <a:r>
              <a:rPr lang="pl-PL" dirty="0"/>
              <a:t>Wnioskodawcy i realizatorzy – w polu Nazwa: </a:t>
            </a:r>
          </a:p>
          <a:p>
            <a:pPr marL="0" indent="0" algn="ctr">
              <a:buNone/>
            </a:pPr>
            <a:r>
              <a:rPr lang="pl-PL" b="1" dirty="0"/>
              <a:t>nazwa jednostki nadrzędnej/ nazwa maksymalnie jednej jednostki podległej</a:t>
            </a:r>
            <a:br>
              <a:rPr lang="pl-PL" b="1" dirty="0"/>
            </a:br>
            <a:r>
              <a:rPr lang="pl-PL" dirty="0"/>
              <a:t>np. </a:t>
            </a:r>
            <a:r>
              <a:rPr lang="pl-PL" u="sng" dirty="0"/>
              <a:t>PODMIOT X / PODMIOT X 1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W polach dotyczących danych adresowych należy wpisać dane dotyczące właściwej jednostki nadrzędnej.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F6635AF-F28B-4BCE-A335-E5B113E5C934}"/>
              </a:ext>
            </a:extLst>
          </p:cNvPr>
          <p:cNvSpPr/>
          <p:nvPr/>
        </p:nvSpPr>
        <p:spPr>
          <a:xfrm>
            <a:off x="9306346" y="294203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55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Wskaźniki projektu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2A1183A2-C139-4E62-924D-0F9B18CF0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1103841"/>
            <a:ext cx="10410089" cy="5627954"/>
          </a:xfrm>
        </p:spPr>
      </p:pic>
    </p:spTree>
    <p:extLst>
      <p:ext uri="{BB962C8B-B14F-4D97-AF65-F5344CB8AC3E}">
        <p14:creationId xmlns:p14="http://schemas.microsoft.com/office/powerpoint/2010/main" val="37568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47" y="3445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Dodatkowe informacje (1 z 3)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D42BE5B-CCEE-4B57-B53B-74BB8B992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10" y="1161488"/>
            <a:ext cx="7056784" cy="568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47" y="3445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Dodatkowe informacje (2 z 3)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B08E94F-7650-4B45-9E3E-509F76D46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616624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pl-PL" b="1" dirty="0"/>
              <a:t>12 komponentów dla naboru nr FEPM.05.21-IZ.00-001/24 </a:t>
            </a:r>
            <a:r>
              <a:rPr lang="pl-PL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Kwalifikowalność Wnioskodawcy/ Partnerów – zasada niedyskryminacji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Typ projektu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Zasada równości szans i niedyskryminacji, w tym dostępności dla osób z niepełnosprawnościami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Zasada równości kobiet i mężczyzn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Zasada zrównoważonego rozwoju, w tym zasada DNSH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Komplementarność projektu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Status Organizacji Pożytku Publicznego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Lokalizacja  siedziby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Krajowe Obszary Strategicznej Interwencji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Trwałość projektu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Osoba/y uprawniona/e do reprezentowania Wnioskodawcy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Adres Elektronicznej Skrzynki Podawczej </a:t>
            </a:r>
            <a:r>
              <a:rPr lang="pl-PL" dirty="0" err="1"/>
              <a:t>ePUAP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06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47" y="3445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Dodatkowe informacje (3 z 3)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B08E94F-7650-4B45-9E3E-509F76D46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616624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pl-PL" b="1" dirty="0"/>
              <a:t>10 komponentów dla naboru nr FEPM.05.21-IZ.00-002/24 </a:t>
            </a:r>
            <a:r>
              <a:rPr lang="pl-PL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Kwalifikowalność Wnioskodawcy/ Partnerów – zasada niedyskryminacji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Typ projektu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Zasada równości szans i niedyskryminacji, w tym dostępności dla osób z niepełnosprawnościami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Zasada równości kobiet i mężczyzn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Zasada zrównoważonego rozwoju, w tym zasada DNSH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Komplementarność projektu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Krajowe Obszary Strategicznej Interwencji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Trwałość projektu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Osoba/y uprawniona/e do reprezentowania Wnioskodawcy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Adres Elektronicznej Skrzynki Podawczej </a:t>
            </a:r>
            <a:r>
              <a:rPr lang="pl-PL" dirty="0" err="1"/>
              <a:t>ePUAP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263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598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Załączniki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FB6D38B-8EE1-491B-8347-006156154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4"/>
          <a:stretch/>
        </p:blipFill>
        <p:spPr>
          <a:xfrm>
            <a:off x="449262" y="899518"/>
            <a:ext cx="9793287" cy="1911922"/>
          </a:xfr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47B3C955-1615-4AEB-9814-16FDEADD101B}"/>
              </a:ext>
            </a:extLst>
          </p:cNvPr>
          <p:cNvSpPr/>
          <p:nvPr/>
        </p:nvSpPr>
        <p:spPr>
          <a:xfrm>
            <a:off x="521370" y="3059757"/>
            <a:ext cx="972118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Załącznik należy pobrać z Regulaminu wyboru projektów dedykowanego danemu naborowi (Załącznik nr 25 lub 24).</a:t>
            </a:r>
          </a:p>
          <a:p>
            <a:pPr>
              <a:buClr>
                <a:srgbClr val="002060"/>
              </a:buClr>
            </a:pPr>
            <a:endParaRPr lang="pl-PL" sz="2400" dirty="0"/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Nie należy modyfikować treści załącznika.</a:t>
            </a:r>
          </a:p>
          <a:p>
            <a:pPr>
              <a:buClr>
                <a:srgbClr val="002060"/>
              </a:buClr>
            </a:pPr>
            <a:endParaRPr lang="pl-PL" sz="2400" dirty="0"/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KOP weryfikuje czy załącznik podpisała osoba wskazana we wniosku w sekcji Dodatkowe informacje.</a:t>
            </a:r>
          </a:p>
          <a:p>
            <a:pPr>
              <a:spcAft>
                <a:spcPts val="1800"/>
              </a:spcAft>
            </a:pPr>
            <a:endParaRPr lang="pl-PL" sz="2400" dirty="0"/>
          </a:p>
          <a:p>
            <a:pPr>
              <a:spcAft>
                <a:spcPts val="1800"/>
              </a:spcAft>
            </a:pPr>
            <a:r>
              <a:rPr lang="pl-PL" sz="2400" dirty="0"/>
              <a:t>Załącznik do wniosku musi być </a:t>
            </a:r>
            <a:r>
              <a:rPr lang="pl-PL" sz="2400" b="1" dirty="0"/>
              <a:t>podpisany przez osobę/osoby upoważnioną/e do reprezentowania Wnioskodawcy </a:t>
            </a:r>
            <a:r>
              <a:rPr lang="pl-PL" sz="2400" dirty="0"/>
              <a:t>wyłącznie </a:t>
            </a:r>
            <a:r>
              <a:rPr lang="pl-PL" sz="2400" b="1" dirty="0"/>
              <a:t>PODPISEM KWALIFIKOWANYM.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037640A-3F3C-40F7-82FD-03AE7555D45E}"/>
              </a:ext>
            </a:extLst>
          </p:cNvPr>
          <p:cNvSpPr txBox="1"/>
          <p:nvPr/>
        </p:nvSpPr>
        <p:spPr>
          <a:xfrm>
            <a:off x="5381960" y="216510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Załącznik nr 25 / 24 do danego Regulaminu wyboru</a:t>
            </a:r>
          </a:p>
        </p:txBody>
      </p:sp>
    </p:spTree>
    <p:extLst>
      <p:ext uri="{BB962C8B-B14F-4D97-AF65-F5344CB8AC3E}">
        <p14:creationId xmlns:p14="http://schemas.microsoft.com/office/powerpoint/2010/main" val="340428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Przesłanie wniosku do instytucji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60B2A98-079A-46EC-A325-BCD1F0840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069"/>
          <a:stretch/>
        </p:blipFill>
        <p:spPr>
          <a:xfrm>
            <a:off x="161330" y="1181510"/>
            <a:ext cx="10369152" cy="5478647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579905FD-58EF-437D-9C2B-FD3EECF4DA68}"/>
              </a:ext>
            </a:extLst>
          </p:cNvPr>
          <p:cNvSpPr/>
          <p:nvPr/>
        </p:nvSpPr>
        <p:spPr>
          <a:xfrm>
            <a:off x="8226226" y="1835621"/>
            <a:ext cx="1656184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BB74C16D-8A3A-4224-82D4-8ACD3CC17B39}"/>
              </a:ext>
            </a:extLst>
          </p:cNvPr>
          <p:cNvSpPr/>
          <p:nvPr/>
        </p:nvSpPr>
        <p:spPr>
          <a:xfrm>
            <a:off x="5777954" y="4283893"/>
            <a:ext cx="1224136" cy="576064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20F3231B-288F-4663-B944-E7FF11D61768}"/>
              </a:ext>
            </a:extLst>
          </p:cNvPr>
          <p:cNvSpPr/>
          <p:nvPr/>
        </p:nvSpPr>
        <p:spPr>
          <a:xfrm>
            <a:off x="9090322" y="6012085"/>
            <a:ext cx="1008112" cy="360040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408AD861-568E-4F34-A8C4-E8E1E8B1D46E}"/>
              </a:ext>
            </a:extLst>
          </p:cNvPr>
          <p:cNvSpPr/>
          <p:nvPr/>
        </p:nvSpPr>
        <p:spPr>
          <a:xfrm>
            <a:off x="89322" y="3563813"/>
            <a:ext cx="1368152" cy="648072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00563ED9-D5B6-48CD-A86E-41093FD8D074}"/>
              </a:ext>
            </a:extLst>
          </p:cNvPr>
          <p:cNvSpPr/>
          <p:nvPr/>
        </p:nvSpPr>
        <p:spPr>
          <a:xfrm>
            <a:off x="5849962" y="2699717"/>
            <a:ext cx="1008112" cy="504056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9E1E4C9-8688-48F8-855C-05F28F7933A3}"/>
              </a:ext>
            </a:extLst>
          </p:cNvPr>
          <p:cNvSpPr txBox="1"/>
          <p:nvPr/>
        </p:nvSpPr>
        <p:spPr>
          <a:xfrm>
            <a:off x="7362130" y="4427909"/>
            <a:ext cx="2409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Przesłany do instytucji</a:t>
            </a:r>
          </a:p>
        </p:txBody>
      </p:sp>
      <p:sp>
        <p:nvSpPr>
          <p:cNvPr id="17" name="Strzałka: w prawo 16">
            <a:extLst>
              <a:ext uri="{FF2B5EF4-FFF2-40B4-BE49-F238E27FC236}">
                <a16:creationId xmlns:a16="http://schemas.microsoft.com/office/drawing/2014/main" id="{32391B3D-1ADD-4A71-BC32-519F45A140A1}"/>
              </a:ext>
            </a:extLst>
          </p:cNvPr>
          <p:cNvSpPr/>
          <p:nvPr/>
        </p:nvSpPr>
        <p:spPr>
          <a:xfrm>
            <a:off x="7074098" y="4499917"/>
            <a:ext cx="288032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25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36733"/>
          </a:xfrm>
        </p:spPr>
        <p:txBody>
          <a:bodyPr/>
          <a:lstStyle/>
          <a:p>
            <a:pPr algn="ctr"/>
            <a:r>
              <a:rPr lang="pl-PL" dirty="0"/>
              <a:t>Kontakt w czasie trwania naboru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338" y="899517"/>
            <a:ext cx="10297144" cy="6408712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Pytania należy kierować na adres poczty elektronicznej: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u="sng" dirty="0">
                <a:hlinkClick r:id="rId3"/>
              </a:rPr>
              <a:t>edukacja.efs@pomorskie.eu</a:t>
            </a:r>
            <a:endParaRPr lang="pl-PL" sz="2400" u="sng" dirty="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Najczęściej zadawane </a:t>
            </a:r>
            <a:r>
              <a:rPr lang="pl-PL" sz="2400" dirty="0">
                <a:hlinkClick r:id="rId4"/>
              </a:rPr>
              <a:t>pytania i odpowiedzi</a:t>
            </a:r>
            <a:r>
              <a:rPr lang="pl-PL" sz="2400" dirty="0"/>
              <a:t> publikujemy na stronie internetowej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u="sng" dirty="0">
                <a:hlinkClick r:id="rId5"/>
              </a:rPr>
              <a:t>FEP 2021-2027</a:t>
            </a:r>
            <a:r>
              <a:rPr lang="pl-PL" sz="2400" b="1" dirty="0"/>
              <a:t> </a:t>
            </a:r>
            <a:r>
              <a:rPr lang="pl-PL" sz="2400" dirty="0"/>
              <a:t>w zakładce dedykowanej danemu naborowi: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>
                <a:hlinkClick r:id="rId6"/>
              </a:rPr>
              <a:t>5.21. Aktywność obywatelska FEPM.05.21-IZ.00-001/24 </a:t>
            </a:r>
            <a:endParaRPr lang="pl-PL" sz="2400" dirty="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>
                <a:hlinkClick r:id="rId7"/>
              </a:rPr>
              <a:t>5.21. Aktywność obywatelska FEPM.05.21-IZ.00-002/24 </a:t>
            </a:r>
            <a:endParaRPr lang="pl-PL" sz="2400" dirty="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endParaRPr lang="pl-PL" sz="2400" dirty="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Wysyłając wniosek w ramach naboru, szczególnie w ostatnim dniu naboru należy uwzględnić, że kontakt ze wsparciem technicznym SOWA EFS jest możliwy jedynie od poniedziałku do piątku (dni robocze) w określonych godzinach,</a:t>
            </a:r>
            <a:br>
              <a:rPr lang="pl-PL" sz="2400" dirty="0"/>
            </a:br>
            <a:r>
              <a:rPr lang="pl-PL" sz="2400" dirty="0"/>
              <a:t> tj. 08:00 – 16:00.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186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251445"/>
            <a:ext cx="8640381" cy="482251"/>
          </a:xfrm>
        </p:spPr>
        <p:txBody>
          <a:bodyPr/>
          <a:lstStyle/>
          <a:p>
            <a:r>
              <a:rPr lang="pl-PL" dirty="0"/>
              <a:t>PODSUMOWANIE: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E45CC-D440-4366-BEE4-CC0B79973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70" y="1043533"/>
            <a:ext cx="9649072" cy="216024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sz="2600" dirty="0"/>
              <a:t>Dane w SOWA EFS (REALIZATOR = PARTNER).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Wybór wszystkich wskaźników wymienionych w Regulaminie wyboru.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Kompletność wniosku o dofinansowanie (Załącznik, podpis kwalifikowany).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Korzystamy z instrukcji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endParaRPr lang="pl-PL" sz="2600" dirty="0"/>
          </a:p>
          <a:p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E3430DF5-2F77-41DF-BF64-99E252FC1680}"/>
              </a:ext>
            </a:extLst>
          </p:cNvPr>
          <p:cNvSpPr txBox="1">
            <a:spLocks/>
          </p:cNvSpPr>
          <p:nvPr/>
        </p:nvSpPr>
        <p:spPr>
          <a:xfrm>
            <a:off x="161330" y="899517"/>
            <a:ext cx="10297144" cy="58326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84DEC90-437E-4FAD-BE43-D7467D1C3AC6}"/>
              </a:ext>
            </a:extLst>
          </p:cNvPr>
          <p:cNvSpPr txBox="1"/>
          <p:nvPr/>
        </p:nvSpPr>
        <p:spPr>
          <a:xfrm>
            <a:off x="5633939" y="3703339"/>
            <a:ext cx="4778684" cy="193899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i="1" dirty="0">
                <a:solidFill>
                  <a:schemeClr val="tx1"/>
                </a:solidFill>
              </a:rPr>
              <a:t>„Zawsze wydaje się, że coś jest niemożliwe, dopóki nie zostanie to zrobione.”</a:t>
            </a:r>
          </a:p>
          <a:p>
            <a:pPr algn="ctr"/>
            <a:endParaRPr lang="pl-PL" sz="2000" b="1" i="1" dirty="0">
              <a:solidFill>
                <a:schemeClr val="tx1"/>
              </a:solidFill>
            </a:endParaRPr>
          </a:p>
          <a:p>
            <a:pPr algn="ctr"/>
            <a:r>
              <a:rPr lang="pl-PL" sz="2000" b="1" i="1" dirty="0">
                <a:solidFill>
                  <a:schemeClr val="tx1"/>
                </a:solidFill>
              </a:rPr>
              <a:t>Nelson Mandela</a:t>
            </a:r>
            <a:br>
              <a:rPr lang="pl-PL" sz="2000" i="1" dirty="0">
                <a:solidFill>
                  <a:schemeClr val="tx1"/>
                </a:solidFill>
              </a:rPr>
            </a:br>
            <a:r>
              <a:rPr lang="pl-PL" sz="2000" i="1" dirty="0">
                <a:solidFill>
                  <a:schemeClr val="tx1"/>
                </a:solidFill>
              </a:rPr>
              <a:t>								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73D83D9-8E49-4B10-94CA-D07A8A2EE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93" y="3445663"/>
            <a:ext cx="4778684" cy="328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891273" cy="936104"/>
          </a:xfrm>
        </p:spPr>
        <p:txBody>
          <a:bodyPr>
            <a:normAutofit fontScale="90000"/>
          </a:bodyPr>
          <a:lstStyle/>
          <a:p>
            <a:r>
              <a:rPr lang="pl-PL" sz="3100" b="0" dirty="0">
                <a:solidFill>
                  <a:schemeClr val="accent2">
                    <a:lumMod val="25000"/>
                  </a:schemeClr>
                </a:solidFill>
              </a:rPr>
              <a:t>Witamy w Systemie Obsługi Wniosków Aplikacyjnych…</a:t>
            </a:r>
            <a:br>
              <a:rPr lang="pl-PL" b="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pl-PL" sz="2400" b="0" dirty="0">
                <a:solidFill>
                  <a:schemeClr val="accent2">
                    <a:lumMod val="25000"/>
                  </a:schemeClr>
                </a:solidFill>
                <a:hlinkClick r:id="rId3"/>
              </a:rPr>
              <a:t>https://sowa2021.efs.gov.pl</a:t>
            </a:r>
            <a:br>
              <a:rPr lang="pl-PL" sz="2400" b="0" dirty="0">
                <a:solidFill>
                  <a:schemeClr val="accent2">
                    <a:lumMod val="25000"/>
                  </a:schemeClr>
                </a:solidFill>
              </a:rPr>
            </a:b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43BDA881-8622-4CFC-95D4-DDAEE6890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1392672"/>
            <a:ext cx="10297144" cy="5627525"/>
          </a:xfrm>
        </p:spPr>
      </p:pic>
    </p:spTree>
    <p:extLst>
      <p:ext uri="{BB962C8B-B14F-4D97-AF65-F5344CB8AC3E}">
        <p14:creationId xmlns:p14="http://schemas.microsoft.com/office/powerpoint/2010/main" val="80745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BC92D9-6F7D-4D77-A223-3677E68D3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66" y="3707829"/>
            <a:ext cx="7920115" cy="1087764"/>
          </a:xfrm>
        </p:spPr>
        <p:txBody>
          <a:bodyPr/>
          <a:lstStyle/>
          <a:p>
            <a:pPr algn="ctr"/>
            <a:r>
              <a:rPr lang="pl-PL" dirty="0"/>
              <a:t>Owocnej pracy nad wnioskiem </a:t>
            </a:r>
            <a:br>
              <a:rPr lang="pl-PL" dirty="0"/>
            </a:br>
            <a:r>
              <a:rPr lang="pl-PL" dirty="0"/>
              <a:t>o dofinansowanie projektu!</a:t>
            </a:r>
          </a:p>
        </p:txBody>
      </p:sp>
    </p:spTree>
    <p:extLst>
      <p:ext uri="{BB962C8B-B14F-4D97-AF65-F5344CB8AC3E}">
        <p14:creationId xmlns:p14="http://schemas.microsoft.com/office/powerpoint/2010/main" val="290691663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72008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Rejestracja konta użytkownika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00AF5C9-9293-48FD-BE4A-676C8187C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"/>
          <a:stretch/>
        </p:blipFill>
        <p:spPr>
          <a:xfrm>
            <a:off x="161330" y="1213299"/>
            <a:ext cx="10369152" cy="5691674"/>
          </a:xfrm>
        </p:spPr>
      </p:pic>
    </p:spTree>
    <p:extLst>
      <p:ext uri="{BB962C8B-B14F-4D97-AF65-F5344CB8AC3E}">
        <p14:creationId xmlns:p14="http://schemas.microsoft.com/office/powerpoint/2010/main" val="7492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72008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Użytkownicy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A2B742F-CE5A-4B3D-B1D1-3464F6FE6254}"/>
              </a:ext>
            </a:extLst>
          </p:cNvPr>
          <p:cNvSpPr/>
          <p:nvPr/>
        </p:nvSpPr>
        <p:spPr>
          <a:xfrm>
            <a:off x="5561930" y="4427909"/>
            <a:ext cx="936104" cy="21602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31ED5BE-243D-4644-A29B-14B1BA137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200" y="2123653"/>
            <a:ext cx="1426588" cy="560881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AEA178B-2578-4C51-9C3D-363B5C5FF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1331565"/>
            <a:ext cx="10146585" cy="5256584"/>
          </a:xfrm>
        </p:spPr>
      </p:pic>
    </p:spTree>
    <p:extLst>
      <p:ext uri="{BB962C8B-B14F-4D97-AF65-F5344CB8AC3E}">
        <p14:creationId xmlns:p14="http://schemas.microsoft.com/office/powerpoint/2010/main" val="13715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Moje konto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80615737-3EAC-448B-AA0F-86902E9A1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403573"/>
            <a:ext cx="9793287" cy="5002716"/>
          </a:xfrm>
        </p:spPr>
      </p:pic>
    </p:spTree>
    <p:extLst>
      <p:ext uri="{BB962C8B-B14F-4D97-AF65-F5344CB8AC3E}">
        <p14:creationId xmlns:p14="http://schemas.microsoft.com/office/powerpoint/2010/main" val="16335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Rejestracja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7022E22-E7A6-40FC-8D98-5F5220EB0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475581"/>
            <a:ext cx="9793287" cy="4924388"/>
          </a:xfrm>
        </p:spPr>
      </p:pic>
    </p:spTree>
    <p:extLst>
      <p:ext uri="{BB962C8B-B14F-4D97-AF65-F5344CB8AC3E}">
        <p14:creationId xmlns:p14="http://schemas.microsoft.com/office/powerpoint/2010/main" val="37012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Role w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B3E35A8-7C44-429A-BB1E-75330E5CA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154" y="1547589"/>
            <a:ext cx="1816765" cy="225572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8BCD791-2699-43F3-97FB-6EE2358EE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8" y="1259558"/>
            <a:ext cx="9999429" cy="5400006"/>
          </a:xfrm>
        </p:spPr>
      </p:pic>
    </p:spTree>
    <p:extLst>
      <p:ext uri="{BB962C8B-B14F-4D97-AF65-F5344CB8AC3E}">
        <p14:creationId xmlns:p14="http://schemas.microsoft.com/office/powerpoint/2010/main" val="293830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F6F145-953F-46CA-8D62-C1C7A478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Nabór numer FEPM.05.21-IZ.00-001/24 (1 z 2)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A82981-8BA0-4765-8F6E-79E89F1A6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A21F7F90-869A-421C-BBD5-B4F1FC33E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475581"/>
            <a:ext cx="9793287" cy="4925634"/>
          </a:xfrm>
        </p:spPr>
      </p:pic>
    </p:spTree>
    <p:extLst>
      <p:ext uri="{BB962C8B-B14F-4D97-AF65-F5344CB8AC3E}">
        <p14:creationId xmlns:p14="http://schemas.microsoft.com/office/powerpoint/2010/main" val="37215764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13645</TotalTime>
  <Words>2225</Words>
  <Application>Microsoft Office PowerPoint</Application>
  <PresentationFormat>Niestandardowy</PresentationFormat>
  <Paragraphs>248</Paragraphs>
  <Slides>30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5" baseType="lpstr">
      <vt:lpstr>Arial</vt:lpstr>
      <vt:lpstr>Calibri</vt:lpstr>
      <vt:lpstr>Open Sans</vt:lpstr>
      <vt:lpstr>Wingdings</vt:lpstr>
      <vt:lpstr>Motyw pakietu Office</vt:lpstr>
      <vt:lpstr>Wniosek o dofinansowanie projektu – praca w aplikacji SOWA EFS </vt:lpstr>
      <vt:lpstr>AGENDA:</vt:lpstr>
      <vt:lpstr>Witamy w Systemie Obsługi Wniosków Aplikacyjnych… https://sowa2021.efs.gov.pl </vt:lpstr>
      <vt:lpstr>Rejestracja konta użytkownika</vt:lpstr>
      <vt:lpstr>Użytkownicy</vt:lpstr>
      <vt:lpstr>Moje konto</vt:lpstr>
      <vt:lpstr>Rejestracja organizacji</vt:lpstr>
      <vt:lpstr>Role w organizacji</vt:lpstr>
      <vt:lpstr>Nabór numer FEPM.05.21-IZ.00-001/24 (1 z 2)</vt:lpstr>
      <vt:lpstr>Nabór numer FEPM.05.21-IZ.00-001/24 (2 z 2)</vt:lpstr>
      <vt:lpstr>Tworzenie wniosku z poziomu Naboru</vt:lpstr>
      <vt:lpstr>Tworzenie – edycja wniosku z poziomu Naboru (1 z 2)</vt:lpstr>
      <vt:lpstr>Tworzenie – edycja wniosku z poziomu Naboru (2 z 2)</vt:lpstr>
      <vt:lpstr>Tworzenie wniosku z poziomu Projektów organizacji</vt:lpstr>
      <vt:lpstr>Projekty organizacji – menu</vt:lpstr>
      <vt:lpstr>Kluczowe informacje przy składaniu wniosków o dofinansowanie projektów  w konkurencyjnej procedurze  dla Działań EFS+ </vt:lpstr>
      <vt:lpstr>Wzór wniosku o dofinansowanie projektu (1 z 2)</vt:lpstr>
      <vt:lpstr>Wzór wniosku o dofinansowanie projektu (2 z 2)</vt:lpstr>
      <vt:lpstr>Sekcja: Wnioskodawca i realizatorzy (1 z 2)</vt:lpstr>
      <vt:lpstr>Sekcja: Wnioskodawca i realizatorzy (2 z 2)</vt:lpstr>
      <vt:lpstr>Poprawne wskazanie nazwy podmiotu we wniosku</vt:lpstr>
      <vt:lpstr>Sekcja: Wskaźniki projektu</vt:lpstr>
      <vt:lpstr>Sekcja: Dodatkowe informacje (1 z 3)</vt:lpstr>
      <vt:lpstr>Sekcja: Dodatkowe informacje (2 z 3)</vt:lpstr>
      <vt:lpstr>Sekcja: Dodatkowe informacje (3 z 3)</vt:lpstr>
      <vt:lpstr>Sekcja: Załączniki</vt:lpstr>
      <vt:lpstr>Przesłanie wniosku do instytucji</vt:lpstr>
      <vt:lpstr>Kontakt w czasie trwania naboru</vt:lpstr>
      <vt:lpstr>PODSUMOWANIE:</vt:lpstr>
      <vt:lpstr>Owocnej pracy nad wnioskiem  o dofinansowanie projektu!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Wniosek o dofinansowanie - praca w aplikacji SOWA</dc:title>
  <dc:creator>Anna Bizub-jechna</dc:creator>
  <cp:keywords>wniosek o dofinansowanie; SOWA EFS</cp:keywords>
  <cp:lastModifiedBy>Preuhs Joanna</cp:lastModifiedBy>
  <cp:revision>734</cp:revision>
  <cp:lastPrinted>2023-11-07T09:28:13Z</cp:lastPrinted>
  <dcterms:created xsi:type="dcterms:W3CDTF">2022-06-22T09:40:44Z</dcterms:created>
  <dcterms:modified xsi:type="dcterms:W3CDTF">2024-06-05T12:13:15Z</dcterms:modified>
</cp:coreProperties>
</file>