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  <p:sldMasterId id="2147483742" r:id="rId2"/>
  </p:sldMasterIdLst>
  <p:notesMasterIdLst>
    <p:notesMasterId r:id="rId22"/>
  </p:notesMasterIdLst>
  <p:handoutMasterIdLst>
    <p:handoutMasterId r:id="rId23"/>
  </p:handoutMasterIdLst>
  <p:sldIdLst>
    <p:sldId id="256" r:id="rId3"/>
    <p:sldId id="298" r:id="rId4"/>
    <p:sldId id="320" r:id="rId5"/>
    <p:sldId id="329" r:id="rId6"/>
    <p:sldId id="368" r:id="rId7"/>
    <p:sldId id="372" r:id="rId8"/>
    <p:sldId id="366" r:id="rId9"/>
    <p:sldId id="376" r:id="rId10"/>
    <p:sldId id="375" r:id="rId11"/>
    <p:sldId id="352" r:id="rId12"/>
    <p:sldId id="381" r:id="rId13"/>
    <p:sldId id="355" r:id="rId14"/>
    <p:sldId id="289" r:id="rId15"/>
    <p:sldId id="380" r:id="rId16"/>
    <p:sldId id="293" r:id="rId17"/>
    <p:sldId id="309" r:id="rId18"/>
    <p:sldId id="370" r:id="rId19"/>
    <p:sldId id="382" r:id="rId20"/>
    <p:sldId id="296" r:id="rId21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7EDE553-0386-4314-8188-3C00B42959E7}">
          <p14:sldIdLst>
            <p14:sldId id="256"/>
            <p14:sldId id="298"/>
            <p14:sldId id="320"/>
            <p14:sldId id="329"/>
            <p14:sldId id="368"/>
            <p14:sldId id="372"/>
            <p14:sldId id="366"/>
            <p14:sldId id="376"/>
            <p14:sldId id="375"/>
            <p14:sldId id="352"/>
            <p14:sldId id="381"/>
            <p14:sldId id="355"/>
            <p14:sldId id="289"/>
            <p14:sldId id="380"/>
            <p14:sldId id="293"/>
            <p14:sldId id="309"/>
            <p14:sldId id="370"/>
            <p14:sldId id="382"/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10" autoAdjust="0"/>
    <p:restoredTop sz="94620" autoAdjust="0"/>
  </p:normalViewPr>
  <p:slideViewPr>
    <p:cSldViewPr showGuides="1">
      <p:cViewPr varScale="1">
        <p:scale>
          <a:sx n="99" d="100"/>
          <a:sy n="99" d="100"/>
        </p:scale>
        <p:origin x="900" y="9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05.06.2024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05.06.2024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Prawdopodobnie najważniejsza sekcja czyli budżet ;). </a:t>
            </a:r>
          </a:p>
          <a:p>
            <a:endParaRPr lang="pl-PL" b="1" dirty="0"/>
          </a:p>
          <a:p>
            <a:r>
              <a:rPr lang="pl-PL" b="1" dirty="0"/>
              <a:t>Koszty z budżetu są automatycznie sumowane w Sekcji Podsumowanie budżetu i jest to sekcja nieedytowalna</a:t>
            </a:r>
            <a:r>
              <a:rPr lang="pl-PL" dirty="0"/>
              <a:t>. </a:t>
            </a:r>
          </a:p>
          <a:p>
            <a:endParaRPr lang="pl-PL" dirty="0"/>
          </a:p>
          <a:p>
            <a:r>
              <a:rPr lang="pl-PL" b="1" dirty="0"/>
              <a:t>W Źródłach finansowania kwota dofinansowania i wkład własny, w tym podziale na: budżet państwa, budżet JST, publiczny i prywatny jest wpisywany „z ręki”; automatycznie dokona się podsumowanie wkładu własnego i całkowitego budżetu projektu. </a:t>
            </a:r>
          </a:p>
          <a:p>
            <a:endParaRPr lang="pl-PL" b="1" dirty="0"/>
          </a:p>
          <a:p>
            <a:r>
              <a:rPr lang="pl-PL" b="1" dirty="0"/>
              <a:t>Należy zwrócić uwagę, żeby kwota dofinansowania była spójna z Podsumowaniem budżetu. </a:t>
            </a:r>
          </a:p>
          <a:p>
            <a:endParaRPr lang="pl-PL" dirty="0"/>
          </a:p>
          <a:p>
            <a:r>
              <a:rPr lang="pl-PL" dirty="0"/>
              <a:t>W Regulaminie mamy zapisy: maksymalny poziom dofinansowania, minimalny wkład własny, ale oczywiście przyjmujemy dokładnie taki udział, żeby budżet projektu się „spiął”. </a:t>
            </a:r>
          </a:p>
          <a:p>
            <a:endParaRPr lang="pl-PL" dirty="0"/>
          </a:p>
          <a:p>
            <a:r>
              <a:rPr lang="pl-PL" dirty="0"/>
              <a:t>W sekcji </a:t>
            </a:r>
            <a:r>
              <a:rPr lang="pl-PL" b="1" dirty="0"/>
              <a:t>Źródła finansowania </a:t>
            </a:r>
            <a:r>
              <a:rPr lang="pl-PL" dirty="0"/>
              <a:t>wniosku o dofinansowanie projektu, dla pola Dofinansowanie wprowadzono walidację pilnującą, aby kwota wprowadzona w tym polu była zgodna z sumą dofinansowania wykazaną w poszczególnych wydatkach, w sekcji Budżet projektu. Zmiana ta rozwiązuje często popełniany przez wnioskodawców błąd wykazywania rozbieżnych wartości dofinansowania pomiędzy ww. sekcjami.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3471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b="1" dirty="0"/>
              <a:t>Koszty pośrednie należy ująć jako ostatnie zadanie o nazwie Koszty pośrednie (wybrane z listy rozwijalnej), a ich wartość stanowi od 10 do 25% wartości kosztów bezpośrednich - zgodnie z obowiązującymi limitami określonymi w Wytycznych kwalifikowalności. </a:t>
            </a:r>
          </a:p>
          <a:p>
            <a:pPr algn="l"/>
            <a:endParaRPr lang="pl-P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Proszę zwrócić uwagę, że podane procenty np. 20% kosztów pośrednich, to udział w wartości projektu, a nie limit kosztów pośrednich, który dla projektu o takiej wartości wynosi 25% czyli 157 500,00zł.</a:t>
            </a:r>
          </a:p>
          <a:p>
            <a:pPr algn="l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8761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sz="2400" dirty="0">
                <a:highlight>
                  <a:srgbClr val="FFFF00"/>
                </a:highlight>
              </a:rPr>
              <a:t>Pierwsza pozycja kosztów pośrednich będzie obliczała wartość kosztów pośrednich jako procent od wszystkich pozycji kosztów bezpośrednich, w których nie wybrano limitu „cross-</a:t>
            </a:r>
            <a:r>
              <a:rPr lang="pl-PL" sz="2400" dirty="0" err="1">
                <a:highlight>
                  <a:srgbClr val="FFFF00"/>
                </a:highlight>
              </a:rPr>
              <a:t>financing</a:t>
            </a:r>
            <a:r>
              <a:rPr lang="pl-PL" sz="2400" dirty="0">
                <a:highlight>
                  <a:srgbClr val="FFFF00"/>
                </a:highlight>
              </a:rPr>
              <a:t>”</a:t>
            </a:r>
          </a:p>
          <a:p>
            <a:pPr lvl="1"/>
            <a:r>
              <a:rPr lang="pl-PL" sz="2400" dirty="0">
                <a:highlight>
                  <a:srgbClr val="FFFF00"/>
                </a:highlight>
              </a:rPr>
              <a:t>Druga pozycja kosztów pośrednich będzie oznaczona jako limit „cross-</a:t>
            </a:r>
            <a:r>
              <a:rPr lang="pl-PL" sz="2400" dirty="0" err="1">
                <a:highlight>
                  <a:srgbClr val="FFFF00"/>
                </a:highlight>
              </a:rPr>
              <a:t>financing</a:t>
            </a:r>
            <a:r>
              <a:rPr lang="pl-PL" sz="2400" dirty="0">
                <a:highlight>
                  <a:srgbClr val="FFFF00"/>
                </a:highlight>
              </a:rPr>
              <a:t>” i będzie liczyła koszty pośrednie wyłącznie od kosztów bezpośrednich, w których wybrano limit „cross-</a:t>
            </a:r>
            <a:r>
              <a:rPr lang="pl-PL" sz="2400" dirty="0" err="1">
                <a:highlight>
                  <a:srgbClr val="FFFF00"/>
                </a:highlight>
              </a:rPr>
              <a:t>financing</a:t>
            </a:r>
            <a:r>
              <a:rPr lang="pl-PL" sz="2400" dirty="0">
                <a:highlight>
                  <a:srgbClr val="FFFF00"/>
                </a:highlight>
              </a:rPr>
              <a:t>”. </a:t>
            </a:r>
          </a:p>
          <a:p>
            <a:pPr lvl="1"/>
            <a:endParaRPr lang="pl-PL" sz="2400" dirty="0">
              <a:highlight>
                <a:srgbClr val="FFFF00"/>
              </a:highlight>
            </a:endParaRPr>
          </a:p>
          <a:p>
            <a:pPr lvl="1"/>
            <a:r>
              <a:rPr lang="pl-PL" sz="2400" dirty="0">
                <a:highlight>
                  <a:srgbClr val="FFFF00"/>
                </a:highlight>
              </a:rPr>
              <a:t>Druga pozycja kosztów pośrednich (dot. „cross-</a:t>
            </a:r>
            <a:r>
              <a:rPr lang="pl-PL" sz="2400" dirty="0" err="1">
                <a:highlight>
                  <a:srgbClr val="FFFF00"/>
                </a:highlight>
              </a:rPr>
              <a:t>financing</a:t>
            </a:r>
            <a:r>
              <a:rPr lang="pl-PL" sz="2400" dirty="0">
                <a:highlight>
                  <a:srgbClr val="FFFF00"/>
                </a:highlight>
              </a:rPr>
              <a:t>”) będzie automatycznie tą samą stawką ryczałtową oznaczoną tym samym procentem co pierwsza pozycja, tzn. jeżeli wartość pierwszej pozycji wyniosła 25%, wartość drugiej pozycji też wyniesie 25%. </a:t>
            </a:r>
          </a:p>
          <a:p>
            <a:endParaRPr lang="pl-PL" sz="2400" b="1" dirty="0">
              <a:highlight>
                <a:srgbClr val="FFFF00"/>
              </a:highlight>
            </a:endParaRPr>
          </a:p>
          <a:p>
            <a:r>
              <a:rPr lang="pl-PL" sz="2400" b="1" dirty="0">
                <a:highlight>
                  <a:srgbClr val="FFFF00"/>
                </a:highlight>
              </a:rPr>
              <a:t>W podsumowaniu budżetu system zliczy wartość „cross-</a:t>
            </a:r>
            <a:r>
              <a:rPr lang="pl-PL" sz="2400" b="1" dirty="0" err="1">
                <a:highlight>
                  <a:srgbClr val="FFFF00"/>
                </a:highlight>
              </a:rPr>
              <a:t>financing</a:t>
            </a:r>
            <a:r>
              <a:rPr lang="pl-PL" sz="2400" b="1" dirty="0">
                <a:highlight>
                  <a:srgbClr val="FFFF00"/>
                </a:highlight>
              </a:rPr>
              <a:t>” z kosztów pośrednich i bezpośrednich (suma). </a:t>
            </a:r>
          </a:p>
          <a:p>
            <a:endParaRPr lang="pl-PL" sz="2400" b="1" dirty="0">
              <a:highlight>
                <a:srgbClr val="FFFF00"/>
              </a:highlight>
            </a:endParaRPr>
          </a:p>
          <a:p>
            <a:r>
              <a:rPr lang="pl-PL" dirty="0"/>
              <a:t>W ramach naboru wartość wydatków w ramach cross-</a:t>
            </a:r>
            <a:r>
              <a:rPr lang="pl-PL" dirty="0" err="1"/>
              <a:t>financingu</a:t>
            </a:r>
            <a:r>
              <a:rPr lang="pl-PL" dirty="0"/>
              <a:t> nie może stanowić więcej niż 25</a:t>
            </a:r>
            <a:r>
              <a:rPr lang="pl-PL" b="1" dirty="0"/>
              <a:t>% </a:t>
            </a:r>
            <a:r>
              <a:rPr lang="pl-PL" dirty="0"/>
              <a:t>wartości projektu ogółem.</a:t>
            </a:r>
            <a:endParaRPr lang="pl-PL" sz="2400" dirty="0"/>
          </a:p>
          <a:p>
            <a:pPr algn="l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381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1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05.06.2024</a:t>
            </a:fld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972934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sia 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270476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05.06.2024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29858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7335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sia tytuł i merytory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Ø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ü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6545521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sia tytuł i dwa elementy z podpis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762" y="1778358"/>
            <a:ext cx="4140000" cy="4320178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0762" y="6534368"/>
            <a:ext cx="3671887" cy="575469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200" y="1778358"/>
            <a:ext cx="4140000" cy="4320178"/>
          </a:xfrm>
        </p:spPr>
        <p:txBody>
          <a:bodyPr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buFont typeface="Wingdings" panose="05000000000000000000" pitchFamily="2" charset="2"/>
              <a:buChar char="Ø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indent="-251986" algn="l" defTabSz="1007943" rtl="0" eaLnBrk="1" latinLnBrk="0" hangingPunct="1">
              <a:lnSpc>
                <a:spcPts val="2400"/>
              </a:lnSpc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6570087"/>
            <a:ext cx="2590800" cy="539750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3442305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sia tytuł i dwa elementy do porównan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762" y="1778358"/>
            <a:ext cx="4140000" cy="4320178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200" y="1778358"/>
            <a:ext cx="4140000" cy="4320178"/>
          </a:xfrm>
        </p:spPr>
        <p:txBody>
          <a:bodyPr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buFont typeface="Wingdings" panose="05000000000000000000" pitchFamily="2" charset="2"/>
              <a:buChar char="Ø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indent="-251986" algn="l" defTabSz="1007943" rtl="0" eaLnBrk="1" latinLnBrk="0" hangingPunct="1">
              <a:lnSpc>
                <a:spcPts val="2400"/>
              </a:lnSpc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7227929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</p:spTree>
    <p:extLst>
      <p:ext uri="{BB962C8B-B14F-4D97-AF65-F5344CB8AC3E}">
        <p14:creationId xmlns:p14="http://schemas.microsoft.com/office/powerpoint/2010/main" val="374792209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9007218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0369434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1" name="Obraz 10" descr="Fundusze Europejsk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r>
              <a:rPr lang="pl-PL" dirty="0"/>
              <a:t/>
            </a:r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630" y="461963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84769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kto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542925" indent="-250825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 marL="809625" indent="-250825">
              <a:buFont typeface="Wingdings" panose="05000000000000000000" pitchFamily="2" charset="2"/>
              <a:buChar char="ü"/>
              <a:tabLst>
                <a:tab pos="809625" algn="l"/>
              </a:tabLst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ktor3 bez li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198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ktor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263349"/>
            <a:ext cx="8640381" cy="914565"/>
          </a:xfrm>
        </p:spPr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998" y="1605256"/>
            <a:ext cx="4140000" cy="91456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</a:lstStyle>
          <a:p>
            <a:pPr lvl="0"/>
            <a:endParaRPr lang="pl-PL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E00A8B5-D14D-4B22-8BFA-4636922D380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7599" y="2797913"/>
            <a:ext cx="4444798" cy="4401924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8658" y="1605257"/>
            <a:ext cx="4139294" cy="914563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</a:lstStyle>
          <a:p>
            <a:pPr lvl="0"/>
            <a:endParaRPr lang="pl-PL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DEB5817-1B84-4C2F-9802-604B2C4EEC06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525906" y="2797913"/>
            <a:ext cx="4444799" cy="4401924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F63607B3-93B8-4A98-9E46-3CA6AD18E0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5345906" y="1763613"/>
            <a:ext cx="0" cy="4752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41" r:id="rId6"/>
    <p:sldLayoutId id="2147483712" r:id="rId7"/>
    <p:sldLayoutId id="2147483726" r:id="rId8"/>
    <p:sldLayoutId id="2147483740" r:id="rId9"/>
    <p:sldLayoutId id="2147483723" r:id="rId10"/>
    <p:sldLayoutId id="2147483728" r:id="rId11"/>
  </p:sldLayoutIdLst>
  <p:hf sldNum="0"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600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ransition spd="slow">
    <p:push dir="u"/>
  </p:transition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dokumenty/4795-zasady-realizacji-projektow-w-ramach-europejskiego-funduszu-spolecznego-plus" TargetMode="External"/><Relationship Id="rId2" Type="http://schemas.openxmlformats.org/officeDocument/2006/relationships/hyperlink" Target="https://www.funduszeeuropejskie.gov.pl/strony/o-funduszach/fundusze-na-lata-2021-2027/prawo-i-dokumenty/wytyczne/#/domyslne=1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3.png"/><Relationship Id="rId7" Type="http://schemas.openxmlformats.org/officeDocument/2006/relationships/image" Target="../media/image2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emf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2843733"/>
            <a:ext cx="7920115" cy="3168352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+mn-lt"/>
                <a:cs typeface="Arial" panose="020B0604020202020204" pitchFamily="34" charset="0"/>
              </a:rPr>
              <a:t>Zasady realizacji projektów </a:t>
            </a:r>
            <a:br>
              <a:rPr lang="pl-PL" dirty="0">
                <a:latin typeface="+mn-lt"/>
                <a:cs typeface="Arial" panose="020B0604020202020204" pitchFamily="34" charset="0"/>
              </a:rPr>
            </a:br>
            <a:r>
              <a:rPr lang="pl-PL" dirty="0">
                <a:latin typeface="+mn-lt"/>
                <a:cs typeface="Arial" panose="020B0604020202020204" pitchFamily="34" charset="0"/>
              </a:rPr>
              <a:t> </a:t>
            </a:r>
            <a:r>
              <a:rPr lang="pl-PL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Działanie 5.21. Aktywność obywatelska </a:t>
            </a:r>
            <a:r>
              <a:rPr lang="pl-PL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Gdańsk, 7 czerwca 2024 r.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706" y="395461"/>
            <a:ext cx="7920400" cy="1080001"/>
          </a:xfrm>
        </p:spPr>
        <p:txBody>
          <a:bodyPr>
            <a:normAutofit/>
          </a:bodyPr>
          <a:lstStyle/>
          <a:p>
            <a:r>
              <a:rPr lang="pl-PL" sz="3600" dirty="0"/>
              <a:t>Uproszczone metody rozliczania wydatków 1/3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C02991-57D4-42E5-8081-BC39A163D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398" y="1619597"/>
            <a:ext cx="9145016" cy="56887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pl-PL" sz="2600" dirty="0"/>
              <a:t>W ramach naboru, w przypadku projektów, których łączny koszt wyrażony w PLN </a:t>
            </a:r>
            <a:r>
              <a:rPr lang="pl-PL" sz="2600" b="1" dirty="0"/>
              <a:t>nie przekracza </a:t>
            </a:r>
            <a:r>
              <a:rPr lang="pl-PL" sz="2600" dirty="0"/>
              <a:t>równowartości </a:t>
            </a:r>
            <a:r>
              <a:rPr lang="pl-PL" sz="2600" b="1" dirty="0"/>
              <a:t>200 tys. EUR, tj. 865 100,00 zł</a:t>
            </a:r>
            <a:r>
              <a:rPr lang="pl-PL" sz="2600" dirty="0"/>
              <a:t>, należy zastosować </a:t>
            </a:r>
            <a:r>
              <a:rPr lang="pl-PL" sz="2600" b="1" dirty="0"/>
              <a:t>obligatoryjnie</a:t>
            </a:r>
            <a:r>
              <a:rPr lang="pl-PL" sz="2600" dirty="0"/>
              <a:t> metodę rozliczania wydatków na podstawie kwot ryczałtowych określanych przez beneficjenta w oparciu o szczegółowy budżet projektu. </a:t>
            </a:r>
          </a:p>
          <a:p>
            <a:pPr>
              <a:spcBef>
                <a:spcPts val="0"/>
              </a:spcBef>
            </a:pPr>
            <a:endParaRPr lang="pl-PL" sz="2600" b="1" dirty="0"/>
          </a:p>
          <a:p>
            <a:pPr>
              <a:spcBef>
                <a:spcPts val="0"/>
              </a:spcBef>
            </a:pPr>
            <a:r>
              <a:rPr lang="pl-PL" sz="2600" b="1" dirty="0"/>
              <a:t>ION nie dopuszcza realizacji projektów powyżej 200 tys. EUR rozliczanych na podstawie kwot ryczałtowych.</a:t>
            </a:r>
          </a:p>
          <a:p>
            <a:pPr marL="0" indent="0">
              <a:spcBef>
                <a:spcPts val="0"/>
              </a:spcBef>
              <a:buNone/>
            </a:pPr>
            <a:endParaRPr lang="pl-PL" sz="2600" b="1" dirty="0"/>
          </a:p>
          <a:p>
            <a:pPr>
              <a:spcBef>
                <a:spcPts val="0"/>
              </a:spcBef>
            </a:pPr>
            <a:r>
              <a:rPr lang="pl-PL" sz="2600" dirty="0"/>
              <a:t>Wnioskodawca bierze pod uwagę planowane do zrealizowania zadania w ramach projektu, dla których określa kwoty ryczałtowe. Następnie definiuje </a:t>
            </a:r>
            <a:r>
              <a:rPr lang="pl-PL" sz="2600" b="1" dirty="0"/>
              <a:t>wskaźniki</a:t>
            </a:r>
            <a:r>
              <a:rPr lang="pl-PL" sz="2600" dirty="0"/>
              <a:t> służące do rozliczenia kwoty ryczałtowej oraz </a:t>
            </a:r>
            <a:r>
              <a:rPr lang="pl-PL" sz="2600" b="1" dirty="0"/>
              <a:t>dokumenty</a:t>
            </a:r>
            <a:r>
              <a:rPr lang="pl-PL" sz="2600" dirty="0"/>
              <a:t> niezbędne do potwierdzenia stopnia osiągnięcia wskaźnika. </a:t>
            </a:r>
          </a:p>
          <a:p>
            <a:pPr marL="0" indent="0">
              <a:spcBef>
                <a:spcPts val="0"/>
              </a:spcBef>
              <a:buNone/>
            </a:pPr>
            <a:endParaRPr lang="pl-PL" sz="2600" dirty="0"/>
          </a:p>
          <a:p>
            <a:pPr>
              <a:spcBef>
                <a:spcPts val="0"/>
              </a:spcBef>
            </a:pPr>
            <a:r>
              <a:rPr lang="pl-PL" sz="2600" dirty="0"/>
              <a:t>Po pozytywnej ocenie wniosku o dofinansowanie założenia te zostają odzwierciedlone </a:t>
            </a:r>
            <a:r>
              <a:rPr lang="pl-PL" sz="2600" b="1" dirty="0"/>
              <a:t>w umowie o dofinansowanie</a:t>
            </a:r>
            <a:r>
              <a:rPr lang="pl-PL" sz="2600" dirty="0"/>
              <a:t>. </a:t>
            </a:r>
          </a:p>
          <a:p>
            <a:endParaRPr lang="pl-PL" sz="4600" dirty="0"/>
          </a:p>
          <a:p>
            <a:pPr marL="0" indent="0">
              <a:buNone/>
            </a:pPr>
            <a:endParaRPr lang="pl-PL" dirty="0">
              <a:highlight>
                <a:srgbClr val="FF0000"/>
              </a:highlight>
              <a:cs typeface="Arial" panose="020B0604020202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297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706" y="395580"/>
            <a:ext cx="7920400" cy="1080001"/>
          </a:xfrm>
        </p:spPr>
        <p:txBody>
          <a:bodyPr>
            <a:normAutofit/>
          </a:bodyPr>
          <a:lstStyle/>
          <a:p>
            <a:r>
              <a:rPr lang="pl-PL" sz="3600" dirty="0"/>
              <a:t>Uproszczone metody rozliczania wydatków 2/3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C02991-57D4-42E5-8081-BC39A163D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398" y="1331446"/>
            <a:ext cx="9145016" cy="56887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pl-PL" sz="4600" dirty="0"/>
          </a:p>
          <a:p>
            <a:pPr>
              <a:spcBef>
                <a:spcPts val="0"/>
              </a:spcBef>
            </a:pPr>
            <a:endParaRPr lang="pl-PL" sz="4600" dirty="0"/>
          </a:p>
          <a:p>
            <a:pPr marL="0" indent="0">
              <a:spcBef>
                <a:spcPts val="0"/>
              </a:spcBef>
              <a:buNone/>
            </a:pPr>
            <a:endParaRPr lang="pl-PL" sz="4600" dirty="0"/>
          </a:p>
          <a:p>
            <a:pPr marL="0" indent="0">
              <a:buNone/>
            </a:pPr>
            <a:endParaRPr lang="pl-PL" dirty="0">
              <a:highlight>
                <a:srgbClr val="FF0000"/>
              </a:highlight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Projekty poniżej 200 tys. EUR, w których nie została zastosowana metoda rozliczania wydatków na podstawie kwot ryczałtowych </a:t>
            </a:r>
            <a:r>
              <a:rPr lang="pl-PL" b="1" dirty="0"/>
              <a:t>będą podlegały odrzuceniu na etapie oceny formalnej. </a:t>
            </a:r>
          </a:p>
          <a:p>
            <a:pPr marL="0" indent="0">
              <a:buNone/>
            </a:pPr>
            <a:r>
              <a:rPr lang="pl-PL" dirty="0"/>
              <a:t>Projekty przekraczające 200 tys. EUR, w których została zastosowana metoda rozliczania wydatków na podstawie kwot ryczałtowych będą kierowane do negocjacji.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932F943-A901-4D91-846B-DF3C35C663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410" y="1475581"/>
            <a:ext cx="8640381" cy="296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630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52" y="505740"/>
            <a:ext cx="8783791" cy="681810"/>
          </a:xfrm>
        </p:spPr>
        <p:txBody>
          <a:bodyPr>
            <a:noAutofit/>
          </a:bodyPr>
          <a:lstStyle/>
          <a:p>
            <a:r>
              <a:rPr lang="pl-PL" sz="3600" dirty="0"/>
              <a:t>Uproszczone metody rozliczania </a:t>
            </a:r>
            <a:br>
              <a:rPr lang="pl-PL" sz="3600" dirty="0"/>
            </a:br>
            <a:r>
              <a:rPr lang="pl-PL" sz="3600" dirty="0"/>
              <a:t>wydatków 3/3</a:t>
            </a:r>
            <a:br>
              <a:rPr lang="pl-PL" sz="3600" dirty="0"/>
            </a:br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/>
              <a:t/>
            </a:r>
            <a:br>
              <a:rPr lang="pl-PL" sz="3200" dirty="0"/>
            </a:b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559" y="1583593"/>
            <a:ext cx="8856984" cy="478853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b="1" dirty="0"/>
              <a:t>KORZYŚCI:</a:t>
            </a:r>
            <a:endParaRPr lang="pl-PL" dirty="0"/>
          </a:p>
          <a:p>
            <a:pPr lvl="0">
              <a:spcBef>
                <a:spcPts val="1800"/>
              </a:spcBef>
            </a:pPr>
            <a:r>
              <a:rPr lang="pl-PL" dirty="0"/>
              <a:t>Ułatwienie realizacji projektu – skupienie się na produktach i rezultatach, </a:t>
            </a:r>
            <a:br>
              <a:rPr lang="pl-PL" dirty="0"/>
            </a:br>
            <a:r>
              <a:rPr lang="pl-PL" dirty="0"/>
              <a:t>a nie procedurach, wydatkach.</a:t>
            </a:r>
          </a:p>
          <a:p>
            <a:pPr lvl="0"/>
            <a:r>
              <a:rPr lang="pl-PL" dirty="0"/>
              <a:t>Zmniejszenie obciążeń administracyjnych zarówno po stronie beneficjentów, jak i instytucji (brak wymogu weryfikacji dokumentów księgowych).</a:t>
            </a:r>
          </a:p>
          <a:p>
            <a:pPr lvl="0"/>
            <a:r>
              <a:rPr lang="pl-PL" dirty="0"/>
              <a:t>Łatwiejszy dostęp do funduszy UE, również dla mniejszych podmiotów.</a:t>
            </a:r>
          </a:p>
          <a:p>
            <a:pPr lvl="0"/>
            <a:r>
              <a:rPr lang="pl-PL" dirty="0"/>
              <a:t>Uniknięcie ryzyka wystąpienia najczęściej spotykanych nieprawidłowości </a:t>
            </a:r>
            <a:br>
              <a:rPr lang="pl-PL" dirty="0"/>
            </a:br>
            <a:r>
              <a:rPr lang="pl-PL" dirty="0"/>
              <a:t>w projektach (błędy w PZP i zasadzie konkurencyjności).</a:t>
            </a:r>
          </a:p>
          <a:p>
            <a:pPr lvl="0"/>
            <a:r>
              <a:rPr lang="pl-PL" dirty="0"/>
              <a:t>Proste rozliczenie końcowe – projekt rozliczony w 100% (brak zwrotów) </a:t>
            </a:r>
            <a:br>
              <a:rPr lang="pl-PL" dirty="0"/>
            </a:br>
            <a:r>
              <a:rPr lang="pl-PL" dirty="0"/>
              <a:t>w przypadku właściwego udokumentowania osiągnięcia wskaźników.</a:t>
            </a:r>
          </a:p>
          <a:p>
            <a:pPr lvl="0"/>
            <a:r>
              <a:rPr lang="pl-PL" dirty="0"/>
              <a:t>Uproszczona ścieżka kontroli projektu.</a:t>
            </a:r>
          </a:p>
          <a:p>
            <a:pPr marL="0" lv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0252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467469"/>
            <a:ext cx="8640381" cy="848632"/>
          </a:xfrm>
        </p:spPr>
        <p:txBody>
          <a:bodyPr>
            <a:normAutofit/>
          </a:bodyPr>
          <a:lstStyle/>
          <a:p>
            <a:r>
              <a:rPr lang="pl-PL" sz="3600" dirty="0">
                <a:cs typeface="Arial" panose="020B0604020202020204" pitchFamily="34" charset="0"/>
              </a:rPr>
              <a:t>Cross-</a:t>
            </a:r>
            <a:r>
              <a:rPr lang="pl-PL" sz="3600" dirty="0" err="1">
                <a:cs typeface="Arial" panose="020B0604020202020204" pitchFamily="34" charset="0"/>
              </a:rPr>
              <a:t>financing</a:t>
            </a:r>
            <a:r>
              <a:rPr lang="pl-PL" dirty="0">
                <a:cs typeface="Arial" panose="020B0604020202020204" pitchFamily="34" charset="0"/>
              </a:rPr>
              <a:t> 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68" y="1187549"/>
            <a:ext cx="8928752" cy="4896224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pl-PL" sz="8800" dirty="0"/>
              <a:t>W ramach naboru wartość wydatków w ramach cross-</a:t>
            </a:r>
            <a:r>
              <a:rPr lang="pl-PL" sz="8800" dirty="0" err="1"/>
              <a:t>financingu</a:t>
            </a:r>
            <a:r>
              <a:rPr lang="pl-PL" sz="8800" dirty="0"/>
              <a:t> sumarycznie </a:t>
            </a:r>
            <a:r>
              <a:rPr lang="pl-PL" sz="8800" b="1" dirty="0"/>
              <a:t>nie może stanowić więcej niż 15 % wartości projektu ogółem.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pl-PL" sz="8800" b="1" dirty="0"/>
              <a:t>Zadanie Koszty pośrednie można rozliczyć za pomocą jednej lub dwóch pozycji:</a:t>
            </a:r>
          </a:p>
          <a:p>
            <a:pPr>
              <a:spcBef>
                <a:spcPts val="1200"/>
              </a:spcBef>
            </a:pPr>
            <a:r>
              <a:rPr lang="pl-PL" sz="8800" dirty="0"/>
              <a:t>W przypadku gdy żadna pozycja budżetowa w zadaniach zwykłych nie została zaliczona do limitu „cross-</a:t>
            </a:r>
            <a:r>
              <a:rPr lang="pl-PL" sz="8800" dirty="0" err="1"/>
              <a:t>financing</a:t>
            </a:r>
            <a:r>
              <a:rPr lang="pl-PL" sz="8800" dirty="0"/>
              <a:t>”, wtedy zadanie Koszty pośrednie rozliczane jest za pomocą tylko jednej pozycji. Pozycja ta nie jest zaliczona do żadnego z limitów.</a:t>
            </a:r>
          </a:p>
          <a:p>
            <a:pPr>
              <a:spcBef>
                <a:spcPts val="1200"/>
              </a:spcBef>
            </a:pPr>
            <a:r>
              <a:rPr lang="pl-PL" sz="8800" dirty="0"/>
              <a:t>W przypadku wystąpienia w budżecie kosztów bezpośrednich oznaczonych limitem cross-</a:t>
            </a:r>
            <a:r>
              <a:rPr lang="pl-PL" sz="8800" dirty="0" err="1"/>
              <a:t>financing</a:t>
            </a:r>
            <a:r>
              <a:rPr lang="pl-PL" sz="8800" dirty="0"/>
              <a:t>, w zadaniu Koszty pośrednie, obowiązkowe jest dodanie odrębnej pozycji kosztów pośrednich odnoszących się do przedmiotowych wydatków w ramach cross-</a:t>
            </a:r>
            <a:r>
              <a:rPr lang="pl-PL" sz="8800" dirty="0" err="1"/>
              <a:t>financingu</a:t>
            </a:r>
            <a:r>
              <a:rPr lang="pl-PL" sz="8800" dirty="0"/>
              <a:t>. Suma obu pozycji kosztów pośrednich, stanowić będzie wartość kosztów pośrednich ogółem </a:t>
            </a:r>
            <a:br>
              <a:rPr lang="pl-PL" sz="8800" dirty="0"/>
            </a:br>
            <a:r>
              <a:rPr lang="pl-PL" sz="8800" dirty="0"/>
              <a:t>w projekcie.</a:t>
            </a:r>
          </a:p>
          <a:p>
            <a:pPr marL="0" indent="0">
              <a:spcBef>
                <a:spcPts val="1800"/>
              </a:spcBef>
              <a:buNone/>
            </a:pPr>
            <a:endParaRPr lang="pl-PL" dirty="0"/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662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11D10F-4F19-45EB-86C6-F69BCCB3B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7" y="492115"/>
            <a:ext cx="9361647" cy="1036733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Koszty pośrednie – limit cross-</a:t>
            </a:r>
            <a:r>
              <a:rPr lang="pl-PL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financing</a:t>
            </a:r>
            <a:endParaRPr lang="pl-P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BFDD0BD-3611-4391-9763-92C811FC13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sp>
        <p:nvSpPr>
          <p:cNvPr id="9" name="Symbol zastępczy zawartości 3">
            <a:extLst>
              <a:ext uri="{FF2B5EF4-FFF2-40B4-BE49-F238E27FC236}">
                <a16:creationId xmlns:a16="http://schemas.microsoft.com/office/drawing/2014/main" id="{95CD6874-779F-4A69-AD91-17D0DD054C3F}"/>
              </a:ext>
            </a:extLst>
          </p:cNvPr>
          <p:cNvSpPr txBox="1">
            <a:spLocks/>
          </p:cNvSpPr>
          <p:nvPr/>
        </p:nvSpPr>
        <p:spPr>
          <a:xfrm>
            <a:off x="593378" y="3347789"/>
            <a:ext cx="4320480" cy="42118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Wingdings" panose="05000000000000000000" pitchFamily="2" charset="2"/>
              <a:buChar char="Ø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Symbol zastępczy zawartości 22">
            <a:extLst>
              <a:ext uri="{FF2B5EF4-FFF2-40B4-BE49-F238E27FC236}">
                <a16:creationId xmlns:a16="http://schemas.microsoft.com/office/drawing/2014/main" id="{A964EEA0-345A-47A5-A8B3-3345997D2A3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17" y="1250877"/>
            <a:ext cx="8640381" cy="566383"/>
          </a:xfr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24F9F92-D66B-4D23-B2C0-AA5450BAA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17" y="1817260"/>
            <a:ext cx="8640381" cy="4721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47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503853"/>
            <a:ext cx="8640381" cy="683696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cs typeface="Arial" panose="020B0604020202020204" pitchFamily="34" charset="0"/>
              </a:rPr>
              <a:t>Personel projektu - definicja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187549"/>
            <a:ext cx="8640382" cy="489622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b="1" dirty="0">
                <a:cs typeface="Arial" panose="020B0604020202020204" pitchFamily="34" charset="0"/>
              </a:rPr>
              <a:t>Personel projektu </a:t>
            </a:r>
            <a:r>
              <a:rPr lang="pl-PL" dirty="0">
                <a:cs typeface="Arial" panose="020B0604020202020204" pitchFamily="34" charset="0"/>
              </a:rPr>
              <a:t>– osoby zaangażowane do realizacji zadań lub czynności w ramach projektu: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b="1" dirty="0">
                <a:cs typeface="Arial" panose="020B0604020202020204" pitchFamily="34" charset="0"/>
              </a:rPr>
              <a:t>zatrudnione na podstawie stosunku pracy;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b="1" dirty="0">
                <a:cs typeface="Arial" panose="020B0604020202020204" pitchFamily="34" charset="0"/>
              </a:rPr>
              <a:t>wolontariusze </a:t>
            </a:r>
            <a:r>
              <a:rPr lang="pl-PL" dirty="0">
                <a:cs typeface="Arial" panose="020B0604020202020204" pitchFamily="34" charset="0"/>
              </a:rPr>
              <a:t>wykonujący świadczenia na zasadach określonych w ustawie z dnia 24 kwietnia 2003 r. o działalności pożytku publicznego </a:t>
            </a:r>
            <a:br>
              <a:rPr lang="pl-PL" dirty="0">
                <a:cs typeface="Arial" panose="020B0604020202020204" pitchFamily="34" charset="0"/>
              </a:rPr>
            </a:br>
            <a:r>
              <a:rPr lang="pl-PL" dirty="0">
                <a:cs typeface="Arial" panose="020B0604020202020204" pitchFamily="34" charset="0"/>
              </a:rPr>
              <a:t>i o wolontariacie (Dz. U. z 2022 r. poz. 1327, z </a:t>
            </a:r>
            <a:r>
              <a:rPr lang="pl-PL" dirty="0" err="1">
                <a:cs typeface="Arial" panose="020B0604020202020204" pitchFamily="34" charset="0"/>
              </a:rPr>
              <a:t>późn</a:t>
            </a:r>
            <a:r>
              <a:rPr lang="pl-PL" dirty="0">
                <a:cs typeface="Arial" panose="020B0604020202020204" pitchFamily="34" charset="0"/>
              </a:rPr>
              <a:t>. zm.), zwanej dalej: „ustawą o działalności pożytku publicznego i wolontariacie”;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b="1" dirty="0">
                <a:cs typeface="Arial" panose="020B0604020202020204" pitchFamily="34" charset="0"/>
              </a:rPr>
              <a:t>osoby fizyczne prowadzące działalność gospodarczą będące beneficjentem </a:t>
            </a:r>
            <a:r>
              <a:rPr lang="pl-PL" dirty="0">
                <a:cs typeface="Arial" panose="020B0604020202020204" pitchFamily="34" charset="0"/>
              </a:rPr>
              <a:t>oraz osoby z nią współpracujące w rozumieniu art. 8 ust. 11 ustawy z dnia 13 października 1998 r. o systemie ubezpieczeń społecznych (Dz. U. z 2022 r. poz. 1009, z </a:t>
            </a:r>
            <a:r>
              <a:rPr lang="pl-PL" dirty="0" err="1">
                <a:cs typeface="Arial" panose="020B0604020202020204" pitchFamily="34" charset="0"/>
              </a:rPr>
              <a:t>późn</a:t>
            </a:r>
            <a:r>
              <a:rPr lang="pl-PL" dirty="0">
                <a:cs typeface="Arial" panose="020B0604020202020204" pitchFamily="34" charset="0"/>
              </a:rPr>
              <a:t>. zm.), zwanej dalej: „ustawą o systemie ubezpieczeń społecznych”.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537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D13D55-121B-420B-8E68-420064937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539478"/>
            <a:ext cx="8640381" cy="767641"/>
          </a:xfrm>
        </p:spPr>
        <p:txBody>
          <a:bodyPr/>
          <a:lstStyle/>
          <a:p>
            <a:r>
              <a:rPr lang="pl-PL" sz="3600" dirty="0"/>
              <a:t>Personel</a:t>
            </a:r>
            <a:r>
              <a:rPr lang="pl-PL" dirty="0"/>
              <a:t>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927093-7182-4455-A121-F83686FF1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403573"/>
            <a:ext cx="9001000" cy="590465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sz="4200" dirty="0"/>
              <a:t>Koszty związane z zaangażowaniem personelu projektu mogą być kwalifikowalne, </a:t>
            </a:r>
            <a:br>
              <a:rPr lang="pl-PL" sz="4200" dirty="0"/>
            </a:br>
            <a:r>
              <a:rPr lang="pl-PL" sz="4200" dirty="0"/>
              <a:t>o ile </a:t>
            </a:r>
            <a:r>
              <a:rPr lang="pl-PL" sz="4200" b="1" dirty="0"/>
              <a:t>konieczność zaangażowania personelu projektu wynika z charakteru projektu</a:t>
            </a:r>
            <a:r>
              <a:rPr lang="pl-PL" sz="4200" dirty="0"/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sz="4200" dirty="0"/>
              <a:t>Kwalifikowalnymi składnikami wynagrodzenia personelu projektu jest wynagrodzenie brutto oraz koszty ponoszone przez pracodawcę zgodnie z właściwymi przepisami prawa, w szczególności składki na ubezpieczenia społeczne, Fundusz Pracy, Fundusz Gwarantowanych Świadczeń Pracowniczych, Pracownicze Plany Kapitałowe, odpisy na ZFŚS lub wydatki ponoszone na Pracowniczy Program Emerytalny.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sz="4200" b="1" dirty="0"/>
              <a:t>We wniosku o dofinansowanie projektu EFS+ należy wskazać</a:t>
            </a:r>
            <a:r>
              <a:rPr lang="pl-PL" sz="4200" dirty="0"/>
              <a:t>: </a:t>
            </a:r>
          </a:p>
          <a:p>
            <a:pPr marL="265113" indent="-176213">
              <a:spcBef>
                <a:spcPts val="1800"/>
              </a:spcBef>
              <a:buNone/>
            </a:pPr>
            <a:r>
              <a:rPr lang="pl-PL" sz="4200" dirty="0"/>
              <a:t>   a) </a:t>
            </a:r>
            <a:r>
              <a:rPr lang="pl-PL" sz="4200" b="1" dirty="0"/>
              <a:t>formę zaangażowania i szacunkowy wymiar czasu pracy </a:t>
            </a:r>
            <a:r>
              <a:rPr lang="pl-PL" sz="4200" dirty="0"/>
              <a:t>personelu projektu niezbędnego do realizacji zadań merytorycznych (etat/liczba godzin),</a:t>
            </a:r>
          </a:p>
          <a:p>
            <a:pPr marL="265113" indent="0">
              <a:spcBef>
                <a:spcPts val="1800"/>
              </a:spcBef>
              <a:buNone/>
            </a:pPr>
            <a:r>
              <a:rPr lang="pl-PL" sz="4200" dirty="0"/>
              <a:t>b) </a:t>
            </a:r>
            <a:r>
              <a:rPr lang="pl-PL" sz="4200" b="1" dirty="0"/>
              <a:t>uzasadnienie</a:t>
            </a:r>
            <a:r>
              <a:rPr lang="pl-PL" sz="4200" dirty="0"/>
              <a:t> proponowanej kwoty wynagrodzenia personelu projektu odnoszące się do zwyczajowej praktyki beneficjenta w zakresie wynagrodzeń na danym stanowisku lub przepisów prawa pracy w rozumieniu art. 9 § 1 Kodeksu pracy lub statystyki publicznej, co stanowi podstawę do oceny kwalifikowalności wydatków na etapie wyboru projektu oraz w trakcie jego realizacji.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214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74" y="467469"/>
            <a:ext cx="7992408" cy="935466"/>
          </a:xfrm>
        </p:spPr>
        <p:txBody>
          <a:bodyPr>
            <a:normAutofit/>
          </a:bodyPr>
          <a:lstStyle/>
          <a:p>
            <a:r>
              <a:rPr lang="pl-PL" sz="3600" dirty="0"/>
              <a:t>Wydatki niekwalifikowalne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58" y="1187550"/>
            <a:ext cx="8928895" cy="5112049"/>
          </a:xfrm>
        </p:spPr>
        <p:txBody>
          <a:bodyPr>
            <a:normAutofit/>
          </a:bodyPr>
          <a:lstStyle/>
          <a:p>
            <a:pPr lvl="0"/>
            <a:endParaRPr lang="pl-PL" sz="2800" dirty="0"/>
          </a:p>
          <a:p>
            <a:pPr lvl="0"/>
            <a:endParaRPr lang="pl-PL" sz="2800" dirty="0"/>
          </a:p>
          <a:p>
            <a:pPr lvl="0"/>
            <a:r>
              <a:rPr lang="pl-PL" sz="2800" dirty="0"/>
              <a:t>W ramach  projektu nie jest możliwe finansowanie bieżącego funkcjonowania oraz kosztów operacyjnych organizacji, w tym finansowanie wynagrodzeń pracowników.</a:t>
            </a:r>
          </a:p>
          <a:p>
            <a:pPr marL="0" lvl="0" indent="0">
              <a:buNone/>
            </a:pPr>
            <a:endParaRPr lang="pl-PL" sz="2800" dirty="0"/>
          </a:p>
          <a:p>
            <a:r>
              <a:rPr lang="pl-PL" sz="2800" dirty="0"/>
              <a:t>Wydatki na zakup sprzętu mogą być kwalifikowalne wyłącznie jako element innych działań, zmierzających do budowania potencjału organizacji społeczeństwa obywatelskiego lub partnerów społecznych.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7766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74" y="467469"/>
            <a:ext cx="7992408" cy="935466"/>
          </a:xfrm>
        </p:spPr>
        <p:txBody>
          <a:bodyPr>
            <a:normAutofit/>
          </a:bodyPr>
          <a:lstStyle/>
          <a:p>
            <a:r>
              <a:rPr lang="pl-PL" sz="3600" dirty="0"/>
              <a:t>Pomoc publiczna/de </a:t>
            </a:r>
            <a:r>
              <a:rPr lang="pl-PL" sz="3600" dirty="0" err="1"/>
              <a:t>minimis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58" y="899517"/>
            <a:ext cx="8928895" cy="6048672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endParaRPr lang="pl-PL" sz="9600" dirty="0"/>
          </a:p>
          <a:p>
            <a:r>
              <a:rPr lang="pl-PL" sz="9600" dirty="0"/>
              <a:t>W przypadku wystąpienia wsparcia stanowiącego pomoc publiczną, udzielaną w ramach realizacji FEP 2021-2027, znajdą zastosowanie właściwe przepisy prawa Unii Europejskiej i krajowego, dotyczące zasad udzielania tej pomocy, obowiązujące w momencie udzielania wsparcia. </a:t>
            </a:r>
          </a:p>
          <a:p>
            <a:r>
              <a:rPr lang="pl-PL" sz="9600" dirty="0"/>
              <a:t>Wnioskodawca zobowiązany jest wskazać wszystkie wydatki objęte pomocą publiczną lub pomocą de </a:t>
            </a:r>
            <a:r>
              <a:rPr lang="pl-PL" sz="9600" dirty="0" err="1"/>
              <a:t>minimis</a:t>
            </a:r>
            <a:r>
              <a:rPr lang="pl-PL" sz="9600" dirty="0"/>
              <a:t> poprzez odpowiednie zaznaczenie limitu „Pomoc publiczna” lub „Pomoc de </a:t>
            </a:r>
            <a:r>
              <a:rPr lang="pl-PL" sz="9600" dirty="0" err="1"/>
              <a:t>minimis</a:t>
            </a:r>
            <a:r>
              <a:rPr lang="pl-PL" sz="9600" dirty="0"/>
              <a:t>” w budżecie projektu.</a:t>
            </a:r>
          </a:p>
          <a:p>
            <a:r>
              <a:rPr lang="pl-PL" sz="9600" dirty="0"/>
              <a:t>24 maja br. w dzienniku ustaw opublikowano nowelizację rozporządzenia Ministra Funduszy i Polityki regionalnej w sprawie udzielania pomocy de </a:t>
            </a:r>
            <a:r>
              <a:rPr lang="pl-PL" sz="9600" dirty="0" err="1"/>
              <a:t>minimis</a:t>
            </a:r>
            <a:r>
              <a:rPr lang="pl-PL" sz="9600" dirty="0"/>
              <a:t> oraz pomocy publicznej w ramach programów finansowanych z Europejskiego Funduszu Społecznego Plus (EFS+) na lata 2021– 2027 (Dz.U. 2024 poz. 784).</a:t>
            </a:r>
          </a:p>
          <a:p>
            <a:r>
              <a:rPr lang="pl-PL" sz="9600" dirty="0"/>
              <a:t>Maksymalna kwota pomocy de </a:t>
            </a:r>
            <a:r>
              <a:rPr lang="pl-PL" sz="9600" dirty="0" err="1"/>
              <a:t>minimis</a:t>
            </a:r>
            <a:r>
              <a:rPr lang="pl-PL" sz="9600" dirty="0"/>
              <a:t> jaką Państwo udzielić może jednemu podmiotowi gospodarczemu na przestrzeni 3 lat wynosi </a:t>
            </a:r>
            <a:r>
              <a:rPr lang="pl-PL" sz="9600" b="1" dirty="0"/>
              <a:t>300 tys. EUR brutto.</a:t>
            </a:r>
          </a:p>
          <a:p>
            <a:pPr marL="0" lv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21033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2843733"/>
            <a:ext cx="7920115" cy="1584176"/>
          </a:xfrm>
        </p:spPr>
        <p:txBody>
          <a:bodyPr>
            <a:normAutofit/>
          </a:bodyPr>
          <a:lstStyle/>
          <a:p>
            <a:pPr algn="ctr"/>
            <a: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latin typeface="+mn-lt"/>
                <a:cs typeface="Arial" panose="020B0604020202020204" pitchFamily="34" charset="0"/>
              </a:rPr>
              <a:t>Dziękuję za uwagę.</a:t>
            </a:r>
          </a:p>
        </p:txBody>
      </p:sp>
    </p:spTree>
    <p:extLst>
      <p:ext uri="{BB962C8B-B14F-4D97-AF65-F5344CB8AC3E}">
        <p14:creationId xmlns:p14="http://schemas.microsoft.com/office/powerpoint/2010/main" val="1371773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50F2C5-5CA0-4591-947D-B29082906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834" y="502200"/>
            <a:ext cx="8604213" cy="699387"/>
          </a:xfrm>
        </p:spPr>
        <p:txBody>
          <a:bodyPr>
            <a:normAutofit/>
          </a:bodyPr>
          <a:lstStyle/>
          <a:p>
            <a:r>
              <a:rPr lang="pl-PL" sz="3600" dirty="0"/>
              <a:t>Podstawowe dokumenty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10D375-4F71-484D-84CD-C548038A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665" y="1691605"/>
            <a:ext cx="8640382" cy="4680002"/>
          </a:xfrm>
        </p:spPr>
        <p:txBody>
          <a:bodyPr>
            <a:normAutofit/>
          </a:bodyPr>
          <a:lstStyle/>
          <a:p>
            <a:r>
              <a:rPr lang="pl-PL" b="1" dirty="0"/>
              <a:t>Wytyczne dotyczące kwalifikowalności wydatków na lata 2021-2027</a:t>
            </a:r>
            <a:r>
              <a:rPr lang="pl-PL" dirty="0"/>
              <a:t/>
            </a:r>
            <a:br>
              <a:rPr lang="pl-PL" dirty="0"/>
            </a:br>
            <a:r>
              <a:rPr lang="pl-PL" sz="1800" dirty="0">
                <a:solidFill>
                  <a:schemeClr val="accent1"/>
                </a:solidFill>
                <a:hlinkClick r:id="rId2"/>
              </a:rPr>
              <a:t>https://www.funduszeeuropejskie.gov.pl/strony/o-funduszach/fundusze-na-lata-2021-2027/prawo-i-dokumenty/wytyczne/#/domyslne=1</a:t>
            </a:r>
            <a:endParaRPr lang="pl-PL" sz="1800" dirty="0"/>
          </a:p>
          <a:p>
            <a:endParaRPr lang="pl-PL" dirty="0"/>
          </a:p>
          <a:p>
            <a:r>
              <a:rPr lang="pl-PL" b="1" dirty="0"/>
              <a:t>Zasady realizacji projektów w ramach Europejskiego Funduszu Społecznego Plus</a:t>
            </a:r>
            <a:r>
              <a:rPr lang="pl-PL" dirty="0"/>
              <a:t/>
            </a:r>
            <a:br>
              <a:rPr lang="pl-PL" dirty="0"/>
            </a:br>
            <a:r>
              <a:rPr lang="pl-PL" sz="1800" dirty="0">
                <a:hlinkClick r:id="rId3"/>
              </a:rPr>
              <a:t>https://funduszeuepomorskie.pl/dokumenty/4795-zasady-realizacji-projektow-w-ramach-europejskiego-funduszu-spolecznego-plus</a:t>
            </a:r>
            <a:r>
              <a:rPr lang="pl-PL" sz="1800" dirty="0"/>
              <a:t> </a:t>
            </a:r>
          </a:p>
          <a:p>
            <a:endParaRPr lang="pl-PL" sz="1800" dirty="0"/>
          </a:p>
          <a:p>
            <a:r>
              <a:rPr lang="pl-PL" b="1" dirty="0"/>
              <a:t>Instrukcja merytoryczna wypełniania formularza wniosku o dofinansowanie projektu z Europejskiego Funduszu Społecznego Plus </a:t>
            </a:r>
            <a:br>
              <a:rPr lang="pl-PL" b="1" dirty="0"/>
            </a:br>
            <a:r>
              <a:rPr lang="pl-PL" b="1" dirty="0"/>
              <a:t>w ramach programu Fundusze Europejskie dla Pomorza 2021-2027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/>
              <a:t>     (Zał. nr 4 do Regulaminu wyboru projektów).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8617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A0694E-C127-422E-B9F8-78DA54E41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23453"/>
            <a:ext cx="8640381" cy="719761"/>
          </a:xfrm>
        </p:spPr>
        <p:txBody>
          <a:bodyPr>
            <a:normAutofit fontScale="90000"/>
          </a:bodyPr>
          <a:lstStyle/>
          <a:p>
            <a:r>
              <a:rPr lang="pl-PL" sz="3600" dirty="0"/>
              <a:t/>
            </a:r>
            <a:br>
              <a:rPr lang="pl-PL" sz="3600" dirty="0"/>
            </a:br>
            <a:r>
              <a:rPr lang="pl-PL" dirty="0"/>
              <a:t>Poziom dofinansowania i wkład własny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BE9112-3056-428B-A410-2A6C733DF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661" y="2123653"/>
            <a:ext cx="8640382" cy="4680002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pl-PL" sz="2400" b="1" dirty="0"/>
              <a:t>Poziom dofinansowania wydatków kwalifikowalnych wynosi 95% (w tym 85 % - dofinansowanie UE, 10 % - wkład krajowy)</a:t>
            </a:r>
          </a:p>
          <a:p>
            <a:pPr>
              <a:spcAft>
                <a:spcPts val="1800"/>
              </a:spcAft>
            </a:pPr>
            <a:r>
              <a:rPr lang="pl-PL" sz="2400" b="1" dirty="0"/>
              <a:t>Wkład własny beneficjenta wynosi 5% wartości projektu</a:t>
            </a:r>
            <a:endParaRPr lang="pl-PL" dirty="0"/>
          </a:p>
          <a:p>
            <a:r>
              <a:rPr lang="pl-PL" dirty="0"/>
              <a:t>Informacje na temat kwalifikowania wkładu własnego w ramach projektów dofinansowanych ze środków EFS+ znajdują się w Zasadach realizacji projektów w ramach EFS+.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1012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464603-51AD-45AD-9ABD-D48863812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97" y="467469"/>
            <a:ext cx="9028499" cy="560977"/>
          </a:xfrm>
        </p:spPr>
        <p:txBody>
          <a:bodyPr>
            <a:normAutofit/>
          </a:bodyPr>
          <a:lstStyle/>
          <a:p>
            <a:r>
              <a:rPr lang="pl-PL" sz="3600" dirty="0"/>
              <a:t>Wkład własny</a:t>
            </a:r>
            <a:endParaRPr lang="pl-PL" sz="2700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2157C5-A2FE-4D2F-B64B-7A04CED9D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7394" y="1709481"/>
            <a:ext cx="4140000" cy="590404"/>
          </a:xfrm>
        </p:spPr>
        <p:txBody>
          <a:bodyPr/>
          <a:lstStyle/>
          <a:p>
            <a:pPr algn="ctr"/>
            <a:r>
              <a:rPr lang="pl-PL" sz="2200" b="1" dirty="0"/>
              <a:t>Wkład własny niepieniężny</a:t>
            </a:r>
          </a:p>
          <a:p>
            <a:endParaRPr lang="pl-PL" sz="2200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F865456-F97F-49BB-8D80-6DEAC8F8D3AE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37597" y="2322617"/>
            <a:ext cx="4708308" cy="4877220"/>
          </a:xfrm>
        </p:spPr>
        <p:txBody>
          <a:bodyPr/>
          <a:lstStyle/>
          <a:p>
            <a:r>
              <a:rPr lang="pl-PL" dirty="0"/>
              <a:t>udostępnianie/użyczanie pomieszczeń, </a:t>
            </a:r>
            <a:r>
              <a:rPr lang="pl-PL" dirty="0" err="1"/>
              <a:t>sal</a:t>
            </a:r>
            <a:r>
              <a:rPr lang="pl-PL" dirty="0"/>
              <a:t>, sprzętu na potrzeby projektu;</a:t>
            </a:r>
          </a:p>
          <a:p>
            <a:r>
              <a:rPr lang="pl-PL" dirty="0"/>
              <a:t>świadczenia wykonywane przez wolontariuszy.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Wartość wkładu niepieniężnego powinna być potwierdzona dokumentami o wartości dowodowej równoważnej fakturom.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14F5FD86-73CD-4D98-ACCA-B72CEF00B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78658" y="1732213"/>
            <a:ext cx="4139294" cy="590404"/>
          </a:xfrm>
        </p:spPr>
        <p:txBody>
          <a:bodyPr/>
          <a:lstStyle/>
          <a:p>
            <a:pPr algn="ctr"/>
            <a:r>
              <a:rPr lang="pl-PL" sz="2200" b="1" dirty="0"/>
              <a:t>Wkład własny pieniężny</a:t>
            </a:r>
          </a:p>
          <a:p>
            <a:pPr algn="ctr"/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403923B-A058-4220-97B7-B53FF1314916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482788" y="2299885"/>
            <a:ext cx="4444799" cy="4401924"/>
          </a:xfrm>
        </p:spPr>
        <p:txBody>
          <a:bodyPr/>
          <a:lstStyle/>
          <a:p>
            <a:r>
              <a:rPr lang="pl-PL" dirty="0"/>
              <a:t>wynagrodzenie kadry merytorycznej zaangażowanej w realizację projektu, która nie jest finansowana ze środków projektu,</a:t>
            </a:r>
          </a:p>
          <a:p>
            <a:r>
              <a:rPr lang="pl-PL" dirty="0"/>
              <a:t>środki finansowe będące w </a:t>
            </a:r>
            <a:r>
              <a:rPr lang="pl-PL" dirty="0" err="1"/>
              <a:t>dyspo-zycji</a:t>
            </a:r>
            <a:r>
              <a:rPr lang="pl-PL" dirty="0"/>
              <a:t> danej instytucji lub pozyskane przez tę instytucję z innych źródeł;</a:t>
            </a:r>
          </a:p>
          <a:p>
            <a:r>
              <a:rPr lang="pl-PL" dirty="0"/>
              <a:t>wkład w ramach kosztów pośrednich rozliczanych ryczałtem;</a:t>
            </a:r>
          </a:p>
          <a:p>
            <a:r>
              <a:rPr lang="pl-PL" dirty="0"/>
              <a:t>środki wpłacane np. przez </a:t>
            </a:r>
            <a:r>
              <a:rPr lang="pl-PL" dirty="0" err="1"/>
              <a:t>ucze-stników</a:t>
            </a:r>
            <a:r>
              <a:rPr lang="pl-PL" dirty="0"/>
              <a:t> projektu.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0075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EA3557-869A-466F-8198-010B62E16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418" y="179437"/>
            <a:ext cx="8640381" cy="864096"/>
          </a:xfrm>
        </p:spPr>
        <p:txBody>
          <a:bodyPr>
            <a:normAutofit fontScale="90000"/>
          </a:bodyPr>
          <a:lstStyle/>
          <a:p>
            <a:r>
              <a:rPr lang="pl-PL" sz="3600" dirty="0"/>
              <a:t/>
            </a:r>
            <a:br>
              <a:rPr lang="pl-PL" sz="3600" dirty="0"/>
            </a:br>
            <a:r>
              <a:rPr lang="pl-PL" dirty="0"/>
              <a:t>Budżet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82B7A9-A8D2-4F26-A2E6-A86589884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977" y="1691605"/>
            <a:ext cx="8640382" cy="5040560"/>
          </a:xfrm>
        </p:spPr>
        <p:txBody>
          <a:bodyPr>
            <a:normAutofit/>
          </a:bodyPr>
          <a:lstStyle/>
          <a:p>
            <a:pPr marL="0" lvl="0" indent="0">
              <a:buClr>
                <a:srgbClr val="003399"/>
              </a:buClr>
              <a:buNone/>
            </a:pPr>
            <a:r>
              <a:rPr lang="pl-PL" sz="3200" b="1" dirty="0">
                <a:solidFill>
                  <a:srgbClr val="000000"/>
                </a:solidFill>
              </a:rPr>
              <a:t>Taryfikator towarów i usług</a:t>
            </a:r>
          </a:p>
          <a:p>
            <a:pPr marL="0" lvl="0" indent="0">
              <a:buClr>
                <a:srgbClr val="003399"/>
              </a:buClr>
              <a:buNone/>
            </a:pPr>
            <a:r>
              <a:rPr lang="pl-PL" sz="2000" dirty="0">
                <a:solidFill>
                  <a:srgbClr val="000000"/>
                </a:solidFill>
              </a:rPr>
              <a:t>Ze względu na prawdopodobne wystąpienie w budżecie projektów wielu niestandardowych kategorii wydatków, na potrzeby niniejszego konkursu </a:t>
            </a:r>
            <a:br>
              <a:rPr lang="pl-PL" sz="2000" dirty="0">
                <a:solidFill>
                  <a:srgbClr val="000000"/>
                </a:solidFill>
              </a:rPr>
            </a:br>
            <a:r>
              <a:rPr lang="pl-PL" sz="2000" b="1" dirty="0">
                <a:solidFill>
                  <a:srgbClr val="000000"/>
                </a:solidFill>
              </a:rPr>
              <a:t>nie opracowano</a:t>
            </a:r>
            <a:r>
              <a:rPr lang="pl-PL" sz="2000" dirty="0">
                <a:solidFill>
                  <a:srgbClr val="000000"/>
                </a:solidFill>
              </a:rPr>
              <a:t> Taryfikatora towarów i usług. </a:t>
            </a:r>
          </a:p>
          <a:p>
            <a:pPr marL="0" lvl="0" indent="0">
              <a:buClr>
                <a:srgbClr val="003399"/>
              </a:buClr>
              <a:buNone/>
            </a:pPr>
            <a:r>
              <a:rPr lang="pl-PL" sz="2000" dirty="0">
                <a:solidFill>
                  <a:srgbClr val="000000"/>
                </a:solidFill>
              </a:rPr>
              <a:t>Wydatki przedstawione w ramach budżetu projektu powinny być:</a:t>
            </a:r>
          </a:p>
          <a:p>
            <a:pPr marL="0" lvl="0" indent="0">
              <a:buClr>
                <a:srgbClr val="003399"/>
              </a:buClr>
              <a:buNone/>
            </a:pPr>
            <a:r>
              <a:rPr lang="pl-PL" sz="2000" dirty="0">
                <a:solidFill>
                  <a:srgbClr val="000000"/>
                </a:solidFill>
              </a:rPr>
              <a:t>a) racjonalne – ich wysokość musi być dostosowana do zakresu zaplanowanych działań,</a:t>
            </a:r>
          </a:p>
          <a:p>
            <a:pPr marL="0" lvl="0" indent="0">
              <a:buClr>
                <a:srgbClr val="003399"/>
              </a:buClr>
              <a:buNone/>
            </a:pPr>
            <a:r>
              <a:rPr lang="pl-PL" sz="2000" dirty="0">
                <a:solidFill>
                  <a:srgbClr val="000000"/>
                </a:solidFill>
              </a:rPr>
              <a:t>b) zasadne – muszą być potrzebne i bezpośrednio związane z realizacją działań zaplanowanych w projekcie,</a:t>
            </a:r>
          </a:p>
          <a:p>
            <a:pPr marL="0" lvl="0" indent="0">
              <a:buClr>
                <a:srgbClr val="003399"/>
              </a:buClr>
              <a:buNone/>
            </a:pPr>
            <a:r>
              <a:rPr lang="pl-PL" sz="2000" dirty="0">
                <a:solidFill>
                  <a:srgbClr val="000000"/>
                </a:solidFill>
              </a:rPr>
              <a:t>c) kwalifikowalne – spełniające warunki określone w Wytycznych dotyczących kwalifikowalności wydatków na lata 2021-2027.</a:t>
            </a:r>
          </a:p>
          <a:p>
            <a:pPr marL="0" lvl="0" indent="0">
              <a:buClr>
                <a:srgbClr val="003399"/>
              </a:buClr>
              <a:buNone/>
            </a:pPr>
            <a:r>
              <a:rPr lang="pl-PL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lvl="0" indent="0">
              <a:buClr>
                <a:srgbClr val="003399"/>
              </a:buClr>
              <a:buNone/>
            </a:pPr>
            <a:endParaRPr lang="pl-PL" sz="2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675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535" y="473206"/>
            <a:ext cx="8640381" cy="1080001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solidFill>
                  <a:schemeClr val="accent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Budżet projektu</a:t>
            </a:r>
            <a:endParaRPr lang="pl-PL" sz="3600" b="0" dirty="0">
              <a:solidFill>
                <a:schemeClr val="accent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1F2760E0-25FF-498F-822A-21C41A7590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sp>
        <p:nvSpPr>
          <p:cNvPr id="11" name="Symbol zastępczy zawartości 3">
            <a:extLst>
              <a:ext uri="{FF2B5EF4-FFF2-40B4-BE49-F238E27FC236}">
                <a16:creationId xmlns:a16="http://schemas.microsoft.com/office/drawing/2014/main" id="{D2E08911-8584-4F6D-A212-BC19490AC69F}"/>
              </a:ext>
            </a:extLst>
          </p:cNvPr>
          <p:cNvSpPr txBox="1">
            <a:spLocks/>
          </p:cNvSpPr>
          <p:nvPr/>
        </p:nvSpPr>
        <p:spPr>
          <a:xfrm>
            <a:off x="448465" y="840423"/>
            <a:ext cx="9793088" cy="423555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Wingdings" panose="05000000000000000000" pitchFamily="2" charset="2"/>
              <a:buChar char="Ø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endParaRPr lang="pl-PL" sz="1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Koszty z budżetu są automatycznie sumowane w Sekcji </a:t>
            </a:r>
            <a:r>
              <a:rPr lang="pl-PL" sz="1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Podsumowanie budżetu </a:t>
            </a:r>
            <a:r>
              <a:rPr lang="pl-PL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jest to sekcja nieedytowalna. </a:t>
            </a: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1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Źródłach finansowania </a:t>
            </a:r>
            <a:r>
              <a:rPr lang="pl-PL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kwota dofinansowania i wkład własny, w tym w podziale na: budżet państwa, budżet JST, publiczny i prywatny jest wpisywany „z ręki”; automatycznie dokona się podsumowanie wkładu własnego i całkowitego budżetu projektu. </a:t>
            </a: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Kwota dofinansowania musi być spójna z Podsumowaniem budżetu. </a:t>
            </a:r>
          </a:p>
        </p:txBody>
      </p:sp>
      <p:sp>
        <p:nvSpPr>
          <p:cNvPr id="12" name="Symbol zastępczy zawartości 3">
            <a:extLst>
              <a:ext uri="{FF2B5EF4-FFF2-40B4-BE49-F238E27FC236}">
                <a16:creationId xmlns:a16="http://schemas.microsoft.com/office/drawing/2014/main" id="{42E8CB34-AB06-4CD4-A910-EE4176D6971E}"/>
              </a:ext>
            </a:extLst>
          </p:cNvPr>
          <p:cNvSpPr txBox="1">
            <a:spLocks/>
          </p:cNvSpPr>
          <p:nvPr/>
        </p:nvSpPr>
        <p:spPr>
          <a:xfrm>
            <a:off x="161330" y="5868069"/>
            <a:ext cx="10369152" cy="158417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Wingdings" panose="05000000000000000000" pitchFamily="2" charset="2"/>
              <a:buChar char="Ø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1986" marR="0" lvl="0" indent="-251986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2E6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0905" y="3356685"/>
            <a:ext cx="4241011" cy="2943432"/>
          </a:xfrm>
          <a:prstGeom prst="rect">
            <a:avLst/>
          </a:prstGeom>
        </p:spPr>
      </p:pic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3704480" y="4978904"/>
            <a:ext cx="1226282" cy="1119632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5794" y="4067869"/>
            <a:ext cx="2895851" cy="615749"/>
          </a:xfrm>
          <a:prstGeom prst="rect">
            <a:avLst/>
          </a:prstGeom>
        </p:spPr>
      </p:pic>
      <p:pic>
        <p:nvPicPr>
          <p:cNvPr id="19" name="Obraz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61410" y="4427909"/>
            <a:ext cx="384081" cy="1440159"/>
          </a:xfrm>
          <a:prstGeom prst="rect">
            <a:avLst/>
          </a:prstGeom>
        </p:spPr>
      </p:pic>
      <p:pic>
        <p:nvPicPr>
          <p:cNvPr id="26" name="Obraz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3864" y="3367378"/>
            <a:ext cx="4653437" cy="3061472"/>
          </a:xfrm>
          <a:prstGeom prst="rect">
            <a:avLst/>
          </a:prstGeom>
        </p:spPr>
      </p:pic>
      <p:pic>
        <p:nvPicPr>
          <p:cNvPr id="27" name="Obraz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64142" y="3874450"/>
            <a:ext cx="658425" cy="298730"/>
          </a:xfrm>
          <a:prstGeom prst="rect">
            <a:avLst/>
          </a:prstGeom>
        </p:spPr>
      </p:pic>
      <p:pic>
        <p:nvPicPr>
          <p:cNvPr id="28" name="Obraz 2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38155" y="3925950"/>
            <a:ext cx="2749534" cy="2502900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50679" y="4926863"/>
            <a:ext cx="2609314" cy="426757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36561" y="3826576"/>
            <a:ext cx="2267909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46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706" y="449173"/>
            <a:ext cx="7920400" cy="576064"/>
          </a:xfrm>
        </p:spPr>
        <p:txBody>
          <a:bodyPr>
            <a:normAutofit/>
          </a:bodyPr>
          <a:lstStyle/>
          <a:p>
            <a:r>
              <a:rPr lang="pl-PL" sz="3600" dirty="0"/>
              <a:t>Budżet projektu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D2D5577A-2093-4FB5-B121-66C95202522E}"/>
              </a:ext>
            </a:extLst>
          </p:cNvPr>
          <p:cNvSpPr/>
          <p:nvPr/>
        </p:nvSpPr>
        <p:spPr>
          <a:xfrm>
            <a:off x="737394" y="1025237"/>
            <a:ext cx="892899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b="1" dirty="0"/>
              <a:t>Nazwy wydatków </a:t>
            </a:r>
            <a:r>
              <a:rPr lang="pl-PL" sz="2200" dirty="0"/>
              <a:t>w obrębie jednego zadania i podmiotu realizującego projekt (Wnioskodawca/Realizator, jeśli dotyczy) nie mogą się powtarzać, </a:t>
            </a:r>
            <a:r>
              <a:rPr lang="pl-PL" sz="2200" b="1" dirty="0"/>
              <a:t>muszą być unikalne. 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b="1" dirty="0"/>
              <a:t>Nazwa kosztu powinna być precyzyjna </a:t>
            </a:r>
            <a:r>
              <a:rPr lang="pl-PL" sz="2200" dirty="0"/>
              <a:t>(zawierać czytelną kalkulację danego wydatku) oraz (jeśli dotyczy) formę zatrudnienia, wymiar etatu, tak aby łatwo można było ją powiązać z konkretnymi działaniami realizowanymi w danym zadaniu oraz ocenić racjonalność kosztu </a:t>
            </a:r>
            <a:r>
              <a:rPr lang="pl-PL" sz="2200" b="1" dirty="0"/>
              <a:t>(dotyczy kosztów rozliczanych na podstawie rzeczywiście poniesionych wydatków). </a:t>
            </a:r>
          </a:p>
          <a:p>
            <a:pPr>
              <a:buClr>
                <a:schemeClr val="accent1"/>
              </a:buClr>
            </a:pPr>
            <a:endParaRPr lang="pl-PL" sz="2200" b="1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b="1" dirty="0"/>
              <a:t>Limity</a:t>
            </a:r>
            <a:r>
              <a:rPr lang="pl-PL" sz="2200" dirty="0"/>
              <a:t> - dany koszt może być jednocześnie objęty kilkoma limitami, </a:t>
            </a:r>
            <a:br>
              <a:rPr lang="pl-PL" sz="2200" dirty="0"/>
            </a:br>
            <a:r>
              <a:rPr lang="pl-PL" sz="2200" dirty="0"/>
              <a:t>np. stanowić pomoc de </a:t>
            </a:r>
            <a:r>
              <a:rPr lang="pl-PL" sz="2200" dirty="0" err="1"/>
              <a:t>minimis</a:t>
            </a:r>
            <a:r>
              <a:rPr lang="pl-PL" sz="2200" dirty="0"/>
              <a:t> w projekcie oraz stanowić wydatek na dostępność. </a:t>
            </a:r>
          </a:p>
          <a:p>
            <a:pPr>
              <a:buClr>
                <a:schemeClr val="accent1"/>
              </a:buClr>
            </a:pPr>
            <a:r>
              <a:rPr lang="pl-PL" sz="2200" dirty="0"/>
              <a:t> </a:t>
            </a:r>
          </a:p>
          <a:p>
            <a:pPr marL="361950">
              <a:buClr>
                <a:schemeClr val="accent1"/>
              </a:buClr>
            </a:pPr>
            <a:r>
              <a:rPr lang="pl-PL" sz="2200" dirty="0"/>
              <a:t>Zaznaczając dany limit, </a:t>
            </a:r>
            <a:r>
              <a:rPr lang="pl-PL" sz="2200" b="1" dirty="0"/>
              <a:t>cała wartość kosztu będzie do niego wliczona</a:t>
            </a:r>
            <a:r>
              <a:rPr lang="pl-PL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031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8E78C4-54BB-4EF0-9BB4-F0AC09528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51445"/>
            <a:ext cx="8640381" cy="792088"/>
          </a:xfrm>
        </p:spPr>
        <p:txBody>
          <a:bodyPr>
            <a:normAutofit fontScale="90000"/>
          </a:bodyPr>
          <a:lstStyle/>
          <a:p>
            <a:r>
              <a:rPr lang="pl-PL" sz="3600" dirty="0"/>
              <a:t/>
            </a:r>
            <a:br>
              <a:rPr lang="pl-PL" sz="3600" dirty="0"/>
            </a:br>
            <a:r>
              <a:rPr lang="pl-PL" dirty="0"/>
              <a:t>Koszty pośrednie 1/2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9DAE9A-021E-4D37-B1D0-F62F844BF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475581"/>
            <a:ext cx="8784879" cy="5328592"/>
          </a:xfrm>
        </p:spPr>
        <p:txBody>
          <a:bodyPr>
            <a:normAutofit/>
          </a:bodyPr>
          <a:lstStyle/>
          <a:p>
            <a:r>
              <a:rPr lang="pl-PL" dirty="0"/>
              <a:t>Koszty pośrednie dotyczą wydatków o charakterze administracyjnym </a:t>
            </a:r>
            <a:br>
              <a:rPr lang="pl-PL" dirty="0"/>
            </a:br>
            <a:r>
              <a:rPr lang="pl-PL" dirty="0"/>
              <a:t>i organizacyjnym, niezwiązanych bezpośrednio z realizacją zadań merytorycznych, określonych w zamkniętym katalogu kosztów pośrednich.</a:t>
            </a:r>
          </a:p>
          <a:p>
            <a:pPr>
              <a:spcBef>
                <a:spcPts val="1800"/>
              </a:spcBef>
            </a:pPr>
            <a:r>
              <a:rPr lang="pl-PL" dirty="0"/>
              <a:t>Niedopuszczalna jest sytuacja, w której koszty pośrednie zostaną rozliczone w ramach kosztów bezpośrednich. </a:t>
            </a:r>
          </a:p>
          <a:p>
            <a:pPr>
              <a:spcBef>
                <a:spcPts val="1800"/>
              </a:spcBef>
            </a:pPr>
            <a:r>
              <a:rPr lang="pl-PL" dirty="0"/>
              <a:t>W ramach kosztów pośrednich rozliczanych za pomocą stawki ryczałtowej wkład własny uznaje się za wkład pieniężny.</a:t>
            </a:r>
          </a:p>
          <a:p>
            <a:pPr>
              <a:spcBef>
                <a:spcPts val="1800"/>
              </a:spcBef>
            </a:pPr>
            <a:r>
              <a:rPr lang="pl-PL" dirty="0"/>
              <a:t>Na etapie konstruowania budżetu projektu, całość kosztów pośrednich jest przypisanych do Lidera. </a:t>
            </a:r>
            <a:r>
              <a:rPr lang="pl-PL" b="1" dirty="0"/>
              <a:t>W opisie zadania Koszty pośrednie należy wskazać podział kosztów pośrednich między Partnerami. </a:t>
            </a:r>
          </a:p>
        </p:txBody>
      </p:sp>
    </p:spTree>
    <p:extLst>
      <p:ext uri="{BB962C8B-B14F-4D97-AF65-F5344CB8AC3E}">
        <p14:creationId xmlns:p14="http://schemas.microsoft.com/office/powerpoint/2010/main" val="1343881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11D10F-4F19-45EB-86C6-F69BCCB3B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345258"/>
            <a:ext cx="9361647" cy="1036733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Koszty pośrednie 2/2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BFDD0BD-3611-4391-9763-92C811FC13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538A41E-DFB8-4CD7-9AA3-DF6DDB79F3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5346" y="1115541"/>
            <a:ext cx="10081120" cy="2088232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2400"/>
              </a:spcBef>
              <a:buNone/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Koszty pośrednie powinny stanowić ostatnie zadanie we wniosku. 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Wartość kosztów pośrednich liczona jest procentowo od wartości kosztów bezpośrednich.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pl-PL" sz="3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Limity kosztów pośrednich obowiązujących dla wartości projektów</a:t>
            </a:r>
            <a:r>
              <a:rPr lang="pl-PL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9" name="Symbol zastępczy zawartości 3">
            <a:extLst>
              <a:ext uri="{FF2B5EF4-FFF2-40B4-BE49-F238E27FC236}">
                <a16:creationId xmlns:a16="http://schemas.microsoft.com/office/drawing/2014/main" id="{95CD6874-779F-4A69-AD91-17D0DD054C3F}"/>
              </a:ext>
            </a:extLst>
          </p:cNvPr>
          <p:cNvSpPr txBox="1">
            <a:spLocks/>
          </p:cNvSpPr>
          <p:nvPr/>
        </p:nvSpPr>
        <p:spPr>
          <a:xfrm>
            <a:off x="593378" y="3347789"/>
            <a:ext cx="4320480" cy="42118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Wingdings" panose="05000000000000000000" pitchFamily="2" charset="2"/>
              <a:buChar char="Ø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54103924-718E-4197-B4C6-ACA8A61487C1}"/>
              </a:ext>
            </a:extLst>
          </p:cNvPr>
          <p:cNvSpPr/>
          <p:nvPr/>
        </p:nvSpPr>
        <p:spPr>
          <a:xfrm>
            <a:off x="305346" y="3203773"/>
            <a:ext cx="10009112" cy="3377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25%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kosztów bezpośrednich – w przypadku projektów o wartości kosztów bezpośrednich do 830 tys. PLN włącznie,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20%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kosztów bezpośrednich – w przypadku projektów o wartości kosztów bezpośrednich powyżej 830 tys. PLN do 1 740 tys. PLN włącznie,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15%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kosztów bezpośrednich – w przypadku projektów o wartości kosztów bezpośrednich powyżej 1 740 tys. PLN do 4 550 tys. PLN włącznie,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10%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kosztów bezpośrednich – w przypadku projektów o wartości kosztów bezpośrednich przekraczającej 4 550 tys. PLN.</a:t>
            </a:r>
          </a:p>
        </p:txBody>
      </p:sp>
    </p:spTree>
    <p:extLst>
      <p:ext uri="{BB962C8B-B14F-4D97-AF65-F5344CB8AC3E}">
        <p14:creationId xmlns:p14="http://schemas.microsoft.com/office/powerpoint/2010/main" val="4176879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8447</TotalTime>
  <Words>1975</Words>
  <Application>Microsoft Office PowerPoint</Application>
  <PresentationFormat>Niestandardowy</PresentationFormat>
  <Paragraphs>147</Paragraphs>
  <Slides>19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19</vt:i4>
      </vt:variant>
    </vt:vector>
  </HeadingPairs>
  <TitlesOfParts>
    <vt:vector size="26" baseType="lpstr">
      <vt:lpstr>Arial</vt:lpstr>
      <vt:lpstr>Calibri</vt:lpstr>
      <vt:lpstr>Open Sans</vt:lpstr>
      <vt:lpstr>Times New Roman</vt:lpstr>
      <vt:lpstr>Wingdings</vt:lpstr>
      <vt:lpstr>Motyw pakietu Office</vt:lpstr>
      <vt:lpstr>1_Motyw pakietu Office</vt:lpstr>
      <vt:lpstr> Zasady realizacji projektów   Działanie 5.21. Aktywność obywatelska   </vt:lpstr>
      <vt:lpstr>Podstawowe dokumenty</vt:lpstr>
      <vt:lpstr> Poziom dofinansowania i wkład własny</vt:lpstr>
      <vt:lpstr>Wkład własny</vt:lpstr>
      <vt:lpstr> Budżet projektu</vt:lpstr>
      <vt:lpstr>Budżet projektu</vt:lpstr>
      <vt:lpstr>Budżet projektu</vt:lpstr>
      <vt:lpstr> Koszty pośrednie 1/2</vt:lpstr>
      <vt:lpstr>Koszty pośrednie 2/2</vt:lpstr>
      <vt:lpstr>Uproszczone metody rozliczania wydatków 1/3</vt:lpstr>
      <vt:lpstr>Uproszczone metody rozliczania wydatków 2/3</vt:lpstr>
      <vt:lpstr>Uproszczone metody rozliczania  wydatków 3/3   </vt:lpstr>
      <vt:lpstr>Cross-financing  </vt:lpstr>
      <vt:lpstr>Koszty pośrednie – limit cross-financing</vt:lpstr>
      <vt:lpstr>Personel projektu - definicja </vt:lpstr>
      <vt:lpstr>Personel projektu</vt:lpstr>
      <vt:lpstr>Wydatki niekwalifikowalne</vt:lpstr>
      <vt:lpstr>Pomoc publiczna/de minimis</vt:lpstr>
      <vt:lpstr>  Dziękuję za uwagę.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Markuszewska Agata</cp:lastModifiedBy>
  <cp:revision>544</cp:revision>
  <cp:lastPrinted>2024-06-04T07:57:31Z</cp:lastPrinted>
  <dcterms:created xsi:type="dcterms:W3CDTF">2022-06-22T09:40:44Z</dcterms:created>
  <dcterms:modified xsi:type="dcterms:W3CDTF">2024-06-05T10:16:31Z</dcterms:modified>
</cp:coreProperties>
</file>