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485" r:id="rId3"/>
    <p:sldId id="324" r:id="rId4"/>
    <p:sldId id="488" r:id="rId5"/>
    <p:sldId id="490" r:id="rId6"/>
    <p:sldId id="489" r:id="rId7"/>
    <p:sldId id="495" r:id="rId8"/>
    <p:sldId id="487" r:id="rId9"/>
    <p:sldId id="499" r:id="rId10"/>
    <p:sldId id="493" r:id="rId11"/>
    <p:sldId id="497" r:id="rId12"/>
    <p:sldId id="496" r:id="rId13"/>
    <p:sldId id="486" r:id="rId14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3D349AE7-0566-4E1A-9979-84CDEBAA0DFD}">
          <p14:sldIdLst>
            <p14:sldId id="256"/>
            <p14:sldId id="485"/>
            <p14:sldId id="324"/>
            <p14:sldId id="488"/>
            <p14:sldId id="490"/>
            <p14:sldId id="489"/>
            <p14:sldId id="495"/>
            <p14:sldId id="487"/>
            <p14:sldId id="499"/>
            <p14:sldId id="493"/>
            <p14:sldId id="497"/>
            <p14:sldId id="496"/>
            <p14:sldId id="4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Mich Katarzyna" initials="MK" lastIdx="1" clrIdx="1">
    <p:extLst>
      <p:ext uri="{19B8F6BF-5375-455C-9EA6-DF929625EA0E}">
        <p15:presenceInfo xmlns:p15="http://schemas.microsoft.com/office/powerpoint/2012/main" userId="S-1-5-21-352459600-126056257-345019615-80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0643" autoAdjust="0"/>
  </p:normalViewPr>
  <p:slideViewPr>
    <p:cSldViewPr showGuides="1">
      <p:cViewPr varScale="1">
        <p:scale>
          <a:sx n="67" d="100"/>
          <a:sy n="67" d="100"/>
        </p:scale>
        <p:origin x="1493" y="67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-3475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71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19612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6561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3204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3683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0936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7463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Planowanie zamówień w ramach realizowanego projektu:</a:t>
            </a:r>
          </a:p>
          <a:p>
            <a:r>
              <a:rPr lang="pl-PL" dirty="0"/>
              <a:t>Planując zamówienie publiczne należy się upewnić z jakiego źródła finansowane będą produkty lub usługi zaplanowane w ramach projektu</a:t>
            </a:r>
          </a:p>
          <a:p>
            <a:r>
              <a:rPr lang="pl-PL" dirty="0"/>
              <a:t>Szczegółowa analiza budżetu projektu Z kolei Podmioty zobowiązane do stosowania ustawy Pzp – dodatkowo analiza planu postępowań jednostki</a:t>
            </a:r>
          </a:p>
          <a:p>
            <a:r>
              <a:rPr lang="pl-PL" dirty="0"/>
              <a:t>Pamiętaj! Wydatki dotyczące wkładu własnego również są objęte procedurami</a:t>
            </a:r>
          </a:p>
          <a:p>
            <a:r>
              <a:rPr lang="pl-PL" b="1" dirty="0"/>
              <a:t>Obliczając szacunkową wartość zamówienia należy wziąć pod uwagę konieczność łącznego spełnienia trzech przesłanek: Tożsamość przedmiotowa, Tożsamość podmiotowa, Tożsamość czasowa = Jedno zamówienie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/>
              <a:t>Podmioty będące zamawiającymi w rozumieniu ustawy Pzp w pierwszej kolejności dokonują szacowania wartości zamówienia zgodnie z przepisami tej ustawy</a:t>
            </a:r>
            <a:r>
              <a:rPr lang="pl-PL" dirty="0"/>
              <a:t>, natomiast po stwierdzeniu, że szacunkowa wartość zamówienia ustalona na podstawie ustawy nie przekracza wartości, od której istnieje obowiązek jej stosowania, ustalają wartość zamówienia w ramach projektu.</a:t>
            </a:r>
          </a:p>
          <a:p>
            <a:r>
              <a:rPr lang="pl-PL" dirty="0"/>
              <a:t>Zatwierdzony, aktualny wniosek o dofinansowanie może stanowić podstawę do szacowania wartości zamówienia przy postępowaniu w trybie zasady konkurencyjności – dlatego dochowaj należytej staranności przy konstruowaniu budżetu projektu! (bez używania nazw własnych, firm, producentów, marek</a:t>
            </a:r>
          </a:p>
          <a:p>
            <a:endParaRPr lang="pl-PL" b="1" dirty="0"/>
          </a:p>
          <a:p>
            <a:r>
              <a:rPr lang="pl-PL" b="1" dirty="0"/>
              <a:t>WAŻNE! Różnica w kryterium oceny ofert pomiędzy PZP a zasadą konkurencyjności </a:t>
            </a:r>
            <a:r>
              <a:rPr lang="pl-PL" dirty="0"/>
              <a:t>Zamawiający niezobowiązani do stosowania ustawy Pzp nadal mogą zastosować kryterium ceny jako jedyne kryterium oceny ofert, ale zaleca się stosowanie kryteriów jakościowych.</a:t>
            </a:r>
          </a:p>
          <a:p>
            <a:r>
              <a:rPr lang="pl-PL" b="1" dirty="0"/>
              <a:t>Kryteria oceny ofert </a:t>
            </a:r>
            <a:r>
              <a:rPr lang="pl-PL" dirty="0"/>
              <a:t>nie mogą dotyczyć właściwości wykonawcy, w szczególności jego wiarygodności ekonomicznej, technicznej lub finansowej oraz doświadczenia – </a:t>
            </a:r>
            <a:r>
              <a:rPr lang="pl-PL" b="1" dirty="0"/>
              <a:t>w nowych Wytycznych już brak wyłączenia dla usług społecznych </a:t>
            </a:r>
            <a:r>
              <a:rPr lang="pl-PL" dirty="0"/>
              <a:t>i niepriorytetowych;</a:t>
            </a:r>
          </a:p>
          <a:p>
            <a:r>
              <a:rPr lang="pl-PL" b="1" dirty="0"/>
              <a:t>Kryteriami jakościowymi </a:t>
            </a:r>
            <a:r>
              <a:rPr lang="pl-PL" dirty="0"/>
              <a:t>mogą być w szczególności kryteria odnoszące się do:</a:t>
            </a:r>
            <a:br>
              <a:rPr lang="pl-PL" dirty="0"/>
            </a:br>
            <a:r>
              <a:rPr lang="pl-PL" dirty="0"/>
              <a:t>  - </a:t>
            </a:r>
            <a:r>
              <a:rPr lang="pl-PL" b="1" dirty="0"/>
              <a:t>jakości</a:t>
            </a:r>
            <a:r>
              <a:rPr lang="pl-PL" dirty="0"/>
              <a:t>, w tym parametry techniczne, właściwości estetyczne i funkcjonalne, dostępność, projektowanie dla wszystkich użytkowników, aspekty społeczne, środowiskowe i innowacyjne,</a:t>
            </a:r>
          </a:p>
          <a:p>
            <a:r>
              <a:rPr lang="pl-PL" b="1" dirty="0"/>
              <a:t> - organizacji</a:t>
            </a:r>
            <a:r>
              <a:rPr lang="pl-PL" dirty="0"/>
              <a:t>, kwalifikacji zawodowych i doświadczenie osób wyznaczonych do realizacji zamówienia, jeżeli mogą mieć znaczący wpływ na jakość wykonania zamówienia,</a:t>
            </a:r>
          </a:p>
          <a:p>
            <a:r>
              <a:rPr lang="pl-PL" dirty="0"/>
              <a:t> - </a:t>
            </a:r>
            <a:r>
              <a:rPr lang="pl-PL" b="1" dirty="0"/>
              <a:t>serwisu posprzedażnego </a:t>
            </a:r>
            <a:r>
              <a:rPr lang="pl-PL" dirty="0"/>
              <a:t>oraz pomocy technicznej, warunków dostawy, takie jak termin dostawy, sposób dostawy oraz czas dostawy lub okres realizacji.</a:t>
            </a:r>
          </a:p>
          <a:p>
            <a:endParaRPr lang="pl-PL" dirty="0"/>
          </a:p>
          <a:p>
            <a:endParaRPr lang="pl-PL" dirty="0"/>
          </a:p>
          <a:p>
            <a:r>
              <a:rPr lang="pl-PL" b="1" dirty="0"/>
              <a:t>Rażąco niska cena – nowy obowiązek! </a:t>
            </a:r>
            <a:r>
              <a:rPr lang="pl-PL" dirty="0"/>
              <a:t>Jeżeli zaoferowana cena lub koszt wydają się rażąco niskie w stosunku do przedmiotu zamówienia, tj. różnią się o więcej niż 30% od średniej arytmetycznej cen wszystkich ważnych ofert niepodlegających odrzuceniu, lub budzą wątpliwości zamawiającego co do możliwości wykonania przedmiotu zamówienia zgodnie z wymaganiami określonymi w zapytaniu ofertowym lub wynikającymi z odrębnych przepisów, zamawiający żąda od wykonawcy złożenia w wyznaczonym terminie wyjaśnień, w tym złożenia dowodów w zakresie wyliczenia ceny lub kosztu. Zamawiający ocenia te wyjaśnienia w konsultacji z wykonawcą i może odrzucić tę ofertę wyłącznie w przypadku, gdy złożone wyjaśnienia wraz z dowodami nie uzasadniają podanej ceny lub kosztu w tej ofercie.</a:t>
            </a:r>
          </a:p>
          <a:p>
            <a:endParaRPr lang="pl-PL" dirty="0"/>
          </a:p>
          <a:p>
            <a:r>
              <a:rPr lang="pl-PL" b="1" dirty="0"/>
              <a:t>Konflikt interesów: podstawy prawne </a:t>
            </a:r>
            <a:r>
              <a:rPr lang="pl-PL" dirty="0"/>
              <a:t>Wytyczne kwalifikowalności Sekcja 3.2.2. Postępowanie o udzielenie zamówienia pkt 6 – 8, Ustawa PZP Art. 56</a:t>
            </a:r>
          </a:p>
          <a:p>
            <a:r>
              <a:rPr lang="pl-PL" dirty="0"/>
              <a:t>Konflikt interesów oznacza każdą sytuację, w której osoby biorące udział w przygotowaniu lub prowadzeniu postępowania o udzielenie zamówienia lub mogące wpłynąć na wynik tego postępowania mają, bezpośrednio </a:t>
            </a:r>
            <a:br>
              <a:rPr lang="pl-PL" dirty="0"/>
            </a:br>
            <a:r>
              <a:rPr lang="pl-PL" dirty="0"/>
              <a:t>lub pośrednio, interes finansowy, ekonomiczny lub inny interes osobisty, który postrzegać można jako zagrażający ich bezstronności i niezależności w związku z postępowaniem o udzielenie zamówienia.</a:t>
            </a:r>
          </a:p>
          <a:p>
            <a:endParaRPr lang="pl-PL" dirty="0"/>
          </a:p>
          <a:p>
            <a:r>
              <a:rPr lang="pl-PL" dirty="0"/>
              <a:t>O konflikcie interesów i stronniczości mówimy w sytuacji, gdy ktoś podejmujący rozstrzygnięcie sprawy (decydujący o wyborze oferty, zawarciu umowy), bądź też uczestniczący w przygotowaniu tego rozstrzygnięcia ma lub może mieć interes w sposobie rozstrzygnięcia tej sprawy. Stronniczość i konflikt interesów oznacza także działanie we własnym interesie, interesie osoby bliskiej lub osoby trzeciej, które co do zasady stoją w opozycji do interesu publicznego. Konflikt interesów ma miejsce także wtedy, gdy zachodzi obawa, że w grę wchodzi choćby teoretyczna możliwość, że troska o Twój osobisty interes lub np. interes Twojej firmy przeważa nad troską o interes publiczny</a:t>
            </a:r>
          </a:p>
          <a:p>
            <a:endParaRPr lang="pl-PL" dirty="0"/>
          </a:p>
          <a:p>
            <a:r>
              <a:rPr lang="pl-PL" dirty="0"/>
              <a:t>Pamiętaj! Wykryte przypadki </a:t>
            </a:r>
            <a:r>
              <a:rPr lang="pl-PL" b="1" dirty="0"/>
              <a:t>konfliktu interesów </a:t>
            </a:r>
            <a:r>
              <a:rPr lang="pl-PL" dirty="0"/>
              <a:t>i podjęte w związku z tym środki zaradcze albo informację o braku występowania konfliktu interesów, powinny być zawarte w protokole z postępowania. </a:t>
            </a:r>
          </a:p>
          <a:p>
            <a:r>
              <a:rPr lang="pl-PL" b="1" dirty="0"/>
              <a:t>Oświadczenia osób ze strony zamawiającego o braku powiązań z wykonawcami</a:t>
            </a:r>
            <a:r>
              <a:rPr lang="pl-PL" dirty="0"/>
              <a:t>, którzy złożyli oferty stanowią załącznik do protokołu z postępowania.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615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9619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Zał.-2-do-Wytyczne-dotyczące-realizacji-zasad-równościowych-w-ramach-funduszy-unijnych-na-lata-2021-2027.</a:t>
            </a:r>
            <a:r>
              <a:rPr lang="pl-PL" dirty="0"/>
              <a:t> Głównym celem standardów dostępności dla polityki spójności 2021-2027, jest zapewnienie osobom z niepełnosprawnościami, na równi z osobami pełnosprawnymi, dostępu do funduszy unijnych w zakresie: ✓ udziału, ✓ użytkowania, ✓ zrozumienia, ✓ komunikowania się, ✓ skorzystania z ich efektów. W opisie przedmiotu zamówienia należy przestrzegać standardu szkoleniowego (szkolenia, kursy, warsztaty, doradztwo), standardu informacyjno-promocyjnego, standardu transportowego, standardu cyfrowego oraz standardu architektonicznego.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2418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67440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1160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Tekst: 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: Fundusze Europejskie dla Pomorza, Rzeczpospolita Polska, Dofinansowane przez Unię Europejską,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430" y="1050409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85" y="755501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68369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362" y="1403573"/>
            <a:ext cx="9793088" cy="5256266"/>
          </a:xfrm>
        </p:spPr>
        <p:txBody>
          <a:bodyPr>
            <a:normAutofit/>
          </a:bodyPr>
          <a:lstStyle>
            <a:lvl1pPr marL="251986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9929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2339677"/>
            <a:ext cx="4140000" cy="432017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9988" y="1475581"/>
            <a:ext cx="3671887" cy="575469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4657F920-DA82-443B-99CE-F255DB7F0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0002" y="1458889"/>
            <a:ext cx="2590800" cy="539750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i 1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7994" y="1475581"/>
            <a:ext cx="4320480" cy="532859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1330" y="1475581"/>
            <a:ext cx="5688632" cy="5544256"/>
          </a:xfrm>
        </p:spPr>
        <p:txBody>
          <a:bodyPr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83710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41" r:id="rId7"/>
    <p:sldLayoutId id="2147483726" r:id="rId8"/>
    <p:sldLayoutId id="2147483740" r:id="rId9"/>
    <p:sldLayoutId id="2147483723" r:id="rId10"/>
    <p:sldLayoutId id="2147483728" r:id="rId11"/>
  </p:sldLayoutIdLst>
  <p:transition spd="slow">
    <p:push dir="u"/>
  </p:transition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strona/5011-zasady-udzielania-zamowien-w-ramach-efs-plu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funduszeuepomorskie.pl/dokumenty/4797-zamowienia-udzielane-w-ramach-projektow-podrecznik-beneficjenta-i-wnioskodawcy" TargetMode="External"/><Relationship Id="rId5" Type="http://schemas.openxmlformats.org/officeDocument/2006/relationships/hyperlink" Target="https://funduszeuepomorskie.pl/strona/4916-poznaj-zasady-udzielania-zamowien" TargetMode="External"/><Relationship Id="rId4" Type="http://schemas.openxmlformats.org/officeDocument/2006/relationships/hyperlink" Target="https://funduszeuepomorskie.pl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baza.efs@pomorskie.eu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pixabay.com/pl/wykrzyknik-znak-zapytania-znak%C3%B3w-6405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azakonkurencyjnosci.funduszeeuropejskie.gov.p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zamowienia.efs@pomorskie.e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funduszeuepomorskie.pl/strona/5011-zasady-udzielania-zamowien-w-ramach-efs-pl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/>
              <a:t>Zasady udzielania zamówień </a:t>
            </a:r>
            <a:br>
              <a:rPr lang="pl-PL" dirty="0"/>
            </a:br>
            <a:r>
              <a:rPr lang="pl-PL" dirty="0"/>
              <a:t>w ramach EFS Plus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7AEEE3-8376-48AD-8CAE-0C1453A2C9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4861793"/>
            <a:ext cx="7920037" cy="1438323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Prowadzący: Małgorzata Korniluk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089" y="1475581"/>
            <a:ext cx="10098724" cy="2886870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pl-PL" sz="2400" b="1" dirty="0">
                <a:latin typeface="+mn-lt"/>
              </a:rPr>
              <a:t>Wytyczne dotyczące kwalifikowalności wydatków na lata 2021-2027, </a:t>
            </a:r>
            <a:r>
              <a:rPr lang="pl-PL" sz="2400" dirty="0">
                <a:latin typeface="+mn-lt"/>
              </a:rPr>
              <a:t>Warszawa 18 listopada 2022 r. </a:t>
            </a:r>
          </a:p>
          <a:p>
            <a:pPr marL="457200" indent="-457200">
              <a:buAutoNum type="arabicPeriod" startAt="2"/>
            </a:pPr>
            <a:r>
              <a:rPr lang="pl-PL" sz="2400" b="1" dirty="0">
                <a:latin typeface="+mn-lt"/>
              </a:rPr>
              <a:t>Umowa o dofinansowanie </a:t>
            </a:r>
          </a:p>
          <a:p>
            <a:pPr>
              <a:buFontTx/>
              <a:buChar char="-"/>
            </a:pPr>
            <a:r>
              <a:rPr lang="pl-PL" sz="2400" b="1" dirty="0">
                <a:solidFill>
                  <a:schemeClr val="accent1"/>
                </a:solidFill>
                <a:latin typeface="+mn-lt"/>
              </a:rPr>
              <a:t>§ 20 Udzielanie zamówień w ramach Projektu</a:t>
            </a:r>
          </a:p>
          <a:p>
            <a:pPr>
              <a:buFontTx/>
              <a:buChar char="-"/>
            </a:pPr>
            <a:r>
              <a:rPr lang="pl-PL" sz="2400" b="1" dirty="0">
                <a:solidFill>
                  <a:schemeClr val="accent1"/>
                </a:solidFill>
                <a:latin typeface="+mn-lt"/>
              </a:rPr>
              <a:t>§ 18 Kontrola (w tym kontrola zamówień)</a:t>
            </a:r>
          </a:p>
          <a:p>
            <a:pPr marL="0" indent="0">
              <a:buNone/>
            </a:pPr>
            <a:r>
              <a:rPr lang="pl-PL" sz="2400" b="1" dirty="0">
                <a:latin typeface="Calibri" panose="020F0502020204030204"/>
              </a:rPr>
              <a:t>3. Wytyczne dotyczące realizacji zasad równościowych w ramach funduszy unijnych na lata 2021-2027, Załącznik nr 2 Standardy dostępności dla polityki spójności 2021-2027</a:t>
            </a:r>
          </a:p>
          <a:p>
            <a:pPr marL="0" indent="0">
              <a:buNone/>
            </a:pPr>
            <a:r>
              <a:rPr lang="pl-PL" sz="2400" b="1" dirty="0">
                <a:latin typeface="Calibri" panose="020F0502020204030204"/>
              </a:rPr>
              <a:t>Dodatkowo: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400" b="1" dirty="0">
                <a:latin typeface="Calibri" panose="020F0502020204030204"/>
              </a:rPr>
              <a:t>Wytyczne dotyczące kontroli realizacji programów polityki spójności na lata 2021–2027</a:t>
            </a:r>
          </a:p>
          <a:p>
            <a:pPr marL="457200" indent="-457200">
              <a:buAutoNum type="arabicPeriod" startAt="2"/>
            </a:pPr>
            <a:r>
              <a:rPr lang="pl-PL" sz="2400" b="1" dirty="0">
                <a:latin typeface="Calibri" panose="020F0502020204030204"/>
              </a:rPr>
              <a:t>Wytyczne dotyczące realizacji projektów z udziałem środków Europejskiego Funduszu Społecznego Plus w regionalnych programach na lata 2021–2027</a:t>
            </a:r>
          </a:p>
          <a:p>
            <a:pPr marL="0" indent="0">
              <a:buNone/>
            </a:pPr>
            <a:endParaRPr lang="pl-PL" sz="2400" b="1" dirty="0">
              <a:latin typeface="Calibri" panose="020F0502020204030204"/>
            </a:endParaRPr>
          </a:p>
          <a:p>
            <a:pPr marL="457200" indent="-457200">
              <a:buAutoNum type="arabicPeriod" startAt="2"/>
            </a:pPr>
            <a:endParaRPr lang="pl-PL" sz="2400" b="1" dirty="0">
              <a:latin typeface="+mn-lt"/>
            </a:endParaRPr>
          </a:p>
          <a:p>
            <a:pPr marL="0" indent="0">
              <a:buNone/>
            </a:pPr>
            <a:endParaRPr lang="pl-PL" sz="2400" b="1" dirty="0">
              <a:latin typeface="+mn-lt"/>
            </a:endParaRPr>
          </a:p>
          <a:p>
            <a:pPr marL="0" indent="0">
              <a:buNone/>
            </a:pP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2" y="359838"/>
            <a:ext cx="9936815" cy="683695"/>
          </a:xfrm>
        </p:spPr>
        <p:txBody>
          <a:bodyPr>
            <a:noAutofit/>
          </a:bodyPr>
          <a:lstStyle/>
          <a:p>
            <a:r>
              <a:rPr lang="pl-PL" dirty="0"/>
              <a:t>Ważne dokumenty dotyczące realizacji projektu </a:t>
            </a:r>
            <a:br>
              <a:rPr lang="pl-PL" dirty="0"/>
            </a:br>
            <a:r>
              <a:rPr lang="pl-PL" dirty="0"/>
              <a:t>w części dotyczącej zamówień w ramach EFS Plus </a:t>
            </a:r>
          </a:p>
        </p:txBody>
      </p:sp>
    </p:spTree>
    <p:extLst>
      <p:ext uri="{BB962C8B-B14F-4D97-AF65-F5344CB8AC3E}">
        <p14:creationId xmlns:p14="http://schemas.microsoft.com/office/powerpoint/2010/main" val="376920380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112" y="827509"/>
            <a:ext cx="9793088" cy="54485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b="1" dirty="0"/>
              <a:t>Zasady realizacji projektów w ramach EFS+</a:t>
            </a:r>
          </a:p>
          <a:p>
            <a:pPr marL="0" indent="0">
              <a:buNone/>
            </a:pPr>
            <a:r>
              <a:rPr lang="pl-PL" sz="2400" b="1" u="sng" dirty="0">
                <a:hlinkClick r:id="rId3"/>
              </a:rPr>
              <a:t>https://funduszeuepomorskie.pl/strona/5011-zasady-udzielania-zamowien-w-ramach-efs-plus</a:t>
            </a:r>
            <a:r>
              <a:rPr lang="pl-PL" sz="2400" b="1" dirty="0"/>
              <a:t>, zakładka Zasady udzielania zamówień w ramach EFS Plus</a:t>
            </a:r>
          </a:p>
          <a:p>
            <a:pPr marL="0" indent="0">
              <a:buNone/>
            </a:pPr>
            <a:endParaRPr lang="pl-PL" sz="800" b="1" dirty="0"/>
          </a:p>
          <a:p>
            <a:pPr marL="0" indent="0">
              <a:buNone/>
            </a:pPr>
            <a:r>
              <a:rPr lang="pl-PL" sz="2400" b="1" dirty="0"/>
              <a:t>Strona internetowa FEP </a:t>
            </a:r>
            <a:r>
              <a:rPr lang="pl-PL" sz="2400" b="1" dirty="0">
                <a:hlinkClick r:id="rId4"/>
              </a:rPr>
              <a:t>https://funduszeuepomorskie.pl/</a:t>
            </a:r>
            <a:r>
              <a:rPr lang="pl-PL" sz="2400" b="1" dirty="0"/>
              <a:t> , zakładka Poznaj zasady udzielenia zamówień.</a:t>
            </a:r>
          </a:p>
          <a:p>
            <a:pPr marL="0" indent="0">
              <a:buNone/>
            </a:pPr>
            <a:r>
              <a:rPr lang="pl-PL" sz="2400" b="1" dirty="0">
                <a:hlinkClick r:id="rId5"/>
              </a:rPr>
              <a:t>https://funduszeuepomorskie.pl/strona/4916-poznaj-zasady-udzielania-zamowien</a:t>
            </a:r>
            <a:r>
              <a:rPr lang="pl-PL" sz="2400" b="1" dirty="0"/>
              <a:t>, </a:t>
            </a:r>
          </a:p>
          <a:p>
            <a:pPr marL="0" indent="0">
              <a:buNone/>
            </a:pPr>
            <a:r>
              <a:rPr lang="pl-PL" sz="2400" b="1" dirty="0"/>
              <a:t>Podręcznik beneficjenta i wnioskodawcy programów polityki spójności 2021-2027 „Zamówienia udzielane w ramach  projektów”</a:t>
            </a:r>
          </a:p>
          <a:p>
            <a:pPr marL="0" indent="0">
              <a:buNone/>
            </a:pPr>
            <a:r>
              <a:rPr lang="pl-PL" sz="2400" b="1" dirty="0">
                <a:hlinkClick r:id="rId6"/>
              </a:rPr>
              <a:t>https://funduszeuepomorskie.pl/dokumenty/4797-zamowienia-udzielane-w-ramach-projektow-podrecznik-beneficjenta-i-wnioskodawcy</a:t>
            </a:r>
            <a:r>
              <a:rPr lang="pl-PL" sz="2400" b="1" dirty="0"/>
              <a:t>, </a:t>
            </a:r>
          </a:p>
          <a:p>
            <a:pPr marL="0" indent="0">
              <a:buNone/>
            </a:pPr>
            <a:r>
              <a:rPr lang="pl-PL" sz="2400" b="1" dirty="0"/>
              <a:t>Szkolenia z Beneficjentami dot. zasad udzielenia zamówień 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970" y="143814"/>
            <a:ext cx="9000711" cy="683695"/>
          </a:xfrm>
        </p:spPr>
        <p:txBody>
          <a:bodyPr>
            <a:normAutofit fontScale="90000"/>
          </a:bodyPr>
          <a:lstStyle/>
          <a:p>
            <a:r>
              <a:rPr lang="pl-PL" dirty="0"/>
              <a:t>Źródła informacji o zamówieniach w ramach EFS Plus </a:t>
            </a:r>
          </a:p>
        </p:txBody>
      </p:sp>
    </p:spTree>
    <p:extLst>
      <p:ext uri="{BB962C8B-B14F-4D97-AF65-F5344CB8AC3E}">
        <p14:creationId xmlns:p14="http://schemas.microsoft.com/office/powerpoint/2010/main" val="75398381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43533"/>
            <a:ext cx="9793088" cy="626469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Zmiany w Wytycznych – </a:t>
            </a:r>
            <a:r>
              <a:rPr lang="pl-PL" sz="2400" dirty="0"/>
              <a:t>brak procedury rozeznania rynku, elektronizacja zamówień – ogłoszenie, oferty oraz komunikacja </a:t>
            </a:r>
            <a:br>
              <a:rPr lang="pl-PL" sz="2400" dirty="0"/>
            </a:br>
            <a:r>
              <a:rPr lang="pl-PL" sz="2400" dirty="0"/>
              <a:t>w sprawie postępowania tylko przez BK2021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Zapisy w umowie – </a:t>
            </a:r>
            <a:r>
              <a:rPr lang="pl-PL" sz="2400" dirty="0"/>
              <a:t>nowe obowiązki w zakresie uwzględnienia aspektu środowiskowego i społecznego oraz wymagania </a:t>
            </a:r>
            <a:br>
              <a:rPr lang="pl-PL" sz="2400" dirty="0"/>
            </a:br>
            <a:r>
              <a:rPr lang="pl-PL" sz="2400" dirty="0"/>
              <a:t>w zakresie dostępności dla osób z niepełnosprawnościami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Weryfikacja ex-ante – </a:t>
            </a:r>
            <a:r>
              <a:rPr lang="pl-PL" sz="2400" b="1" dirty="0">
                <a:solidFill>
                  <a:srgbClr val="C00000"/>
                </a:solidFill>
              </a:rPr>
              <a:t>po podpisaniu umowy, należy złożyć do IZ wykaz zamówień w ciągu 30 dni od podpisania umowy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 algn="ctr">
              <a:buNone/>
            </a:pPr>
            <a:r>
              <a:rPr lang="pl-PL" sz="2400" dirty="0"/>
              <a:t>Wszelkie pytania dotyczące udzielania zamówień w ramach EFS Plus można kierować na dedykowaną skrzynkę e-mail: </a:t>
            </a:r>
            <a:r>
              <a:rPr lang="pl-PL" sz="2400" b="1" dirty="0">
                <a:hlinkClick r:id="rId3"/>
              </a:rPr>
              <a:t>baza.efs@pomorskie.eu</a:t>
            </a: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6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Podsumowanie</a:t>
            </a:r>
          </a:p>
        </p:txBody>
      </p:sp>
    </p:spTree>
    <p:extLst>
      <p:ext uri="{BB962C8B-B14F-4D97-AF65-F5344CB8AC3E}">
        <p14:creationId xmlns:p14="http://schemas.microsoft.com/office/powerpoint/2010/main" val="96551814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6068" y="3491805"/>
            <a:ext cx="7559675" cy="1080120"/>
          </a:xfrm>
        </p:spPr>
        <p:txBody>
          <a:bodyPr/>
          <a:lstStyle/>
          <a:p>
            <a:r>
              <a:rPr lang="pl-PL" dirty="0"/>
              <a:t>Przystępnych i zrozumiałych zamówień!</a:t>
            </a:r>
          </a:p>
        </p:txBody>
      </p:sp>
    </p:spTree>
    <p:extLst>
      <p:ext uri="{BB962C8B-B14F-4D97-AF65-F5344CB8AC3E}">
        <p14:creationId xmlns:p14="http://schemas.microsoft.com/office/powerpoint/2010/main" val="209919790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255" y="1872006"/>
            <a:ext cx="9959219" cy="5004175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1. Przygotowanie Wnioskodawców do udzielania zamówień zgodnie z nowymi wymaganiami.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2. Weryfikacja ex-ante sposobem na zmniejszenie ilości nieprawidłowości w zamówieniach. 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3. Zmiana przekonań na temat zamówień.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452E6BFB-F193-4D50-B576-8D6F92367246}"/>
              </a:ext>
            </a:extLst>
          </p:cNvPr>
          <p:cNvSpPr txBox="1">
            <a:spLocks/>
          </p:cNvSpPr>
          <p:nvPr/>
        </p:nvSpPr>
        <p:spPr>
          <a:xfrm>
            <a:off x="1097434" y="359838"/>
            <a:ext cx="9000711" cy="68369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pl-PL" dirty="0"/>
              <a:t>Cele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597CBCE2-0388-467C-950C-2258B535DC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05346" y="394009"/>
            <a:ext cx="1831256" cy="129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65683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899517"/>
            <a:ext cx="9793088" cy="6300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W zależności od wartości szacunkowej zamówienia netto (bez VAT) należy zastosować właściwy tryb lub procedurę udzielania zamówień:</a:t>
            </a:r>
          </a:p>
          <a:p>
            <a:pPr marL="0" indent="0">
              <a:buNone/>
            </a:pPr>
            <a:endParaRPr lang="pl-PL" sz="8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400" b="1" dirty="0"/>
              <a:t> od kwoty 130 tys. zł</a:t>
            </a:r>
            <a:r>
              <a:rPr lang="pl-PL" sz="2400" dirty="0"/>
              <a:t>. włącznie, </a:t>
            </a:r>
            <a:r>
              <a:rPr lang="pl-PL" sz="2400" b="1" dirty="0"/>
              <a:t>przepisy i tryby postępowania przewidziane w ustawie Pzp, </a:t>
            </a:r>
            <a:endParaRPr lang="pl-PL" sz="2400" dirty="0"/>
          </a:p>
          <a:p>
            <a:pPr marL="0" indent="0">
              <a:buNone/>
            </a:pPr>
            <a:endParaRPr lang="pl-PL" sz="8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pl-PL" sz="2400" b="1" dirty="0"/>
              <a:t> zasadę konkurencyjności,</a:t>
            </a:r>
          </a:p>
          <a:p>
            <a:pPr marL="0" lvl="0" indent="0">
              <a:buNone/>
            </a:pPr>
            <a:r>
              <a:rPr lang="pl-PL" sz="2400" b="1" dirty="0"/>
              <a:t>od kwoty powyżej 50 tys. zł. do kwoty poniżej 130 tys. zł., </a:t>
            </a:r>
            <a:r>
              <a:rPr lang="pl-PL" sz="2400" dirty="0"/>
              <a:t>jeżeli Beneficjent jest zobowiązany do stosowania ustawy Pzp,</a:t>
            </a:r>
          </a:p>
          <a:p>
            <a:pPr marL="0" lvl="0" indent="0">
              <a:buNone/>
            </a:pPr>
            <a:r>
              <a:rPr lang="pl-PL" sz="2400" b="1" dirty="0"/>
              <a:t>od kwoty powyżej 50 tys. zł</a:t>
            </a:r>
            <a:r>
              <a:rPr lang="pl-PL" sz="2400" dirty="0"/>
              <a:t>., jeżeli Beneficjent nie jest zobowiązany do stosowania ustawy Pzp.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	Realizacja zamówienia poniżej minimalnego progu 50 tys. zł     	netto, nie jest podporządkowana formalnym procedurom.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Wytyczne kwalifikowalności – istotne zmiany 1/3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DF850CFF-E6C4-4166-9094-BA6C663B42F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49362" y="6323747"/>
            <a:ext cx="720080" cy="74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4789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1" y="1403551"/>
            <a:ext cx="10242451" cy="56162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Komunikacja </a:t>
            </a:r>
            <a:r>
              <a:rPr lang="pl-PL" sz="2400" b="1" dirty="0"/>
              <a:t>w trybie zasady konkurencyjności</a:t>
            </a:r>
            <a:r>
              <a:rPr lang="pl-PL" sz="2400" dirty="0"/>
              <a:t>, w tym ogłoszenie zapytania ofertowego, składanie ofert, wymiana informacji między zamawiającym a wykonawcą oraz przekazywanie dokumentów </a:t>
            </a:r>
            <a:br>
              <a:rPr lang="pl-PL" sz="2400" dirty="0"/>
            </a:br>
            <a:r>
              <a:rPr lang="pl-PL" sz="2400" dirty="0"/>
              <a:t>i oświadczeń, komunikacja między zamawiającym a oferentem (pytania/odpowiedzi) odbywa się pisemnie za pomocą </a:t>
            </a:r>
          </a:p>
          <a:p>
            <a:pPr marL="0" indent="0">
              <a:buNone/>
            </a:pPr>
            <a:r>
              <a:rPr lang="pl-PL" sz="2400" b="1" dirty="0"/>
              <a:t>Bazy konkurencyjności BK2021 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pod adresem: </a:t>
            </a:r>
            <a:r>
              <a:rPr lang="pl-PL" sz="2400" b="1" u="sng" dirty="0">
                <a:hlinkClick r:id="rId3"/>
              </a:rPr>
              <a:t>https://bazakonkurencyjnosci.funduszeeuropejskie.gov.pl/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	</a:t>
            </a:r>
            <a:r>
              <a:rPr lang="pl-PL" sz="2400" b="1" dirty="0">
                <a:solidFill>
                  <a:srgbClr val="C00000"/>
                </a:solidFill>
              </a:rPr>
              <a:t>WAŻNE!</a:t>
            </a:r>
            <a:r>
              <a:rPr lang="pl-PL" sz="2400" b="1" dirty="0"/>
              <a:t> Wymóg publikacji ogłoszeń w BK2021 dotyczy 	również postępowań wszczętych przed podpisaniem umowy 	o dofinansowanie.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Wytyczne kwalifikowalności – istotne zmiany 2/3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C68C2AF3-4AE2-4B44-8DF0-BD9473AF32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361" y="6084093"/>
            <a:ext cx="719390" cy="74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50387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Wytyczne kwalifikowalności – istotne zmiany 3/3 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50760"/>
            <a:ext cx="9793088" cy="525626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C00000"/>
                </a:solidFill>
              </a:rPr>
              <a:t> Szacowanie zamówień </a:t>
            </a:r>
            <a:r>
              <a:rPr lang="pl-PL" sz="2400" dirty="0"/>
              <a:t>– tożsamość zamówień rozumiana zgodnie </a:t>
            </a:r>
            <a:br>
              <a:rPr lang="pl-PL" sz="2400" dirty="0"/>
            </a:br>
            <a:r>
              <a:rPr lang="pl-PL" sz="2400" dirty="0"/>
              <a:t>z wykładnią Pzp,</a:t>
            </a:r>
          </a:p>
          <a:p>
            <a:endParaRPr lang="pl-PL" sz="8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C00000"/>
                </a:solidFill>
              </a:rPr>
              <a:t> Konflikt interesów </a:t>
            </a:r>
            <a:r>
              <a:rPr lang="pl-PL" sz="2400" dirty="0"/>
              <a:t>– obowiązek składania oświadczeń dotyczy tylko osób wykonujących czynności w postępowaniu bądź przeprowadzające postępowanie, dodanie nowych przesłanek wykluczenia,  </a:t>
            </a:r>
          </a:p>
          <a:p>
            <a:endParaRPr lang="pl-PL" sz="8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C00000"/>
                </a:solidFill>
              </a:rPr>
              <a:t> Kryteria oceny ofert </a:t>
            </a:r>
            <a:r>
              <a:rPr lang="pl-PL" sz="2400" dirty="0"/>
              <a:t>– wskazano pozacenowe kryteria oceny ofert </a:t>
            </a:r>
            <a:br>
              <a:rPr lang="pl-PL" sz="2400" dirty="0"/>
            </a:br>
            <a:r>
              <a:rPr lang="pl-PL" sz="2400" dirty="0"/>
              <a:t>– kryteria jakościowe, brak wyłączenia dla usług społecznych </a:t>
            </a:r>
            <a:br>
              <a:rPr lang="pl-PL" sz="2400" dirty="0"/>
            </a:br>
            <a:r>
              <a:rPr lang="pl-PL" sz="2400" dirty="0"/>
              <a:t>i niepriorytetowych w zakresie kryteriów oceny dot. właściwości wykonawcy,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sz="8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C00000"/>
                </a:solidFill>
              </a:rPr>
              <a:t> Rażąco niska cena </a:t>
            </a:r>
            <a:r>
              <a:rPr lang="pl-PL" sz="2400" dirty="0"/>
              <a:t>– wprowadzono obowiązek badania rażąco niskiej ceny przez zamawiającego, </a:t>
            </a:r>
          </a:p>
        </p:txBody>
      </p:sp>
    </p:spTree>
    <p:extLst>
      <p:ext uri="{BB962C8B-B14F-4D97-AF65-F5344CB8AC3E}">
        <p14:creationId xmlns:p14="http://schemas.microsoft.com/office/powerpoint/2010/main" val="313217865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547907"/>
            <a:ext cx="9793088" cy="554429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400" dirty="0"/>
              <a:t>Beneficjent przy udzielaniu zamówień dotyczących: </a:t>
            </a:r>
          </a:p>
          <a:p>
            <a:r>
              <a:rPr lang="pl-PL" sz="2400" b="1" dirty="0"/>
              <a:t>usług cateringowych, </a:t>
            </a:r>
          </a:p>
          <a:p>
            <a:r>
              <a:rPr lang="pl-PL" sz="2400" b="1" dirty="0"/>
              <a:t>zakupu sprzętu komputerowego (m.in. zakupu komputerów, laptopów, tabletów, monitorów, projektorów).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Zobowiązany jest do określenia wymagań obejmujących minimum jeden aspekt:</a:t>
            </a:r>
          </a:p>
          <a:p>
            <a:pPr lvl="1"/>
            <a:r>
              <a:rPr lang="pl-PL" sz="2400" dirty="0"/>
              <a:t>środowiskowy, </a:t>
            </a:r>
          </a:p>
          <a:p>
            <a:pPr lvl="1"/>
            <a:r>
              <a:rPr lang="pl-PL" sz="2400" dirty="0"/>
              <a:t>społeczny.</a:t>
            </a:r>
          </a:p>
          <a:p>
            <a:pPr lvl="1"/>
            <a:endParaRPr lang="pl-PL" sz="2400" dirty="0"/>
          </a:p>
          <a:p>
            <a:pPr marL="0" lvl="1" indent="0">
              <a:buNone/>
            </a:pPr>
            <a:r>
              <a:rPr lang="pl-PL" sz="2400" dirty="0"/>
              <a:t>Przykłady aspektów zawarto w dokumencie </a:t>
            </a:r>
            <a:r>
              <a:rPr lang="pl-PL" sz="2400" b="1" dirty="0"/>
              <a:t>Zasady realizacji projektów w ramach EFS+.</a:t>
            </a:r>
          </a:p>
          <a:p>
            <a:pPr marL="0" lvl="1" indent="0">
              <a:buNone/>
            </a:pPr>
            <a:endParaRPr lang="pl-PL" sz="2400" dirty="0"/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3" y="359838"/>
            <a:ext cx="9937104" cy="683695"/>
          </a:xfrm>
        </p:spPr>
        <p:txBody>
          <a:bodyPr>
            <a:normAutofit fontScale="90000"/>
          </a:bodyPr>
          <a:lstStyle/>
          <a:p>
            <a:r>
              <a:rPr lang="pl-PL" dirty="0"/>
              <a:t>Wytyczne kwalifikowalności – istotne zmiany, umowa § 20 ust. 5 </a:t>
            </a:r>
          </a:p>
        </p:txBody>
      </p:sp>
    </p:spTree>
    <p:extLst>
      <p:ext uri="{BB962C8B-B14F-4D97-AF65-F5344CB8AC3E}">
        <p14:creationId xmlns:p14="http://schemas.microsoft.com/office/powerpoint/2010/main" val="405933380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151704"/>
            <a:ext cx="9793088" cy="5256266"/>
          </a:xfrm>
        </p:spPr>
        <p:txBody>
          <a:bodyPr>
            <a:noAutofit/>
          </a:bodyPr>
          <a:lstStyle/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r>
              <a:rPr lang="pl-PL" sz="2400" dirty="0"/>
              <a:t>Beneficjent przy realizacji zamówień przeznaczonych do użytku osób fizycznych: </a:t>
            </a:r>
          </a:p>
          <a:p>
            <a:pPr marL="503971" lvl="1" indent="0">
              <a:buNone/>
            </a:pPr>
            <a:endParaRPr lang="pl-PL" sz="2400" b="1" dirty="0"/>
          </a:p>
          <a:p>
            <a:pPr marL="503971" lvl="1" indent="0">
              <a:buNone/>
            </a:pPr>
            <a:r>
              <a:rPr lang="pl-PL" sz="2400" b="1" dirty="0"/>
              <a:t>		zobowiązany jest do sporządzenia opisu przedmiotu 		zamówienia z uwzględnieniem wymagań w zakresie 		dostępności </a:t>
            </a:r>
            <a:r>
              <a:rPr lang="pl-PL" sz="2400" dirty="0"/>
              <a:t>dla osób z niepełnosprawnościami oraz 		projektowania uniwersalnego chyba że, nie jest to 			uzasadnione charakterem przedmiotu zamówienia.</a:t>
            </a:r>
          </a:p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r>
              <a:rPr lang="pl-PL" sz="2400" b="1" dirty="0">
                <a:solidFill>
                  <a:srgbClr val="C00000"/>
                </a:solidFill>
              </a:rPr>
              <a:t>WAŻNE!</a:t>
            </a:r>
            <a:r>
              <a:rPr lang="pl-PL" sz="2400" dirty="0"/>
              <a:t> </a:t>
            </a:r>
            <a:r>
              <a:rPr lang="pl-PL" sz="2400" b="1" dirty="0"/>
              <a:t>Załącznik nr 2 Standardy dostępności dla polityki spójności 2021-2027</a:t>
            </a:r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 fontScale="90000"/>
          </a:bodyPr>
          <a:lstStyle/>
          <a:p>
            <a:r>
              <a:rPr lang="pl-PL" dirty="0"/>
              <a:t>Wytyczne równościowe – istotne zmiany, umowa § 20 ust. 6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21EEFB2-7750-4E06-A30B-CBD8EA394D3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77354" y="2771725"/>
            <a:ext cx="1962150" cy="2333625"/>
          </a:xfrm>
          <a:prstGeom prst="rect">
            <a:avLst/>
          </a:prstGeom>
          <a:solidFill>
            <a:schemeClr val="tx2"/>
          </a:solidFill>
        </p:spPr>
      </p:pic>
    </p:spTree>
    <p:extLst>
      <p:ext uri="{BB962C8B-B14F-4D97-AF65-F5344CB8AC3E}">
        <p14:creationId xmlns:p14="http://schemas.microsoft.com/office/powerpoint/2010/main" val="164002058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08006"/>
            <a:ext cx="9793088" cy="5256266"/>
          </a:xfrm>
        </p:spPr>
        <p:txBody>
          <a:bodyPr>
            <a:noAutofit/>
          </a:bodyPr>
          <a:lstStyle/>
          <a:p>
            <a:endParaRPr lang="pl-PL" sz="800" b="1" dirty="0"/>
          </a:p>
          <a:p>
            <a:r>
              <a:rPr lang="pl-PL" sz="2400" b="1" dirty="0"/>
              <a:t>Weryfikacja ex-ante </a:t>
            </a:r>
            <a:r>
              <a:rPr lang="pl-PL" sz="2400" dirty="0"/>
              <a:t>projektu dotyczy weryfikacji dokumentacji dotyczącej planowanych zamówień w ramach projektu </a:t>
            </a:r>
            <a:r>
              <a:rPr lang="pl-PL" sz="2400" b="1" dirty="0"/>
              <a:t>zgodnie </a:t>
            </a:r>
            <a:br>
              <a:rPr lang="pl-PL" sz="2400" b="1" dirty="0"/>
            </a:br>
            <a:r>
              <a:rPr lang="pl-PL" sz="2400" b="1" dirty="0"/>
              <a:t>z przepisami ustawy Pzp oraz w oparciu o zasadę konkurencyjności. </a:t>
            </a:r>
          </a:p>
          <a:p>
            <a:endParaRPr lang="pl-PL" sz="800" b="1" dirty="0"/>
          </a:p>
          <a:p>
            <a:r>
              <a:rPr lang="pl-PL" sz="2400" dirty="0"/>
              <a:t>Celem weryfikacji ex-ante zamówień jest zminimalizowanie ryzyka wystąpienia nieprawidłowości w ramach projektu. </a:t>
            </a:r>
          </a:p>
          <a:p>
            <a:endParaRPr lang="pl-PL" sz="800" b="1" dirty="0"/>
          </a:p>
          <a:p>
            <a:r>
              <a:rPr lang="pl-PL" sz="2400" dirty="0"/>
              <a:t>W ramach FEP rozszerzono zakres weryfikacji ex-</a:t>
            </a:r>
            <a:r>
              <a:rPr lang="pl-PL" sz="2400" dirty="0" err="1"/>
              <a:t>ante</a:t>
            </a:r>
            <a:r>
              <a:rPr lang="pl-PL" sz="2400" dirty="0"/>
              <a:t> do wszystkich projektów wybranych do dofinansowania (po jednym zamówieniu </a:t>
            </a:r>
            <a:br>
              <a:rPr lang="pl-PL" sz="2400" dirty="0"/>
            </a:br>
            <a:r>
              <a:rPr lang="pl-PL" sz="2400" dirty="0"/>
              <a:t>na projekt).</a:t>
            </a:r>
          </a:p>
          <a:p>
            <a:endParaRPr lang="pl-PL" sz="800" dirty="0"/>
          </a:p>
          <a:p>
            <a:r>
              <a:rPr lang="pl-PL" sz="2400" dirty="0"/>
              <a:t>Procedura ex-ante nie dotyczy projektów rozliczanych w oparciu </a:t>
            </a:r>
            <a:br>
              <a:rPr lang="pl-PL" sz="2400" dirty="0"/>
            </a:br>
            <a:r>
              <a:rPr lang="pl-PL" sz="2400" dirty="0"/>
              <a:t>o kwoty ryczałtowe. </a:t>
            </a:r>
          </a:p>
          <a:p>
            <a:pPr marL="0" indent="0">
              <a:buNone/>
            </a:pPr>
            <a:endParaRPr lang="pl-PL" sz="8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Weryfikacja ex-ante 1/2  </a:t>
            </a:r>
          </a:p>
        </p:txBody>
      </p:sp>
    </p:spTree>
    <p:extLst>
      <p:ext uri="{BB962C8B-B14F-4D97-AF65-F5344CB8AC3E}">
        <p14:creationId xmlns:p14="http://schemas.microsoft.com/office/powerpoint/2010/main" val="421229248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08006"/>
            <a:ext cx="9793088" cy="525626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sz="2400" b="1" dirty="0">
                <a:solidFill>
                  <a:srgbClr val="C00000"/>
                </a:solidFill>
              </a:rPr>
              <a:t>WAŻNE!</a:t>
            </a:r>
            <a:r>
              <a:rPr lang="pl-PL" sz="2400" b="1" dirty="0"/>
              <a:t> </a:t>
            </a:r>
            <a:r>
              <a:rPr lang="pl-PL" sz="2400" dirty="0"/>
              <a:t>W umowie Beneficjenci są zobligowani </a:t>
            </a:r>
            <a:r>
              <a:rPr lang="pl-PL" sz="2400" b="1" dirty="0"/>
              <a:t>w terminie 30 dni </a:t>
            </a:r>
            <a:br>
              <a:rPr lang="pl-PL" sz="2400" b="1" dirty="0"/>
            </a:br>
            <a:r>
              <a:rPr lang="pl-PL" sz="2400" dirty="0"/>
              <a:t>od podpisania umowy do przedłożenia do IZ </a:t>
            </a:r>
            <a:r>
              <a:rPr lang="pl-PL" sz="2400" b="1" dirty="0"/>
              <a:t>Wykazu zamówień planowanych w projekcie </a:t>
            </a:r>
            <a:r>
              <a:rPr lang="pl-PL" sz="2400" dirty="0"/>
              <a:t>na specjalną skrzynkę email – </a:t>
            </a:r>
            <a:br>
              <a:rPr lang="pl-PL" dirty="0"/>
            </a:br>
            <a:br>
              <a:rPr lang="pl-PL" dirty="0"/>
            </a:br>
            <a:r>
              <a:rPr lang="pl-PL" dirty="0"/>
              <a:t>		</a:t>
            </a:r>
            <a:r>
              <a:rPr lang="pl-PL" sz="2800" b="1" u="sng" dirty="0">
                <a:hlinkClick r:id="rId3"/>
              </a:rPr>
              <a:t>zamowienia.efs@pomorskie.eu</a:t>
            </a:r>
            <a:r>
              <a:rPr lang="pl-PL" sz="2800" b="1" u="sng" dirty="0"/>
              <a:t> 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Wzór tabeli </a:t>
            </a:r>
            <a:r>
              <a:rPr lang="pl-PL" sz="2400" b="1" dirty="0">
                <a:solidFill>
                  <a:srgbClr val="C00000"/>
                </a:solidFill>
              </a:rPr>
              <a:t>Wykaz zamówień planowanych w projekcie </a:t>
            </a:r>
            <a:r>
              <a:rPr lang="pl-PL" sz="2400" dirty="0"/>
              <a:t>stanowi załącznik nr 22 do Regulaminu wyboru projektów i jest dostępny </a:t>
            </a:r>
            <a:br>
              <a:rPr lang="pl-PL" sz="2400" dirty="0"/>
            </a:br>
            <a:r>
              <a:rPr lang="pl-PL" sz="2400" dirty="0"/>
              <a:t>pod adresem:</a:t>
            </a:r>
          </a:p>
          <a:p>
            <a:pPr marL="0" indent="0">
              <a:buNone/>
            </a:pPr>
            <a:r>
              <a:rPr lang="pl-PL" sz="2800" b="1" u="sng" dirty="0">
                <a:hlinkClick r:id="rId4"/>
              </a:rPr>
              <a:t>https://funduszeuepomorskie.pl/strona/5011-zasady-udzielania-zamowien-w-ramach-efs-plus</a:t>
            </a:r>
            <a:endParaRPr lang="pl-PL" sz="2800" b="1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b="1" dirty="0"/>
          </a:p>
          <a:p>
            <a:endParaRPr lang="pl-PL" sz="8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Weryfikacja ex-</a:t>
            </a:r>
            <a:r>
              <a:rPr lang="pl-PL" dirty="0" err="1"/>
              <a:t>ante</a:t>
            </a:r>
            <a:r>
              <a:rPr lang="pl-PL" dirty="0"/>
              <a:t> 2/2 </a:t>
            </a:r>
          </a:p>
        </p:txBody>
      </p:sp>
    </p:spTree>
    <p:extLst>
      <p:ext uri="{BB962C8B-B14F-4D97-AF65-F5344CB8AC3E}">
        <p14:creationId xmlns:p14="http://schemas.microsoft.com/office/powerpoint/2010/main" val="155113760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12209</TotalTime>
  <Words>1708</Words>
  <Application>Microsoft Office PowerPoint</Application>
  <PresentationFormat>Niestandardowy</PresentationFormat>
  <Paragraphs>141</Paragraphs>
  <Slides>13</Slides>
  <Notes>12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Calibri</vt:lpstr>
      <vt:lpstr>Open Sans</vt:lpstr>
      <vt:lpstr>Wingdings</vt:lpstr>
      <vt:lpstr>Motyw pakietu Office</vt:lpstr>
      <vt:lpstr>Zasady udzielania zamówień  w ramach EFS Plus </vt:lpstr>
      <vt:lpstr>1. Przygotowanie Wnioskodawców do udzielania zamówień zgodnie z nowymi wymaganiami.   2. Weryfikacja ex-ante sposobem na zmniejszenie ilości nieprawidłowości w zamówieniach.    3. Zmiana przekonań na temat zamówień.    </vt:lpstr>
      <vt:lpstr>Wytyczne kwalifikowalności – istotne zmiany 1/3 </vt:lpstr>
      <vt:lpstr>Wytyczne kwalifikowalności – istotne zmiany 2/3 </vt:lpstr>
      <vt:lpstr>Wytyczne kwalifikowalności – istotne zmiany 3/3 </vt:lpstr>
      <vt:lpstr>Wytyczne kwalifikowalności – istotne zmiany, umowa § 20 ust. 5 </vt:lpstr>
      <vt:lpstr>Wytyczne równościowe – istotne zmiany, umowa § 20 ust. 6 </vt:lpstr>
      <vt:lpstr>Weryfikacja ex-ante 1/2  </vt:lpstr>
      <vt:lpstr>Weryfikacja ex-ante 2/2 </vt:lpstr>
      <vt:lpstr>Ważne dokumenty dotyczące realizacji projektu  w części dotyczącej zamówień w ramach EFS Plus </vt:lpstr>
      <vt:lpstr>Źródła informacji o zamówieniach w ramach EFS Plus </vt:lpstr>
      <vt:lpstr>Podsumowanie</vt:lpstr>
      <vt:lpstr>Przystępnych i zrozumiałych zamówień!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Bizub-jechna</dc:creator>
  <cp:keywords>Polityki horyzontalne</cp:keywords>
  <cp:lastModifiedBy>Mich Katarzyna</cp:lastModifiedBy>
  <cp:revision>242</cp:revision>
  <cp:lastPrinted>2023-09-05T09:18:00Z</cp:lastPrinted>
  <dcterms:created xsi:type="dcterms:W3CDTF">2022-06-22T09:40:44Z</dcterms:created>
  <dcterms:modified xsi:type="dcterms:W3CDTF">2024-06-05T12:39:47Z</dcterms:modified>
</cp:coreProperties>
</file>