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348" r:id="rId4"/>
    <p:sldId id="345" r:id="rId5"/>
    <p:sldId id="339" r:id="rId6"/>
    <p:sldId id="329" r:id="rId7"/>
    <p:sldId id="342" r:id="rId8"/>
    <p:sldId id="333" r:id="rId9"/>
    <p:sldId id="330" r:id="rId10"/>
    <p:sldId id="331" r:id="rId11"/>
    <p:sldId id="337" r:id="rId12"/>
    <p:sldId id="332" r:id="rId13"/>
    <p:sldId id="334" r:id="rId14"/>
    <p:sldId id="327" r:id="rId15"/>
    <p:sldId id="310" r:id="rId16"/>
    <p:sldId id="344" r:id="rId17"/>
    <p:sldId id="340" r:id="rId18"/>
    <p:sldId id="260" r:id="rId1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35"/>
            <p14:sldId id="348"/>
            <p14:sldId id="345"/>
            <p14:sldId id="339"/>
            <p14:sldId id="329"/>
            <p14:sldId id="342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44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0877" autoAdjust="0"/>
  </p:normalViewPr>
  <p:slideViewPr>
    <p:cSldViewPr showGuides="1">
      <p:cViewPr varScale="1">
        <p:scale>
          <a:sx n="94" d="100"/>
          <a:sy n="94" d="100"/>
        </p:scale>
        <p:origin x="1392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06.06.2024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5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3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46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80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27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67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4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8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44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13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92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7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5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06.06.2024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06.06.2024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duszeuepomorskie.p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7 czerwca 2024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>
                <a:latin typeface="+mn-lt"/>
              </a:rPr>
              <a:t>2. Umieszczenie w miejscu realizacji projektu przynajmniej jednego </a:t>
            </a:r>
            <a:r>
              <a:rPr lang="pl-PL" sz="3100" b="1" dirty="0">
                <a:latin typeface="+mn-lt"/>
              </a:rPr>
              <a:t>trwałego plakatu o minimalnym formacie A3</a:t>
            </a:r>
            <a:r>
              <a:rPr lang="pl-PL" sz="3100" dirty="0">
                <a:latin typeface="+mn-lt"/>
              </a:rPr>
              <a:t>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lub podobnej wielkości elektronicznego wyświetlacza, podkreślającego fakt otrzymania dofinansowania z UE </a:t>
            </a:r>
            <a:br>
              <a:rPr lang="pl-PL" sz="3100" dirty="0">
                <a:latin typeface="+mn-lt"/>
              </a:rPr>
            </a:br>
            <a:r>
              <a:rPr lang="pl-PL" sz="3100" dirty="0">
                <a:latin typeface="+mn-lt"/>
              </a:rPr>
              <a:t>(jeśli projekt nie wymaga umieszczenia tablicy informacyjnej)</a:t>
            </a:r>
            <a:endParaRPr lang="pl-PL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>
                <a:latin typeface="+mn-lt"/>
              </a:rPr>
              <a:t>3. Umieszczenie krótkiego opisu projektu na oficjalnej stronie internetowej,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jeśli ją posiadasz i </a:t>
            </a:r>
            <a:r>
              <a:rPr lang="pl-PL" sz="3200" b="1" dirty="0">
                <a:latin typeface="+mn-lt"/>
              </a:rPr>
              <a:t>na profilach mediów społecznościowych</a:t>
            </a:r>
            <a:r>
              <a:rPr lang="pl-PL" sz="3200" dirty="0">
                <a:latin typeface="+mn-lt"/>
              </a:rPr>
              <a:t>,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(w uwzględnieniu odpowiedniego zestawienia znaków i hasztagów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#</a:t>
            </a:r>
            <a:r>
              <a:rPr lang="pl-PL" sz="3200" dirty="0" err="1">
                <a:latin typeface="+mn-lt"/>
              </a:rPr>
              <a:t>FunduszeUE</a:t>
            </a:r>
            <a:r>
              <a:rPr lang="pl-PL" sz="3200" dirty="0">
                <a:latin typeface="+mn-lt"/>
              </a:rPr>
              <a:t> lub #</a:t>
            </a:r>
            <a:r>
              <a:rPr lang="pl-PL" sz="3200" dirty="0" err="1">
                <a:latin typeface="+mn-lt"/>
              </a:rPr>
              <a:t>FunduszeEuropejskie</a:t>
            </a:r>
            <a:r>
              <a:rPr lang="pl-PL" sz="3200" dirty="0">
                <a:latin typeface="+mn-lt"/>
              </a:rPr>
              <a:t>)</a:t>
            </a:r>
          </a:p>
          <a:p>
            <a:pPr marL="0" indent="0" algn="ctr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b="1" dirty="0">
                <a:solidFill>
                  <a:srgbClr val="FF0000"/>
                </a:solidFill>
                <a:latin typeface="+mn-lt"/>
              </a:rPr>
              <a:t>Jeżeli nie posiadasz profilu w mediach społecznościowych, </a:t>
            </a:r>
            <a:br>
              <a:rPr lang="pl-PL" sz="3200" b="1" dirty="0">
                <a:solidFill>
                  <a:srgbClr val="FF0000"/>
                </a:solidFill>
                <a:latin typeface="+mn-lt"/>
              </a:rPr>
            </a:br>
            <a:r>
              <a:rPr lang="pl-PL" sz="3200" b="1" dirty="0">
                <a:solidFill>
                  <a:srgbClr val="FF0000"/>
                </a:solidFill>
                <a:latin typeface="+mn-lt"/>
              </a:rPr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Jakie informacje w ramach opisu projektu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tytuł Projektu (maks. 150 znaków)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podkreślenie faktu otrzymania wsparcia finansowego z Unii Europejskiej przez zamieszczenie znaku Funduszy Europejskich, barw Rzeczypospolitej Polskiej i znaku Unii Europejskiej,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zadania, działania, które będą realizowane w ramach Projektu (opis, co zostanie zrobione, zakupione itp.),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grupy docelowe (do kogo skierowany jest Projekt, kto z niego skorzysta),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cel lub cele Projektu,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efekty, rezultaty Projektu (jeśli opis zadań, działań nie zawiera opisu efektów, rezultatów),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wartość Projektu (całkowity koszt Projektu), 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wysokość wkładu Funduszy Europejskich,</a:t>
            </a:r>
          </a:p>
          <a:p>
            <a:pPr>
              <a:spcAft>
                <a:spcPts val="1800"/>
              </a:spcAft>
            </a:pPr>
            <a:r>
              <a:rPr lang="pl-PL" sz="3300" dirty="0">
                <a:latin typeface="+mn-lt"/>
              </a:rPr>
              <a:t>hasztagi #</a:t>
            </a:r>
            <a:r>
              <a:rPr lang="pl-PL" sz="3300" dirty="0" err="1">
                <a:latin typeface="+mn-lt"/>
              </a:rPr>
              <a:t>FunduszeUE</a:t>
            </a:r>
            <a:r>
              <a:rPr lang="pl-PL" sz="3300" dirty="0">
                <a:latin typeface="+mn-lt"/>
              </a:rPr>
              <a:t> lub #</a:t>
            </a:r>
            <a:r>
              <a:rPr lang="pl-PL" sz="3300" dirty="0" err="1">
                <a:latin typeface="+mn-lt"/>
              </a:rPr>
              <a:t>FunduszeEuropejskie</a:t>
            </a:r>
            <a:r>
              <a:rPr lang="pl-PL" sz="3300" dirty="0">
                <a:latin typeface="+mn-lt"/>
              </a:rPr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+mn-lt"/>
              </a:rPr>
              <a:t>1. Projekt o znaczeniu strategicznym lub którego </a:t>
            </a:r>
            <a:r>
              <a:rPr lang="pl-PL" b="1" dirty="0">
                <a:latin typeface="+mn-lt"/>
              </a:rPr>
              <a:t>całkowity koszt przekracza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10 mln euro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obowiązek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zorganizowania wydarzenia lub działania informacyjno-promocyjnego</a:t>
            </a:r>
            <a:r>
              <a:rPr lang="pl-PL" dirty="0">
                <a:latin typeface="+mn-lt"/>
              </a:rPr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2. Projekt, którego </a:t>
            </a:r>
            <a:r>
              <a:rPr lang="pl-PL" b="1" dirty="0">
                <a:latin typeface="+mn-lt"/>
              </a:rPr>
              <a:t>całkowity koszt przekracza 5 mln euro 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Informacja dla IZ (zgłoszenie na minimum 14 dni przed) o: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509"/>
            <a:ext cx="9865096" cy="6444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>
              <a:latin typeface="+mn-lt"/>
            </a:endParaRP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Dokumentowanie działań informacyjnych i promocyjnych prowadzonych w projekcie,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Terminowe wprowadzanie aktualnych danych do wyszukiwarki wsparcia dla potencjalnych beneficjentów i uczestników projektów, dostępnej na Portalu Funduszy Europejskich,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Udostępnianie utworów związanych z komunikacją i widocznością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(np. zdjęcia, filmy) powstałych w ramach Projektu wraz z nieodpłatną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niewyłączną licencją do ich korzystania,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Zorganizowanie, na każdą prośbę Instytucji Zarządzającej, wspólnego wydarzenia informacyjno-promocyjnego dla mediów, </a:t>
            </a:r>
          </a:p>
          <a:p>
            <a:pPr>
              <a:lnSpc>
                <a:spcPct val="160000"/>
              </a:lnSpc>
            </a:pPr>
            <a:r>
              <a:rPr lang="pl-PL" dirty="0">
                <a:latin typeface="+mn-lt"/>
              </a:rPr>
              <a:t>Udzielenia pomocy w przygotowaniu wydarzenia medialnego na żądanie ministra właściwego ds. rozwoju regionalnego,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Gdzie znajdują się informacje </a:t>
            </a:r>
            <a:r>
              <a:rPr lang="pl-PL" u="sng" dirty="0">
                <a:latin typeface="+mn-lt"/>
                <a:hlinkClick r:id="rId3"/>
              </a:rPr>
              <a:t>www.funduszeuepomorskie.pl</a:t>
            </a:r>
            <a:endParaRPr lang="pl-PL" dirty="0">
              <a:latin typeface="+mn-lt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3282D15-5A95-478B-8705-8C4472806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82" y="1443080"/>
            <a:ext cx="7230806" cy="55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2EE06-8363-477C-A222-99217EF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4DE6C4-5EE3-4C89-811D-02BCC8E5D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2DAE8F-29A8-4884-BE79-1E1D3419F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0" y="1305939"/>
            <a:ext cx="9450363" cy="49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79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Tytuł Projektu (maks. 150 znaków) - im krótszy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W formie naklejek oznaczamy produkty, sprzęty, itp.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Obowiązkowy profil w mediach społecznościowych,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>
                <a:latin typeface="+mn-lt"/>
              </a:rPr>
              <a:t>Logotypy = znak towarowy.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347789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 jakich dokumentów wynikają wymagania związane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z informacją i promocją?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680592" cy="565988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Strategia komunikacji,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Wytyczne dotyczące informacji i promocji Funduszy Europejskich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Księga Tożsamości Wizualnej marki Fundusze Europejskie 2021-2027</a:t>
            </a:r>
            <a:r>
              <a:rPr lang="pl-PL" dirty="0">
                <a:latin typeface="+mn-lt"/>
              </a:rPr>
              <a:t>,</a:t>
            </a:r>
          </a:p>
          <a:p>
            <a:pPr>
              <a:spcAft>
                <a:spcPts val="1800"/>
              </a:spcAft>
            </a:pPr>
            <a:r>
              <a:rPr lang="pl-PL" b="1" dirty="0">
                <a:latin typeface="+mn-lt"/>
              </a:rPr>
              <a:t>Podręcznik wnioskodawcy i beneficjenta Funduszy Europejskich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>
                <a:latin typeface="+mn-lt"/>
              </a:rPr>
              <a:t>Obowiązki informacyjne beneficjenta (załącznik do Umowy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Korekta finansowa za naruszenie wymagań dotyczących obowiązków i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83" y="1835261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2800" b="1" dirty="0">
                <a:solidFill>
                  <a:srgbClr val="FF0000"/>
                </a:solidFill>
                <a:latin typeface="+mn-lt"/>
              </a:rPr>
              <a:t>Korekta finansowa do 3% kwoty dofinasowania </a:t>
            </a:r>
            <a:br>
              <a:rPr lang="pl-PL" sz="2800" b="1" dirty="0">
                <a:solidFill>
                  <a:srgbClr val="FF0000"/>
                </a:solidFill>
                <a:latin typeface="+mn-lt"/>
              </a:rPr>
            </a:br>
            <a:r>
              <a:rPr lang="pl-PL" sz="2800" dirty="0">
                <a:latin typeface="+mn-lt"/>
              </a:rPr>
              <a:t>za nie wypełnienie i/lub nieprawidłowe wywiązywanie się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z realizacji obowiązku informacji i promocji projektu 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zakresie wsparcia Funduszy Europejskich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2800" dirty="0"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pl-PL" sz="2800" dirty="0">
                <a:latin typeface="+mn-lt"/>
              </a:rPr>
              <a:t>Załącznik do umowy pt.: „Wykaz pomniejszenia wartości dofinansowania Projektu w zakresie obowiązków promocyjnych”.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5064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dla wnioskujących o dofinansowanie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382863"/>
            <a:ext cx="9397044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2800" b="1" dirty="0">
                <a:latin typeface="+mn-lt"/>
              </a:rPr>
              <a:t>Dobrze przygotowany tytuł projektu i opis projektu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i opis projektu będą dostępne w przestrzeni publicznej na plakatach, tablicach, stronach internetowych i w mediach społecznościowych.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pl-PL" sz="2800" dirty="0">
                <a:latin typeface="+mn-lt"/>
              </a:rPr>
              <a:t>Tytuł projektu powinien oddawać sens przedsięwzięcia, być prosty, zrozumiały dla wszystkich, niezbyt długi (maksymalnie 150 znaków) i nietechniczny.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95765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Obowiązki dla beneficjentów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dirty="0">
                <a:latin typeface="+mn-lt"/>
              </a:rPr>
              <a:t>Dotyczą: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 oznaczania działań i dokumentów, wyposażenia i miejsca projektu,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informowania na oficjalnej stronie  internetowej </a:t>
            </a:r>
            <a:br>
              <a:rPr lang="pl-PL" sz="3200" dirty="0">
                <a:latin typeface="+mn-lt"/>
              </a:rPr>
            </a:br>
            <a:r>
              <a:rPr lang="pl-PL" sz="3200" dirty="0">
                <a:latin typeface="+mn-lt"/>
              </a:rPr>
              <a:t>i w mediach społecznościowych,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organizacji wydarzenia.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W okresie realizacji Projektu, beneficjent jest zobowiązany do:  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umieszczania w widoczny sposób znaku Funduszy Europejskich, znaku barw Rzeczypospolitej Polskiej (jeśli dotyczy; wersja </a:t>
            </a:r>
            <a:r>
              <a:rPr lang="pl-PL" dirty="0" err="1">
                <a:latin typeface="+mn-lt"/>
              </a:rPr>
              <a:t>pełnokolorowa</a:t>
            </a:r>
            <a:r>
              <a:rPr lang="pl-PL" dirty="0">
                <a:latin typeface="+mn-lt"/>
              </a:rPr>
              <a:t>) i znaku Unii Europejskiej na: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działaniach informacyjnych i promocyjnych,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podawanych do wiadomości publicznej,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29" y="1331565"/>
            <a:ext cx="9483353" cy="5544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lvl="1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Nie ma obowiązku zamieszczania dodatkowej informacji słownej o programie oraz o funduszu współfinansującym projekt.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latin typeface="+mn-lt"/>
              </a:rPr>
              <a:t>Zestaw znaków zawiera wszystkie niezbędne informacje.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 descr="Kolorowy zestaw logotypów &#10;">
            <a:extLst>
              <a:ext uri="{FF2B5EF4-FFF2-40B4-BE49-F238E27FC236}">
                <a16:creationId xmlns:a16="http://schemas.microsoft.com/office/drawing/2014/main" id="{3345E7EC-D2C8-487C-94F1-670F562AE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81" y="2903981"/>
            <a:ext cx="9827247" cy="9072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516054"/>
            <a:ext cx="8797787" cy="81551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Obowiązki dotyczące oznaczania działań i dokumentów </a:t>
            </a: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Jakie znaki graficzne należy umieścić?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101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+mn-lt"/>
              </a:rPr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899517"/>
            <a:ext cx="9163656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6800" dirty="0">
                <a:latin typeface="+mn-lt"/>
              </a:rPr>
              <a:t>Naklejki należy umieścić na produktach, sprzętach, pojazdach, aparaturze itp.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powstałych lub zakupionych w ramach projektu (np. komputery, drukarki, laptopy).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Naklejki muszą znajdować się w dobrze widocznym miejscu,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Naklejek nie umieszczamy na przedmiotach użytku codziennego </a:t>
            </a:r>
            <a:br>
              <a:rPr lang="pl-PL" sz="6800" dirty="0">
                <a:latin typeface="+mn-lt"/>
              </a:rPr>
            </a:br>
            <a:r>
              <a:rPr lang="pl-PL" sz="6800" dirty="0">
                <a:latin typeface="+mn-lt"/>
              </a:rPr>
              <a:t>i takich, których znaczenie ma charakter pomocniczy / dodatkowy,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</a:rPr>
              <a:t>Wielkość naklejki odpowiednia do rodzaju i skali przedmiotu (najmniejszy rozmiar naklejki to 14x8 cm),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pl-PL" sz="6800" dirty="0">
                <a:latin typeface="+mn-lt"/>
                <a:ea typeface="Open Sans" panose="020B0606030504020204" pitchFamily="34" charset="0"/>
              </a:rPr>
              <a:t>Obowiązują wzory naklejek.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Wzór naklejki&#10;">
            <a:extLst>
              <a:ext uri="{FF2B5EF4-FFF2-40B4-BE49-F238E27FC236}">
                <a16:creationId xmlns:a16="http://schemas.microsoft.com/office/drawing/2014/main" id="{DE4ED563-27A2-4AC5-8F54-13BC034E0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4869140"/>
            <a:ext cx="4140200" cy="2249842"/>
          </a:xfrm>
        </p:spPr>
      </p:pic>
      <p:pic>
        <p:nvPicPr>
          <p:cNvPr id="11" name="Obraz 10" descr="Wzór naklejki">
            <a:extLst>
              <a:ext uri="{FF2B5EF4-FFF2-40B4-BE49-F238E27FC236}">
                <a16:creationId xmlns:a16="http://schemas.microsoft.com/office/drawing/2014/main" id="{D48D002D-B967-4A91-9DF6-8494DE033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00" y="4873431"/>
            <a:ext cx="4186135" cy="22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>
                <a:latin typeface="+mn-lt"/>
              </a:rPr>
              <a:t>1. Umieszczenie </a:t>
            </a:r>
            <a:r>
              <a:rPr lang="pl-PL" b="1" dirty="0">
                <a:latin typeface="+mn-lt"/>
              </a:rPr>
              <a:t>w widocznym miejscu </a:t>
            </a:r>
            <a:r>
              <a:rPr lang="pl-PL" dirty="0">
                <a:latin typeface="+mn-lt"/>
              </a:rPr>
              <a:t>realizacji projektu </a:t>
            </a:r>
            <a:r>
              <a:rPr lang="pl-PL" b="1" dirty="0">
                <a:latin typeface="+mn-lt"/>
              </a:rPr>
              <a:t>trwałej tablicy informacyjnej </a:t>
            </a:r>
            <a:r>
              <a:rPr lang="pl-PL" dirty="0">
                <a:latin typeface="+mn-lt"/>
              </a:rPr>
              <a:t>podkreślającej fakt otrzymania dofinansowania z UE,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>
                <a:latin typeface="+mn-lt"/>
              </a:rPr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>
              <a:latin typeface="+mn-lt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Projekt obejmuje prace budowlane, działania w zakresie infrastruktury, inwestycje rzeczowe lub zakup sprzętu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>
                <a:latin typeface="+mn-lt"/>
              </a:rPr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>
                <a:latin typeface="+mn-lt"/>
              </a:rPr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8950</TotalTime>
  <Words>1052</Words>
  <Application>Microsoft Office PowerPoint</Application>
  <PresentationFormat>Niestandardowy</PresentationFormat>
  <Paragraphs>126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Motyw pakietu Office</vt:lpstr>
      <vt:lpstr>Fundusze Europejskie  dla Pomorza 2021-2027 </vt:lpstr>
      <vt:lpstr>Z jakich dokumentów wynikają wymagania związane z informacją i promocją?  </vt:lpstr>
      <vt:lpstr>Korekta finansowa za naruszenie wymagań dotyczących obowiązków i promocji   </vt:lpstr>
      <vt:lpstr>Obowiązki dla wnioskujących o dofinansowanie </vt:lpstr>
      <vt:lpstr>Obowiązki dla beneficjentów </vt:lpstr>
      <vt:lpstr>Obowiązki dotyczące oznaczania działań i dokumentów </vt:lpstr>
      <vt:lpstr>Obowiązki dotyczące oznaczania działań i dokumentów   Jakie znaki graficzne należy umieścić?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Gdzie znajdują się informacje www.funduszeuepomorskie.pl</vt:lpstr>
      <vt:lpstr>Fundusze Europejskie dla Pomorza 2021-2027 </vt:lpstr>
      <vt:lpstr>Podsumowanie </vt:lpstr>
      <vt:lpstr>Informowanie o Funduszach Europejskich odbywa się z poszanowaniem wartości  Unii Europejskiej i zasad horyzontalnych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Skibińska Joanna</cp:lastModifiedBy>
  <cp:revision>306</cp:revision>
  <cp:lastPrinted>2024-02-27T11:40:01Z</cp:lastPrinted>
  <dcterms:created xsi:type="dcterms:W3CDTF">2022-06-22T09:40:44Z</dcterms:created>
  <dcterms:modified xsi:type="dcterms:W3CDTF">2024-06-06T11:27:55Z</dcterms:modified>
</cp:coreProperties>
</file>