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8" r:id="rId1"/>
  </p:sldMasterIdLst>
  <p:notesMasterIdLst>
    <p:notesMasterId r:id="rId29"/>
  </p:notesMasterIdLst>
  <p:sldIdLst>
    <p:sldId id="256" r:id="rId2"/>
    <p:sldId id="376" r:id="rId3"/>
    <p:sldId id="384" r:id="rId4"/>
    <p:sldId id="381" r:id="rId5"/>
    <p:sldId id="297" r:id="rId6"/>
    <p:sldId id="882" r:id="rId7"/>
    <p:sldId id="871" r:id="rId8"/>
    <p:sldId id="423" r:id="rId9"/>
    <p:sldId id="421" r:id="rId10"/>
    <p:sldId id="422" r:id="rId11"/>
    <p:sldId id="424" r:id="rId12"/>
    <p:sldId id="425" r:id="rId13"/>
    <p:sldId id="883" r:id="rId14"/>
    <p:sldId id="388" r:id="rId15"/>
    <p:sldId id="418" r:id="rId16"/>
    <p:sldId id="389" r:id="rId17"/>
    <p:sldId id="419" r:id="rId18"/>
    <p:sldId id="420" r:id="rId19"/>
    <p:sldId id="409" r:id="rId20"/>
    <p:sldId id="407" r:id="rId21"/>
    <p:sldId id="408" r:id="rId22"/>
    <p:sldId id="410" r:id="rId23"/>
    <p:sldId id="412" r:id="rId24"/>
    <p:sldId id="414" r:id="rId25"/>
    <p:sldId id="415" r:id="rId26"/>
    <p:sldId id="416" r:id="rId27"/>
    <p:sldId id="296" r:id="rId2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1" clrIdx="1">
    <p:extLst>
      <p:ext uri="{19B8F6BF-5375-455C-9EA6-DF929625EA0E}">
        <p15:presenceInfo xmlns:p15="http://schemas.microsoft.com/office/powerpoint/2012/main" userId="Michałowska Agata" providerId="None"/>
      </p:ext>
    </p:extLst>
  </p:cmAuthor>
  <p:cmAuthor id="3" name="Sulencka Anna" initials="SA" lastIdx="1" clrIdx="2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68" autoAdjust="0"/>
  </p:normalViewPr>
  <p:slideViewPr>
    <p:cSldViewPr showGuides="1">
      <p:cViewPr varScale="1">
        <p:scale>
          <a:sx n="78" d="100"/>
          <a:sy n="78" d="100"/>
        </p:scale>
        <p:origin x="1248" y="58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jfede\Desktop\10.Terytorialny%20rozk&#322;ad%20wsparcia%202023.12.30.xlsx" TargetMode="External"/><Relationship Id="rId4" Type="http://schemas.openxmlformats.org/officeDocument/2006/relationships/themeOverride" Target="../theme/themeOverride1.xm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'Powiat-kwotowo'!$A$4:$C$23</cx:f>
        <cx:nf>'Powiat-kwotowo'!$A$3:$C$3</cx:nf>
        <cx:lvl ptCount="20" name="Powiat">
          <cx:pt idx="0">bytowski</cx:pt>
          <cx:pt idx="1">chojnicki</cx:pt>
          <cx:pt idx="2">człuchowski</cx:pt>
          <cx:pt idx="3">Gdańsk</cx:pt>
          <cx:pt idx="4">gdański</cx:pt>
          <cx:pt idx="5">Gdynia</cx:pt>
          <cx:pt idx="6">kartuski</cx:pt>
          <cx:pt idx="7">kościerski</cx:pt>
          <cx:pt idx="8">kwidzyński</cx:pt>
          <cx:pt idx="9">lęborski</cx:pt>
          <cx:pt idx="10">malborski</cx:pt>
          <cx:pt idx="11">nowodworski</cx:pt>
          <cx:pt idx="12">pucki</cx:pt>
          <cx:pt idx="13">Słupsk</cx:pt>
          <cx:pt idx="14">słupski</cx:pt>
          <cx:pt idx="15">Sopot</cx:pt>
          <cx:pt idx="16">starogardzki</cx:pt>
          <cx:pt idx="17">sztumski</cx:pt>
          <cx:pt idx="18">tczewski</cx:pt>
          <cx:pt idx="19">wejherowski</cx:pt>
        </cx:lvl>
        <cx:lvl ptCount="20"/>
        <cx:lvl ptCount="20" name="Województwo">
          <cx:pt idx="0">pomorskie</cx:pt>
          <cx:pt idx="1">pomorskie</cx:pt>
          <cx:pt idx="2">pomorskie</cx:pt>
          <cx:pt idx="3">pomorskie</cx:pt>
          <cx:pt idx="4">pomorskie</cx:pt>
          <cx:pt idx="5">pomorskie</cx:pt>
          <cx:pt idx="6">pomorskie</cx:pt>
          <cx:pt idx="7">pomorskie</cx:pt>
          <cx:pt idx="8">pomorskie</cx:pt>
          <cx:pt idx="9">pomorskie</cx:pt>
          <cx:pt idx="10">pomorskie</cx:pt>
          <cx:pt idx="11">pomorskie</cx:pt>
          <cx:pt idx="12">pomorskie</cx:pt>
          <cx:pt idx="13">pomorskie</cx:pt>
          <cx:pt idx="14">pomorskie</cx:pt>
          <cx:pt idx="15">pomorskie</cx:pt>
          <cx:pt idx="16">pomorskie</cx:pt>
          <cx:pt idx="17">pomorskie</cx:pt>
          <cx:pt idx="18">pomorskie</cx:pt>
          <cx:pt idx="19">pomorskie</cx:pt>
        </cx:lvl>
      </cx:strDim>
      <cx:numDim type="colorVal">
        <cx:f>'Powiat-kwotowo'!$F$4:$F$23</cx:f>
        <cx:nf>'Powiat-kwotowo'!$F$3</cx:nf>
        <cx:lvl ptCount="20" formatCode="# ##0" name="% udział alokacji dla poszczególnych&#10;powiatów w alokacji ogółem">
          <cx:pt idx="0">944338.95999999996</cx:pt>
          <cx:pt idx="1">1295197.6299999999</cx:pt>
          <cx:pt idx="2">718639.53000000003</cx:pt>
          <cx:pt idx="3">4784149.96</cx:pt>
          <cx:pt idx="4">1442271.9199999999</cx:pt>
          <cx:pt idx="5">2721398.6499999999</cx:pt>
          <cx:pt idx="6">1837292.78</cx:pt>
          <cx:pt idx="7">954014.26000000001</cx:pt>
          <cx:pt idx="8">1029607.8199999999</cx:pt>
          <cx:pt idx="9">804564.56000000006</cx:pt>
          <cx:pt idx="10">866952.26000000001</cx:pt>
          <cx:pt idx="11">448042.84000000003</cx:pt>
          <cx:pt idx="12">1121903.8100000001</cx:pt>
          <cx:pt idx="13">1152451.6599999999</cx:pt>
          <cx:pt idx="14">1274579.3</cx:pt>
          <cx:pt idx="15">339644.69</cx:pt>
          <cx:pt idx="16">1431354.5600000001</cx:pt>
          <cx:pt idx="17">522191.56</cx:pt>
          <cx:pt idx="18">1362868.03</cx:pt>
          <cx:pt idx="19">2948535.2200000002</cx:pt>
        </cx:lvl>
      </cx:numDim>
    </cx:data>
  </cx:chartData>
  <cx:chart>
    <cx:plotArea>
      <cx:plotAreaRegion>
        <cx:series layoutId="regionMap" uniqueId="{9F4FCF16-7710-4FCE-950E-5E7FA1482154}">
          <cx:tx>
            <cx:txData>
              <cx:f>'Powiat-kwotowo'!$F$3</cx:f>
              <cx:v>% udział alokacji dla poszczególnych
powiatów w alokacji ogółem</cx:v>
            </cx:txData>
          </cx:tx>
          <cx:dataPt idx="0">
            <cx:spPr>
              <a:solidFill>
                <a:srgbClr val="FFFF00"/>
              </a:solidFill>
            </cx:spPr>
          </cx:dataPt>
          <cx:dataPt idx="1">
            <cx:spPr>
              <a:solidFill>
                <a:srgbClr val="00B0F0"/>
              </a:solidFill>
            </cx:spPr>
          </cx:dataPt>
          <cx:dataPt idx="2">
            <cx:spPr>
              <a:solidFill>
                <a:srgbClr val="00B0F0"/>
              </a:solidFill>
            </cx:spPr>
          </cx:dataPt>
          <cx:dataPt idx="3">
            <cx:spPr>
              <a:solidFill>
                <a:srgbClr val="92D050"/>
              </a:solidFill>
            </cx:spPr>
          </cx:dataPt>
          <cx:dataPt idx="4">
            <cx:spPr>
              <a:solidFill>
                <a:srgbClr val="92D050"/>
              </a:solidFill>
            </cx:spPr>
          </cx:dataPt>
          <cx:dataPt idx="5">
            <cx:spPr>
              <a:solidFill>
                <a:srgbClr val="92D050"/>
              </a:solidFill>
            </cx:spPr>
          </cx:dataPt>
          <cx:dataPt idx="6">
            <cx:spPr>
              <a:solidFill>
                <a:srgbClr val="92D050"/>
              </a:solidFill>
            </cx:spPr>
          </cx:dataPt>
          <cx:dataPt idx="7">
            <cx:spPr>
              <a:solidFill>
                <a:srgbClr val="00B0F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FF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92D050"/>
              </a:solidFill>
            </cx:spPr>
          </cx:dataPt>
          <cx:dataPt idx="12">
            <cx:spPr>
              <a:solidFill>
                <a:srgbClr val="92D050"/>
              </a:solidFill>
            </cx:spPr>
          </cx:dataPt>
          <cx:dataPt idx="13">
            <cx:spPr>
              <a:solidFill>
                <a:srgbClr val="FFFF00"/>
              </a:solidFill>
            </cx:spPr>
          </cx:dataPt>
          <cx:dataPt idx="14">
            <cx:spPr>
              <a:solidFill>
                <a:srgbClr val="FFFF00"/>
              </a:solidFill>
            </cx:spPr>
          </cx:dataPt>
          <cx:dataPt idx="15">
            <cx:spPr>
              <a:solidFill>
                <a:srgbClr val="92D050"/>
              </a:solidFill>
            </cx:spPr>
          </cx:dataPt>
          <cx:dataPt idx="16">
            <cx:spPr>
              <a:solidFill>
                <a:srgbClr val="FFC000"/>
              </a:solidFill>
            </cx:spPr>
          </cx:dataPt>
          <cx:dataPt idx="17">
            <cx:spPr>
              <a:solidFill>
                <a:srgbClr val="FFC000"/>
              </a:solidFill>
            </cx:spPr>
          </cx:dataPt>
          <cx:dataPt idx="18">
            <cx:spPr>
              <a:solidFill>
                <a:srgbClr val="FFC000"/>
              </a:solidFill>
            </cx:spPr>
          </cx:dataPt>
          <cx:dataPt idx="19">
            <cx:spPr>
              <a:solidFill>
                <a:srgbClr val="92D050"/>
              </a:solidFill>
            </cx:spPr>
          </cx:dataPt>
          <cx:dataId val="0"/>
          <cx:layoutPr>
            <cx:regionLabelLayout val="none"/>
            <cx:geography cultureLanguage="pl-PL" cultureRegion="PL" attribution="Obsługiwane przez usługę Bing">
              <cx:geoCache provider="{E9337A44-BEBE-4D9F-B70C-5C5E7DAFC167}">
                <cx:binary>7HzZct24suWvVPi5qSIGYrhx6zyA3PPWLEu2XxiyJJPgTAIcwMcb/RMd/Tt9/qtTsl22ZFtHJ+wb
XVHRfqC1N5kQmAvIXLkA6D9vpv+4Ke6uu9+msqjMf9xMf7xKrW3+4/ffzU16V16bg1LfdLWpP9iD
m7r8vf7wQd/c/X7bXY+6Sn7HPqK/36TXnb2bXv3jP6G15K7e1zfXVtfVaX/XubM70xfWPHPvu7d+
u74tdRVpYzt9Y9Efr5q6rDuT67tXj2/hP16tbq//+T9N/uq3u8pq6y5cc/fHq0f2+NVvvz/9Nd90
6bcCem37WzAO6AEJJA2ExIQQKXz06reirpJPt5E4YCQQmGKfUImg9Y+/+ei6BOOXdOehM9e3t92d
MfA+D/9/Zfmo83+8Ojl85qVv6r6y935OwOXwbF2Y/PrVb9rU4cc7YX3/Sif7Bx/8/hiif/znky/A
K0+++QrFpy78V7ceI/U8iDdpnVX6JtefnfkrYCQHwpeUI0R8AtenMPIDJgLBqSRCMvqA8tdAntSj
vra/hS/q2fcR/baJF0D7rdHfBOP3ztYjzOFfCTE9QARLKWEuIsb8byEOPv+2j7Pzk3Nf1JVnMf3S
wssh/WLzk4g+nsWPIxeiCAWIYoExZlI+jlz8gGDicz/ADMEP9+76zpBXLwHqWe98aeHl3vli85Pe
eRLB/p/FtBzyYv/LxztkJB+AEwT5AZX8Mb7iAMNN3+cMSyLpPfzfwfdFHXsW3y8tvBzfLzY/ie9z
o58gHMiAME4JCqR46h2fc8YCgoXkP/TO7iWwPeudLy283DtfbH7SO3+V0X8z//O/ekjrvzrikwOO
BecI+5Ijxp/OAH6AmBAogPjG5Q8jXPjSzj2L8+NWXo71Y7u/Cd55/c//faPv7kn656DzKzgcPfAp
x8zHglJMvp3Q9xScYgapLsD38/074W73wp49i/WjRl4O9SOzvwnSyceC6xfDDHQlEIRznweQw8jT
yB1IiSDd+eSZyP2p9Hq+Y8+i/KWFl0P8xeYn8X02r/3/evQbVeEBye8LDt+99e/Uo6tbV2mooz+G
k18TyAKfAW1joBswDsP56QinXCAawA3CAvSUub2gP98f2J8NXzCePz/6k8P4r0JA8lHfzu5eGno+
IPyb2hDwj3vxRxApGfz/baQC1iE+U/QHzeE7Kemlffs+pp+K2EeNvADf75n9JNY/Dln3NE36xGe+
BPlF+qCSfS2hyQMoYQQUKiSgnLAfFKK7F0L4rJseNfJyNz0y+0k3/VWmRPF//tf7Bxn1Fwc2KDQl
aKUc0P6mJOUH/PsazMs68yy0XzXxcmC/MvpJWH88+ulBIHwhKeU+Rh+lxa9H/73yCNIkQSKg+IfK
4/5FaD3roK+aeLmDvjL6SQf9VcZ9eV38d4x7H7Rj7DPAUDKIdd9GOFg7wBzKVcz9pwn9UzA+fFHP
nsX4qyZejvFXRn8TjKt6rG/H/4bohjkOKBUMsvq3S0HyAAnEMChODCOY8d+vQI9e2LdncX7UyMuR
fmT2N8G66W9+LamjB/wr3TR4OpfFAbA9+Af8PSD+j3SGf92rZ/H9ZP5yZD8Z/CSmzyUxCF0S4pdP
CMS3b9VUIMHA3DjMDEYh+n2H5578S6Cedckn85e75JPBT7rkr5K2zkFBbX71yjZlwEoIx/RzmfmY
mPgEkhUoLbA6JB+K1K9RfUmHvg/on5YvwPLPZ/8mMJqPMP7SKpQeUMYZF7CW5zNBn5ZX9yo4w3AX
0GbfnZmfnPx8p76P5Sfq8qWFF2D6jc3fBNvzuqntZwf/GpmIEok4kA0OqJKnC9riALgILGBxDjsX
hHjKKv91d74P6Se7FwD56cm/CXzGXnd1ct3dzr+WT8DOE84FoQSk7O9MT3EAi/QSC8idgkv5A/Xj
/KWd+z6mn6fco1ZegPB37f4ueM+2L3+5ICgxRFsJSBPKv9lyAUoX0Cco9kEDC8T36wPzkm49i/KX
Fl6O8Bebn0T3xxSSHID6B+s5AgFpBlX0mxoZP5TOQYB4wPkPqqfzn/bOlxZe7p0vNj/pnb8Km7Q3
892vX4yXBEORAJuJAvJx1eJrOilAK4cFO9A/QASj9HOefLQV6+Il3Xp27H9p4eXofrH5m6A73mXp
XffLd1uAkCmBiXwqfL8JbuIAJF+IfqB+MSgCn9KRT6nk6oV9exblR428HOhHZn9lrH/Qt0dvCnto
7zcD/3BR8t/f54wC6gegYEqfw3ZBKBW+nr78QAqoFQMqgGkiAPrzr/44ga/q7OC3ky8bs3/cre8D
+9T+0at+fNMfOOW/Z3fzk0D91fbmPzeLR9f2evGwzfzFdx/eHVapn5j+GMQ/vby5/eMVYogRoBXw
5Z9b2O9beiS2fLNF+Ynl3bWx0JQ4QPclBWybCgLO0H2b493DHX6AJeyY8inmIgB9ABZsqrqz6cNW
eJ/ABmoIArA3Q+L77Vam7h9ukYMApAJY9YE2cQCr138eAYBd6C6pqz/d9unzb1VfntS6suaPV5T5
r35rPj53311oScI2HtjEA++Lg4AS4ArNzfUZnDOAx9H/GFFakqRpRUjL8l1H6IUL5qOqKT/U+aR4
Yg+hh6u6mMWiroatrutN0PZp2A6NiwajX3tY9MdTIN4R2iNF52nT8Pat38T2xPHyjXNZs2zLftN5
5Xw4d+xKD2QtkqII9VxfjUZUitt5UK7yG4UpX6ZmWrO2fu8me8PLdMFGskmJ3bg2e08LfJnjemV8
fRyUugsbg3M1ILjMlb/ipjtmdj4qRLcOZHlYdpao2pb7CqGbwHhXxdxteq+IfH/e0tZo1Rbtgrbp
suux4h7bBWm742lSqQQ3V8bTXaHAbStui0ZxOqquMv1RNrh3sCk6HJA7JSI9HlJchbqejhLbRKR0
0zplhQJSQPdS0zfzLIPl6Ncr2dKVHgJfeXMVRLmsLwLUJWEzms3s0XyphZMKN3rPB1JuiPT0YrZJ
p8gsL52e6HbKCr5hlssz4eEI1+ymTtpjYgKsZtsw5Yb57QxavSIdOiU6KMK8EnEoE9ruWy+45hq1
Ki7GpU7H6w6Vb1E3vJ6ZezfMDV8WlXQLbMo34zQuRpmsdaw3ug08xbqsPjSZ7o7npLdL67c2jDt4
vcn2zV1lChnW8bALStKoIi1OW+zhMKVeoRoR3BXOVYcup/O+sK4N89jkC+R1lYrZeIYtS6NiwGlY
04qqZvQP2wllK+y0VHFWOtXbrFWsTE8YsaPKOnQ9IbTvBxRcVmP9jvRm7eJ25ZX5XmfZuQhgQ0hY
+v2dYE0eoZYIvCQMTL3aHjYmbhXsciQKMusShkeYFOIGtrgvMoNn1dpu3FUaryubbYaZ74MiPWOd
PMJxv8SuWNb5rPgUtztB4vOe6svRFceulK8d7dezxIukbuxijJN1zSodElPu6eg1KqiyUmUNOWd5
v5Y8FSr1/fPcCaqKnLztMTORaWS+C+YBK+bkRe8PJLR6XgaFidXUZZXyfPyWprwPs4Y2YR/Pep+n
EwtJDjMhCPom5EjHoUfHPBJ4lGoYwZ56w6JK5LhAfoyVzeNmhRPK4TEfRQjrRNWJTZWB00Y6a9de
hnhYB6QNvaY+tphdJ0Neqqk3YxTHU6KE55ZF77/2eJuqrCiDlV/qq2BuvdWoY6OqGAcqjrvXjU2W
c2BOgxEtpyrd5EjAREq2BpnXuBUrFuNCTZmXqabLird+iTZeyTc+cVkUW1wd4iq9cb131M99q0A/
3eTGbcXcWoWSOVcZz+9izaewq8R+pnkXBdrafdKyXpUuqxcW9a/rpsyUT4c0xNl4K2V8ViA2r9M8
D1veLieflWs/HWAW5jxV40RoKKS9bE1w6cVomw8JXqTSvh2roYyCiULIGNGmJ211hmixQrV3N5bk
ZGxhbOXxezi/tckouoh1H6tGs3fJTDM16GY5IT0pnJSNghi+i1n82nfZEo/NmxFV0FW0yvx4E3em
V0k79KGY3Zb0NQ/zpDrkHl/MEERnnxyJTHtLHfjbtpjWAOliCLolrvyt1jCHveF67oNEZZqJUMfT
1utINNNUh5aLQqXwrHTNmXP5u8JAnKtoMS6SMjgqeLKpXDxFCe4Pyxi9z3yiho4TNVY5hulCjmLp
XQO4pSKFPR1TdGu14Kpt+0gM9p2rg+YN1akNq55feylMgzp/CyeEIjLaeg2LHklkkvZk6iUJU/Df
PJkVzdNtk2TVZq5Hu4AmCtXPRu9sbpiSUjdhV7vlpEe0GmYXrIoUvS4CG6skD7KVnAsXBrSy0SS8
XRrDO83zSZlgFAo+3Hm1d9zO/SUl+SnibRGKuiiUzq1Wbmw8JYO02nTaNEcwKXqFC9aoBvZaRKM1
H7rAp+s2037oIT2sWlnlp6ZmfigYWRUOFWtD6By2WRaHzO9w2KdTtXamKM4Gj6pgaAdFdekiKqej
3E/9tUFokXVdNDSkWA59cVGX3nWTeGZdNHJcjunoFEbmTeFXRGVM3qGxqMOxcNOizZ0i7QRI5gNR
LEvC3tEPyWST/UTpNu4SXw0ipWtasEmJOG4XjQ24yobGV9UgBlVPwT5O4mo55RSdl3OWLmhZCOWJ
Kkpa7Z0mAa+jnuUwWnunl2Ls2eLrw22PyMdN3bhOJ+mnI4h/fvzH4edzjQ8H3r58f3+I8cuno+vB
3rVPH7knin8+8+V4yT0v+/P83BO69/Ec5A+44LM3f0wUP7PxB7YHVVjAfCDwP6aJ31D1x4afWKI8
gG1tQMNAnQTuiREcEfrEEtkBhzMnCGQs0LKAqn1NEgUB4gin6BBwRbB8RBJBAYWVQtCA4MAKk/8O
SQTtCN7oKUukFMqVhx3h9+LqY5bYJpaWkPohM3hah+PsF5HU+Rlq8VGQZNliigZQK1ZcDydsGqrQ
FiJV0PdLWgUSInV14edztSAJWddJ3IRDI9aup/xI+8M26yAfSyMvuspfi86uhya7Slu8j4FVqBwS
uMoIOpJxk2zzfMhUpd8VwbxyaXzaAGM0GN/2EAFVO4/XY9++Nu0oQuSTXMV9BvMcjnIuizGt1FSX
WdiK6VKg+pR13l1BPhREkA2aYF6NPrFRRzxPadxCKPAdjtp8vkRxGuW4XOmsb5coNtmijq9wwTNF
0rlWE0fLAVVtSDy9bNvWV31Z6Yj2kLJbF2WpX+weLoJnN56snHITA08OZ0HSRH7WrGiS8bP7HyxK
gGeW4qzN+2Oa50KhIoQUNYajAx7mysKolBa3bBZ5aCxdT8O8TMbiWAN16OfKnDQeZ9Gg3bwgjQfB
Y75GeIIY3Zx4dXfSi2rlbBzvKpcIlc9THJo6LpQsW6DRsVZotlXoW+4UsOOdLadVNWOpEubQ0kr5
bvY8rWIvt2FDybhqDRBkvzHJwiBvFwRFEko8ehFE1npJS62YSbow4wQtk5xLGCTthd/Gy6w/r1lx
UeR4lRF51Xh5pwpBSiVnSDqQ11nQv5FNsHeFjlXFMoXdYTwmCdDLJkoDwZZiylVfTK2aSTcteNok
kG+lUaWprMpSq+IR3I6tp7LEXHh5fexIvU4m+s6K/kqLe9+9TZPsEgZGp+aiOWYVfpdfQZQOLqfh
Ym6rRnklcIlsnG6ZLRdBl+49PbfKFtlF4rP92NjLJofSxUONimW57ws/U6jNQz5NR15frZpa0IiQ
LlVN70KQAjZyQlU426w8bpNllV3W3UBW5SzMZgpqEvG627i0aI+q1Fy7gJ66qq3Xfd4stE3Yrg3K
CeoVzyjm1XdJ29zwjL2uTFMq0ZdHfd0AqW1ZGWFW5yqh6ERI/Tbr3N2Yp4BuEF/m0r+d6zRdoHSN
GL2rk/rCeidd2WXA6WPwdNBumt4eS1m9bnyZwxBMysOHSzfFLiRNAIydEKd4wySAYcddYapLVgf9
sog13bqMka3FHnSKmGGBr+0kwiF3d1oOh9jOxcY4H8jadDkC01mWMioS2S2CzInTvJ/jcMz8Pqwd
uEy3LSTs9m3C+re9RCdt1eql1XuKvYu4749Ha826nrd64keZLy+aZp6WrGXA0mKonhqWKOJxqkov
5ivH3pi06A7Txu3LgUVyoMsZSG7OS7fsgB3lqE53+r31+2QTiDacxbzJJMyI2TT9Eo3TcEzlUAP9
7en5kEydyrt669L+XUKr60STd0yWF5IUMsJNvkr1FCxMnpMw9/395Np4R9u2WjPb7mso+HY0Lj9d
gK01q8LIMzMAcHXnXw2iODZTvU+beBmMi6EpdhVObwxLL/rsTYfG96wt3/hdcQIyAoc5m2RLKFNv
YWSXhzjB7UZ67dYbq4ovhrq6yOOgXNVoYX1DTlpdgruqIuwCMQJZbl5n6fskpyvaJEuRFh9AfZ73
SLCdR20SdqZLDrPstSn7i4CnH2Qv70CgOq9drqY8v6CBPck9uutceUdNcEKC+hxxO0RAETZ8nDdc
trdQ1EalGELfQExy9XlXZb3io3w3zqrr/bM4BxTrW4tSdtIUXh0GcV0AvekgUfTdUZlf8YxylSL/
bQqyClTFtlI45lfd0Ceq96fTVI4X3mCOs7Z73QkYuJydVNy/KLJ4W3vjfpzzw4nhKZzkkqYhk/NR
2vL5jLf+rqptu+5gYsVdVy/RfUUEURAd5nWU06TbJ6IrVwnVIeXFVWncoGYf9IC5H45IGU+hJNMF
SUVUduZdtrIlBI8GeJUa0/SkTedd4dGryjkelm0sTxKUXyNEl2kyvtYlf4vZfbBJu11O8usZTcra
oDv157XVCdTCEPrLprl1LOgOebLCZYCX2LT9pkSHoBcgleV7k6YQqvqALzLrzkthL70C+H2XBY0y
Zg4WBZNLrIN25YJWR7Pso7pt2nDUHKk2ka/bTIpl3vRrjHuxLhnUvrMJZeyAJE7JltdonVQ2Xzbt
sCNBilTiULbuswGFQ92MES/12pQJBEDPv24duqyB54vRbSVqDm0cbPmUqS4P3hQV8xXUbUjlWr7H
Vt/qInChIyZR1PIjPrZL16EeKEG66DnEVlQCq23nGSjF0BynrvvADEPhJPr3kNXfB6OfRl0OcklP
aao8l6ONYS6sYj1DWvECRcca0la8LFu/ClHev3d6SFSLRpVqfNpRyHcOxc3a9JFO68Nmjo/Tzlv7
srmYYrmFF6Wb0nNW1aJPV1kFaWdsg3SV54WiGfiEoW5VBt66D9LprB/jYdlbN4SpaKKyKN6UDAKC
XcVj/KbpIdyl/H3s2XQv2ltmMOheIDMN2Qx0pUcr1HiHJWpXRV0bBRURdHJK011QTN5yHMm+yftS
1ag+0S5ZJTg4jOtSgbSXbmmfH7UZpF1BrFjlSblC2tMR0sxGwrNtSDsnl6PRCyN1FtrOu+pAupJe
n4eVru6midaLvrqJCQVhK9vBa/eRnD0UBqSZFn4xOdAtOraBc9CQ3FC1QhOVW5wcAzd0KzEMRyCA
8kXTtCdlOTc7Y+szz/Frm9YiZF7mhZQmF3MDGtfDpRdeumeg9Xz8yL1qm4ghhiEjgTZYCD1eo6+4
dcCEgmxaoyRnO+G1qirq+GR2kzyB/RryhJh+nZqyPeQYZCc1lRZSOk4Vy7nYDl4xXc1ztqTjnG5A
q7WrKfavKZndzvr+sISDkDwyE3LnPPU9eH46g7y/gn1a4gIO9sujTNu9Q92dEEm5lk6bI5AEuqO4
ot2R9lKxzLJ6VlO8aHzrxarwi/KQTGaB7MBx6JdQrDPQehWdKPDmBmrmbMi2Qsx4VxQS77L7S2uB
UHVJelLf59D5Pod6tKNblttx25bUUJXVJl4klsx7TMvTxjZXCMbHwomOhrNGC6OnZjPree1S062b
Kk/VULByZUmZbvrYu2pIxYAEs2CJuzE7po7Eqh+A8LKyfzPEQbAZswLoejevKQclwg501ZD8vT/V
DloP4iVsSQw15ic8LuVa83SBu4Gv2UB2uKxWZiIsrCahw9rG5VJaxyMyN/1iGiFiwqNUjXpCZ4WU
EIYyH/JnAIG+YhhoE3qLSGpUL9tSVSOgR6dadcKcJ4VtlkNcBqD0BJCkaQ2JpJPKiTc9waCL4e40
zlkTSWHeTYTf+WXVh6WxEBBztC+abj3rYoFbSGnIvx0RviIl/CUXWERnyo87ZanbZMx1MJc5yGk1
vLnxOOgRXDRK+NMFr2YNmsV8W6QpzNK4gl8+ZT1Efe9orqa974F04E1Yh0E5pkq27gjy4NYfII3U
MWSNYUAXsxlfZ/r92BAceWN63Fj92o1xlA/+vmMQqgI/l6qZy1WhmYEaBOwmm00qnfkZMPRw8D0Z
ls2YRsZUd01cOMCySyMoQrambq/jcUhBXXJ9yAQ5qrL4wiGnwwomj+f6OsQ9vfJrYESU33aUXRGd
XZPWc2rAV3LURvl68iEQkHuGey275jgH3qMaqa9dbQvVFXzRCnvS6RGEu6QaolKSpUw9q+QIPkPt
uxIoj7qVnvHDLq+l0hZE4GnCR00Gj6cjfK8JvCqr0w3Iv+dDnPEwnmQVkXweFl6qybINNI5SDVUC
hxA7x1CFkSAcB+828VwBMj00gsppa5N6m8x9qnTQ1WHDvTWhwx6o2cbnbR8imY5bLWYQJCFRD9Ow
cmXXh1OMioUu31SeI1Bayass6Rvl53EVoQHqrfsRkNQWIu9cfkizCeqb+9b6ac+MzMIh4zBWhyLS
jY0XrTlLuUzDStbjkndDODszAWH2TnQizm0TZ6EsUSSc3+x8n1rVkJotJzVkhVnxijWvh+AwcyNQ
TdO1W/ijTlHMgEmkbW/VKDrFSaO3fObNvu/M7ehKsZl8YIgNxBUHKvtRGnfypE6SN3zO4qUs5ktR
BmMeopnky1GLIQLxflo0A0GRLye9NXkB6uAALgZpNYtM2W2Gchg3tOStAspto2HgxYIn+UavAgL1
pc4JD1nuyVMsLlNaw8IALNVIMhvgbdW2SLw0allXrwZDitB1Am34wNJlUUu3YXO/Mkg3BagBotka
LdZQHMkiTJmnAjRqFKZTcBKP2Rwxx06eBMWH8CiCfgrrFkGQg1WnnYDTymHXjV1omsTtHi644/Ei
bk2rOgaRHMY7BGk0zQgk9BSFUshFQJL+6OEymCLZQTZdQQXt7/v7C5P0fhLz9cNXGEm0Lnt6iLK6
LaPKnzZuSty67vq6Bcm6h7BXF0hJKE5tmbIt8BO7f7gAXWl3LQJyEfvy8OFSVDksJNA3TZFlivWi
3BhIHKdVYLrTIBdL4NzTwssc/GkpOLZ02pDMnPImLKtqRWlLDgucJKdinpL9LPW5bxaQSso3A+xS
3CXZaFWf+JAri+DcL7ridMryqLj/pGfnhaIDVSbxBgt0tSFbDXLorvUwsrDUsZphTB3qMTWHI65h
bSvnFRTtSQj0Mt2TpmCHzdCCvM7wUUsg9LBqeD/7MZQyqMiiJMmPeqz9KInzWrkYb2GlmypYviOH
Gkgnc+m4qoL5pNFUqo4KG+F0PotnGCR1kcNaQHY7JViveNdtsnS+dmNN1GRuRjnwbeePLXC3bumX
tFnTki7zSSRhyjFSHU5BFhp6ElV9sIQdEossgWE0k6MpZ2e9GF8nZFi24lKkNwXb1bAuWfZ2k/nu
Akr2d6lhx5AWjco5Xsjhcp4XGfI7WPJix5zFKWgN8WIQ7ah6Q9/yXpzysUpUiVu5wHFbhrYaYdEy
y7cmG3fSVGYpBG/UYJP3XntPkexoFIWZvjI56CSoVGxOijXUKsdliW9qvYirEsZR7LYpJu5Mk3zT
1bNYy8Gt3ditH6aKS8XdRPJk7VxsgGEwEKiK2leTLdowScYpzC+4jffY6wTM5XiH+/FapHj1EIvr
hm4K7m2g3o28Oc1XKCFH3uyvJm3M2tSavcVoIQpYAmplHM2lT2BcWT+M5+ndWLV3dQYh157Fkzkv
LN7mpt62TXGeJZB1nO9fEgGDPwvyw9l493ObqK7L2m3O9FmJp0WXps2J3wQy8gb+2qSlp+K5P6L5
HlbLVwmIWCGw/ivR1gzqz0DNbVtA3btox8Qo0dgq8iYJcs9A9qUcxQrWn25jdxxQdDQKss9NsdIU
qSDPGzVhr4669DoXQRe2CPQs5mcbA6tgEHzPKkF0VM2NfxygmSldm6UtOquorOO1HmSqAjlCxIjF
vPPns3Z0+FDLOQlt2oe4TuhxYIcVjJD2qM8rKFN0yGLWHKMMRqFhLF7UKdRRpY15eK8ZDQYiE+iO
EDN9l6oUptuCO69fj3W/jtlwY0vcRQD+FUtzsnIShExLTIgSXKqcBueOIihA4UM9zV04+9kH3icI
9Kz42BlYO80M6PlINCQyMn/LPJypuJyjkaAFL4BF3K8EF2MFCyMxyHvd/2XvTLbj1tFl/US8iwQB
NpM7YJOtUqlesiZckmwTbECCPYCnPwFXnd1V3Vq3JmedQc32ti0rrUwSf0R88RPBwPbN3briEI78
3omHCeEEHMW+LX173LU7t1x3OI2qwxy1mPIV0TAEq/40jqxMC9zkss11y8Tt+MHvxF663bCLA+Km
S2DyfqnNGXHdQVWNOsNqKQqJMGTcNyvHkKdInGrciCG48W35vSiq1n7Xg2FVmFVt8ahV9DLVT2aB
1dY14AKotzUHv3SjnbNWjw3uuEG4+Gnd1/Ko0IpJi24p9mRpPFigXTpG1INjFPBcyy85BPW5Gv1b
4xR94kh32ReN+yqc+Q4e9pRijd+LI/xvqorvuMAVIHszQjuGdc7NtkKdyyKfyqrbRfJrnocdaR6B
MIjcrNEHF5XARINhRYXFORhwwg4S0rFVeLNJP+Keja13aeX5OnXCD14u43E0uHVNfnwpRllgcAia
bB3ePNO36RqrnPX9dfXcvArYnfHq+IqB4wiXL5n7+LKp8r702jlpmHtDlvmyxtO+amFgEHZdXDKl
pggZroH+iEy1vw3dXcS89ob75PN/Nrr5Y3Lzfy+Pu6f/pdnOP4GAQA//q3Tn9/Vpf+OwfmeAfn3h
39OdECsRXWzGogBsKPAdQDa/pzvYKYb6NjgcBBk2w/mdAcLuHXAkhLmEUiyY+2O8E1lIIUJhgcag
nOm/E++EFgn9a7qDbwG1E6FWa5Xon9OdgMGuIbwBA9SOU6qhNd7ccnuv+jWThRMmClmvEes9CSKR
OEiBa8JuVxsL17XjJxWSYuSRn463XOq41pnqq+PGw9vFH9cEIfaH7GMgBMiclTc+tDjOFhtG+0Fb
wXP2M46curKBtbbRdYMMW2mGc48eDP6sQcaNYxVQEI4hLh3cFtitizS8q+O8of2F2Jg8RF7uSATn
Pa1xE3bWGzj5eww2uYeMPSINblnFs0L2vnRSJpuN4zfk8lQjx/FM9L5wXeD+6z0pZPgxLb8UMn0k
43eMVz8Jsn6xku5hRPrfbiGMPapE1k7bt9oiAuGG4coPXyIzvqwWIpg5BgljwQIPzspBgjUowRzw
tXIPjPNHEujvxmIJfS/rZAKpUEyyzx2Ju6COxHTjNeRxcFaFv2TINDVuMksx76O6+RR1hdChGe19
AOPgtKoHJ6ye8QE7s26++Nx7Yo6fL76860yMNGSq5qRzNh/Bmd/vrKU6rWs2q+nCIifz4polTkuy
IJ53vdMgbV7vFa+eeDddPA65wOf1tmmmdJjWV+WrC/cmMAVQpj5H3E9DAUALB71X/oxd1iVcxjel
ByHIVIEocDMMEYn+VjG65yE+Uj6MwMox5NSX5lQPw4vi5JbqkqccMVYPpMidZ8TYqzi2ZLgvSv+5
A0ZAtf4SfVDtFQ2GOyh5hGIz/rblvuvJpQnG12kdPdAswckFQTS1DUeEgrGaWrSnnvHhJHCxCina
w1zQYh8341Mc9s8BneukcesftBuDLFiInwe92Gm5fpDACQ/9urrZjEkIHpRzw+HTDSU+Qmoy9/0y
3Iq52y9srLJ4brKAI+Xi5VcY9MfNr/pdt9Q3gVt88zfc/2vqNEk4suehZ2EaNeS69vOSm9J9JeNk
kgnJEifVrnSbaddiblmAMM3SeWtaJAlkamF8RW9Q3V4SbO19VEV8F/l0fN1mDlzKV0lXUjcFMtAn
NQnO0Hoq5WXfpBppazJtGigSskE+BiqTErNPPLADpgsO8V5tYIJMPhjIlKkwn4zP7dll/u3Y14fW
nUH+EfB0wnHcpG2XO8xVZx6Uz5O7ihSxQ9Yv60VjCExCl0NxO+23ggCqcWFjthgakmisa0Qh681Q
Qa8XmGWrPrqrXEgMDTcNIIMMtzmdF7dKYj2/xZX/s6dNkARQhYmJFccHDmIhdif4HBLTuIRgiWUF
+G/+Tobt6JXdTeSUV/h/Tr6NXpGEHdEZqcGdlXUBiGKeT7UH5glG+c9a8Pi0qjpIxy3YstEdcSdY
4SU3Hr5VEa8rrDVVJQ3vg5T45RVhW/xSONMHIkeSw415Lsrwjrv0zh3oddLiAl5m10/Tt851s5UN
6VCpgyO2vG7m58CBRwK1PO+oimJwLs0x6IOzWNYXTM3H3i/MgTlKJMKbG4xCy7e4br1TGHWPoDfm
XTuJPpuQ/OIG0Z3A9kxXyjnLw3iGGvOiTxO178NQf0gPuIgX1lk7NB9B09zpeDsVIbjCrm5T1oRI
ylsognp4qkx1K9X4yCZyneMV/N2MNEZ1HQZy/eLOZG9YD5AFa6NzGsDCxFGWL9rcDbKLElwFKd6M
LFT8jjV637PhguvoLRzjy7zGD3GHYVN45WfdImvq3TBZZfyFUlidVUQgrxL0tpuDKJNjd1qQA5Zj
dNkWD+YdHMdb/DNrpECbBubJtx2isR1fGf757XjWvD524ZYRMe4q5BllXfJDu5RLTmKzPZZcPwQS
42vpDBIyR36EQ3iGELr18Jpho/apP0ODF2UWDd5BOsPFi4eDGme4Cm0fnseiOaguyCDlf1YjGC7h
dT8aHsAuIvsqqPOA4c4aFNve7dlNP7gvwUZvMHkeyti9bO6EeXU9B7If8U64u1jGQO/6QyTHXeNs
znnzDCKE0MZY4Nqi4hwF40E47als+bCvpylMyABTMWpZDxDKbT4IdFusnfV97Vq4a7U69WOL0dUK
FQQZQRC3eSPa5czdyEkmvsIUFCO+gVZ703DYcGS8VpPTJUyY27mftkQZHeIK4WPaGf9ZrmuXTDW5
85U5Ff2KKwk0kPAAvArvNC7zZ4fpdNcUvM+VCQpgrOvOn4rvFOEj/hyc+UEdRDfcjY6bGQeSWPS4
c9JRTAnx5/hJbIAfmtHJ6BQVe9HhKgj59MjLmGeSLUmjugfCEeiKsk2dTv5cen/D5ee33yeYNq9d
2Oy8sYZ+XRH3LwwXTeDsXFL2SSW6O42Xdizq7QewsKv2hifkRkncrjop1fAUx1wlRePAO9ZHthRZ
7IT41Po7E42ZBHDMPQUMUAM5lSp6nKLm3e8clc+jRZQD2SV0HeMd41FacrZHsJaG1PmoVoghp70p
uypMwQotUK9RUheAVtQ4sBuwD80DLTnSu/az8Aowt8VXKxD6j/S7AJeM2OhaYpzJI1WeiS/vZdT9
8KP+flT1jVNMWVAMH2vhvhG9tImDqCEJI/rR6+04GW/nVNvFnwYAraLi0HysSCKtPny/yWeHwXBa
1yYZId9q4Z9qX19m4g4JLZ0jU9tlC8RZWTPHW3bTPDxQzcakYwOYnXL5AVx659DueYspYgMj3hwO
TzpqcYg12jkWuLVaOo3q5odjcPW68IW7qZyTKRLXttX42OvUXXqeGtYinQLN46zueRzk3qE5m79p
dk8Mfp7TCG+IHEiFA3Rw31U5P9VG3Het/izF+qz71dstrgj3WC2Oz35ffRO9uvGX4An74w9mDbO6
4Oeojl+6QKTDHGahpQxCHFeIJS44UXCHDiE8o4mlvFO5LtnNOtCzE5M3zOxFQidzdTfyEuhqaUAM
bU9LZb86YJ+z8ndzz8VlXScPVgd5nwC3R7HAUb74j120RYmO14OIgjqNkIztBjrmU0jzvo8e4RUf
R7rsZ5BBuVQwCLqpWR6burgllF21W4Ldn/h+psOpDDk6s51ykUa6zZ65sBRWByRVqHGA1VX3OZWC
pE01nISsIX+LWu0FWZcE/OOYapzgg6++VMHjlIXxI+nkpwrKDfEDLLpBFNlKgBSGnr6J127Mqq1+
1b6/E2ukUlDMewSed4Ug930b5bJWZ90ghsFSg3ceia91AXnbCrLTaj31M8jeivtXEVOcDMCUSZ8u
bX/TjfUHWfTTWpbHEKm1xQ8BukSnEtlNOVcX4ccwYDZ6EH07ZFHVHhcPaSer2ENJiyPVRqS6UcBg
O39GEP5cjlN3oAZsVttOc87aPvi+4GeduTOS4iAaXn0XpwI+rGfEQSBadb0m/7P6938JuvjP5K0H
sff/hhf/tEj1HxSu/drfWi4+Q5cJGgNlFizhAkD4W8sFyxDANYZRSKB0/9xywf54LHHysFWBwJrA
F/3ecsHcGnlYO4qmi2dbM/9Ncf4JNEXD5+///8eWC4i9f1C46MPioQNw7uMYe9ot3/iHlsuAYr+z
bSZO3RHD0oKAKmOGfYuGkiUtI481QT5ZFOzSWEbfwvobrRAmVPhAW5C/j4jB1QEh2mxIO53nFdz/
DP7fjcsnx+3Gc4dmgI+GgGi2ne6c27irHxY0CMKgOQo0CgLtolrgMBh0aBs4TfTlaJJCUSPZ1Gip
2GJCgYYCsVUFprH4bYdDp8nqraluS0dhxCGWBzQoTgiI9ed+cL5701Kl8QbNODrOrqnH6yTH9ybA
LYz6E1Spa5JZ0TVxHU6QgY1DGor+Y5iR/g8OfRsDSXKUY4pUzpAGy9ADyXGghnTn/fBacxpGs9Mh
LLhVOjR1aes/VNKNrjT0633lsnjvy5o/aS5tNFYfIMl/tEDOJngIUEug+RYiyXGJ6gHzZgD3FDmy
cB/7amFp47TvuHJhxC+AruGfnDGt40ayYTKCDwiiYTdW86Unqk5LX5YomcAyG2N6GQFyJENfyeuq
JwA61UVFw6fsQPUw+6+JtUBMMhqarrP/s+q3V7SOWFpWFDgDvZBC6LyKuntEUgHQoX63zv07XcvX
ptm2NB7MbqpDiYRidjDGd1nQD3kwzDBNvbZP3HE8zwtEFfVYusT1fhm36WCMn7KxxB2pmp8cx//q
YuSFhvjwUVU2zM61lpNJA/yIcb7ukHw/1D07qWIlOWjx3In0dnXwE8ZJbZ1KR5fJ1MBgdZcV+aqP
jKrtAEiuXmZsayPyCpNovytT43l3GLB5snTs1mN1BdMYSTIr1tsJJ1FZ07eZxp+9gahuw+LHwNov
l45wbyqMDArgN4ARGmESDO8CDZGyFl2VlLz6QVp6P3bUlq8CRF4YZFfPEqkymhJV8acgQHQ5B42b
oMZhUtHM4d3gLO5e1qZNTI+WRlxi7Nr8Ii3Igrg3OMfedOTerzfhJJv4NIRLPoSdzl1q9lvh3bIe
3IKQy4QSVvFEyvUekNEtHCRMJuXwE5vmg11f+0B+MFvlQDjfohIjRkfInJbDAMLMILthQEoR3Dn5
wDckID/Xsbr0HLBLx5DAbGveSpEXG65aVNUg12NcmNLD2y10hRIXrBwd4ooCakOhmJNBIUBHZ6/8
aJZqL+ExzNZsiNrltYf7MJPpXsGNwLayVFt7ouhNte/j9ctEbiao+6xAHDc47Iy1NnoiAEM2Z9+a
HrNwb8E5vtBFnfgvW8QaJC0ArRqOiYFzwv2VJYE1UzCjsqSCv8I3gA8FxMnsRxmDAzNitsG3hilT
wZ2Ji/Uywq2J8IsV3BtibZzZmS8bfB0UR+6B3OaaTjvMExlrcBcM4AQxuUC3rcgPh0Ot4x5uEEwj
MhNvV9DujsJUCgP9hMLFRVXkDDKFp561oAZXqLS1tlRfOujAgWoFxjrAS0EcDprqQdt6zoCeTmwL
O3BE37yZzEloMFLUaPWQyRyjxvkMSfkq6zLbvLLMSbN2Z4AN1wK1oKI0YwKs2Hnw6qjGhxvMlIcW
0Yg2kRNzqPpo73Xd5xos963iuxgNJKxAZSjfoJREbT0JyPCrs81sX9jqkmr1cxOoHYGBl2y23tQj
pkomNJ7MLK7laoZ0rMb3yGm/I/DcjyhIdZYLdO3VZ0SA6Mz2qCbbqHJtt0qUaFlRrvLF9q5C28Ay
dGwyrPmKU2r7WcQ2tWrb2RJqqG58x8iUGrKkpmHfvFVAY9i2l9f6ZeoXJYAtWwfza2jW/ww0tjiB
nR/sXw40f34IwF8nml9f/Jtnz4jd8wTPHk8xwozy20QT/J8IazOoC1SMoIWPfOB3yx6zCrbv4kEg
2Izv2/no94HGtr2xbAP7o+zGwn/Lsocz/w8DDdSBi4nDrjnxkQL8eaCJIgYLcZ6QO22DyWKAPmBp
zbKTXN32Q70Xeo5uuiqAk7aA7Xd18S5iNJWq+Fhuy6ffmZeCTCcskrhUtb5WbDtbg9IvPKBdaK82
QuQx9LDu1RVU4FtccPQfBK5Wgd9taZQHgskMahn+qvDuABR+n4z8GNX0Sab1uEAHJu7aHnxvekOD
5YJm1t4PguHgETEfJKpPxu2Qx9suVD9lKMDlzSLdA6Xm1re9qTie12RBlUrDdXgoXIp2ldyAvRRd
kUYyxnHzq4WlyH62vaxARfU9eAJktU5IMuBuwY62KxaOsCIXcyzRCkC2TKJ1uy1s82tQLcoBtg02
dQglSYiGGCzb+xGVsXqMrzEqZJ3tkgmUyiqUy+AK3gS2bdZCz03oiADZbT/1Vs8Q/vjhCZTTNttS
myff208orjFwwOliu2zCrauzsf02R5A573rl75lo9obOu06OuHW1D9o24+ZyuENOVGZISPpDHbtI
U5pvpl7yMaQfSxmhV7ZMsGEhd0IPZmAIAYS7z7BbrSYKrDpCTQQ6ySombrVTYJ7x8ic4wu2KgzVu
UqdyT3NNb0KvT4hahr27iWNn9djyS5kBleWQahySzXjxqSbxzp8npCYQdQW0cQ+RJ0IJDB/vfunt
WojAGmKQFjPOQchDjl9EE2dOKghHPNPt3VglibPlLCEt8SO49yA1dRTuF7jW6aDIjkOMul1/M9PA
msfbzdzNEd6QniSb1bDCFZ8Uonaz6hYZwtcg11Rb3dtZBTxbLdz9UsWqP0Ujtzq5+/Th0OM2Hlic
G5a7sbratQqbbnr4PkF0d1Z9K8hwEfpXtPkA9NH5cbBKXS7NkPvrvNe6OprQf8RbAONvytHQ63bO
ohEPe/KRsvjdi1AEalpyoB6kdqzV8MDtMQQZcR8F06s3e/tudYJ0cTAZRcGcGyKPIawLTNDBHncT
8MwFXmHb4WDrxvYNE6tKa8Zyw+XeE8N7scgd9r4kTYlfcGIKoK8ZrjOcynwZgtO64GiBnxk286nw
yPvomk/F+z3SyDJFT2FfRUFjgXJwNSU83WUaX/puloewQgNH+jvK0DWXpQtsP0R3ZlsrkaqVuc8a
zQrcHRYkWrPEbGvMJ8oosN5r0WRu2WNYkJU42kzlPl7CnwC/LoWnWjj58Y2vyJ0W8F660uznJn7b
FhyEnnEOwsCUZG6okhJGBhoboEdqvNGwRe9GSr7Q5gbuWC3f2hHhR1V9VFJ3Cebu79Ogf7BxePQi
euUBQLIwqjCnoPqOtEkA76s0Dmj4ftjxYLmKFMns8zqA/uAxpgNedYDr6KnqSHcesAkh753ospj5
OJPxKNz+1gTsZ7SM32tRnjbkZIj4kQhU4GIztTXXkqMF1TrgckvOS8gAtKCGlR6ASxaZuzgAJjrz
VQmDprKp0LuZw/lUifrstiYvh2ZAJsKugV8DivGCA6jWXK3Fs1SezAatz1KOB6CoD2AzX73FDVM9
ofYiXUysBDYwSgUwfxZ0NA5IzvoU9PDdpDlczG0t4QdxcZpB3KWw/0nqh9FrQMJjUwRjsm0Cd9ie
cFRc5XfUW7LZ5RZR7dGLHddXt0QYyer4gyLd3XkdAMFQjJ9NCfjIlfyx4d7jfwaRvw0iOP7/pbPy
l+dd/Q4O/PrC32wV7ASFaPDxcKXIPh3ztyHELjPHWILN7792yNjG5u9TCO6DFHQ6ZhMgB/Z1/PcU
ggf3hXjaRRD6BCB+6P9bUwgl+Jv+Ag5guRjDX2X31FJiV9X80VbpkZm7rgBmxBekeeEvNdjXT5GL
Ig3o3TYtHO7tDMRjh2jmiIHlJmSQVIsVmMxKza5nd3iZURJbYAfGC7xiK02Hpf+SLv/ZWdHK5/LL
wSaNCLdej6lbbeWta4Uu+v+3Y9fviY+iWNHQBlABT7dFRaj0wQ4VinX432DLh8IE6crKr0CA1Teu
eOArgumG0zLfQnQsII56FyfmEt0g78VEjml8mpswaaF9zkMXyi9/kOhfeg49IJd4RLXuOxAGfdRb
uFyCEvCZ00/fl1Ee7KmEMTErym0fTPJHhXkywT47AGuA0GF3bNmmqhoNvSVvOu9UTvSzbdxjyL2T
Lp0Hv+lPcf0DoH2dEjOWiHbpAngJgSZtu6cWLkGuZOwkPOyeS4oXuUjoKqRmL24gbkssJannGpwu
fniYcF6caYgzBrwwKSp/zEBcfixVf+fiRKmDCGGsYVeg20XWBggkkDtlgMsfvE4HZ2/CPW+lCMHU
zxZmzQ667eRWSwA3Vm5IcFkOdmCn3fnKRuGci0ihbOu2r3UYyltkLPt2FFkwewczNJ+w4RD5QH0R
0qs0oNuS0l4/U9aXWVkhPEGriSTLAsprKFb/4pAZIgrVJXgxFJ3aljRgtJBhheDw9aAuoh0fULxH
6tKE+2HRe+xEO3mSNsCreqDLmH0HVt/GwfoYhtX3ugUcQoMuFQ59Bl4ud4FUbsab4D4m65qwbYXX
NY5kJykRabHJQ+0Lma3BhrUHkzmboTzUZkS0pm+QGidFiRoXY2ORe62b4I55M4XiA8U+3MCdJ1Qm
AlTs8Y8u/NC52cZI5BxWDZhy/kkjA2feme4w8uUSzTgDCzuva7rDqhwMNZhKuuKtbXr6kyoQJzH0
O6Zc8eJo94braNuZCX0HV7ygRzWjZkLvxBaA6zbfG4GlKCq6mhrlX/Sc0Z02l65qLJdSvyHK3yxx
JrI1ZCB2hxprBtDpzeYK7wy6mSiJSgw+3XY/E7+FCwVGnzBEmhGusoZ0TyvtHHSap2OD0XAfh+UT
OrvamX46lXc0KoiSiVV3ywKIVGnyIurt6kXiEXFCWsr4tvXm3RCX1Q42J/ay6O1ixlndSqRTA0q/
KMJNV2foTrFwoYNLUu61C5JmVdWaToyVmbfwW+o6OamBQroUn1K9vs+yfN2i+jrS8aTZhuICj3LY
VUOKFQ8ISLFqK1UjQKRwk99GDVuK+T1wE4w5W+d6CXad7GVEnlYWkFS145twhy8TunAsgSfoYMNC
qOjOG/A+SwAMNUCGCHV4NDIs2+CN6KGAdgi3+pvTIunClgb0lIBE1EAjmmUUaQlYomk5qIzlrrUU
BbU8BQfVexyAWEzwvqhlLqZBfSIXAtYJHEOF8YrdJSBJZeEfWvQ/kxlwDWgYk8OPAoZiyY4YOHJa
W9pj5ezcWP7DwHkCXYV2h2VDonEEH+N7fIfZ7r6w/97aZ2/wrdD3sXAJIBMBa7wBdFKixLhrg3qH
dvcTQjtcaQBUjOwWDL7utVoxkTiVj+4CZFO9YhtH0PB3U9sQVPa7COhLOMWfk2ozLKAokVnCSqH9
dDuP6j5oxk8vKjA8Ojcg4gFSRbrL0ec6x9Cbu8GfPhjgm0BuAJItjzNF5Q9mCR3ejM8RkB05l84+
thSPrJoOtWGOwBiYmIpfFmveeUXggAznuBzN9rXYapbA5FRWZM0juH+bFOBTq0thfg4ObsSdOeOp
hlBe/pjEAQr4nh5RNarDOQ2tsVjCYeyc2MtXjcUcHVaHH0M2/dzEgOYQnEnC1b3jFU8gp2E0WfMS
Z/JtxL29tLamZnPew+cUS3uKQ3KJ4H+Gkp1j64fCF+UKi7ZWiRVWvTVNpbVPyUTDu8paqv+Ztv42
bSF6+lfT1u9Pi/ur5fPrC3+btuxzq/Fwy5j6qPkT2Dd/D7HwhFeYS3gcBcV2bw+rN/84bfkUS9xC
imgXD56yg9gfpi1cglFol7xhTyd+698IsUiAb//XaQv3KBevAWsBvdA+lvGP05YpEXAMcVVmcE3L
dGPEWsGugvIOsa1pRVUfZdcLWkoQXQAoTFWC3AGNlPTtmBKnPcYF3asw+uh80pw4uL3UX4ZLO63f
aFzlNemfcFmlGxYxhQrlEZfLcx2ZdF3EmhF/PDHPAu0tTP6NuWvqBUXhJbCSTrZJFBciG8vZzYlH
9/7I7iPBX9kynF0x/XRL7BQLAtw6RYDFcQ32UMRD399oyYtLpKXzPDR1c3YWMOnT4AanJVqAaxn4
S3nDu3nXlKpHRN1BLMZzleMyndDJaqIscGiYRZLSdALCjh58CH1U6yCfDWfJiGs2jdFyT43o/CPs
8fIwYxdbKlq0ooCcQ/6GMk7BMTaY9vQbpjLIJGZE4k1BmcfWU1kF+MGqESZZB4EVE8r3j7p1XlS1
XKO6fPAN5g9k3aDNHGw664AAYJxVSy5Hhv4jPC85YpSJaoCOXpTwLtr1GlGKLA4+KoIpfIM7M1Yf
PJrAfeHHGC3yWg7L8zRF30ghsRujRVaI9/MWzvp4ZBKmmyi6W6wg+BmDjUq9Vp1nrbfUA/WY0hol
lSXGiL3ii9Nm0RDcur44KLmnTdgcDAxK0Dvxbum7rBlBazpmL+q4zAVf0BmH+sN9KISHTikKVe0e
3dvc8YMXb52/erEBScS0WcZlCE3cPXvSFtTtTMownKpZFWiHYV5FVokelPaxWKL+UbviBI7vAffF
k8Coiyvws8bo28MNw8EO5LBZN9Af5qawc/KAXBg1DvFDwGur3TBz6YQFGsMBb/x30BFjWim1XEIV
q6Pbld8lBvLKTubUzuhBO8kvFdn4QONFrtgwlWwY6mMS3EgM+Z6YLiuGfnfUJUYEpCsagmDAjpok
xBavCtsh0hJTel6jfAPWxT1hAO+T1eqKsOZp/EtpWM2BFvFZI39TNohzqxBnpY0HlBi8rKoADbGO
3XQ2wsNxmG+s/Rlp7t90IVeooI15XBEksEGAJTjsIa6jHUM+6M9YblIZ1H5HbA9Aeug35CRsnIhH
461gx8Jrx3QGxHpfl+yJC4qYuFvTQhQXPBq4SlyOUs5WhGFKZ4XuucYrXYh5QVPFoK8FubC2yy1q
QQ1iJV7YUoyXthwV7hZ7boAMfmc+5IPFQqqQqZ1Eh+qysPgD7bY33w7sGkZU7EuNmhd0VTQPBnUq
rIOgRXQnpAI7jkCtJtiA8J8T7G8nGBiI/48T7E/bp34FHr++7vcDDBQF2mZo2lkLAHr8twOMEvxC
BNCC4mk6DL/zB7uAIvgAZoGV0dhB86cDjOBc+61mgBPn3zjA4Af8kwMMwQjWtePwCnCe/vkAiwxx
ulES7IFrf8DK31frJxOw71F5K0IsTdmcV+pVjyFUnOOhYl33RQeVtxs6fXJjkHCAu2TzMG0b+mX9
dUMvc5T1XVz1ybQV+Wa+zc56te1G1C1yHZgkFuw4RDG05zbfLRSDZdm3uzZcMI59BLWXGAYiw5/1
ZZoUasD2no+NFq/oKqTdzFBQUjctKj4bSjdseNu6nw78hYDItNbrc8Wjb20YvwwdfD2gHKfWniqT
PV98e9KoFf4nxvasD7EAEDv30mDBahp7JhU9eV/YeNwGGuRLzN4XH2CbPcFCe5a1LByQqRfPaBcD
fpAgF2PsZIqrDDujptSJcAY6aJgmzthCXaDDieZ5HSQYX7CzY1ASVN9mrqRf97wFdkGnhwn/DaMi
WcU1wqDaDy1KffBdx/Cl98O8ovrgs89iqjIEstjcUsIU5zRrsVwDMLABh1kMWxps2BTaeMWaG+wZ
AYPpNaeNCfc9jLvggPqhv18rlJf1OOwnFyu8Iv2BAF51zkvXeLkT461ar81GL2W0Hf2BaTTIUD1v
JLn5L/bOI0lyJNuyK8IXcCimZjDAuHM6gYR7hINzogDGfxO9n+599UH8rMwokiWSw26paWZYEHNA
9ZF7zy17B/FiFStbR4d24oA3jBE3Yi9fYuOHcMo7RzkuLfqDpWVhDVzCM0quOs0K9BawR4M4BxDG
cJfq2Z2DSbiI1KdUK1pP2qjg8XmoSpluEBOyELI2HXr9rbGsSonBj8b+Sa1pfw3j6hT3IC8EXjql
zp/NSD030twOogaNtWAHsPwVwNJoyUERXPXCVPZKONPq8qck7tUFZsLNfKeZGMKKDvP1bHGhmf3F
neaDmdjnTKyIxeUgzfmhbPizllp+C8XwFDvd1oHk1XUezLePOOuftG7ddjtmj2BnOCaDtPZt6mJA
ntX0aMn3wS667QhbN6bh0Hv1LVw0XA3HukngkN4IPT/i+3sfeprUIhyOGe/A0KaXUe/3odaz3FLe
6qUCK0nDpECAHZnzIyvuGeFnlzk1+PK5KNfqMonuMoFVPZt3ioZrrnrF6bp1RHrJsPlqhkWvw6vi
sOwb7aAsEEy4Iw7p2PFCVTt2aI+3kBEMRunNHF2jZcQMasJpGa8TYAt8OWAPLb/p9POY/9B+TojW
WdEoI5x+7gPlmQGQoazBLhbgad40JbDhl7CMYa613A25PXpLq61mjvxloONFM+4vqo53Ri3eKhgm
G17ZfSO/HEX12Q/mANBQpgpEs9Bu1tkLMJRwmy7uIRePmm5tJyqFSqsDA+ud3lmbSv2o2WBsAMGW
wGinLxaXX8jqNxqC7k61kyPCfcaSkG1zpvlTtnwiIj46bniKW5hm0rnRUFpl7fDGhjQQ9Ms9kzi0
/Q9tnDGfwJuooj7oA8lEQYaPViKPpmoceefY4sr9YN+wVxPrZOFZTxCDGcwDGYlMreopTnzTtoi5
ECmtOmEL3GWM1TPBhxzn8hNtlF/nTeDm8w5XUjCxWN40FHpoj0rQatR+Zs1AQxsTr6ogklIatl3v
O2bIgI+asZPpXtPSb1EzXbWWPSWk3EHunFat2fRZJ5jVzyvwtFXqTzU+lh1YSi07NLL2InbVRvfa
prBerOkkEntbxxFP9vBqKtYxqStGtwPbtuyCVZzdnU1Fy8axEs9N+xwxDeI9HCNJe88KJ7GCGLfq
JoNS5ilVeMnWCpl9PRNRsUnG1VuwbFVhvYFSeDKjczdT5MsC1gh7HO1BNfWtsOynoVR4PfEvaSfH
Vi76Wo4P1OUl9bnbu/hwrZ1tdgf8w3tAi8FfL2b+Nevy7wyTwY9qRb93/++YJq31av9zVenfIq//
sRf/+bHfSxnIlsg1LYGmlLUmze7vpYyBzdtm4WBZgi/974iYQDQBHxCLoTKyWY2Of/Ti5lrb8CEW
nry5f6WS+Wnl/MdWXOV30wH185jY1lrp/KIn1WWdVmZoRJ4Rj3eFiA59P+40lc7DaY/aYu01WV5i
nZOuwL9kzK6zyewcsDf4KQ39QxwlgU1xjPXfn1nS5q30IrN+yris4swKjEYPxjYKHGevCeVQMezT
UDUvWXicMkxUoM/iId8t7o/UitBHIcwa2rM1GEe9Ua+1W8BCT30b8KXXL/o3FBl7TrIvy+4ebAeM
QjUEuXQrWnjn3HTpzJxg8JlzIBL/njiuPzNvE1VybfV5j+fyGg/OyalfEbaCZKosz5X6fnBh4sRY
0dX8Q4ezmEVKulVpHdkSBNItz+Nsb0ZjZOO5z0MNK462bTEwG9wpRdR7ZjMs21q/LxN1s7Z8rFF2
gN+QoaaIrNQcHInOpUoh2DnxlVfeVzkxtQJG11j6bbkEjSXPbl1ihrOTj1bB6FA4j1FyGZTPJd+b
GSPUhuFaBcWqxhQVKKprU4rAkTAQpyVJcQTZ6TkR+6DCPWXcKY7+PPeulyoCs9td2Wj3ilBwY+T1
22yiJWxzDPuo81QdJMmih3R6SXdwhwQ/5qcjKorHD8UWt1MHoszcUAsHkz3REXGZPKRxjPRN54ss
HxK9fneVuQumpdraWuopmbzixjpYjbIbQasojggU0BGxxkJERBC85iJ8yoWXC23c5AM2zZGpKuB0
I9P2ZS199Kk7p0BKPMrPCmxWl3Gd2QlAN2U+1EXJTyhNkXxIpC7pHppZkDqjP7mYJTgYq9r16jxG
jRDtwja9Wilrq1p9xiwAZKzYZ9lyV8zF3sbfpzqfc4VyAt+fxo9myTIvXt+FXudvBEYpG1vB3kQ/
J0PxUkk8l1V0SrrhadR6GLAZXCb1pXWZ0YTAsCKIPTki4azNgkx3Lmo3fk+1qPEqHRVDa8SbiNJb
NyZf4UliCrdV1SRo5xKWlgOVG3eH2CrL7Ieawbv3bbC+i0ZcQ2U5AiKMvFhzn5R5PNfUHOsbaYtr
u5Yi7lqTUJssa5HS4giLLScwVftChAAibagiVDVlnlwiqpymeg2pecaEcRs1kK3eLmtJBOMEHgy2
OL2+adByc555/7kjfvattsbB/ed3xL+KYftjR/7zw7/fFJz0KOswIPxtAPv7TaHaBnJ6Ot41RXi9
Dv5oejUmTOT92XwIMT398N9uCgMUs4V0Xaxmhb96VRAj+M9Nr8Bd/9OoT/zGOjr+9aqYgQsy7XFC
mFVsFAZHmn6ru49pmuMHbp16J8f2tDjhsFV55UvQIttSYeyp5XYGIwWyop5Sx/GvAWgRfxb2fMT6
fVtqdXhvMK2Zk2lg67Mg4nK0oz2qk6cp+K7CNHqm7K23C/ywLaA7LHG9tR0dpdkY6J49M65ITmgB
hElxGYviuSijcxtFJxtJ+1Sbywb3+2Nvajvdaa9qr2pbpa3h7g/6e100PxC/vmb69MINLSEEO7NX
dKO0Nk3rPEDddz3azO8YEE65J7PxocExtKlqHX7fp4GsANOunl6Zsr5OrWAUKzW/NFSQzfViBy7D
yG0k67OdR+Kx7ELnnBZ66Q1DfJfMwtxCzRSbqJoL+moq8bnDjZXWBWxqXAE7IwcvlOXncNEBQRcm
M00DJJFeOtesR12s2ocyuToZ2L8xREfY7IFuIpixi8dSIi+foeGETfW9dJJnIxRs/hTns651X1v6
azjBZpljy9xOqnarOflbB/QRsdJpKeodhBKGnsyBRZe8VE551VA/GJVxmpUMfY0Q0KGnu77LB49L
pPQaFQeDWeYUCMnIQrWiCM96NGCiaJcjyVNjMOWgVFWHIT4IAKAAEZxNDBMdYDp7cHwjcRS43Lm2
tZv0K6d6B5gZm4yBqw8W4PRPnOFbxSCspF2doYPyrVyrlgGelj74So1Om2U9nk70kItjHdspGzxT
FYUXMh+Olv6chRIxfUvf4mLoa7pyl62jPVtleFIy7YsU+7azuX/ddRA4M+XYhutwUEoH9NOkPunM
DYfC+ZYXmXZBGTL5zar7y/tk7zBtZPZbBAXzxw5LhxN1gz/GMUTqdUoZM66UGniwkQGmsU4yrXWm
Oa3TTW2dc2LvSDZDLwAfpCMPhukppv44MRxdDD6lfmmiPISQP30LZ4a5WjRUvBqDVnV0wEkQOSaw
wKqm10NRYXGNbi38Hq1e8b1gAMkitQ4EnhBVbeXWzMLn1M3fe1wjWoLBNMZHoq2GEtbGFwySHh4X
a5uo88uA90RfTSilg8IPLQ8PmAyBBGFTcavqIzeTi+Snz4i8uulWS0uZGZcIlOwOvi8FEU51HOT9
xcYJIwlWYfAkN+AdfFQrp3Q1zXRjDC5pSN9DLmG2QRYc2PlhwmWj4rbpRdoEaHR0UFA6i5V8/fLa
/K1t7B/VStnTV/MOEhY3sFZDj93W4kZ1LP1+mW1zOy/UYC0OoNpQjwuOILFag3SX+zsvxprZGf8a
XmJ9hzno1VY7bdMtxHnI1WekrY6jGJon29DwWWrTQ77akoRZvef4lEpaynA1LtVNk2xrvExFpKVP
THbI3rGBk8er5Snn9n92OK3tbaJED90sT42bgVbv9g7moXENgUHagO9a++YYGKdsIh/0nMW7kuLj
1bVQsFXt1YDA7XO5BsxM/cy6ZA2dcW15r64xNPBIsl0M251FDCE12RpXk2uC820NsAGyt53i8s4s
DLrRZjg5UwTSaKaGm2dhBSNd5c4qi34LtqhF0VMo14qKxJtrGO1TMb3pxcir0i/PS0v1IW1xqvsC
O3jTfvSWW+8clz1djSLYx0ff7LIcvvxg+urQvFRlcTsNowr5K7e22K9YlyvuxsYTgjuY4jMyOXT5
50o9uRWwqKfGOaRFfU3m8cWw+YHoJj7vssZMw8OKZrv2cxElGwOE3wcqlQtmXt8ZWD5HjXm2Zn7z
kT5F6kMwgz/ootxjoR16ujV220rOh74s9vlknprKuZt6692ZCw1vW/4j0hTfzJCYF4sUwSy6iM6j
hwelKWLbGlTyS2Y8JhXhKR0+HaW6hbjFhmA4t1V1NBiT+pOTz99z2/iOj5inuTLAPOhEXFByInOV
2UbBjrLLjYnknQ5Sfy32NYgVVMlVgYMbB7VkF2HzIO7VzDoXs/3pLglalBlNjVuUn1YdHQbd8gZT
+IDpz7ZVXMqw+oqU7M4V04drjLfwKW4GbRgZuqanv17K/X8QgEGp9I+NO8ygf1fLnWTyfZn/z393
f8T9/lLKrZ/9rZRz/8vQabYxSUA+Qo/9a9PPygDiLqJF9JC/ei7WsFMuI5wQ+mo8tfjd/qjk0NXh
CDdMlvpk/v6lph/x8D9Xci6tPiMHkx2G8Y/7d8jnSGliFuNopFcpeR6f22FZCYRL81wVxW0KExwm
ZnNIrfYjktpNCFE1GCOB4xCdTaUaB5TZJyVR9q7JYtad1V3TSB/nBftBjNLvPUlNm3qsmVIVXMlK
2nCmrfkHYwqnOM4uYc3F0MDIPRdlvytC+IxDm0EaDBO6cmEAFCriZRu3C3B3MQdgSndI+QfMT8pT
LAzpza7ZYTa07xYxP+RLxbhfDEHLZr1qImUHmIZBqBt/aVV0HZmzWXNI6BIbcMsWZ+IruGxlZsGp
ACha5o/llF5bGUL37r/0ngAzBatC3Nuq1xgSsZtNKbHAKe3Lp8LMADwW5Tur0AB8pEAjSTmnunel
Pd+Gk/rQmDO+BBW/eP9NOtZFU5obUedfnUGMQp7su25+cgH7+ni6mBmT9GAzcNiZa9ZAL1Bnw1Ut
L22Ob4ZpXwZzTnNRvEFEWOrvbUSuwjCXg0fJTPHGzcXUxPmRWdwLYNQV2IEDFlY2onwLHRRdFUiC
yQoqV0Cyp414Qm4q8asV432oITE0hFrfxlTurBIQiyZL5Fert2B0CrnpTPuStZy+oYtWosqNKySU
lBK6t3yrXej845CWvFR+iCXqKU5t/KM5MkmrPxZLom+w8gal4A8stf6goQJT1Qmbfgt2q2cvT0th
AwboHKSPPdOVfLzPJ/Y7TF8ECgZnBuXrDPF5GcrSKwbxTSY9IGIjbIOwLe6Mqs/pj9E8OXBEAoWH
8aFKbQwiIC7JlCrqU6ylabedGmH6oAXsF01LGhR2xXQOx1bdGkZV0VdU/bVxbWpId0YdNUHqaWMo
RrMOhRavp/tZ4KDd69UAakQuij+YC9MSDeVX4YDrSKpHrfmPve33TErr326Jz//7f30Q8PevzlkG
n7+fs/DohE3AKF54yHPrafpbx+ysEemsjlf5ONsAbPe/dMxEq+tslbX/EZWjTvrbOWv+Fw8KAUQO
nfY6qv1LqnLkVP90zuL758i2EahzF6yz5F875sgqRJjl5ID0qfVYRyLgT9U4PQu0Sda7jFjyUFpZ
qfMxLOvUqSbKAYRv8UzB4KvazZC4yIBRezYOr99EgwPz393hOWPr9TWOqHaV2DcixjX1C66xG1l/
WZN1hQHw3gFXVtlfWtSx8JD6Me03BkrTqUqvusrDbCuPZW6ekEYg326WfTZbH60jIGAZ1nct1kiq
Q1AdjT+A2pGf+Uyc2bEq2BhpNG+7JnLO6hBmbMDlfKkr5WMJsYNQTnZr3Bl1HOwSywYxtsKowrEi
6k7Zz0p4ndsflRjPVmjc1+3kl7Lx4i76BLPzimiUqKSWbwjbW6GQe5Ze8PABlkZ8PAAIdyW1uOw+
yVncJSDyhkI9rxqfwuJvq8stms/ZUHcoFD1K7TORJZdBdxBkKpyi/cEGemZra0W+41MfYyauZE8f
G9VCbdJSjfb4dY1TNtW7qs7Qk9VeX4hdTq1XlZyO7QiEFoLUWcWgU6oABS0p9oAN34cw7dDdTtme
FRMa9u+tElJeOoFepQc9Vs+J2gRhxYyww/9mJV6XogptP+K2AJ+GUS7tMA2U42NTvE165DP/v6Ac
RamJGwBcqKit5mxHZrwb2N0tNbQThud591nG+ntixCyj4bpto1L3Slf96KzlpVNpwfLwkEUCezDr
3YSlWxeaTFFz5rjDW7U+IYm9GZJX1dTeHPFOhppvDs6j42AktnCbW/dzPH+kaXZvocma3OZej1iT
t93RgFgCAvCe+clbW4y+2fywGfgYkp/PBPLbnj216O9qy7iZJgWsL7ThOD/XwoWSLhH9rtaIyLyv
oattG5MJpDH4iKg/SyS7LJufG206QYBH+SB5gNJweLIKdnvTcnEr+1sGSpcD3r6wVEarM35IrfpS
S+0Wgfkxdb45El4XnuZ5ZIa+3Na9cl51Do6p+Ix0t0p3ALmGXrhlgmuGtzPyXOHWnli4QGlytLC8
sV2yZAtwhaqA1CfFgwvVt1a6yywZYCjcYGrKDz8sMdLVj1nHWwSTOiuz6ySOlZF6mhoHMkXRVOEx
NSATJjcpcG9Zqeew4JVCL73NjDeB3D2UMMYKBHsI/3e6hCOgao9RGFhtemgcjd4ynD32HW+Rpb/W
obuzQWGlq9xp3o/yPNmveY26rIDZOqRPpbW+970xQkcTiOvyYTw5rTknCMlRXeu29qAtNFyhBikf
TAMONB58Umg++d+AmLSKX054SBJ9r/S3Zah3Clz2cGl26ZSd+2bYkz/4JASN2eT1VnObzPdZ2Wyi
ELIzEGoNXFmuTDjQn0taJGGPO5XIE8wPXl28DAXTGUuBX2Rl8I4Gh+YOy8EPJ6xXiTIi9mVFdrZp
7DmOCjNPJsDERsvYKng68aba5t7Ox++jnKtdRDhS5yRbRiDbsn5PrMcZ/LLMX2LSC/TWIQ10Durs
sdLvENmlGZARXfNaftRT+BELXK7SS9FcK9bXkqd0YS9mRd9uXTH/T/gf4+gUW5Dkh4tBNokSH5Ls
TgGHpl3mpPfQbfJoRsu57lBTYt58M7vyYIu7Kk0eNWIVkmR8RN6PNxR3gPHQ5Q893kPmP15TYIPp
k8CZkgAzGx6iKaCyzPr7daLpivZWSz+zQn8oKhPhArKZpTnQvQRG515sQkjihfQPxkQSrb7HSs1P
lx7ZKbm7U/UcjcKjaEa2b3dQ5hx8H3H5OS6CaRGsF3s+cXNCXbSCzkaqN6qESCKNQSkTMtlNE/Td
1NfmcO/AVTNcGsqWvzeldZDM3WEghS5MohujBcKVsOUxndsJaebQ3g+ztaud8WaKPqnWziDWR2va
WzwBNtlGtp1BK0F9KgNyGLw68/vox+gaP9AEfNRsfYB0ejNs6tSaXoZMobd1fihu/qD0+Zkh+H6a
R79gQUm6qEe9vmUmHoxLdHUiBqxdcml0FL91d3FVgQQKYsNorJJ1Tyc61oTlGknjpGXWd7USmGDM
2qtGtkqG3Kow6oXEhAx0717TedIj60EyJ4REv19K8tqarj0KtfFScw6kyrJGdj3u3upOmOUuzKYg
YpdXyzere8ble9Nblu8QYJGhHrQZa+pIgZfUwVOS76XxGVK3j9FNp2F/7N/wPO2S9NxxOI4i2tWV
yfmCxz2bvYEhGLorG7ePkvaQOa1dQhDDwnyCY99bB3mu9S2TTxl+HqO4MXmujPheH8jM4wBg9CI5
xmbmX3mMU7XnOXHEnj6T8TRgt9ACdgZrvCt2RhyUUvPYWG8MC2tb7hTfCYlGpJlcmcBgxIfHn+cn
147fMtojlVAmEmFwrHH5DgAokWNuW9Pm71afmrg+L2SfSbaeB2Yiw4G3NuqN9zRqAzeaMfhWp1xr
dmSOERxcPSQmdn+t802nf43pi2yb6THKH2PGup+DU5/DG2iOH5HVX0f7OkNHccyh9nRZniXQwaX0
OgsqeKQfoHucm4VNQzG7hx66Zldn2z6bzxo5Z2BU/UIlAzC2n5W0u51rk6gAxZ8HnhBkdADKbsNo
eFFpO7vaRGIEqyg18OtMzVwQd2KSVUIfYjWZz0RqqwvFbyrqEzPE/9+n58huzhZ9E6GEvXVq0Dxj
ADqBLghMMgiIF2DF2liGX85lxqejrUCdxgFItxVqbgDX2+/06Uo2zkfUoPmTur8CJa1pW0IGF06L
Gq3a6/mwB3OJ7Gip8ILkXmM6N4nyJlInIPN2B0VuA5dlN+QPod765lIcMloiMeicLeBuiX5MOegg
Ax9cCsSmz5/iZv5WNQiIyJE8aCXeRpANG7e2Nkb7Wk/9odar82ChUlazfRQve2MFlhY5iwu+48ms
OXBXqCkccqK5c7aV0SGt54+CGXlaGcGg57vIaAPYtOAf85sIOOMI+LHsCBQcvlCo7RTk5/+ZVP2m
sv33eJDLt/zP+yc6nt/nVLoAXYaGVaNRQtX0ewMlIH3bho6RByMJTLO/a6Cw8KrYbg2VngcPxx8N
FDMsc1WsUPMaGLL5X39BZ8sJ/k8NFMAQTTAXd6Grufo/NFB6JPppHIbIa5zp2VDNSwlaKAzP6vxd
68vdekimUXJgt/YE2+LimshA1ZbQYtYHqe3Dqzo1Zm2imkvulnQxWCga90WoP5YWVVXvus+u5Aic
pfnJIu80yeq9JtvH62YGXJZ5q9QL0P4yR1Qb0iDZ8Sv9TRiIeUh9Ie/NNP2ckKtPev81F2oC0HE0
N6RzTZDNoo0mosswHjWNgjjLHzGJQghB2sA8es3fjksSayx75/uQNT0RdltVRkenHC7ayuInawvX
oFcqi6eEiHGjPtr17vPYT348ifdsMVm5hWdA52TYuMTCLam5iQz6N5ZsuM9uQ1z71aTt1e5+QuSO
k7D2cDXWOpVUD99twhxr0zBRnnY5yR1dNXH6o9dZJW3pwgmg0DAlbffAas8rWGtq9Z1hAxcJyVCa
Z9yzQmFo3RZn8uthIGdD9drNX3EfVGrQDvIg3OqpNZLD4Ga3cTYTiETH0TVfCZyAfgLtqEVnR6Jy
Hle/csogyp3X6TjqWdQiAbzsGpeMuicGizMLs6HDSa72zLtzccHOAZ8puW3mhlxGCfLDaGxfr4rn
fuiPumkD1yDTBjGtBOvhfuFyHklY6uF8RyUeGSe6y8miihX3tk+hGS36KBjnz/p6sPlaob7kSYvA
RoW4HGavqSZfZEYKnlLuWpNkqZHq2Uz7vT1pVG5gXqdn/syDFLedgcNGYd2CApVkx1ENfceYvdAp
seHExtbGE4mccN6o+rwz835AzpvfUIfpMNhQ81hE5gyAqYZ72Rj49/i2kR3tmH9h2JQ1cOlkj0EJ
XUnn7kkXXR21q5JURQRLzOJmgPHO0oYqqnlZowcB8Xq5epv1wDJCzBslEb9ybjEWzfuIWzxrJOCI
ZdvPWgA3/hN630FRqYFSyvOE7J5sG9rRqezGF5gPt0OtPVuuRgnLE7HmC0spjpKOxiUQjCFhCf1O
ekWbIUe2f7p2v2TbOBRH3xqDnW5Xim1dN+muSPg6B+dhWQUEdnjv6O5HM+oPQlpeCHF+U7lqvulz
Dc971p+rMG2x4tDbOGaFoMiov8m6vGUO6QnYtTY1iRmibSry/qZOCU/pmWnv5CzuK5JFhOAbiRPc
LJ1Gt1mqbuxnS/2erknCnUGCm6ud4YZ9zEa0z3vyb0U7ED9rnOpOGQkJGgMNpy+/KXrUqoSeWFvd
1dUzjK0sYc3cKpiGuvt06BDQiZRWxyJXrWSOMuHkYZ0LxZ8MFJSa5lOWGo43x8VzJZtb1wmfIGUf
TWX4VMqkuubVcHB6Ehlbw2SKjLhOK0BXIEO2657xRe426Lddr6jF43+uy/+5Lq31avtzkc61ktV3
+ScDx5+f/f3CtIk+wWKC8eunrubXC9MwwUcgnIEa+hOz9YdGx1x1O/zHNRF9Tbn4ZeLImFKw1FGF
ZuFscf7Khak7/+LCxEYj1BWMwb0tUCb9OnF0CqWNtJalsKjdeltr8/ts1zjLccVTejL1i+mwtPpG
T9EKQCR6SLN4D60WikPHQCYZ1lIeKG4JwoGXJmV0o9EzpTKmSBMG3fHcw9G0906oEI5FIu80v7sx
kUod0wsLewIor5tFjRlNNqRUdd1VnaJDaWKTSGtSwsJjaIJ2KcIP+HV+lqvQm7GZpdMSpCLcqdK5
6qHKSvVOX10rovwSE70Vo9G20/chMxSclEFHHBLSbI84jqPM+kc4g7AZ3fKD4MRD4cYMQtOn9RgP
pyaodHWfJoYnc/sqI14rRTK4R1z7REGe+71Qz0CWyQdtOyyXumvvlYngGhD8REBYScaV3iQQuuis
k9MIo+nVirKYvrgtpqdGTdvsOGbu9KCycT2aadszQ8IuqTRz5VVK1e/INUtAV/dmfSLwxz2CBQFi
iJcvep5aqhN30YsXYyTYGafOGgaXO+9J1JtPnSuirykS6UOpdcUTGMElZMrSjbQgznKZTLd8d1Kl
fFKi1kl8XPPuc230pDnwDHvFnA+bwc5O/Wi/FmY0bk01xkCkk3PbJbddi2ZH8+EsZBp2gPwjEuET
AKDlZiLK42RKiQGnU6wNP/wO/z32HFPGLkY9DKxmbPIjn/Zzhfu/VsbVhL98zJX1rOhD6vWGODU5
ks4GemvgoH/yMwtPYmSjYq07lj65DpVioivzy3Bi7tNaj0IJb4ssag/ccf0hGqYg5Xwu1oO6XY9s
oFsaMDGO8ZpHs9LDe8Rv1s7NgR3mnPnGevgnmFeF2vpLPXhRVd+aNRkHNreFul4cERj7bb1eJnGl
76QCE6LArL/JpO3NqvmAUvlTcaOHtQLJuZlybqhqvarUZEV1cXm54bdxvcysVvmiYKXQY6dJXIuH
fv8k1gvQnCUcIqI71quxiVQ/ByLfc2cqdXaLsOyFoOBTxeyP6U/CDdvqLQknw0H05ieyXbIHSMHj
RjYn+jNl2UdgKWHRb/W5IBGZK5w8sowb3SKsPuGGtzN323PjhxFxF/VaBFilisSBvIeS+mDMZwoF
KoY8hiaxlhAZtUSzFhVRDkYjx+ChjBdu6IrZjL9QiRhrSbJQmwzUKM1gEEg/M1p0qV9KRld654T+
sJY2ITVOuxY7o7gl8eAQTs8x49yZ8q8im2XK5g67kMHasdyN1E7IN14UN3ttRY3zy/D+c3n9dnmt
m6U/v7xuh89/tSez1k/9dm3RzWHqd/CNOKqF/JKW7fdFGbcSrZpAXepAYOSa/OPaEoYFJoDIJ3jY
XF+/XlsWVi1NCDDZ0JTEX/JTomX4pz6PNtKwLR0qANej4C/+67Vl41Kpikmh2xnqBxdlucL+X9cf
dO1RojqfSzuwUKHL7otcw1vF/YD1s5uyT7HWvix25lXAnpULLl+Xyq1mDzxxGDj2Ur+levJVoX/X
+/v4JkMP3/Qhax3rGexJNHcfLr+mLCPFX2zjYhtMbrCer6i99FXq2l3UuUGDus4HAPKUYlbusKaZ
0c+INST+TlkQ7mcP30PsV7UzsCWnoUT2Q6Nz01qKv6KDKxlMgpwHBT2Ped+7X03tK1RymTFuR/eA
tuJgiq+yabYDy3tR1AfdiY5FOj1rFtSDfG5vsgTPF4bLIwzJIzo5XiqR+jpTV1UzfNtsdlZnEI9L
BGwY11+DgV6tEvFplYTjUbipNMY8ZsiY3CoSpK15tWtXfg9YKz5lFoHVf1cM9n3iy6w/0KhDfA0x
Tx7Kli3K5BPuN0iSpO8m7XFEpSSV6qvIm10jld3i3Mn0B8QEDA/jsa1yL5uM3WwUnFvJSTbazlLn
O32VPmAO8IoMcpOur7W56J8MBm9cVzAzw+8DIeukRTfhS2/zXfDNJnbpqVqNaJdfxYpuNAhsivrH
gQBOsyeXoc893ZXX1M6PQ7Wsk+azHnHXN+7Jbqdd4w73itV4qszukF5vwzF/zgv3VR2SYaPnfP/K
SDhJW+HlN4izX5pvLWJ5xh/sOdLnsLWJfZjOS0kaNqz1m8gSfqxWDGRjskAWOWaHMG4+sAgimJO+
40gXjq6Nv3P5qsaiYUg3Zzu7J/yyfggjWkcSAY5RRdJskrATIPy5M7VbvdGfVIe0QYBVJsgK4Ilj
QMYCRIxn1q/7GCzNCHeyg1ndamjvnIqm3/pQG/YjCUuZJiYGOscIkYZkMiurLQ2FjEiJ/5VFaR9D
SzzDniG+2yH+SitmoE9hdT/KVVFhbPNFpVm9ENdzspMOreY0POlQr1gDbQuhvYaq3Fvcj1WOVQeO
Zuj0+2h8XiQkiOk6wY9O4ninuhoOP9JzBpyLTbUOkumwEF4yocnY9xBHDVuyMchH6QjY0K2JrNbO
uGc55u7KdLiNzIkoQGW4JxgRKeAaZzFPRkvELvdxCR42EzO0jkUQUfV/2TuP7TiSbMv+Sq03bme7
FoN+g9ACAQQUAXLiC4ru5lqr4fuN/p73X70NJDMBMpOVTNSAXd01yFqZEBHhcDe7du85+/ROdmb0
qoasx7pPOqtD6oEHt3baj0nDN7ioZcpcu+7Dwl7S1NHpwaoIEGuztdeKMnrLPInAfZuCs3pMQZho
xqGaZNHb0sEYjKTAYthND5UEcoEWWQbtaCxTg0rJUwN/EZX5iacfYWFe+Eh7ZhXe1x0azvTaaehb
eJTYK8onJFTpHhf0CRIWZnhjiDN3Ss6DSTPva1x6pOl4zMWswjwPnLFYKJET7AdVQLooUHzSmkUq
WzXJOA9GItfsPgJ2kky4pktkM22lEUrXRMVGEEP5weBug7kJvQnd7blZWliMfOZX6EFpggWM+cKQ
Ub9aBmdjKI5hxuy8L7PztLyvyCyf56h5fBoedersaks994h2ikzjQ6VNJwifSGNWHDzBpnVS2AMm
aeRWdKSQSFnjFdhTkLaRuy6d5piFzL+bEXBS6lsg0yNCASq6V01iMgjLsaN/Khr9NMFpjMqY3lWF
mUdVPukT/XVbMEMPEhuLsSB1qGK0KnDTS5KDNWafwjhdabF22lr+R1rkDgCr4XEIm5kvm9nxPO5H
XDDDTLO0dBNiREfdvdApZVr+1LXwFhOzdqdBxEyUdtlV8tH11vUE6LT38A9km0C/Y6A/m8Z+mdZi
5/Zria+NlEewNevSmOZOk9/FXbMrsmDRmZjl6n1XMUxV7TNU2biPua6BndzUJIcVEDgc5yAEg+o6
P+9J25qjWJuTmF6sU+VeiPqTS+utqgiDisNrd/RXxlTuE129MskNR6APgR6kSIDmNXfwSk1FfZ03
n5pYYAov1oWW0IOp3J3XkXJV2kAxiFmaTZTuMWLXslU3hnKcaAyRtODOYGioq34C/qEKZF52dEbb
feVAwGpUZVfbw3nH8Lq2ivuxBQGlaR8CkOBdjQy1XPjd0c4QB4MRYj3UToNR3foeiz6jxIiY7yFk
petKIshUzIKqh6KuAwEyEGW1zNFM2al76/vprOzDbdg0C8uhCHZbWk/hRge3UiYM5bDM4QpuyEMC
NdZMW23Mrwz9ilWCo0a+IeuQxFpE0V5xbvvdou/f+15xbxTqKu8rMdPL8DzkmYIrkxsrHyc6wmIU
B/cYY1eFS3a5jfaWZpG+YyVhTNYu2Vez/tKbHvA4WDxU2AeVEqZNvxwzIAWE/XK4nDXSjBjQykHQ
OHHKU42n3gxPlC68HezuvEILNnOczGPox47VrrJM2eTZYWjvtGfi7D6uU2QBAPeIP7/B6LA24bzU
fnVR083BVY6LsGWe4kbVBaqf29xax9VBg6zvNTrT7/jK7Ip+3hoMUvz0fRHFq1gs0CscotRfo8+Z
JZlP/KvYOspwauHF6/HkudKcF+LS+//V9udq23YAh/x5tX353//VgkajtM4a0Ywv9L/y577U2847
xLUqbSLSTrFzmRS0X+pt+52HjteifWRS55rSr/V7vQ3XhC+RXqpJzfCLuYr5ju90PNWSZmDjJ/W/
xvfltsarIEL2PI0xjcr7fllu11pGezT0kLOzzbT9+96YThUmf7ZmoNzyh2sEWPFiTIqnDIQIFmZn
iTFVkkrtjVYY+9ZDXiRP8km7pHPu+slNorFKR07qIsYxeLxh/5MmWej1WvXDpQgjCosCsYe11Xzo
7DoJWBRGqpguffWps+h32gCLeeiFgB/ipNE8ItEFi8+6bVG/ZqWz9ng+9WBbtM7GJVwYJPppD4mk
msLzKgCzCU7Mjcix+TQkNC0KiQugVC+qfqWj1Ar181hZI/QfwEWFNENas1iSxnkRJ+Zak7WFb9IB
Y5HuB4OQzBoX5Y1lRqy/ZTAbu2Fd1flGKwNvXTUyVaRU96QyS+4xDpzmFBkA0a00SkBEMmmjROs+
BIkOzSsNP2g9lM+wRXJEMt4DZi51EfNo5kidh/Ig/HyJ2tfAxuPV20ArlA/0gFa9CPZl1c0T0e18
2yAtlvKmtXEAhXPa+byVNZ2lM386t4IbXTcPBTNvOc0v2N3dcWapyTri0wdYx6rmLiP9y4qOAwug
m2qcyZ1kERjakxnR9wjK7eSC+qSnFrsucxVQg2O3/fkl49+SEkDk8V9YMcT3S8bzD/62ZOCcwjOA
9h9TKKehF0sGs08QyTR1SUt+bh//vmQ4CF8JSdDA87F0vOosq+CTEKDSpkbrSuryT4xibdkufw0K
cHhpXt+mW/Al4urlmgGOX9f1BPaFXfqLMuq2os3vAyN6NNowuWiEap0YamDMXEqMBKP6zFSQNjYk
pYR5fLSFvzZLe20SOgi1dja2pbs0U2IYhh4IblQA8qDQ/ujp/iVeSFI/NS2Ye155PxJqaBNuSHzz
UWvhYbrjViH8EGoAPGXiEAsVNGjh2rNJK6+wA50pBCcOMkFxjIvjJDMV+zDkyRfbupRZDjJ3kTbX
qpFJjHGZpo+pCanfrNUFQ9fTyCWuJG2ajSfwNfmhAJvXXmYy49GSaY9xFSyznvxHvbK9K0tmQvp0
NRbs9mh0mIsxXgMoMm78wt1bKomSVRw+4bRYNSNLXyJTJznaJ6tM9PcxgZQ+OQ7UrSRUkhWgo4po
iK70JsSO6WRc2zLVcpT5lpbR4aEg8rIc4ET1hGBSLiYzp+jXlczHrGRSZsBMlmgL0jOFStp7HWo9
6IBgDoifv9qwIyhLnYdu03/UiOG06ii5Q2aPOrfkGNxlPRbFPC/XCQGeNXgHevJ7R+jbTiZ85ixi
kcz8dAj/rJ9DQLkmob6yaKsyte33HdCmQNcPYWVsHGJETVV/ryr2ieP36xIk3ywkcFQE+lptXLaM
7MkuHSArpP/Q4qE9mG7UbnD2WgDtTyXGNMmKg0qabEocQNQUhMizYQ30n50mOs10C91Peqf4JKOK
gvsl8LsLTaamDh25BIogSVW0qOOIVq2sYTEQtQoOd59IoVesMuQN8n5lylxWW6mA+5GhfNq7jO36
2Ocg4C3yKiMgkFxXm4DXSCa9qjLzdVKUh57Tl6CDMocNfO/LfNi28y5cAmPjML1lnHJAvrVWuujo
Eyybh6WUMUF0GdWjTrujH0OUAkGeLVWZSxsbBlAH9X0tE2tBfLFbcDgm7/nM05rLiHDbsKyvKsJu
E8tXZ+TJJnM9xRNBIK5FMC6xhnfAEPioOQ8D0blKnX9UVPe+88YIV64cuLOeD+YAbohbwk47ZNaV
cVNECVerYlIRBy0GoOyy8BoJNmw/6CrMaVPm+OYDtP2IaN/WHN47Muo3TJnb8EQUDE5WiDmhcdXd
dZR0SxSsJKNwiitJEG5IEp5IFC68YRfZzUc3D95HvaEv6aXcNejFJqs1NppIInKZ+uC0kYorVw/E
AhS2mLH0fQxzqFshVu+w7U+qEJUYQqw5aivqcQRfsZEu4qQ/NuZIhBbisBGR2Bi0EjVlnQuUZHnR
344OruoYmVnbFCUQCs6wstAfnUDbBoGPRK3p5nGZVFCzgHCO7e3YIOz1kbqVMUJ2WgfAl5ncolTI
yZpOyfLQx55WkLchoBTSO/kESO4kFdx3433iu5xb+3lhRtTm2gIH4HkzMOL13HUwEuvGjL9F6ReV
+E7L+kQZypWCJDBH25JNNNJTd2fq/gnRZAyifPAkiAs7T71GPncOYRthR6NecgC+JVzWnqlmwcPr
2O2tVlutdDXtVY0qYaoYKYn2UCGLzCYEq6XBGU0vp/w6NNutD41jhRt3owXaZWS2Z6M3wXNuuTB2
9mQhMzZRePIYnZmjScA8OlAD4eSELtRq2vja1UoXHRtNFRkg2Et1adTX06ZtW2+esLoChcwieJsB
sYRmyjpY+0ivY0YYXc10EqliMXLoIwnDx4rmHYyu/dBqCThvKazNpnTnTOPWFeXaEchg285alx5T
P1OVtNQl9+eJqjdcIWFmp5kUBkcFprVimtIrO8/J4s1x2c7UMmk/qnFx4rr90iUWzChjbWZWSXUS
hMFtoOUJKjzCtWK/NR5cD+D0zLGkyCWKi3JlWYJFWhUUyCMRI7uOq/2JDhrH1sq3pugyHIYe03dq
4Jlz1Q7Ui6+HgEh01bn2sCOD6IvT3TCKCwD8S62GhR/QWZvlHZJ0fdQxdrqxd+8OJH4QL6ACcAFN
momi3afaGJxNYegjAqh6yd1Mt/C4T12vQl/dadk8MMcYUxpwHq1XAec0N4pmHHMP6wHb3tzu6naR
m4ZOTp+56mr3oz/EQKcBmneQ0meibYEzpCpOenebNMZ9wMapJf5Tp4uz0MkvEo6sburR2y75Edqr
WS2om0PvWNjuljaWbN4MYulpEVE95AFkfCfrWdKvXE85Kz3SbCrKT4VHTWtB3IB3vWi73pjXJkcI
qzSOTVo8pLV7V1V5utbN0FhF8USFrCK7BQJgHtivEB0x/CWnOgz3SQcCRgifmAPMZY1j0zNN2TSQ
7vQVk9sw6wmBskCuW61pAhrU2Z2AGR5yhGJzrpUj9WQF/VLNWLq+Gc05qTVontl1Cl89b4cgZyjK
oqY7xB6pPqa8KTdgALnDNWMKOko53BbHAY0uPpXCecicfIUX/aOupseajlRRJptS1Q9an59i/UN3
hReui0NladRynFYVV3XNrNABCLnsdNSRzVQfQSkgWI/qA8EyjxANAYuJaq3G8VnTa3vT6m/CqH6c
UujeinJj44+viGcaU7BKer0tgubB5RlYBpZpLIsg2YANEshiEBt51lAu/8fv5z5t0IdFS9FPTOFl
VCbOfjJMaIjuyuiRl5ntblLstd/ZBz2AuOxpHGlcB+tLtxtj2InG8DiGNfRHMmYemrFmLa6aYdn1
nXPC+2MG0cM0yMV1KY9KTkHjOW5i4pri8FKp8TT2Lbe1b1zoVrkUfbO3jbUz81u8+p0JnDEmAGyg
eVZyrvNbRooOBz4cpRRmHAQbeSKsOBoirD6E8rw4YqndqLTZZ6JHQMZp8SYNieXTff8y9FDw0v/A
BsU5Nc8VhgE9midVwW3FOm3I462WM540p4FTr47+r6gQd//84eff0zPNseOHp5+8yJvvjz7PP/Xb
dBK9mKGrKnNI6XCmX/GlW+K+o1lCw4TTDypV6zUizbSpH2V8HTqXb3Dlpgzc9VwSE37SLK173x18
PKSfvDU0qLRgLIlnf3nw8XMzRw3kyBwzfeNWwYo6JK6gVrQLB2stsQQ4t7SFgTYBt0p1YGF2VSwk
e33c5oJUdyOdCf8YpOij3cuQerQwL6iX9Q670TXGiwRiv32dY/i5s+1FpRB4ddSGFV7SQT8ZyvOm
7a8M45MHamJaJMrHUvd3RivZzIEGhwK7MQ5bbT+5BM+9n24K9vB5/qmcGc5W2SJ3Ebtu0c4x1GrV
rVhNwTJZxemnAgqHO9cdEnLHmTcbZliQGSpVpHGVCUcaTIRz64zzlg6Omf9b58tp5T7lqAsY9lTz
AEERuCh/lz+NfUZi9pwdSDtHKtFf+lvyNMVZ096lc+rMT8a6PMBYHTcU4FJMMOtnfYZKCNkG0Clr
1tgpDq/itJs6ICW4dpLIPJTBtDLGTW3Tl4IYp2JfiJLdqEGZ9vxT1XtqmniZTiedHFrOvJCl4VD6
u4pDT2BsKON0Y0HJ02vAwxfkL7AqrFuSQEmsR1UB8JYwc0C1lxByXLaFhiVo6NBy5MS8PThEv0/6
qvYeU4B2I5xVAReDmYwqBwXzEhsVUw+MwWlwzTGa/Q57oGM19yz+wGwL5Yjhy0oA3N873SFE9Mus
NQwujW7ranc9WlqclCu7uGkBz9Tme7vaSiEJKTKTsiQtrqtLfIVndbj4EBVr4Bv8ymwRZuamY8HW
uKmgjNkzFxVS9kDTzUZEW/sL5j0KGGJGEG1JcId3R0mYmTgKnHipDaQkcyK7Q1SjMNGIFuUG6aSd
bkcqKGUbdcvRQwUzT+KVm6yLh5ElXOMMetBi7Biw3JFcumdi2urqWhu5y5u7jpqt3GbNmokTXX/d
3PcF3b9xM3DVtVkGTuneV5ncLjCZelcZ6lYYuIBO3feucltEy6BYmsU65IhSPqQqSRY0BMQDw/1Y
JffD3inKQmEUHHkXqnNVUwRrtBjCMpth6j/+/AL9b9adUkjpRMBvOfYPCWVHuEJ3zT8up6ZNv3Fc
v/oNX1Zr7x1wdhrIoEWRh7wGWpInauuqbtDIou/0SkvCUm2DolDxGzyzyH6TQBrvHActpYzdMrXn
3ImfaFTpz+txnowclWUrXiozTRZrkiXZLli6v8WUuSIqUUBO4UIRmBXT+iLQYOP1kwZtwDcpETgc
jpcthBWKDaakre3yyFKcmFF83TVY9JTxpENAsRhGokLHAg9stK1gsFAznMZdtA5N+6kFRYa6EfGb
62FhGXYTzYHYVta+PXmbQqEacpV6bTikLfd5ms2rWDYogptssEkXkOjC+oMbYpmmKxQxW6TI0XP1
Lg3wCAvOKEM2cSbGNFeUEy2EFttrTZvDkkRcv0gPJqMwjI5AiIYsZyfirQwCnK5KXgJjUrfdxE6U
zUfGRsduGKJN4BonVRKE6Oy6o9l4uKkrKjUzzWESJXn/IfMtEpN9bbqpdPSK2ZTTvgilr2B830dG
uW+CeNtb1mEE4Iz2watvvY4+Vm4E5JdZns8svM8XGDDxqYUaGtQ6vrF09z2E4U+gdk5SBdUhdoDJ
c3WkeNli7IL8NhIENcIGBQqKpYC8TYrPiGNwH6czDycC2hZ9nZYi2dMEP1JwLjiZrXAdIEgLaJwn
JFXkKAW8HLxDagSPes+ROBuEthr65LTRBFljqXodqNk6c+q9jf1CSWD6Rk6PF7k+6UPULkDF8VlK
D4dPuPksqBjsMWf114l0fTTYPxzOsuswHUZ0lunH0rDhKdrYOboeWKQqzSWFGpyXQcqEu0vSZUaa
+UIe9lvDwhOa1TNHR0hZT8hqpIIbkkeCzUIRK9HnHppTgmNhEPPnlzwMq7FmgyRkTJKVEWJRdFKk
rZKigfgPK3mq4+hodtCCNwS+zPMwtXIkUPj8muJOC8mSNCWbw6+Q2SaS15FJcAcV+tx1cn6JYh5a
SffIJOejksSPSrI/ArmP+UpxhALPwVASQuhCEo8GNCTsrWFmSo6IBVAkyMD1pZIxQngRNGXJHYkk
gQSU21MvmSSirhEYSk6JUXblqctB/nFgFIpT+hlpQgAVRwEj1DNs3DBPTFvIXw0HpZdElMpv+kUt
DB6MilAoMDXbyrLLmRpR5tRqkyy7UnO2jWZfOMLEQh8t1DghIVc9DF5/Vnft2ijCZR3RoYV2A7nD
OR20ChoISZ3/z+8dX2ahGkPIP5+FXj1MT/03W8aLH/ytvHddjzIenLHuMkNkW/i9vCf7mTkFfAyK
f/liv0820MPzFdWWVGLjtcnMZtvRVAN0Mh4086c08+YfaeahKdtU+YRKOGgdXxf4MIXaxHIr0INk
AZbWx5Qk496xT6JE7NrReQ/65RQB1LqnqY4lZuZX2hxo+VogvrKk9MJQF7RROdV7pwFo4FIEy7DG
VcZEtIKQZJvGFnn8Tk2KY+ViSIaTMCiPEYdYw3sqDWvuQKml3+6BeOViY5PepwkJWlYi3hNoeuxs
UOjxQNGWRejMBS26hWOX+pIPJWbkEUt8a/WpkNCbsQ9I6YJOsEg1mozEb2Ghqj1cROkHvcwzwlH0
ilOLtnT6YdFLiA7bhphHerCZRn8vXLH3MuzqYKEJiSZffj96dXymNKxWVthfJyHkhQAHN3KomxBW
j+LRBzU4Fyl9AM4Dif+KwAxC7lxGP5WtLuO8JPEoL+4xls8AIO1c6W1JMbkEOW4XC9sLYCA0ZQTH
YoeZsMXQiXAWHUYZFcMMDVS6HNJD40s3TSl9NToGG4OO9tLGcmNJ780oXTiotpbe1J7mSoVgbUKV
Fzq8qIkAU9Ok9LCjM4pYmzWCnJ5pF1SNINcIfz7h2Ck0Kb9AAjpCBKqZeJ84AfHOkq1BfpThbVpF
X1aFWIZ+zpHPwWUk0kXKslNZ6g4vgcXC1rSLlo5JT7Z4YE0rR+MD+vj8ILOhEkqWsa88hA3KRmdS
wAgQQ6XnzS7Q49uebjTs+Wlet9kevrA0cE/bYgQSQZ6VRa5V6NUfaGbB2gY4POD0UzzmYjaKMle/
qQya9bqKw5hcLLpyLJq0+XPaJtAqOie4MN38jCy5VUVPqdUsVtt0kRjKld5F+Aojes001MZiE9jq
oUkgV4uq3DZwiecWjCoyzhdBpQPUGmn6UDfUJcW9V514kDXNWFmyKSVqgxzRjS/Txjx0YA8mnFRe
w86cLRrOb5xS0LCX/gcHsMoIsTOD3ImR7bz2SOYwmpmUB+hQMisbIr6K5LIM2TswSzshGr5xxM9u
BofEID4aJCh51igiY+Xg2emJUPpdkplzHehlq3vH0k9o/3jlekJlA7QUcn7FXYf2aYbQ5qSYoFDB
oa0cuBwYXhqDuYuX5Tc0uukG4vsX0YqLsMQftySaY6WX1qVjm2dD3WF8SE9DD2By5XvGbBTlNiSX
i+R6wJylRqc02SU+SsrsVjdAuSTBajTafO3h+MYqYM4LSUqdJDOVGWk1kxmwrkgu26Q7D0uLQRKt
gVIVN9gb5sQ7TDy+CD1pumanxDXdUKEtW+JXQGwgTIDUKiC2Mhm5yK3g0lJOWVsKnoVq3ClBMa95
s2nVrots3LctcWABExCn4a/FMVJAgzWi5KpusKKBiG3V5NEedHQZKZNKM52XvQV3RJBIqzL1YEni
2K+KcIWR72RIaBWAyjF6iqa02FQQaFE0zFQYYBDXA9q1eqbCMqT/iISCvjHKO6Jk9eraGtECS9tP
52IQQHLB7R/jbg9VcJ/GHGrAQkmyy66LTkwIuOjX51kKliXDpBjZa/A7u6FK10oqxHyQxFyv6UHj
JlYIJ4NgEx3PaoEcOpKE3c4c5p6RoDdLCJSIF1NEAmJCfGYqabxJ09yQ9gLkN+KP2ZSkMHTFCXev
yYeQUroKiC85jQGS4CrSjkM6bv0YDRyKOzmyZuRm7ifPMbFcIfWLCgBIQrt2lIdAU/dmxxMuko+4
TcEDxQed+mYJisCBKEzUatZoxyLR9zKEPOwYpvDBg27cxn0JZIHUqVndG1sgeo+9sY5Ie3XIypkn
WryxKL7G6KPqp1edIXYRQsQ89W8rukZtwWi9tBcEvR0Nr+LeQjMb30ME9e0RBMbIpIutS4OFXMNE
LpUbw9loeIUKgPEhojJKSayRFYR6ilF8NCOp4Coo27IRu2T4gPj3ULhi6ej2ocrBJzMUJ2N2Y5cs
tdyztx55da0U8UFnOS/H/pF/OXPC+rxtqAtUSM6O8DcjcSozFZcu+gEHdm1zMpXDqnPbY+OPpxYB
64k4T82zn6/U/j3bsJg3flSq3TxF4VMFZvmPrCLPP/tbtWbi6ycGm6hu25HWjq/VGkndts2BWyd8
6XNj9UW15urIaB3T+HLAf2kV4T+Zuou4RZMVlv4zOhTDRtHyWoficbI3UdWpBIRRUX4TWAFpl2lW
aCpzeEnDyh/Vk9HJ3xcOtB1DhgsXwjQ/eVrwgfh4nGfqXMBMNYQFQsRF9EVCceW3x742+/nkhPeB
NEGYgLCXuD6VE5AGoAxJH5uRaX9lkH5cc5xSSUMuhgkAMM9sazvmquxpvrnTSSbK3Qh5RSdR2fFY
XYUMWfb6YuP5NiSjaNRXiSUhXnrXzQKcAZaMaVaKvFiluXNt8EzjIyQLaEweLWW4BFxyOjIrwc2Y
r8JEjefIe3ZlAnmHIwyi9mzGhn5RRtOB+oeRKFIQS4ZJuzJWWhXZpZ/0/WmiO4eEGILQVrchsQSt
zCfIbGs5ZKCOGWYCW2QGu6jrLNpFJi02YKYY0i1ipTiwWXO3G/LzESotuX/pfeqWx1IGL/gFMzk1
NNI1SWwxKwbMHuzuCy3GgDmQ66DmQNSSauTgyo7aqrjAB1TIbBzOsBIhlaCHulVJmvRotni0LRSw
0zANC4KDiN6Us7Us3yUIaInJ8jDVE8IzIq7tShmDg+jWpviJSfHg2kYnZd5vdL4aDkSIutMDsYib
3E2YxXv3whtQf3grgRRYL5UjuChwwZqJNpDmEObQ815JSGDW3E+Bq24Z152SKgxT1+kAK8favdD8
2wLNMiVMz0rtM1gypaTZ6asHopumudWkrIJsBZM63pLiY2/DLNy3ctzo+j4tzLQ9swyfVjhvrSop
jAeT6Z9V1tNKa8unqcHuoaLsJuCTK4HWO446GPMZ253exflxkFpxV2NMa4UspyGK8tSr6LrnykNr
pg+Z9DTWbCtO49zHTrKNFGD3Ikhb8kIZMMtT1yw06itdSuEHc7qKWypEu0umeVVl6SLk9+5xKowP
tL6B8dTOedqxB7V89nkR0YptmOZtk1hfGhHGkRFC524SWcjwPtrG5nhua/4ECJ6qC6XUaZB3JbQq
IcWJZ5o9TBsEavF+QiUCmZMoUdRfnVrchyBBufFr4SyMSp/HwMvqGOgDODORkXNdltEHBsrTonAY
GPchWZfalQYXrYCPBqeaCSjEtLRKzWVV0w22DNovUQpCuVX7Rz+M83UOqc2F2JagKEPmTStr0hcq
XDd3kHrOqFMXKjEGtomoSjiVsq7z6dhBkQvCe9WlpPBj66B108AQQHMvOgeitNG5tMpL013bfZCA
UkRtDiauBLNTrsIqvc2h4QmoErMyGzy4qOO97ibh3Ierh4JI7uYsHTG6B0TZT/DQJGqsdTc+V2oG
EVg2ejhuMLr8CP/1YYDxx/+TXNf6D2GQnKtwDmBDdFeuFiVbQ0xPaOmv0op+ZerTK5H8wUaSCJMQ
OFyF4YkKK39fdmALwTh1VO5DvtDa4YmHeReb3HXgjU4NWIioCzd2Xb1vwCVmJadaClBEPZkAv2Sk
4kTtEZ34OYS3bozPK4MIauy2VJK1eR5ZLqIaCHzz1rXHJSgwGJBl7svwvGY49YlFZ7MfZqLIxArS
AXhtqlQi1MOwuGz6tAMF36AVJGkdYoas2vRtaXWf1PrJgsAaRTqUr65BfURYe+0WV0LGt9OCrumq
OnPL5LBlZv15bXXlEsvi+1rGv5spdpdARsJzrIAyaxMT7zJLQxMX3Ua1YqBbng6i9047lb7WQMq8
66AMnB51fK2LCSxfJOPovTJ+P5JP/39NHfI/yeQKnvLFXXPHsoWE/bx9qsaLp7pNmvpr611+9ZiL
rLnK/943/fgXfRHPX43F0//6j7tHmJkLtFgV68mrSbHKnMGW8vRXLajn9/X8pn/0a5I7Plv7yO+3
zHeyl2QBivVUR4Zn/cc/kjwLvnxZc95BenUMi4BQGUgtG0C83ovL9GcX4sef8fMV/fH3/PkH4E08
fWMwoH76G1eCX/TqUtAvo1Qj8IvxDbXdywvhvmPOjVhYt3XbY9LNl3/NC2F9fme/38h/5Zb49kKg
OKAlSU9Es7Ed03p8eSmcd59HZr/gXfBdQPzf+fCItZnd0e5E0cAf/fWHR3WB4Nz0YGAgowAM9svd
B6/mkj+9OLy+E2CW6dwCHu484pc4U7y+GN471TBs1QPrItX5v9yl+NJv/w4H9/N3BYNY0Ncg3VTP
QfQkZTivHwkA21BqbA0nEoqYz5OBX+8BwT3x5mXSeMeFANgtRUkMB+SW8PJSuJIuzkEUtLeLzuiX
vRQs9f+KS4HlhNkMAxL++f1CaRNK5gCUcT2bxsAve1d8l+zxtx6QZ2UBoywbhcH3y6bUG/BkIFUz
Pl+pX3L7hBD15rtCkvI9qFZfMk2/vSvcd5j2pb1R1hNf6CW/3krxbL964+6BMxPDKIwUJod/sFJg
BKVnxlcRK36uY3+9y2BJr9mbLwNAfW57m785gTffbqIsmNKHhiJHYl7IKXx+wV/vUjxnS7z9UlAy
AX+SzlqVKur13uG8w777a9bVhET+C24Ew/i6BKocuL759O47dlT+h0yMiupXLC0/11MEZv4LLgWP
PXFOnDslPenb7YLCUkM9pxMExT8g3P6qd8V36MSf3znNdzo6RBzvcA75zN9uF947zQWNaBmslWSZ
/rIHz2ek1puXB3aK354ApC2vlwf3nRTKUGAgdzfgbv2yBw5JO3jzpWBXpPPi6ObXXeFlle1w8uLB
4CCqGyoBP7/qA/K9AeLvPCAmkiaHpwNDAx/3m3YEJ3KZ4ctaQa1Nl+pXvRTfDyH/zqVAt0u99PkB
+O48TpOK9hWzP/Rfrv3r7iAY5d/8gNCaIEeQpiRKa+Nz2fTyAXHfOQYdGnYPGLIyFJrn8S/VVH/h
m37rBANFTh6fe8DiiRH9963iP/uGr53P77/+srP5tcX76rtlX/jzG/jcA5X//p+v2sT68wd98dWv
H/z51b78/JeP+f0bePViXz/b1/+4EU/VXfUQjs9fGL+82dO7lFbys0b+HygBs2Z82aB91Y/6/V19
09t+eRj/4at8RsyIl6/wuSx5PrG8+ffv8//+3w98yj/UAjx3md/8EuvHuz+JyXxW7L/598/G5k+0
DDTpvl63Pxgv/OU/wY9ca899+Tf88n8azvDWF/in6XlvfYEvf96vF/p3CNJzb+HNf915mEeZePgj
qcpzS+vNL/BDZOpbL85fgIm/9SX2d1XT/uHj+3yGe/P1WT+Ombj7/s/73Cp482//Z7Lxt16dy+au
yoO76nH6ozvouT/85s/wF6KA3/ox5hP7wEP4J+ucLU+ob/4Y/4Rm9taP8BdUZz9+iT/awn8rcr7f
2L/OXP/ox17XLvI7HpKnu+o//w8AAAD//w==</cx:binary>
              </cx:geoCache>
            </cx:geography>
          </cx:layoutPr>
          <cx:valueColorPositions count="3"/>
        </cx:series>
      </cx:plotAreaRegion>
    </cx:plotArea>
  </cx:chart>
  <cx:spPr>
    <a:ln>
      <a:noFill/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85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699716"/>
            <a:ext cx="8063709" cy="2736303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pl-PL" sz="2800" dirty="0"/>
              <a:t>Fundusze Europejskie dla Pomorza 2021-2027</a:t>
            </a:r>
            <a:br>
              <a:rPr lang="pl-PL" sz="3200" dirty="0"/>
            </a:br>
            <a:br>
              <a:rPr lang="pl-PL" sz="3200" dirty="0"/>
            </a:br>
            <a:r>
              <a:rPr lang="pl-PL" dirty="0"/>
              <a:t>Specyfika i kryteria wyboru projektów</a:t>
            </a:r>
            <a:br>
              <a:rPr lang="pl-PL" dirty="0"/>
            </a:br>
            <a:r>
              <a:rPr lang="pl-PL" dirty="0"/>
              <a:t>Działanie 5.9. Kształcenie ustawiczne</a:t>
            </a:r>
            <a:endParaRPr lang="pl-PL" sz="30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7716" y="5652045"/>
            <a:ext cx="3960018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Gdańsk, 10 czerwca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FE163E-CAC6-4853-BCD2-8AA3E0CDD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– Główne warunki realizacji wsparcia (slajd 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D0E04A-5FEF-4855-BBC9-1A2B6F677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529835"/>
            <a:ext cx="8640382" cy="5580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Zasady określania maksymalnej kwoty dofinansowania pojedynczej godziny usługi rozwojowej: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Na etapie realizacji projektu, przed rozpoczęciem świadczenia usługi, operator zobowiązany jest do zweryfikowania, czy cena pojedynczej usługi rozwojowej w danej kategorii/podkategorii, dla województwa pomorskiego, za okres ostatnich 12 miesięcy od dnia ogłoszenia tury na dofinansowanie usług rozwojowych, </a:t>
            </a:r>
            <a:r>
              <a:rPr lang="pl-PL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nie przekracza III </a:t>
            </a:r>
            <a:r>
              <a:rPr lang="pl-PL" sz="22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kwartyla</a:t>
            </a:r>
            <a:r>
              <a:rPr lang="pl-PL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 ceny za osobogodzinę netto wskazanej w porównywarce cen usług rozwojowych dostępnej w BUR.</a:t>
            </a:r>
            <a:r>
              <a:rPr lang="pl-PL" sz="2200" dirty="0"/>
              <a:t> 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200" dirty="0"/>
          </a:p>
          <a:p>
            <a:pPr marL="457200" indent="-457200">
              <a:buAutoNum type="arabicPeriod"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F077781-9ED3-4479-8BDE-88A4DD3D09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1850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A3C7DB-D134-487D-BA33-9723F9DE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- Koszty kwalifikowalne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92CBB6-FEC4-41DF-9776-8B214FB4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547589"/>
            <a:ext cx="8640382" cy="4248472"/>
          </a:xfrm>
        </p:spPr>
        <p:txBody>
          <a:bodyPr/>
          <a:lstStyle/>
          <a:p>
            <a:pPr marL="0" indent="0">
              <a:buNone/>
            </a:pPr>
            <a:r>
              <a:rPr lang="pl-PL" sz="2200" dirty="0"/>
              <a:t>Kwalifikowanie kosztów usługi rozwojowej jest możliwe w przypadku, gdy zostały spełnione łącznie co najmniej poniższe warunki: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zgłoszenie na usługę rozwojową zostało zrealizowane za pośrednictwem BUR;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wydatek został rzeczywiście poniesiony na zakup usługi rozwojowej;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wydatek został prawidłowo udokumentowany;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usługa rozwojowa została zrealizowana zgodnie z założeniami określonym w Karcie Usługi;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usługa zakończyła się wypełnieniem ankiety oceniającej usługę rozwojową, zgodnie z Systemem Oceny Usług Rozwojowych określonym w Regulaminie BUR 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2E97907-B9C1-4DD3-9EF6-DE854DB219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366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4597D8-7BCE-4F94-BF0B-C33234DFB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002073"/>
                </a:solidFill>
              </a:rPr>
              <a:t>Działanie 5.9. Kształcenie ustawiczne</a:t>
            </a:r>
            <a:br>
              <a:rPr lang="pl-PL" dirty="0">
                <a:solidFill>
                  <a:srgbClr val="002073"/>
                </a:solidFill>
              </a:rPr>
            </a:br>
            <a:r>
              <a:rPr lang="pl-PL" dirty="0">
                <a:solidFill>
                  <a:srgbClr val="002073"/>
                </a:solidFill>
              </a:rPr>
              <a:t>- Obowiązki operatora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665281-202F-4A03-A2C7-4ED300078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367588"/>
            <a:ext cx="8857592" cy="58581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Operator jest zobowiązany do zapewnienia osobom dorosłym zainteresowanym podniesieniem swoich umiejętności lub kompetencji lub nabyciem kwalifikacji dodatkowego wsparcia w zakresie co najmniej: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zbudowania motywacji do rozwoju umiejętności/kompetencji lub nabycia kwalifikacji;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wsparcia w analizie potrzeb rozwojowych, np. z wykorzystaniem modelu Bilansu Kompetencji;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wsparcia w wyborze odpowiednich usług rozwojowych w BUR;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identyfikacji nabytych umiejętności/kompetencji oraz wsparcia w ich walidacji </a:t>
            </a:r>
            <a:br>
              <a:rPr lang="pl-PL" dirty="0"/>
            </a:br>
            <a:r>
              <a:rPr lang="pl-PL" dirty="0"/>
              <a:t>i certyfikacji, w tym zachęcenie do założenia „Mojego portfolio” lub konta </a:t>
            </a:r>
            <a:r>
              <a:rPr lang="pl-PL" dirty="0" err="1"/>
              <a:t>Europass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Ponadto Operator jest zobowiązany do przestrzegania innych obowiązków wymienionych w Regulaminie wyboru projektów w podrozdziale 2.3., w tym m.in. zgłaszanie do </a:t>
            </a:r>
            <a:r>
              <a:rPr lang="pl-PL" b="1" dirty="0"/>
              <a:t>5 dnia każdego miesiąca </a:t>
            </a:r>
            <a:r>
              <a:rPr lang="pl-PL" dirty="0"/>
              <a:t>informacji o zastrzeżeniach, nadużyciach </a:t>
            </a:r>
            <a:br>
              <a:rPr lang="pl-PL" dirty="0"/>
            </a:br>
            <a:r>
              <a:rPr lang="pl-PL" dirty="0"/>
              <a:t>i uchybieniach związanych z realizacją usługi rozwojowej, w tym tych wynikających ze sprawdzenia stanu faktycznego realizacji usługi oraz weryfikacji danych w Kartach Usług.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D2E5F5-875B-498F-A620-63D592346F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5755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1619AF-0097-4A6F-B8DE-74BB2F3E8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2073"/>
                </a:solidFill>
              </a:rPr>
              <a:t>Działanie 5.9. Kształcenie ustawiczne-</a:t>
            </a:r>
            <a:br>
              <a:rPr lang="pl-PL" dirty="0">
                <a:solidFill>
                  <a:srgbClr val="002073"/>
                </a:solidFill>
              </a:rPr>
            </a:br>
            <a:r>
              <a:rPr lang="pl-PL" dirty="0">
                <a:solidFill>
                  <a:srgbClr val="002073"/>
                </a:solidFill>
              </a:rPr>
              <a:t>- Koszty niekwalifikowalne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DAB9E9-BFBE-4B06-97E4-83254F9E5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198" y="1619597"/>
            <a:ext cx="8640382" cy="5184576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Bef>
                <a:spcPts val="600"/>
              </a:spcBef>
              <a:buClr>
                <a:srgbClr val="003399"/>
              </a:buClr>
              <a:buNone/>
            </a:pP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ramach projektu PSF </a:t>
            </a:r>
            <a:r>
              <a:rPr lang="pl-PL" sz="2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jest możliwe kwalifikowanie kosztów usługi rozwojowej</a:t>
            </a: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która: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jest świadczona przez podmiot na rzecz swoich pracowników;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jest świadczona przez podmiot, z którym osoba dorosła korzystająca ze wsparcia z własnej inicjatywy jest powiązana kapitałowo lub osobowo;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jest świadczona przez podmiot pełniący funkcję operatora lub partnera w danym projekcie PSF albo przez podmiot powiązany z operatorem lub partnerem kapitałowo lub osobowo;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jest świadczona przez podmiot pełniący funkcję operatora lub partnera operatora PSF w którymkolwiek RP lub FERS;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obejmuje koszty niezwiązane bezpośrednio z usługą rozwojową, </a:t>
            </a:r>
            <a:r>
              <a:rPr lang="pl-PL" sz="22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szczególności </a:t>
            </a: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koszty dojazdu i zakwaterowania.</a:t>
            </a:r>
            <a:endParaRPr lang="pl-PL" sz="2200" dirty="0">
              <a:solidFill>
                <a:srgbClr val="000000"/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6E5D37-EA85-4B60-A778-1412D7EC34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7852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206DDF-BD32-4661-A738-0A5F862A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– KRYTERIA FORMALNE obligatoryjne (slajd 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1B0DAE-BE7B-4A12-B81F-A915FE37D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59557"/>
            <a:ext cx="8640382" cy="5940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Kryteria zgodności z FEP 2021-2027 i dokumentami programowymi </a:t>
            </a:r>
            <a:r>
              <a:rPr lang="pl-PL" sz="2400" dirty="0"/>
              <a:t>- ocenie podlega: </a:t>
            </a:r>
          </a:p>
          <a:p>
            <a:pPr marL="0" indent="0">
              <a:buNone/>
            </a:pPr>
            <a:endParaRPr lang="pl-P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>
                <a:ea typeface="Times New Roman" panose="02020603050405020304" pitchFamily="18" charset="0"/>
              </a:rPr>
              <a:t>Zgodność ze szczegółowymi uwarunkowaniami określonymi dla Działania:</a:t>
            </a:r>
          </a:p>
          <a:p>
            <a:pPr marL="0" lvl="0" indent="0">
              <a:buNone/>
            </a:pPr>
            <a:endParaRPr lang="pl-PL" sz="2400" dirty="0"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000"/>
              </a:spcAft>
              <a:buNone/>
            </a:pPr>
            <a:r>
              <a:rPr lang="pl-PL" sz="2200" b="1" dirty="0">
                <a:ea typeface="Times New Roman" panose="02020603050405020304" pitchFamily="18" charset="0"/>
              </a:rPr>
              <a:t>Ocenie podlega </a:t>
            </a:r>
            <a:r>
              <a:rPr lang="pl-PL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zgodność projektu ze szczegółowymi uwarunkowaniami określonymi w opisie celu szczegółowego (g) w FEP 2021-2027 oraz w opisie Działania 5.9. w SZOP, tj.: czy w ramach projektu założono realizację wskaźnika rezultatu bezpośredniego Liczba osób, które uzyskały kwalifikacje po opuszczeniu programu  na poziomie co  najmniej 72% wartości wskaźnika produktu Liczba osób pracujących, łącznie z prowadzącymi działalność na własny rachunek, objętych wsparciem w programie?</a:t>
            </a:r>
          </a:p>
          <a:p>
            <a:pPr marL="0" indent="0">
              <a:spcBef>
                <a:spcPts val="600"/>
              </a:spcBef>
              <a:spcAft>
                <a:spcPts val="1000"/>
              </a:spcAft>
              <a:buNone/>
            </a:pPr>
            <a:r>
              <a:rPr lang="pl-PL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Kryterium uważa się za spełnione</a:t>
            </a:r>
            <a:r>
              <a:rPr lang="pl-PL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, jeśli projekt spełnił powyższy warunek.</a:t>
            </a:r>
            <a:endParaRPr lang="pl-PL" sz="2200" dirty="0"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FEF20F-B833-4920-A9C2-8A0E7AE46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37442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206DDF-BD32-4661-A738-0A5F862A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5.9. Kształcenie ustawiczne </a:t>
            </a:r>
            <a:br>
              <a:rPr lang="pl-PL" dirty="0"/>
            </a:br>
            <a:r>
              <a:rPr lang="pl-PL" dirty="0"/>
              <a:t>– KRYTERIA FORMALNE obligatoryjne (slajd 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1B0DAE-BE7B-4A12-B81F-A915FE37D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547589"/>
            <a:ext cx="8640382" cy="594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Kryteria zgodności z FEP 2021-2027 i dokumentami programowymi </a:t>
            </a:r>
            <a:r>
              <a:rPr lang="pl-PL" sz="2400" dirty="0"/>
              <a:t>- ocenie podlega: </a:t>
            </a:r>
          </a:p>
          <a:p>
            <a:pPr marL="0" indent="0">
              <a:buNone/>
            </a:pPr>
            <a:endParaRPr lang="pl-P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>
                <a:ea typeface="Times New Roman" panose="02020603050405020304" pitchFamily="18" charset="0"/>
              </a:rPr>
              <a:t>Zgodność ze szczegółowymi uwarunkowaniami określonymi dla naboru:</a:t>
            </a:r>
            <a:endParaRPr lang="pl-PL" sz="2200" dirty="0">
              <a:ea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pl-PL" b="1" dirty="0"/>
              <a:t>Ocenie podlega </a:t>
            </a:r>
            <a:r>
              <a:rPr lang="pl-PL" dirty="0"/>
              <a:t>czy Wnioskodawca złożył nie więcej niż dwa wnioski w ramach naboru oraz czy obszar realizacji projektu wskazany we wniosku obejmuje wyłącznie jeden z czterech subregionów wskazanych w „Strategii Rozwoju Województwa Pomorskiego 2030”  tj.: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chojnicki,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nadwiślański,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metropolitalny,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słupski?</a:t>
            </a:r>
          </a:p>
          <a:p>
            <a:pPr marL="0" lvl="0" indent="0">
              <a:buNone/>
            </a:pPr>
            <a:r>
              <a:rPr lang="pl-PL" b="1" dirty="0"/>
              <a:t>Kryterium uważa się za spełnione</a:t>
            </a:r>
            <a:r>
              <a:rPr lang="pl-PL" dirty="0"/>
              <a:t>, jeśli projekt spełnił powyższe warunki.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FEF20F-B833-4920-A9C2-8A0E7AE46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14908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0B81CF-4FD4-4B85-AFB5-C5F4B2463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– KRYTERIA MERYTORYCZNE premiujące (slajd 1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553C17-C3AB-46A1-9A44-95421615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489" y="1552615"/>
            <a:ext cx="9361040" cy="503553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600" b="1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Kryteria strategiczne, Obszar C: Wartość dodana projektu</a:t>
            </a:r>
            <a:r>
              <a:rPr lang="pl-PL" sz="2600" dirty="0"/>
              <a:t>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Ukierunkowanie tematyczne wsparcia - ISP, branże kluczowe:</a:t>
            </a:r>
            <a:endParaRPr lang="pl-PL" sz="2400" dirty="0"/>
          </a:p>
          <a:p>
            <a:pPr marL="0" indent="0">
              <a:lnSpc>
                <a:spcPct val="100000"/>
              </a:lnSpc>
              <a:buNone/>
            </a:pPr>
            <a:r>
              <a:rPr lang="pl-PL" sz="2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Ocenie podlega</a:t>
            </a: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stopień, w jakim wsparcie w ramach projektu uwzględnia rozwój </a:t>
            </a:r>
            <a:b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 potwierdzanie kompetencji oraz nabywanie kwalifikacji dostosowanych do potrzeb ISP (Inteligentnych Specjalizacji Pomorza) oraz branż kluczowych mających istotne znaczenie dla rozwoju poszczególnych obszarów województwa.</a:t>
            </a:r>
            <a:endParaRPr lang="pl-PL" sz="2200" b="1" dirty="0"/>
          </a:p>
          <a:p>
            <a:pPr>
              <a:lnSpc>
                <a:spcPct val="110000"/>
              </a:lnSpc>
              <a:spcBef>
                <a:spcPts val="3600"/>
              </a:spcBef>
              <a:buFont typeface="Wingdings" panose="05000000000000000000" pitchFamily="2" charset="2"/>
              <a:buChar char="§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Ukierunkowanie tematyczne wsparcia - rozwój i potwierdzanie kompetencji cyfrowych: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Ocenie podlega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czy wsparcie w ramach projektu uwzględnia rozwój </a:t>
            </a:r>
            <a:b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potwierdzanie kompetencji cyfrowych.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CD152E0-5B77-43A3-B056-D54EA7732C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24207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0B81CF-4FD4-4B85-AFB5-C5F4B2463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– KRYTERIA MERYTORYCZNE premiujące (slajd 2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553C17-C3AB-46A1-9A44-95421615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691245"/>
            <a:ext cx="8856984" cy="46088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Ukierunkowanie tematyczne wsparcia – kompetencje/kwalifikacje </a:t>
            </a:r>
            <a:b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 sektorach związanych ze środowiskiem, klimatem, energią, gospodarką o obiegu zamkniętym oraz biogospodarką:</a:t>
            </a:r>
            <a:endParaRPr lang="pl-PL" sz="24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Ocenie podlega,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czy wsparcie w ramach projektu uwzględnia rozwój </a:t>
            </a:r>
            <a:b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potwierdzanie kompetencji oraz nabywanie kwalifikacji w sektorach związanych ze środowiskiem, klimatem, energią, gospodarką o obiegu zamkniętym oraz biogospodarką.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Partnerstwo międzysektorowe: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</a:rPr>
              <a:t>Ocenie podlega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stopień, w jakim partnerstwo realizowane jest w formule międzysektorowej. 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CD152E0-5B77-43A3-B056-D54EA7732C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75802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0B81CF-4FD4-4B85-AFB5-C5F4B2463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– KRYTERIA MERYTORYCZNE premiujące (slajd 3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553C17-C3AB-46A1-9A44-95421615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552615"/>
            <a:ext cx="9361040" cy="53285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Specyfika grupy docelowej</a:t>
            </a:r>
            <a:endParaRPr lang="pl-PL" sz="2400" dirty="0"/>
          </a:p>
          <a:p>
            <a:pPr marL="0" indent="0">
              <a:buNone/>
            </a:pPr>
            <a:r>
              <a:rPr lang="pl-PL" sz="2200" b="1" dirty="0"/>
              <a:t>Ocenie podlega stopień</a:t>
            </a:r>
            <a:r>
              <a:rPr lang="pl-PL" sz="2200" dirty="0"/>
              <a:t>, w jakim projekt obejmie wsparciem osoby:</a:t>
            </a:r>
          </a:p>
          <a:p>
            <a:pPr marL="457200" indent="-457200">
              <a:buClrTx/>
              <a:buFont typeface="+mj-lt"/>
              <a:buAutoNum type="alphaLcParenR"/>
            </a:pPr>
            <a:r>
              <a:rPr lang="pl-PL" sz="2200" dirty="0"/>
              <a:t>młode w wieku 18-29 lat,</a:t>
            </a:r>
          </a:p>
          <a:p>
            <a:pPr marL="457200" indent="-457200">
              <a:buClrTx/>
              <a:buFont typeface="+mj-lt"/>
              <a:buAutoNum type="alphaLcParenR"/>
            </a:pPr>
            <a:r>
              <a:rPr lang="pl-PL" sz="2200" dirty="0"/>
              <a:t>w wieku 55 lat i starsze,</a:t>
            </a:r>
          </a:p>
          <a:p>
            <a:pPr marL="457200" indent="-457200">
              <a:buClrTx/>
              <a:buFont typeface="+mj-lt"/>
              <a:buAutoNum type="alphaLcParenR"/>
            </a:pPr>
            <a:r>
              <a:rPr lang="pl-PL" sz="2200" dirty="0"/>
              <a:t>długotrwale bezrobotne,</a:t>
            </a:r>
          </a:p>
          <a:p>
            <a:pPr marL="457200" indent="-457200">
              <a:buClrTx/>
              <a:buFont typeface="+mj-lt"/>
              <a:buAutoNum type="alphaLcParenR"/>
            </a:pPr>
            <a:r>
              <a:rPr lang="pl-PL" sz="2200" dirty="0"/>
              <a:t>o niskich kwalifikacjach zawodowych,</a:t>
            </a:r>
          </a:p>
          <a:p>
            <a:pPr marL="457200" indent="-457200">
              <a:buClrTx/>
              <a:buFont typeface="+mj-lt"/>
              <a:buAutoNum type="alphaLcParenR"/>
            </a:pPr>
            <a:r>
              <a:rPr lang="pl-PL" sz="2200" dirty="0"/>
              <a:t>z niepełnosprawnościami, </a:t>
            </a:r>
          </a:p>
          <a:p>
            <a:pPr marL="457200" indent="-457200">
              <a:buClrTx/>
              <a:buFont typeface="+mj-lt"/>
              <a:buAutoNum type="alphaLcParenR"/>
            </a:pPr>
            <a:r>
              <a:rPr lang="pl-PL" sz="2200" dirty="0"/>
              <a:t>kobiety,</a:t>
            </a:r>
          </a:p>
          <a:p>
            <a:pPr marL="457200" indent="-457200">
              <a:buClrTx/>
              <a:buFont typeface="+mj-lt"/>
              <a:buAutoNum type="alphaLcParenR"/>
            </a:pPr>
            <a:r>
              <a:rPr lang="pl-PL" sz="2200" dirty="0"/>
              <a:t>sprawujące opiekę nad osobami z niepełnosprawnościami czy osobami potrzebującymi wsparcia w codziennym funkcjonowaniu.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CD152E0-5B77-43A3-B056-D54EA7732C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75881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47237"/>
            <a:ext cx="9289032" cy="100811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5.9. Kształcenie ustawiczne </a:t>
            </a:r>
            <a:br>
              <a:rPr lang="pl-PL" sz="3100" dirty="0">
                <a:solidFill>
                  <a:srgbClr val="002073"/>
                </a:solidFill>
              </a:rPr>
            </a:br>
            <a:r>
              <a:rPr lang="pl-PL" sz="3100" dirty="0">
                <a:solidFill>
                  <a:srgbClr val="002073"/>
                </a:solidFill>
              </a:rPr>
              <a:t>- WSKAŹNIKI - dokumenty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763613"/>
            <a:ext cx="8606538" cy="2448272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800" b="1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Definicje wskaźników </a:t>
            </a:r>
            <a:r>
              <a:rPr lang="pl-PL" sz="2800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zawarte są w </a:t>
            </a:r>
            <a:r>
              <a:rPr lang="pl-PL" sz="2800" b="1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załączniku nr 2 </a:t>
            </a:r>
            <a:br>
              <a:rPr lang="pl-PL" sz="2800" b="1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pl-PL" sz="2800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 regulaminu „</a:t>
            </a:r>
            <a:r>
              <a:rPr lang="pl-PL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Zasady pomiaru wskaźników </a:t>
            </a:r>
            <a:r>
              <a:rPr lang="pl-P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w projekcie dofinansowanym z EFS Plus w ramach programu regionalnego FEP 2021-2027”.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8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125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235" y="359838"/>
            <a:ext cx="9289032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5.9. Kształcenie ustawiczne </a:t>
            </a:r>
            <a:br>
              <a:rPr lang="pl-PL" dirty="0"/>
            </a:br>
            <a:r>
              <a:rPr lang="pl-PL" dirty="0"/>
              <a:t>- </a:t>
            </a:r>
            <a:r>
              <a:rPr lang="pl-PL" dirty="0">
                <a:ea typeface="Open Sans" panose="020B0606030504020204" pitchFamily="34" charset="0"/>
                <a:cs typeface="Open Sans" panose="020B0606030504020204" pitchFamily="34" charset="0"/>
              </a:rPr>
              <a:t>Podstawowe informacje o naborze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235" y="1546236"/>
            <a:ext cx="9001000" cy="5364214"/>
          </a:xfrm>
        </p:spPr>
        <p:txBody>
          <a:bodyPr>
            <a:noAutofit/>
          </a:bodyPr>
          <a:lstStyle/>
          <a:p>
            <a:pPr marL="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Początek naboru: 		</a:t>
            </a:r>
            <a:r>
              <a:rPr lang="pl-PL" sz="2100" b="1" dirty="0"/>
              <a:t>29.05.2024 r. 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100" dirty="0"/>
              <a:t>Koniec naboru:		</a:t>
            </a:r>
            <a:r>
              <a:rPr lang="pl-PL" sz="2100" b="1" dirty="0"/>
              <a:t>10.07.2024 r.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100" dirty="0"/>
              <a:t>Kwota przewidziana na dofinansowanie projektów [PLN]: </a:t>
            </a:r>
            <a:r>
              <a:rPr lang="pl-PL" sz="2100" b="1" dirty="0"/>
              <a:t>135 362 705,88 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100" dirty="0"/>
              <a:t>Cross-</a:t>
            </a:r>
            <a:r>
              <a:rPr lang="pl-PL" sz="2100" dirty="0" err="1"/>
              <a:t>financing</a:t>
            </a:r>
            <a:r>
              <a:rPr lang="pl-PL" sz="2100" dirty="0"/>
              <a:t>: 		</a:t>
            </a:r>
            <a:r>
              <a:rPr lang="pl-PL" sz="2100" b="1" dirty="0"/>
              <a:t>0 %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Wkład własny beneficjenta: </a:t>
            </a:r>
            <a:r>
              <a:rPr lang="pl-PL" sz="2100" b="1" dirty="0"/>
              <a:t>5 % 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Sposób wyboru: 		</a:t>
            </a:r>
            <a:r>
              <a:rPr lang="pl-PL" sz="2100" b="1" dirty="0"/>
              <a:t>konkurencyjny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Okres realizacji:		Projekt może być realizowany </a:t>
            </a:r>
            <a:r>
              <a:rPr lang="pl-PL" sz="2100" b="1" dirty="0"/>
              <a:t>od dnia ogłoszenia 			naboru</a:t>
            </a:r>
            <a:r>
              <a:rPr lang="pl-PL" sz="2100" dirty="0"/>
              <a:t>, przy czym termin realizacji projektu założony 			we wniosku o dofinansowanie </a:t>
            </a:r>
            <a:r>
              <a:rPr lang="pl-PL" sz="2100" b="1" dirty="0"/>
              <a:t>musi zakładać jego 			rozpoczęcie do końca drugiego kwartału 2025 roku 			oraz zakończyć się maksymalnie do września </a:t>
            </a:r>
            <a:br>
              <a:rPr lang="pl-PL" sz="2100" b="1" dirty="0"/>
            </a:br>
            <a:r>
              <a:rPr lang="pl-PL" sz="2100" b="1" dirty="0"/>
              <a:t>			2029 roku.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12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6628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5.9. Kształcenie ustawiczne </a:t>
            </a:r>
            <a:br>
              <a:rPr lang="pl-PL" sz="3100" u="sng" dirty="0"/>
            </a:br>
            <a:r>
              <a:rPr lang="pl-PL" dirty="0">
                <a:solidFill>
                  <a:srgbClr val="002073"/>
                </a:solidFill>
              </a:rPr>
              <a:t>- WSKAŹNIKI – podstawowe rozróżnienie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690385"/>
            <a:ext cx="8639774" cy="5041780"/>
          </a:xfrm>
        </p:spPr>
        <p:txBody>
          <a:bodyPr>
            <a:noAutofit/>
          </a:bodyPr>
          <a:lstStyle/>
          <a:p>
            <a:pPr marL="542925" lvl="0" indent="-4254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WSKAŹNIKI PRODUKTU</a:t>
            </a:r>
            <a:r>
              <a:rPr lang="pl-PL" sz="2400" dirty="0">
                <a:ea typeface="Times New Roman" panose="02020603050405020304" pitchFamily="18" charset="0"/>
                <a:cs typeface="Arial" panose="020B0604020202020204" pitchFamily="34" charset="0"/>
              </a:rPr>
              <a:t> – mierzą wielkość i pokazują charakter oferowanego wsparcia lub grupę docelową objętą wsparciem </a:t>
            </a:r>
            <a:br>
              <a:rPr lang="pl-PL" sz="2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400" dirty="0">
                <a:ea typeface="Times New Roman" panose="02020603050405020304" pitchFamily="18" charset="0"/>
                <a:cs typeface="Arial" panose="020B0604020202020204" pitchFamily="34" charset="0"/>
              </a:rPr>
              <a:t>w projekcie; odnoszą się, co do zasady, do osób lub podmiotów objętych wsparciem; monitorowane są </a:t>
            </a:r>
            <a:r>
              <a:rPr lang="pl-PL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w momencie rozpoczęcia </a:t>
            </a:r>
            <a:r>
              <a:rPr lang="pl-PL" sz="2400" dirty="0">
                <a:ea typeface="Times New Roman" panose="02020603050405020304" pitchFamily="18" charset="0"/>
                <a:cs typeface="Arial" panose="020B0604020202020204" pitchFamily="34" charset="0"/>
              </a:rPr>
              <a:t>udziału w projekcie;</a:t>
            </a:r>
          </a:p>
          <a:p>
            <a:pPr marL="542925" lvl="0" indent="-4254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WSKAŹNIKI REZULTATU BEZPOŚREDNIEGO 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400" dirty="0"/>
              <a:t>odnotowują zmianę między tym co było w momencie rozpoczęcia wsparcia, a tym co jest efektem wsparcia bezpośrednio po zakończeniu udziału </a:t>
            </a:r>
            <a:br>
              <a:rPr lang="pl-PL" sz="2400" dirty="0"/>
            </a:br>
            <a:r>
              <a:rPr lang="pl-PL" sz="2400" dirty="0"/>
              <a:t>w projekcie; mierzone są co do zasady </a:t>
            </a:r>
            <a:r>
              <a:rPr lang="pl-PL" sz="2400" b="1" dirty="0"/>
              <a:t>do 4 tygodni od zakończenia udziału </a:t>
            </a:r>
            <a:r>
              <a:rPr lang="pl-PL" sz="2400" dirty="0"/>
              <a:t>przez uczestnika lub podmiot obejmowany wsparciem w projekcie.</a:t>
            </a: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1082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472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5.9. Kształcenie ustawiczne </a:t>
            </a:r>
            <a:br>
              <a:rPr lang="pl-PL" sz="3100" u="sng" dirty="0"/>
            </a:br>
            <a:r>
              <a:rPr lang="pl-PL" dirty="0">
                <a:solidFill>
                  <a:srgbClr val="002073"/>
                </a:solidFill>
              </a:rPr>
              <a:t>- WSKAŹNIKI – wniosek o dofinansowanie (1 z 5)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399154"/>
            <a:ext cx="8639774" cy="5477027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 ramach naboru 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obowiązuje 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11 wskaźników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(8 produktu i 3 rezultatu bezpośredniego).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Wszystkie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11 wskaźników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należy monitorować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co oznacza, </a:t>
            </a:r>
            <a:b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że trzeba je wybrać we wniosku o dofinansowanie, wskazać ich planowaną wartość (także jeśli będzie to 0). 	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W rubryce „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Sposób pomiaru wskaźnika” nie może wystąpić określenie „nie dotyczy” 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–  należy określić możliwy sposób pomiaru, w tym źródła danych lub można zadeklarować przykładowo: „Na etapie planowania działań projektowych nie przewiduje się działań związanych z ww. wskaźnikiem. Niemniej wskaźnik ten będzie na bieżąco monitorowany, każdorazowo </a:t>
            </a:r>
            <a:b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w momencie pojawienia się osób bądź sytuacji, której dotyczy”.</a:t>
            </a: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5717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883" y="359838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5.9. Kształcenie ustawiczne </a:t>
            </a:r>
            <a:br>
              <a:rPr lang="pl-PL" sz="3100" u="sng" dirty="0"/>
            </a:br>
            <a:r>
              <a:rPr lang="pl-PL" dirty="0">
                <a:solidFill>
                  <a:srgbClr val="002073"/>
                </a:solidFill>
              </a:rPr>
              <a:t>- WSKAŹNIKI - wniosek o dofinansowanie (2 z 5)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882" y="1619597"/>
            <a:ext cx="8707511" cy="367240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Obowiązkowe wskaźniki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produktu:</a:t>
            </a:r>
          </a:p>
          <a:p>
            <a:pPr marL="542925" lvl="0" indent="-533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2400" dirty="0"/>
              <a:t>PLGCO01 - Liczba osób dorosłych objętych usługami rozwojowymi (osoby);</a:t>
            </a:r>
          </a:p>
          <a:p>
            <a:pPr marL="542925" indent="-533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2400" dirty="0"/>
              <a:t>EECO05 - Liczba osób pracujących, łącznie z prowadzącymi działalność na własny rachunek, objętych wsparciem </a:t>
            </a:r>
            <a:br>
              <a:rPr lang="pl-PL" sz="2400" dirty="0"/>
            </a:br>
            <a:r>
              <a:rPr lang="pl-PL" sz="2400" dirty="0"/>
              <a:t>w programie (osoby).</a:t>
            </a: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3540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59838"/>
            <a:ext cx="9289032" cy="1296144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5.9. Kształcenie ustawiczne </a:t>
            </a:r>
            <a:br>
              <a:rPr lang="pl-PL" sz="3100" u="sng" dirty="0"/>
            </a:br>
            <a:r>
              <a:rPr lang="pl-PL" dirty="0">
                <a:solidFill>
                  <a:srgbClr val="002073"/>
                </a:solidFill>
              </a:rPr>
              <a:t>- WSKAŹNIKI - wniosek o dofinansowanie (3 z 5)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018" y="1668905"/>
            <a:ext cx="8712375" cy="412715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rezultatu bezpośredniego: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b="1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EECR03 - Liczba osób, które uzyskały kwalifikacje po opuszczeniu programu (osoby);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PLGCR01 - Liczba osób, które uzyskały kwalifikacje cyfrowe </a:t>
            </a:r>
            <a:br>
              <a:rPr lang="pl-PL" sz="2400" dirty="0"/>
            </a:br>
            <a:r>
              <a:rPr lang="pl-PL" sz="2400" dirty="0"/>
              <a:t>po opuszczeniu programu (osoby);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PLDGCR04 -  Liczba osób, które uzyskały zielone kwalifikacje </a:t>
            </a:r>
            <a:br>
              <a:rPr lang="pl-PL" sz="2400" dirty="0"/>
            </a:br>
            <a:r>
              <a:rPr lang="pl-PL" sz="2400" dirty="0"/>
              <a:t>po opuszczeniu programu (osoby).</a:t>
            </a: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5949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5" y="337340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5.9. Kształcenie ustawiczne </a:t>
            </a:r>
            <a:br>
              <a:rPr lang="pl-PL" sz="3100" u="sng" dirty="0"/>
            </a:br>
            <a:r>
              <a:rPr lang="pl-PL" dirty="0">
                <a:solidFill>
                  <a:srgbClr val="002073"/>
                </a:solidFill>
              </a:rPr>
              <a:t>- WSKAŹNIKI - wniosek o dofinansowanie (4 z 5)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49" y="1345452"/>
            <a:ext cx="8938369" cy="567438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Inne wspólne wskaźniki produktu:</a:t>
            </a:r>
          </a:p>
          <a:p>
            <a:pPr marL="365125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EECO12 - Liczba osób z niepełnosprawnościami objętych wsparciem </a:t>
            </a:r>
            <a:br>
              <a:rPr lang="pl-PL" sz="2400" dirty="0"/>
            </a:br>
            <a:r>
              <a:rPr lang="pl-PL" sz="2400" dirty="0"/>
              <a:t>w programie (osoby);</a:t>
            </a:r>
          </a:p>
          <a:p>
            <a:pPr marL="365125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EECO13 –  Liczba osób z krajów trzecich objętych wsparciem </a:t>
            </a:r>
            <a:br>
              <a:rPr lang="pl-PL" sz="2400" dirty="0"/>
            </a:br>
            <a:r>
              <a:rPr lang="pl-PL" sz="2400" dirty="0"/>
              <a:t>w programie (osoby);</a:t>
            </a:r>
          </a:p>
          <a:p>
            <a:pPr marL="365125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EECO14 –  Liczba osób obcego pochodzenia objętych wsparciem </a:t>
            </a:r>
            <a:br>
              <a:rPr lang="pl-PL" sz="2400" dirty="0"/>
            </a:br>
            <a:r>
              <a:rPr lang="pl-PL" sz="2400" dirty="0"/>
              <a:t>w programie (osoby);</a:t>
            </a:r>
          </a:p>
          <a:p>
            <a:pPr marL="365125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EECO15 –  Liczba osób należących do mniejszości, w tym społeczności marginalizowanych takich jak Romowie, objętych wsparciem </a:t>
            </a:r>
            <a:br>
              <a:rPr lang="pl-PL" sz="2400" dirty="0"/>
            </a:br>
            <a:r>
              <a:rPr lang="pl-PL" sz="2400" dirty="0"/>
              <a:t>w programie (osoby);</a:t>
            </a:r>
          </a:p>
          <a:p>
            <a:pPr marL="365125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EECO16 –  Liczba osób w kryzysie bezdomności lub dotkniętych wykluczeniem z dostępu do mieszkań, objętych wsparciem </a:t>
            </a:r>
            <a:br>
              <a:rPr lang="pl-PL" sz="2400" dirty="0"/>
            </a:br>
            <a:r>
              <a:rPr lang="pl-PL" sz="2400" dirty="0"/>
              <a:t>w programie (osoby).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b="1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b="1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6282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84" y="337712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5.9. Kształcenie ustawiczne </a:t>
            </a:r>
            <a:br>
              <a:rPr lang="pl-PL" sz="3100" u="sng" dirty="0"/>
            </a:br>
            <a:r>
              <a:rPr lang="pl-PL" dirty="0">
                <a:solidFill>
                  <a:srgbClr val="002073"/>
                </a:solidFill>
              </a:rPr>
              <a:t>- WSKAŹNIKI - wniosek o dofinansowanie (5 z 5)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742" y="1619598"/>
            <a:ext cx="8495758" cy="27363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mierzone we wszystkich celach szczegółowych odnoszące się do dostępności: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2400" dirty="0"/>
              <a:t>PL0CO01 – Liczba projektów, w których sfinansowano koszty racjonalnych usprawnień dla osób z niepełnosprawnościami (sztuki).</a:t>
            </a:r>
            <a:endParaRPr lang="pl-PL" sz="2400" b="1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b="1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b="1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3736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BE7CDD-10C0-4A0B-B8C4-D1A7A6720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5.9. Kształcenie ustawiczne</a:t>
            </a:r>
            <a:br>
              <a:rPr lang="pl-PL" sz="3100" dirty="0">
                <a:solidFill>
                  <a:srgbClr val="002073"/>
                </a:solidFill>
              </a:rPr>
            </a:br>
            <a:r>
              <a:rPr lang="pl-PL" dirty="0">
                <a:solidFill>
                  <a:srgbClr val="002073"/>
                </a:solidFill>
              </a:rPr>
              <a:t>- WSKAŹNIKI – </a:t>
            </a:r>
            <a:r>
              <a:rPr lang="pl-PL" dirty="0"/>
              <a:t>KRYTERIUM FORMALNE obligatoryjne </a:t>
            </a:r>
            <a:endParaRPr lang="pl-PL" sz="31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1B78D1-ED65-4A17-9573-BD4DDC694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008" y="1511003"/>
            <a:ext cx="8790394" cy="5221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Kryterium zgodności z FEP 2021-2027 i dokumentami programowymi </a:t>
            </a:r>
            <a:r>
              <a:rPr lang="pl-PL" sz="2400" dirty="0"/>
              <a:t>- ocenie podlega: </a:t>
            </a:r>
          </a:p>
          <a:p>
            <a:pPr marL="0" indent="0">
              <a:buNone/>
            </a:pPr>
            <a:endParaRPr lang="pl-PL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>
                <a:ea typeface="Times New Roman" panose="02020603050405020304" pitchFamily="18" charset="0"/>
              </a:rPr>
              <a:t>Zgodność ze szczegółowymi uwarunkowaniami określonymi dla Działania:</a:t>
            </a:r>
            <a:endParaRPr lang="pl-PL" sz="2200" dirty="0"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0" algn="l"/>
              </a:tabLst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0" algn="l"/>
              </a:tabLst>
            </a:pPr>
            <a:r>
              <a:rPr lang="pl-PL" sz="2400" dirty="0"/>
              <a:t>czy w ramach projektu założono realizację wskaźnika rezultatu bezpośredniego </a:t>
            </a:r>
            <a:r>
              <a:rPr lang="pl-PL" sz="2400" b="1" dirty="0"/>
              <a:t>Liczba osób, które uzyskały kwalifikacje po opuszczeniu programu</a:t>
            </a:r>
            <a:r>
              <a:rPr lang="pl-PL" sz="2400" dirty="0"/>
              <a:t>  na poziomie co  najmniej </a:t>
            </a:r>
            <a:r>
              <a:rPr lang="pl-PL" sz="2400" b="1" dirty="0"/>
              <a:t>72%</a:t>
            </a:r>
            <a:r>
              <a:rPr lang="pl-PL" sz="2400" dirty="0"/>
              <a:t> wartości wskaźnika produktu </a:t>
            </a:r>
            <a:r>
              <a:rPr lang="pl-PL" sz="2400" b="1" u="sng" dirty="0"/>
              <a:t>Liczba osób pracujących</a:t>
            </a:r>
            <a:r>
              <a:rPr lang="pl-PL" sz="2400" b="1" dirty="0"/>
              <a:t>, łącznie z prowadzącymi działalność na własny rachunek, objętych wsparciem w programie.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0C51E63-3735-4DF2-B8DB-E72B383941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3661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68299C-26FF-4757-ACF9-68F9D19B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429470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5.9. Kształcenie ustawiczne </a:t>
            </a:r>
            <a:br>
              <a:rPr lang="pl-PL" sz="3100" dirty="0"/>
            </a:br>
            <a:r>
              <a:rPr lang="pl-PL" sz="3100" dirty="0"/>
              <a:t>- Podmioty uprawnione do składania wniosków </a:t>
            </a:r>
            <a:br>
              <a:rPr lang="pl-PL" sz="3100" dirty="0"/>
            </a:br>
            <a:r>
              <a:rPr lang="pl-PL" sz="3100" dirty="0"/>
              <a:t>o dofinansowanie projektu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C8E8D9-411C-4B5B-846C-5585B6C5E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43" y="2123653"/>
            <a:ext cx="8640382" cy="4535986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>
                <a:solidFill>
                  <a:srgbClr val="000000"/>
                </a:solidFill>
              </a:rPr>
              <a:t>Do naboru, jako wnioskodawcy, mogą przystąpić, w szczególności: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Administracja publiczna;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Instytucje nauki i edukacji;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Instytucje ochrony zdrowia;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Instytucje wspierające biznes;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Organizacje społeczne i związki wyznaniowe;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Partnerzy społeczni;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Przedsiębiorstwa;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Przedsiębiorstwa realizujące cele publiczne;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Służby publiczne.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FCBAA90-056C-4632-BED3-DCBE620348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56944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251445"/>
            <a:ext cx="9289032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5.9. Kształcenie ustawiczne </a:t>
            </a:r>
            <a:br>
              <a:rPr lang="pl-PL" dirty="0"/>
            </a:br>
            <a:r>
              <a:rPr lang="pl-PL" dirty="0"/>
              <a:t>- Typ projektu oraz grupa docelowa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1475582"/>
            <a:ext cx="9001000" cy="45365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400" b="1" dirty="0"/>
              <a:t>Typ projektu możliwy do realizacji w ramach naboru: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200" dirty="0"/>
              <a:t>Usługi rozwojowe, w tym w zakresie kompetencji cyfrowych, w ramach Podmiotowego Systemu Finansowania (PSF) dla osób dorosłych, które chcą </a:t>
            </a:r>
            <a:br>
              <a:rPr lang="pl-PL" sz="2200" dirty="0"/>
            </a:br>
            <a:r>
              <a:rPr lang="pl-PL" sz="2200" dirty="0"/>
              <a:t>z własnej inicjatywy podnieść lub potwierdzić swoje kompetencje oraz/lub nabyć kwalifikacje (w tym włączone do Zintegrowanego Rejestru Kwalifikacji (ZRK), w tym wsparcie dla osób z najtrudniejszych grup docelowych </a:t>
            </a:r>
            <a:br>
              <a:rPr lang="pl-PL" sz="2200" dirty="0"/>
            </a:br>
            <a:r>
              <a:rPr lang="pl-PL" sz="2200" dirty="0"/>
              <a:t>– za pośrednictwem Bazy Usług Rozwojowych (BUR).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400" b="1" dirty="0"/>
          </a:p>
          <a:p>
            <a:pPr marL="0" indent="0">
              <a:lnSpc>
                <a:spcPct val="100000"/>
              </a:lnSpc>
              <a:buNone/>
            </a:pPr>
            <a:r>
              <a:rPr lang="pl-PL" sz="2400" b="1" dirty="0"/>
              <a:t>Grupa docelowa projektów: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200" dirty="0"/>
              <a:t>Osoby dorosłe, które chcą z własnej inicjatywy podnieść lub zmienić swoje kwalifikacje.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2223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176" y="312126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5.9. Kształcenie ustawiczne </a:t>
            </a:r>
            <a:br>
              <a:rPr lang="pl-PL" dirty="0"/>
            </a:br>
            <a:r>
              <a:rPr lang="pl-PL" dirty="0"/>
              <a:t>– Główne warunki realizacji wsparcia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176" y="1475581"/>
            <a:ext cx="8988250" cy="5771968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Celem naboru jest wybór Operatora Podmiotowego Systemu Finansowania </a:t>
            </a:r>
            <a:r>
              <a:rPr lang="pl-PL" sz="2200" b="1" dirty="0"/>
              <a:t>dla każdego z czterech subregionów</a:t>
            </a:r>
            <a:r>
              <a:rPr lang="pl-PL" sz="2200" dirty="0"/>
              <a:t>, wskazanych w sekcji 1.2 regulaminu. Każdy subregion będzie obsługiwany przez </a:t>
            </a:r>
            <a:r>
              <a:rPr lang="pl-PL" sz="2200" b="1" dirty="0"/>
              <a:t>jednego operatora PSF</a:t>
            </a:r>
            <a:r>
              <a:rPr lang="pl-PL" sz="2200" dirty="0"/>
              <a:t>. Wnioskodawca może złożyć maksymalnie dwa wnioski o dofinansowanie projektu po jednym na dany subregion. Obszar realizacji projektu wskazany we wniosku może obejmować wyłącznie jeden z czterech subregionów.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Wnioskodawca jest zobowiązany do objęcia usługą rozwojowa </a:t>
            </a:r>
            <a:r>
              <a:rPr lang="pl-PL" sz="2200" b="1" dirty="0"/>
              <a:t>minimalnej liczby osób</a:t>
            </a:r>
            <a:r>
              <a:rPr lang="pl-PL" sz="2200" dirty="0"/>
              <a:t>, która została określona dla każdego subregionu województwa pomorskiego w regulaminie wyboru projektów w podrozdziale 2.5. pkt. 4.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Udzielane wsparcie ma </a:t>
            </a:r>
            <a:r>
              <a:rPr lang="pl-PL" sz="2200" b="1" dirty="0"/>
              <a:t>charakter popytowy</a:t>
            </a:r>
            <a:r>
              <a:rPr lang="pl-PL" sz="2200" dirty="0"/>
              <a:t>, co oznacza, że osoba dorosła – świadomie i niezależnie od operatora i podmiotu realizującego wsparcie – dokonuje wyboru usługi rozwojowej, która jest dla niej potrzebna do realizacji określonego celu rozwojowego. Usługi te należy wybierać z Bazy Usług Rozwojowych (BUR).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W celu zapewnienia dostępności wsparcia przez cały okres realizacji projektu, rekrutacja uczestników będzie się odbywać w </a:t>
            </a:r>
            <a:r>
              <a:rPr lang="pl-PL" sz="2200" b="1" dirty="0"/>
              <a:t>turach.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B47AC6-0727-464B-98D4-480D0218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– Podział alokacji* i wskaźników</a:t>
            </a:r>
          </a:p>
        </p:txBody>
      </p:sp>
      <p:sp>
        <p:nvSpPr>
          <p:cNvPr id="3" name="Prostokąt 2" descr="Podział alokacji i wskaźników na podstawie Uchwały Nr 325/532/24 ZWP z dnia 14 marca 2024 r. w sprawie przyjęcia metodologii podziału alokacji środków UE dla Działania 5.9. Kształcenie ustawiczne Priorytetu 5 Fundusze europejskie dla silnego społecznie Pomorza (EFS+) w ramach programu regionalnego Fundusze Europejskie dla Pomorza 2021-2027">
            <a:extLst>
              <a:ext uri="{FF2B5EF4-FFF2-40B4-BE49-F238E27FC236}">
                <a16:creationId xmlns:a16="http://schemas.microsoft.com/office/drawing/2014/main" id="{19E914FB-17CC-48A6-9D0F-ED61DC042CB9}"/>
              </a:ext>
            </a:extLst>
          </p:cNvPr>
          <p:cNvSpPr/>
          <p:nvPr/>
        </p:nvSpPr>
        <p:spPr>
          <a:xfrm>
            <a:off x="897502" y="6300117"/>
            <a:ext cx="88408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*na podstawie Uchwały Nr 325/532/24 ZWP z dnia 14 marca 2024 r. w sprawie przyjęcia metodologii podziału alokacji środków UE dla Działania 5.9. Kształcenie ustawiczne Priorytetu 5 Fundusze europejskie dla silnego społecznie Pomorza (EFS+) w ramach programu regionalnego Fundusze Europejskie </a:t>
            </a:r>
            <a:b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dla Pomorza 2021-2027</a:t>
            </a:r>
          </a:p>
        </p:txBody>
      </p:sp>
      <p:graphicFrame>
        <p:nvGraphicFramePr>
          <p:cNvPr id="5" name="Symbol zastępczy zawartości 4" descr="Podział alokacji i wskaźników">
            <a:extLst>
              <a:ext uri="{FF2B5EF4-FFF2-40B4-BE49-F238E27FC236}">
                <a16:creationId xmlns:a16="http://schemas.microsoft.com/office/drawing/2014/main" id="{8EDCA3C3-4D38-4AD0-8F95-6F092A262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964842"/>
              </p:ext>
            </p:extLst>
          </p:nvPr>
        </p:nvGraphicFramePr>
        <p:xfrm>
          <a:off x="1007637" y="1449041"/>
          <a:ext cx="8641472" cy="49462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0368">
                  <a:extLst>
                    <a:ext uri="{9D8B030D-6E8A-4147-A177-3AD203B41FA5}">
                      <a16:colId xmlns:a16="http://schemas.microsoft.com/office/drawing/2014/main" val="1088849780"/>
                    </a:ext>
                  </a:extLst>
                </a:gridCol>
                <a:gridCol w="2160368">
                  <a:extLst>
                    <a:ext uri="{9D8B030D-6E8A-4147-A177-3AD203B41FA5}">
                      <a16:colId xmlns:a16="http://schemas.microsoft.com/office/drawing/2014/main" val="138173341"/>
                    </a:ext>
                  </a:extLst>
                </a:gridCol>
                <a:gridCol w="2160368">
                  <a:extLst>
                    <a:ext uri="{9D8B030D-6E8A-4147-A177-3AD203B41FA5}">
                      <a16:colId xmlns:a16="http://schemas.microsoft.com/office/drawing/2014/main" val="3192978538"/>
                    </a:ext>
                  </a:extLst>
                </a:gridCol>
                <a:gridCol w="2160368">
                  <a:extLst>
                    <a:ext uri="{9D8B030D-6E8A-4147-A177-3AD203B41FA5}">
                      <a16:colId xmlns:a16="http://schemas.microsoft.com/office/drawing/2014/main" val="3664729969"/>
                    </a:ext>
                  </a:extLst>
                </a:gridCol>
              </a:tblGrid>
              <a:tr h="591418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Subregion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Powiaty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Alokacja w PLN</a:t>
                      </a:r>
                    </a:p>
                    <a:p>
                      <a:pPr algn="ctr"/>
                      <a:r>
                        <a:rPr lang="pl-PL" dirty="0"/>
                        <a:t>(środki UE + BP)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Wskaźnik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8524666"/>
                  </a:ext>
                </a:extLst>
              </a:tr>
              <a:tr h="602223">
                <a:tc>
                  <a:txBody>
                    <a:bodyPr/>
                    <a:lstStyle/>
                    <a:p>
                      <a:r>
                        <a:rPr lang="pl-PL" sz="2400" dirty="0"/>
                        <a:t>chojnicki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powiaty: chojnicki, człuchowski, kościerski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pl-PL" sz="1984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14 347 728,53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min. 1 140 osób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742463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r>
                        <a:rPr lang="pl-PL" sz="2400" dirty="0"/>
                        <a:t>metropolitalny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Gdańsk, Gdynia i Sopot oraz powiaty: gdański, kartuski, nowodworski, pucki, wejherowski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pl-PL" sz="1984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75 625 402,77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min. 6 000 osób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2886390"/>
                  </a:ext>
                </a:extLst>
              </a:tr>
              <a:tr h="1098539">
                <a:tc>
                  <a:txBody>
                    <a:bodyPr/>
                    <a:lstStyle/>
                    <a:p>
                      <a:r>
                        <a:rPr lang="pl-PL" sz="2400" dirty="0"/>
                        <a:t>nadwiślański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Powiaty: kwidzyński, malborski, starogardzki, sztumski, tczewski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pl-PL" sz="1984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25 201 510,62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min. 2 000 osób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053432"/>
                  </a:ext>
                </a:extLst>
              </a:tr>
              <a:tr h="690983">
                <a:tc>
                  <a:txBody>
                    <a:bodyPr/>
                    <a:lstStyle/>
                    <a:p>
                      <a:r>
                        <a:rPr lang="pl-PL" sz="2400" dirty="0"/>
                        <a:t>słupski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Słupsk, powiaty: bytowski, lęborski, słupski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984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20 188 063,96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min. 1 600 osób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9326479"/>
                  </a:ext>
                </a:extLst>
              </a:tr>
              <a:tr h="778131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RAZEM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135 362 705,88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min. 10 740 osób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306232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A8DC3B5-FD05-43F2-8DE8-5F3D6579F1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8801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357935"/>
            <a:ext cx="9000711" cy="912655"/>
          </a:xfrm>
        </p:spPr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– MAPA PODZIAŁU NA SUBREGIONY</a:t>
            </a:r>
          </a:p>
        </p:txBody>
      </p:sp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12" name="Wykres 11" descr="Mapa województwa pomorskiego w podziale na 4 subregiony: słupski, metropolitalny, chojnicki, nadwiślański.">
                <a:extLst>
                  <a:ext uri="{FF2B5EF4-FFF2-40B4-BE49-F238E27FC236}">
                    <a16:creationId xmlns:a16="http://schemas.microsoft.com/office/drawing/2014/main" id="{E5A50AE0-2D21-422D-A979-DEB759BB2E9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793728653"/>
                  </p:ext>
                </p:extLst>
              </p:nvPr>
            </p:nvGraphicFramePr>
            <p:xfrm>
              <a:off x="816473" y="1270590"/>
              <a:ext cx="8893049" cy="58211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2" name="Wykres 11" descr="Mapa województwa pomorskiego w podziale na 4 subregiony: słupski, metropolitalny, chojnicki, nadwiślański.">
                <a:extLst>
                  <a:ext uri="{FF2B5EF4-FFF2-40B4-BE49-F238E27FC236}">
                    <a16:creationId xmlns:a16="http://schemas.microsoft.com/office/drawing/2014/main" id="{E5A50AE0-2D21-422D-A979-DEB759BB2E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6473" y="1270590"/>
                <a:ext cx="8893049" cy="5821175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pole tekstowe 12">
            <a:extLst>
              <a:ext uri="{FF2B5EF4-FFF2-40B4-BE49-F238E27FC236}">
                <a16:creationId xmlns:a16="http://schemas.microsoft.com/office/drawing/2014/main" id="{D0E3CA02-90C7-4C0D-9A50-46319CE22058}"/>
              </a:ext>
            </a:extLst>
          </p:cNvPr>
          <p:cNvSpPr txBox="1"/>
          <p:nvPr/>
        </p:nvSpPr>
        <p:spPr>
          <a:xfrm>
            <a:off x="1779197" y="2674425"/>
            <a:ext cx="25201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Subregion SŁUPSKI</a:t>
            </a:r>
          </a:p>
          <a:p>
            <a:pPr algn="ctr"/>
            <a:endParaRPr lang="pl-PL" sz="1600" b="1" dirty="0"/>
          </a:p>
          <a:p>
            <a:pPr algn="ctr"/>
            <a:r>
              <a:rPr lang="pl-PL" sz="1600" b="1" dirty="0"/>
              <a:t>20,2 mln PLN alokacji  </a:t>
            </a:r>
          </a:p>
          <a:p>
            <a:pPr algn="ctr"/>
            <a:r>
              <a:rPr lang="pl-PL" sz="1600" b="1" dirty="0"/>
              <a:t>min. 1 600 osób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AF41A0E0-FE3B-4B8D-866C-06EB51609B57}"/>
              </a:ext>
            </a:extLst>
          </p:cNvPr>
          <p:cNvSpPr txBox="1"/>
          <p:nvPr/>
        </p:nvSpPr>
        <p:spPr>
          <a:xfrm>
            <a:off x="4543985" y="2551315"/>
            <a:ext cx="20980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Subregion METROPOLITALNY</a:t>
            </a:r>
          </a:p>
          <a:p>
            <a:endParaRPr lang="pl-PL" sz="1600" b="1" dirty="0"/>
          </a:p>
          <a:p>
            <a:r>
              <a:rPr lang="pl-PL" sz="1600" b="1" dirty="0"/>
              <a:t>75,6 mln PLN alokacji </a:t>
            </a:r>
          </a:p>
          <a:p>
            <a:r>
              <a:rPr lang="pl-PL" sz="1600" b="1" dirty="0"/>
              <a:t>min. 6 000 osób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84DF617-A85A-4E70-BB3B-F69961C29CD4}"/>
              </a:ext>
            </a:extLst>
          </p:cNvPr>
          <p:cNvSpPr txBox="1"/>
          <p:nvPr/>
        </p:nvSpPr>
        <p:spPr>
          <a:xfrm>
            <a:off x="2393578" y="5374976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Subregion CHOJNICKI</a:t>
            </a:r>
          </a:p>
          <a:p>
            <a:endParaRPr lang="pl-PL" sz="1600" b="1" dirty="0"/>
          </a:p>
          <a:p>
            <a:r>
              <a:rPr lang="pl-PL" sz="1600" b="1" dirty="0"/>
              <a:t>14,3 mln PLN alokacji </a:t>
            </a:r>
          </a:p>
          <a:p>
            <a:r>
              <a:rPr lang="pl-PL" sz="1600" b="1" dirty="0"/>
              <a:t>min. 1 140 osób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F979A44-8BF9-4E58-8889-FC8FC9715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05946" y="4825404"/>
            <a:ext cx="25201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Subregion NADWIŚLAŃSKI</a:t>
            </a:r>
          </a:p>
          <a:p>
            <a:endParaRPr lang="pl-PL" sz="1600" b="1" dirty="0"/>
          </a:p>
          <a:p>
            <a:r>
              <a:rPr lang="pl-PL" sz="1600" b="1" dirty="0"/>
              <a:t>25,2 mln PLN alokacji</a:t>
            </a:r>
          </a:p>
          <a:p>
            <a:r>
              <a:rPr lang="pl-PL" sz="1600" b="1" dirty="0"/>
              <a:t>min. 2 000 osób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98395" y="7188764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776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176" y="312126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5.9. Kształcenie ustawiczne </a:t>
            </a:r>
            <a:br>
              <a:rPr lang="pl-PL" dirty="0"/>
            </a:br>
            <a:r>
              <a:rPr lang="pl-PL" dirty="0"/>
              <a:t>– Ścieżka wsparcia dla usługi rozwojowej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pic>
        <p:nvPicPr>
          <p:cNvPr id="7" name="Symbol zastępczy zawartości 6" descr="12. Ścieżka wsparcia dla usługi rozwojowej:&#10; Osoba zainteresowana usługą zgłasza się do operatora i rejestruje się w BUR,&#10; Osoba zainteresowana usługą wysyła formularz zgłoszeniowy,&#10; Operator PSF weryfikuje formularz zgłoszeniowy,&#10; Uczestnik wybiera usługę poprzez BUR,&#10; Operator PSF zawiera z uczestnikiem umowę,&#10; Uczestnik opłaca usługę,&#10; Usługa zostaje zrealizowana,&#10; Uczestnik dokonuje oceny usługi w BUR,&#10; Operator refunduje koszty uczestnika (do wysokości wkładu własnego).">
            <a:extLst>
              <a:ext uri="{FF2B5EF4-FFF2-40B4-BE49-F238E27FC236}">
                <a16:creationId xmlns:a16="http://schemas.microsoft.com/office/drawing/2014/main" id="{5BA86FC4-69D6-483C-9DF0-98381083296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482" y="1461811"/>
            <a:ext cx="7200800" cy="5738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6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FE163E-CAC6-4853-BCD2-8AA3E0CDD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  <a:br>
              <a:rPr lang="pl-PL" dirty="0"/>
            </a:br>
            <a:r>
              <a:rPr lang="pl-PL" dirty="0"/>
              <a:t>– Główne warunki realizacji wsparcia (slajd 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D0E04A-5FEF-4855-BBC9-1A2B6F677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534744"/>
            <a:ext cx="8640382" cy="4045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Zasady dotyczące finansowania usług rozwojowych: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Dystrybucja środków EFS+ jest dokonywana w oparciu o </a:t>
            </a:r>
            <a:r>
              <a:rPr lang="pl-PL" sz="2200" b="1" dirty="0"/>
              <a:t>system refundacji </a:t>
            </a:r>
            <a:r>
              <a:rPr lang="pl-PL" sz="2200" dirty="0"/>
              <a:t>na podstawie </a:t>
            </a:r>
            <a:r>
              <a:rPr lang="pl-PL" sz="2200" b="1" dirty="0"/>
              <a:t>umowy trójstronnej </a:t>
            </a:r>
            <a:r>
              <a:rPr lang="pl-PL" sz="2200" dirty="0"/>
              <a:t>(pomiędzy operatorem, dostawcą usług wpisanym do BUR i uczestnikiem).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Maksymalna kwota usługi rozwojowej (rozumianej jako jedna zamknięta forma wsparcia), która może zostać rozliczona w ramach projektu wynosi </a:t>
            </a:r>
            <a:r>
              <a:rPr lang="pl-PL" sz="2200" b="1" dirty="0"/>
              <a:t>10 000,00 PLN</a:t>
            </a:r>
            <a:r>
              <a:rPr lang="pl-PL" sz="2200" dirty="0"/>
              <a:t> na uczestnika, przy czym uczestnik może wybrać usługę droższą. W takim przypadku zobowiązany jest do sfinansowania różnicy  z własnych środków poza projektem.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Poziom dofinansowania usługi rozwojowej wynosi </a:t>
            </a:r>
            <a:r>
              <a:rPr lang="pl-PL" sz="2200" b="1" dirty="0"/>
              <a:t>95%</a:t>
            </a:r>
            <a:r>
              <a:rPr lang="pl-PL" sz="2200" dirty="0"/>
              <a:t> kosztów tej usługi, a wkład własny wnoszony przez uczestnika </a:t>
            </a:r>
            <a:r>
              <a:rPr lang="pl-PL" sz="2200" b="1" dirty="0"/>
              <a:t>5%.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F077781-9ED3-4479-8BDE-88A4DD3D09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2330277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4054</TotalTime>
  <Words>2406</Words>
  <Application>Microsoft Office PowerPoint</Application>
  <PresentationFormat>Niestandardowy</PresentationFormat>
  <Paragraphs>268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4" baseType="lpstr">
      <vt:lpstr>MS Mincho</vt:lpstr>
      <vt:lpstr>Arial</vt:lpstr>
      <vt:lpstr>Calibri</vt:lpstr>
      <vt:lpstr>Open Sans</vt:lpstr>
      <vt:lpstr>Times New Roman</vt:lpstr>
      <vt:lpstr>Wingdings</vt:lpstr>
      <vt:lpstr>Motyw pakietu Office</vt:lpstr>
      <vt:lpstr>Fundusze Europejskie dla Pomorza 2021-2027  Specyfika i kryteria wyboru projektów Działanie 5.9. Kształcenie ustawiczne</vt:lpstr>
      <vt:lpstr>Działanie 5.9. Kształcenie ustawiczne  - Podstawowe informacje o naborze</vt:lpstr>
      <vt:lpstr>Działanie 5.9. Kształcenie ustawiczne  - Podmioty uprawnione do składania wniosków  o dofinansowanie projektu  </vt:lpstr>
      <vt:lpstr>Działanie 5.9. Kształcenie ustawiczne  - Typ projektu oraz grupa docelowa</vt:lpstr>
      <vt:lpstr>Działanie 5.9. Kształcenie ustawiczne  – Główne warunki realizacji wsparcia</vt:lpstr>
      <vt:lpstr>Działanie 5.9. Kształcenie ustawiczne – Podział alokacji* i wskaźników</vt:lpstr>
      <vt:lpstr>Działanie 5.9. Kształcenie ustawiczne – MAPA PODZIAŁU NA SUBREGIONY</vt:lpstr>
      <vt:lpstr>Działanie 5.9. Kształcenie ustawiczne  – Ścieżka wsparcia dla usługi rozwojowej</vt:lpstr>
      <vt:lpstr>Działanie 5.9. Kształcenie ustawiczne – Główne warunki realizacji wsparcia (slajd 1 z 2)</vt:lpstr>
      <vt:lpstr>Działanie 5.9. Kształcenie ustawiczne – Główne warunki realizacji wsparcia (slajd 2 z 2)</vt:lpstr>
      <vt:lpstr>Działanie 5.9. Kształcenie ustawiczne - Koszty kwalifikowalne</vt:lpstr>
      <vt:lpstr>Działanie 5.9. Kształcenie ustawiczne - Obowiązki operatora</vt:lpstr>
      <vt:lpstr>Działanie 5.9. Kształcenie ustawiczne- - Koszty niekwalifikowalne</vt:lpstr>
      <vt:lpstr>Działanie 5.9. Kształcenie ustawiczne – KRYTERIA FORMALNE obligatoryjne (slajd 1 z 2)</vt:lpstr>
      <vt:lpstr>Działanie 5.9. Kształcenie ustawiczne  – KRYTERIA FORMALNE obligatoryjne (slajd 2 z 2)</vt:lpstr>
      <vt:lpstr>Działanie 5.9. Kształcenie ustawiczne – KRYTERIA MERYTORYCZNE premiujące (slajd 1 z 3)</vt:lpstr>
      <vt:lpstr>Działanie 5.9. Kształcenie ustawiczne – KRYTERIA MERYTORYCZNE premiujące (slajd 2 z 3)</vt:lpstr>
      <vt:lpstr>Działanie 5.9. Kształcenie ustawiczne – KRYTERIA MERYTORYCZNE premiujące (slajd 3 z 3)</vt:lpstr>
      <vt:lpstr>Działanie 5.9. Kształcenie ustawiczne  - WSKAŹNIKI - dokumenty </vt:lpstr>
      <vt:lpstr>Działanie 5.9. Kształcenie ustawiczne  - WSKAŹNIKI – podstawowe rozróżnienie</vt:lpstr>
      <vt:lpstr>Działanie 5.9. Kształcenie ustawiczne  - WSKAŹNIKI – wniosek o dofinansowanie (1 z 5)</vt:lpstr>
      <vt:lpstr>Działanie 5.9. Kształcenie ustawiczne  - WSKAŹNIKI - wniosek o dofinansowanie (2 z 5)</vt:lpstr>
      <vt:lpstr>Działanie 5.9. Kształcenie ustawiczne  - WSKAŹNIKI - wniosek o dofinansowanie (3 z 5)</vt:lpstr>
      <vt:lpstr>Działanie 5.9. Kształcenie ustawiczne  - WSKAŹNIKI - wniosek o dofinansowanie (4 z 5)</vt:lpstr>
      <vt:lpstr>Działanie 5.9. Kształcenie ustawiczne  - WSKAŹNIKI - wniosek o dofinansowanie (5 z 5)</vt:lpstr>
      <vt:lpstr>Działanie 5.9. Kształcenie ustawiczne - WSKAŹNIKI – KRYTERIUM FORMALNE obligatoryjne 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Nosarzewska-Sikora Agnieszka</cp:lastModifiedBy>
  <cp:revision>381</cp:revision>
  <cp:lastPrinted>2024-06-05T08:40:32Z</cp:lastPrinted>
  <dcterms:created xsi:type="dcterms:W3CDTF">2022-06-22T09:40:44Z</dcterms:created>
  <dcterms:modified xsi:type="dcterms:W3CDTF">2024-06-10T05:01:12Z</dcterms:modified>
</cp:coreProperties>
</file>