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69" r:id="rId3"/>
    <p:sldId id="283" r:id="rId4"/>
    <p:sldId id="385" r:id="rId5"/>
    <p:sldId id="388" r:id="rId6"/>
    <p:sldId id="374" r:id="rId7"/>
    <p:sldId id="288" r:id="rId8"/>
    <p:sldId id="289" r:id="rId9"/>
    <p:sldId id="290" r:id="rId10"/>
    <p:sldId id="291" r:id="rId11"/>
    <p:sldId id="292" r:id="rId12"/>
    <p:sldId id="293" r:id="rId13"/>
    <p:sldId id="390" r:id="rId14"/>
    <p:sldId id="340" r:id="rId15"/>
    <p:sldId id="387" r:id="rId16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  <p:cmAuthor id="2" name="Spanily Marta" initials="SM" lastIdx="1" clrIdx="1">
    <p:extLst>
      <p:ext uri="{19B8F6BF-5375-455C-9EA6-DF929625EA0E}">
        <p15:presenceInfo xmlns:p15="http://schemas.microsoft.com/office/powerpoint/2012/main" userId="S-1-5-21-352459600-126056257-345019615-66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810" autoAdjust="0"/>
    <p:restoredTop sz="94620" autoAdjust="0"/>
  </p:normalViewPr>
  <p:slideViewPr>
    <p:cSldViewPr showGuides="1">
      <p:cViewPr varScale="1">
        <p:scale>
          <a:sx n="98" d="100"/>
          <a:sy n="98" d="100"/>
        </p:scale>
        <p:origin x="912" y="96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3D4F4439-89C3-4BA7-BDBA-3EFD8DD65DB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D81CC63-1EFD-4F23-8F6F-0FF6BC370EE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E38C1-F368-4B8E-B47C-7FA529B1D06A}" type="datetimeFigureOut">
              <a:rPr lang="pl-PL" smtClean="0"/>
              <a:t>04.06.2024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611D3D0-4CE3-4E63-ACDB-A3AD3289E77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6797660-37EF-43E9-B911-F5D902A4C00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D1CE18-5706-4F65-A887-91DBE246C6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0670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04.06.2024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36179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68325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55842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5704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17319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40676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9250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91941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51804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4799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85707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90882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5142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43844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0909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Fundusze Europejsk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22160DB5-1EAD-4FBD-8F38-C81A13BC86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Tytuł 6">
            <a:extLst>
              <a:ext uri="{FF2B5EF4-FFF2-40B4-BE49-F238E27FC236}">
                <a16:creationId xmlns:a16="http://schemas.microsoft.com/office/drawing/2014/main" id="{66614A53-20B3-4B39-A3EF-0C99DA93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843" y="893817"/>
            <a:ext cx="8640381" cy="1080001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Fundusze Europejsk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pic>
        <p:nvPicPr>
          <p:cNvPr id="13" name="Obraz 12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6FCFA159-EADF-49BB-9E3A-21FD151919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:a16="http://schemas.microsoft.com/office/drawing/2014/main" id="{0A228201-59AA-470F-B779-D4FECA3DF137}"/>
              </a:ext>
            </a:extLst>
          </p:cNvPr>
          <p:cNvSpPr/>
          <p:nvPr userDrawn="1"/>
        </p:nvSpPr>
        <p:spPr>
          <a:xfrm>
            <a:off x="1025525" y="1983572"/>
            <a:ext cx="8640763" cy="432127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C7D00171-EF30-4814-B375-246769FD4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Obraz 10" descr="Fundusze Europejskie">
            <a:extLst>
              <a:ext uri="{FF2B5EF4-FFF2-40B4-BE49-F238E27FC236}">
                <a16:creationId xmlns:a16="http://schemas.microsoft.com/office/drawing/2014/main" id="{2ABF63AC-8150-4C02-BE62-EBE0A03986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629EBDD-5340-4285-A47D-77B29466EF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5848" y="3411613"/>
            <a:ext cx="7920115" cy="1087764"/>
          </a:xfrm>
        </p:spPr>
        <p:txBody>
          <a:bodyPr anchor="t" anchorCtr="0">
            <a:normAutofit/>
          </a:bodyPr>
          <a:lstStyle>
            <a:lvl1pPr algn="ctr">
              <a:lnSpc>
                <a:spcPts val="4000"/>
              </a:lnSpc>
              <a:defRPr sz="3200"/>
            </a:lvl1pPr>
          </a:lstStyle>
          <a:p>
            <a:br>
              <a:rPr lang="pl-PL" dirty="0"/>
            </a:br>
            <a:endParaRPr lang="en-US" dirty="0"/>
          </a:p>
        </p:txBody>
      </p:sp>
      <p:pic>
        <p:nvPicPr>
          <p:cNvPr id="16" name="Obraz 15">
            <a:extLst>
              <a:ext uri="{FF2B5EF4-FFF2-40B4-BE49-F238E27FC236}">
                <a16:creationId xmlns:a16="http://schemas.microsoft.com/office/drawing/2014/main" id="{E2649279-68AC-4F54-A880-75A79D7385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1C169691-7357-4DDF-8437-CEB5E8C7275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8" name="Obraz 17">
            <a:extLst>
              <a:ext uri="{FF2B5EF4-FFF2-40B4-BE49-F238E27FC236}">
                <a16:creationId xmlns:a16="http://schemas.microsoft.com/office/drawing/2014/main" id="{69B9B22B-67E4-4504-8A58-6D72DCD7A2A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0BC155C9-2974-4950-B840-0E7ABDF714B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0" name="Obraz 19">
            <a:extLst>
              <a:ext uri="{FF2B5EF4-FFF2-40B4-BE49-F238E27FC236}">
                <a16:creationId xmlns:a16="http://schemas.microsoft.com/office/drawing/2014/main" id="{C1C9A51C-3E9A-43B3-865C-E0B79CE15EF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AE3D26F0-CB23-476D-84AC-833FF583534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2" name="Obraz 21">
            <a:extLst>
              <a:ext uri="{FF2B5EF4-FFF2-40B4-BE49-F238E27FC236}">
                <a16:creationId xmlns:a16="http://schemas.microsoft.com/office/drawing/2014/main" id="{02C74DC5-C335-4B67-9BCD-34D60F57C6C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0F174CC1-CE15-4868-A9EE-2844EB32D55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580C7992-BAEE-4176-9AF5-42DA24B7599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BA86516E-B5E1-4DB3-981D-6523926A2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26" name="Obraz 25">
            <a:extLst>
              <a:ext uri="{FF2B5EF4-FFF2-40B4-BE49-F238E27FC236}">
                <a16:creationId xmlns:a16="http://schemas.microsoft.com/office/drawing/2014/main" id="{709B0195-39FE-4DB2-9F58-C6258A41F1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06B4110B-C953-4485-B94D-302AD469CBD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8" name="Obraz 27" descr="Ciąg 4 logotypów: Fundusze Europejskie dla Pomorza, Rzeczpospolita Polska, Dofinansowane przez Unię Europejską, Urząd Marszałkowski Województwa Pomorskiego ">
            <a:extLst>
              <a:ext uri="{FF2B5EF4-FFF2-40B4-BE49-F238E27FC236}">
                <a16:creationId xmlns:a16="http://schemas.microsoft.com/office/drawing/2014/main" id="{7E3F8DBC-0D86-4A87-B80E-1209AC8C45A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177638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13" name="Obraz 12" descr="Fundusze Europejskie&#10;&#10;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689" y="1282667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607082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C8C3AC-0971-4F08-8A44-AAB883D783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18" name="Obraz 17" descr="Fundusze Europejskie &#10;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1" y="4500561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  <p:sldLayoutId id="2147483741" r:id="rId11"/>
  </p:sldLayoutIdLst>
  <p:hf sldNum="0"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5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funduszeuepomorskie.pl/nabory/5249-59-ksztalcenie-ustawiczne-fepm0509-iz00-00124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funduszeuepomorskie.pl/nabory/5249-59-ksztalcenie-ustawiczne-fepm0509-iz00-00124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zatrudnienie.efs@pomorskie.eu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owa2021.efs.gov.pl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funduszeuepomorskie.pl/nabory/5249-59-ksztalcenie-ustawiczne-fepm0509-iz00-00124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zatrudnienie.efs@pomorskie.eu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edukacja.efs@pomorskie.eu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11" y="3070227"/>
            <a:ext cx="7920182" cy="709610"/>
          </a:xfrm>
        </p:spPr>
        <p:txBody>
          <a:bodyPr>
            <a:normAutofit/>
          </a:bodyPr>
          <a:lstStyle/>
          <a:p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System wyboru projektów</a:t>
            </a:r>
            <a:endParaRPr lang="pl-PL" sz="2800" dirty="0"/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0F4B11A1-2445-C731-5567-0EBA6FAF89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0844" y="3851845"/>
            <a:ext cx="7920115" cy="2161957"/>
          </a:xfrm>
        </p:spPr>
        <p:txBody>
          <a:bodyPr>
            <a:normAutofit/>
          </a:bodyPr>
          <a:lstStyle/>
          <a:p>
            <a:r>
              <a:rPr lang="pl-PL" sz="2000" b="0" dirty="0">
                <a:latin typeface="Arial" panose="020B0604020202020204" pitchFamily="34" charset="0"/>
                <a:cs typeface="Arial" panose="020B0604020202020204" pitchFamily="34" charset="0"/>
              </a:rPr>
              <a:t>Seminarium informacyjne dla wnioskodawców aplikujących w ramach Działania 5.9. Kształcenie ustawiczne</a:t>
            </a:r>
          </a:p>
          <a:p>
            <a:r>
              <a:rPr lang="pl-PL" sz="2000" b="0" dirty="0">
                <a:latin typeface="Arial" panose="020B0604020202020204" pitchFamily="34" charset="0"/>
                <a:cs typeface="Arial" panose="020B0604020202020204" pitchFamily="34" charset="0"/>
              </a:rPr>
              <a:t>Gdańsk, 10 czerwca 2024 roku</a:t>
            </a: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6E52E4-F6F8-420D-AAD9-E7D1113D9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359839"/>
            <a:ext cx="8640381" cy="755704"/>
          </a:xfrm>
        </p:spPr>
        <p:txBody>
          <a:bodyPr/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Etap</a:t>
            </a:r>
            <a:r>
              <a:rPr lang="pl-PL" dirty="0">
                <a:solidFill>
                  <a:schemeClr val="accent2">
                    <a:lumMod val="25000"/>
                  </a:schemeClr>
                </a:solidFill>
              </a:rPr>
              <a:t> oceny merytorycznej (2 z 2)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AA65418-96E7-4FD6-A50B-C46382047B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373" y="971525"/>
            <a:ext cx="8640380" cy="5832648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pl-PL" sz="8000" b="1" dirty="0">
                <a:latin typeface="Arial" panose="020B0604020202020204" pitchFamily="34" charset="0"/>
                <a:cs typeface="Arial" panose="020B0604020202020204" pitchFamily="34" charset="0"/>
              </a:rPr>
              <a:t>Pozytywna ocena merytoryczna: </a:t>
            </a:r>
            <a:r>
              <a:rPr lang="pl-PL" sz="8000" dirty="0">
                <a:latin typeface="Arial" panose="020B0604020202020204" pitchFamily="34" charset="0"/>
                <a:cs typeface="Arial" panose="020B0604020202020204" pitchFamily="34" charset="0"/>
              </a:rPr>
              <a:t>spełnienie wszystkich kryteriów wykonalności i zgodności z zasadami horyzontalnymi oraz osiągnięcie </a:t>
            </a:r>
            <a:r>
              <a:rPr lang="pl-PL" sz="8000" b="1" dirty="0">
                <a:latin typeface="Arial" panose="020B0604020202020204" pitchFamily="34" charset="0"/>
                <a:cs typeface="Arial" panose="020B0604020202020204" pitchFamily="34" charset="0"/>
              </a:rPr>
              <a:t>minimum punktowego (50 punktów za kryteria z Obszaru A i B)</a:t>
            </a:r>
            <a:r>
              <a:rPr lang="pl-PL" sz="8000" dirty="0">
                <a:latin typeface="Arial" panose="020B0604020202020204" pitchFamily="34" charset="0"/>
                <a:cs typeface="Arial" panose="020B0604020202020204" pitchFamily="34" charset="0"/>
              </a:rPr>
              <a:t> -  projekt zostaje zakwalifikowany do etapu negocjacji, oczekując na jego zakończenie.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pl-PL" sz="8000" b="1" dirty="0">
                <a:latin typeface="Arial" panose="020B0604020202020204" pitchFamily="34" charset="0"/>
                <a:cs typeface="Arial" panose="020B0604020202020204" pitchFamily="34" charset="0"/>
              </a:rPr>
              <a:t>Skierowanie przez oceniającego do poprawy/uzupełnienia wniosku</a:t>
            </a:r>
            <a:r>
              <a:rPr lang="pl-PL" sz="8000" dirty="0">
                <a:latin typeface="Arial" panose="020B0604020202020204" pitchFamily="34" charset="0"/>
                <a:cs typeface="Arial" panose="020B0604020202020204" pitchFamily="34" charset="0"/>
              </a:rPr>
              <a:t> oraz osiągnięcie </a:t>
            </a:r>
            <a:r>
              <a:rPr lang="pl-PL" sz="8000" b="1" dirty="0">
                <a:latin typeface="Arial" panose="020B0604020202020204" pitchFamily="34" charset="0"/>
                <a:cs typeface="Arial" panose="020B0604020202020204" pitchFamily="34" charset="0"/>
              </a:rPr>
              <a:t>minimum punktowego (50 punktów za kryteria </a:t>
            </a:r>
            <a:br>
              <a:rPr lang="pl-PL" sz="8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0" b="1" dirty="0">
                <a:latin typeface="Arial" panose="020B0604020202020204" pitchFamily="34" charset="0"/>
                <a:cs typeface="Arial" panose="020B0604020202020204" pitchFamily="34" charset="0"/>
              </a:rPr>
              <a:t>z Obszaru A i B) </a:t>
            </a:r>
            <a:r>
              <a:rPr lang="pl-PL" sz="8000" dirty="0">
                <a:latin typeface="Arial" panose="020B0604020202020204" pitchFamily="34" charset="0"/>
                <a:cs typeface="Arial" panose="020B0604020202020204" pitchFamily="34" charset="0"/>
              </a:rPr>
              <a:t>– projekt może zostać skierowany do negocjacji </a:t>
            </a:r>
            <a:br>
              <a:rPr lang="pl-PL" sz="8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0" dirty="0">
                <a:latin typeface="Arial" panose="020B0604020202020204" pitchFamily="34" charset="0"/>
                <a:cs typeface="Arial" panose="020B0604020202020204" pitchFamily="34" charset="0"/>
              </a:rPr>
              <a:t>w ramach wysokości alokacji na dany nabór (pozostałe projekty oczekują na możliwość skierowania do negocjacji w ramach alokacji do czasu rozstrzygnięcia postępowania).</a:t>
            </a:r>
            <a:r>
              <a:rPr lang="pl-PL" sz="8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pl-PL" sz="8000" b="1" dirty="0">
                <a:latin typeface="Arial" panose="020B0604020202020204" pitchFamily="34" charset="0"/>
                <a:cs typeface="Arial" panose="020B0604020202020204" pitchFamily="34" charset="0"/>
              </a:rPr>
              <a:t>Uzupełnienie/poprawa wniosku: </a:t>
            </a:r>
            <a:r>
              <a:rPr lang="pl-PL" sz="8000" dirty="0">
                <a:latin typeface="Arial" panose="020B0604020202020204" pitchFamily="34" charset="0"/>
                <a:cs typeface="Arial" panose="020B0604020202020204" pitchFamily="34" charset="0"/>
              </a:rPr>
              <a:t>wyłącznie na wezwanie ION w trakcie negocjacji w SOWA EFS.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pl-PL" sz="8000" b="1" dirty="0">
                <a:latin typeface="Arial" panose="020B0604020202020204" pitchFamily="34" charset="0"/>
                <a:cs typeface="Arial" panose="020B0604020202020204" pitchFamily="34" charset="0"/>
              </a:rPr>
              <a:t>Negatywna ocena merytoryczna: </a:t>
            </a:r>
            <a:r>
              <a:rPr lang="pl-PL" sz="8000" dirty="0">
                <a:latin typeface="Arial" panose="020B0604020202020204" pitchFamily="34" charset="0"/>
                <a:cs typeface="Arial" panose="020B0604020202020204" pitchFamily="34" charset="0"/>
              </a:rPr>
              <a:t>niespełnienie któregokolwiek </a:t>
            </a:r>
            <a:br>
              <a:rPr lang="pl-PL" sz="8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0" dirty="0">
                <a:latin typeface="Arial" panose="020B0604020202020204" pitchFamily="34" charset="0"/>
                <a:cs typeface="Arial" panose="020B0604020202020204" pitchFamily="34" charset="0"/>
              </a:rPr>
              <a:t>z kryteriów wykonalności oraz zgodności z zasadami horyzontalnymi</a:t>
            </a:r>
            <a:br>
              <a:rPr lang="pl-PL" sz="8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0" dirty="0">
                <a:latin typeface="Arial" panose="020B0604020202020204" pitchFamily="34" charset="0"/>
                <a:cs typeface="Arial" panose="020B0604020202020204" pitchFamily="34" charset="0"/>
              </a:rPr>
              <a:t>i/lub nieosiągnięcie wymaganego minimum punktowego.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pl-PL" sz="8000" dirty="0">
                <a:latin typeface="Arial" panose="020B0604020202020204" pitchFamily="34" charset="0"/>
                <a:cs typeface="Arial" panose="020B0604020202020204" pitchFamily="34" charset="0"/>
              </a:rPr>
              <a:t>szczegółowy opis w </a:t>
            </a:r>
            <a:r>
              <a:rPr lang="pl-PL" sz="8000" b="1" dirty="0">
                <a:latin typeface="Arial" panose="020B0604020202020204" pitchFamily="34" charset="0"/>
                <a:cs typeface="Arial" panose="020B0604020202020204" pitchFamily="34" charset="0"/>
              </a:rPr>
              <a:t>pkt. 5.3 Regulaminu wyboru</a:t>
            </a:r>
            <a:endParaRPr lang="pl-PL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CF5DB42-7BBB-4550-822E-21F0892194D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184335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D6F63F-EE02-45C5-B207-649331938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761" y="251446"/>
            <a:ext cx="8641146" cy="504055"/>
          </a:xfrm>
        </p:spPr>
        <p:txBody>
          <a:bodyPr/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Etap negocjacji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623F68-CA7F-4607-9085-760123C3C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143" y="971525"/>
            <a:ext cx="8641146" cy="5472608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1800"/>
              </a:spcAft>
              <a:buNone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Negocjacje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obejmują kwestie wskazane w karcie oceny projektu w zakresie kryteriów wykonalności i zgodności z zasadami horyzontalnymi. Mogą również objąć dodatkowe ustalenia podjęte już w toku negocjacji.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Wszelkich uzupełnień/popraw dokonuje się tylko we wniosku.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Etap negocjacji - jedna możliwość poprawy wniosku o dofinansowanie.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Pozytywne zakończenie negocjacji: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pozytywna ocena wniosku wraz </a:t>
            </a:r>
            <a:b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z liczbą punktów uzyskanych w ramach oceny kryteriów strategicznych (etap oceny merytorycznej).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Negatywne zakończenie negocjacji: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negatywna ocena z powodu niespełnienia warunków postawionych przez oceniających.</a:t>
            </a:r>
          </a:p>
          <a:p>
            <a:pPr marL="0" indent="0">
              <a:buNone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pkt. 5.4 Regulaminu wyboru projektów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5B1D86A-9734-4034-A770-2E6DC6EFEFB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23381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04FA34-E77B-4B17-BEC2-241813BED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4" y="359838"/>
            <a:ext cx="8640192" cy="611687"/>
          </a:xfrm>
        </p:spPr>
        <p:txBody>
          <a:bodyPr>
            <a:noAutofit/>
          </a:bodyPr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Zatwierdzanie wyników oceny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527F4B-446C-45E1-8B72-3C56A405E3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4" y="1259557"/>
            <a:ext cx="9216735" cy="554461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Aft>
                <a:spcPts val="4200"/>
              </a:spcAft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Zatwierdzenie wyników oceny projektów: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rozstrzygnięcie naboru przez Zarząd Województwa Pomorskiego po zakończeniu ostatniego etapu oceny.</a:t>
            </a:r>
          </a:p>
          <a:p>
            <a:pPr marL="0" indent="0">
              <a:lnSpc>
                <a:spcPct val="120000"/>
              </a:lnSpc>
              <a:spcAft>
                <a:spcPts val="4200"/>
              </a:spcAft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Lista z wynikami oceny projektów: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publikacja na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https://funduszeuepomorskie.pl/nabory/5249-59-ksztalcenie-ustawiczne-fepm0509-iz00-00124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oraz na </a:t>
            </a: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Portal Funduszy Europejskich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20000"/>
              </a:lnSpc>
              <a:spcAft>
                <a:spcPts val="4200"/>
              </a:spcAft>
              <a:buNone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Lista zawiera informacje o projektach wybranych do dofinansowania oraz ocenionych negatywnie.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pkt. 5.6 Regulaminu wyboru projektów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endParaRPr lang="pl-PL" sz="2000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0D53BEE-4D98-4B97-A22C-F33CBE1621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875640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04FA34-E77B-4B17-BEC2-241813BED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4" y="359838"/>
            <a:ext cx="8640192" cy="611687"/>
          </a:xfrm>
        </p:spPr>
        <p:txBody>
          <a:bodyPr>
            <a:noAutofit/>
          </a:bodyPr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Zawarcie umowy o dofinansowanie projektu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527F4B-446C-45E1-8B72-3C56A405E3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4" y="1259557"/>
            <a:ext cx="9216735" cy="554461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pl-PL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Gwarancją prawidłowej realizacji umowy </a:t>
            </a:r>
            <a:b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jest zabezpieczenie składane przez beneficjenta w terminie </a:t>
            </a:r>
            <a:b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wskazanym w Regulaminie wyboru projektów </a:t>
            </a:r>
          </a:p>
          <a:p>
            <a:pPr marL="0" indent="0">
              <a:lnSpc>
                <a:spcPct val="150000"/>
              </a:lnSpc>
              <a:buNone/>
            </a:pP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pkt. 6.4 Regulaminu wyboru projektów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endParaRPr lang="pl-PL" sz="2000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0D53BEE-4D98-4B97-A22C-F33CBE1621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861070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776F66-DDA6-4BCA-9008-02EE9D4B8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4" y="467470"/>
            <a:ext cx="8640383" cy="720121"/>
          </a:xfrm>
        </p:spPr>
        <p:txBody>
          <a:bodyPr/>
          <a:lstStyle/>
          <a:p>
            <a:r>
              <a:rPr lang="pl-PL"/>
              <a:t>Podsumowanie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6CF0E9-BED1-4EFA-B96B-9E029493A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434" y="971525"/>
            <a:ext cx="9145016" cy="5976664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Składanie wniosków: SOWA EFS</a:t>
            </a:r>
          </a:p>
          <a:p>
            <a:pPr marL="457200" indent="-457200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Jeden załącznik-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jednokrotnie podpisany podpisem kwalifikowanym przez osobę/osoby upoważnioną/e do reprezentowania Wnioskodawcy</a:t>
            </a:r>
          </a:p>
          <a:p>
            <a:pPr marL="457200" indent="-457200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https://funduszeuepomorskie.pl/nabory/5249-59-ksztalcenie-ustawiczne-fepm0509-iz00-00124</a:t>
            </a: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Pytania: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zatrudnienie.efs@pomorskie.eu</a:t>
            </a: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Korespondencja w SOWA EFS</a:t>
            </a:r>
          </a:p>
          <a:p>
            <a:pPr marL="457200" indent="-457200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Ocena formalna - kryteria specyficzne uzupełnienie/poprawa</a:t>
            </a:r>
          </a:p>
          <a:p>
            <a:pPr marL="457200" indent="-457200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Etap negocjacji - jedna możliwość poprawy wniosku o dofinansowanie</a:t>
            </a:r>
          </a:p>
          <a:p>
            <a:pPr marL="457200" indent="-457200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Wszelkich uzupełnień/popraw dokonuje się tylko we wniosku</a:t>
            </a:r>
            <a:endParaRPr lang="pl-PL" sz="2000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endParaRPr lang="pl-PL" sz="2800" dirty="0"/>
          </a:p>
          <a:p>
            <a:pPr marL="0" indent="0">
              <a:lnSpc>
                <a:spcPct val="200000"/>
              </a:lnSpc>
              <a:buNone/>
            </a:pPr>
            <a:endParaRPr lang="pl-PL" sz="2400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endParaRPr lang="pl-PL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pl-PL" sz="2400" dirty="0"/>
          </a:p>
          <a:p>
            <a:pPr marL="457200" indent="-457200">
              <a:buFont typeface="+mj-lt"/>
              <a:buAutoNum type="arabicPeriod"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F1A6564-FD9B-4356-B3C1-567C4400C3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6534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0CD17717-5751-F730-50BD-CBB39F5763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3498" y="3347789"/>
            <a:ext cx="7559675" cy="1728192"/>
          </a:xfrm>
        </p:spPr>
        <p:txBody>
          <a:bodyPr>
            <a:normAutofit/>
          </a:bodyPr>
          <a:lstStyle/>
          <a:p>
            <a:pPr>
              <a:lnSpc>
                <a:spcPts val="5500"/>
              </a:lnSpc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Powodzenia w aplikowaniu o środki unijne z funduszu EFS+.</a:t>
            </a:r>
          </a:p>
        </p:txBody>
      </p:sp>
    </p:spTree>
    <p:extLst>
      <p:ext uri="{BB962C8B-B14F-4D97-AF65-F5344CB8AC3E}">
        <p14:creationId xmlns:p14="http://schemas.microsoft.com/office/powerpoint/2010/main" val="3821814459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403" y="467469"/>
            <a:ext cx="9145016" cy="1008112"/>
          </a:xfrm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Działanie 5.6. Adaptacyjność pracowników  i pracodawców</a:t>
            </a:r>
            <a:b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b="0" dirty="0">
              <a:solidFill>
                <a:schemeClr val="accent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145" y="1187549"/>
            <a:ext cx="9035289" cy="5688632"/>
          </a:xfrm>
        </p:spPr>
        <p:txBody>
          <a:bodyPr>
            <a:noAutofit/>
          </a:bodyPr>
          <a:lstStyle/>
          <a:p>
            <a:pPr marL="0" lvl="1" indent="0">
              <a:lnSpc>
                <a:spcPct val="100000"/>
              </a:lnSpc>
              <a:buNone/>
            </a:pPr>
            <a:endParaRPr lang="pl-PL" sz="2000" b="1" dirty="0"/>
          </a:p>
          <a:p>
            <a:pPr marL="0" lvl="1" indent="0">
              <a:lnSpc>
                <a:spcPct val="100000"/>
              </a:lnSpc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Numer naboru: </a:t>
            </a:r>
            <a:r>
              <a:rPr lang="pl-PL" sz="2000" u="sng" dirty="0">
                <a:latin typeface="Arial" panose="020B0604020202020204" pitchFamily="34" charset="0"/>
                <a:cs typeface="Arial" panose="020B0604020202020204" pitchFamily="34" charset="0"/>
              </a:rPr>
              <a:t>FEPM.05.09-IZ.00-001/24</a:t>
            </a:r>
          </a:p>
          <a:p>
            <a:pPr marL="0" lvl="1" indent="0">
              <a:lnSpc>
                <a:spcPct val="100000"/>
              </a:lnSpc>
              <a:buNone/>
            </a:pPr>
            <a:endParaRPr lang="pl-P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lnSpc>
                <a:spcPct val="100000"/>
              </a:lnSpc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Data ogłoszenia naboru: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28.05.2024 r.</a:t>
            </a:r>
          </a:p>
          <a:p>
            <a:pPr marL="0" lvl="1" indent="0">
              <a:lnSpc>
                <a:spcPct val="100000"/>
              </a:lnSpc>
              <a:buNone/>
            </a:pP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lnSpc>
                <a:spcPct val="100000"/>
              </a:lnSpc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Nabór wniosków: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29.05.2024 r. – 10.07.2024 r.</a:t>
            </a:r>
          </a:p>
          <a:p>
            <a:pPr marL="0" lvl="1" indent="0">
              <a:lnSpc>
                <a:spcPct val="100000"/>
              </a:lnSpc>
              <a:buNone/>
            </a:pPr>
            <a:endParaRPr lang="pl-P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Planowany termin zakończenia postępowania: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do stycznia 2025 r.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endParaRPr lang="pl-P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lnSpc>
                <a:spcPct val="100000"/>
              </a:lnSpc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Okres realizacji projektu: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28.05.2024 r. –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data, od której najwcześniej może rozpocząć się projekt;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koniec czerwca 2025 r. –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data, do której najpóźniej musi się rozpocząć projekt; 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wrzesień 2029 r.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– data, do której musi zakończyć się projekt.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pl-PL" sz="2200" b="1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1F2760E0-25FF-498F-822A-21C41A7590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48390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065DC1-AB60-4A8A-B5E1-08E1316B1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251446"/>
            <a:ext cx="6696645" cy="864456"/>
          </a:xfrm>
        </p:spPr>
        <p:txBody>
          <a:bodyPr/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Sposób składania wniosków (1 z 4)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174FF04-D197-4A8C-89CD-DDF9762445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525" y="827509"/>
            <a:ext cx="8784827" cy="619232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Forma elektroniczna: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 składanie wniosku oraz wymaganego załącznika </a:t>
            </a:r>
            <a:b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do wniosku odbywa się </a:t>
            </a: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wyłącznie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 za pośrednictwem aplikacji SOWA EFS (</a:t>
            </a:r>
            <a:r>
              <a:rPr lang="pl-PL" sz="19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https://sowa2021.efs.gov.pl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Wniosek złożony poza SOWA EFS: 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brak rozpatrzenia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Formularz wniosku: 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wnioskodawca nie podpisuje wniosku</a:t>
            </a:r>
            <a:endParaRPr lang="pl-PL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Wymagany załącznik 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do wniosku o dofinansowanie projektu – Oświadczenie Wnioskodawcy dot. kryteriów wyboru projektów i zapoznania się </a:t>
            </a:r>
            <a:b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z Regulaminem wyboru projektów – </a:t>
            </a: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jednokrotnie podpisany podpisem kwalifikowanym przez osobę/osoby upoważnioną/e do reprezentowania Wnioskodawcy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Załącznik musi być podpisany podpisem kwalifikowanym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. Aby podpisać dokumenty podpisem kwalifikowanym należy posiadać jeden z podpisów kwalifikowanych, kupiony u jednego z certyfikowanych dostawców wymienionych w rejestrze Narodowego Centrum Certyfikacji.</a:t>
            </a:r>
          </a:p>
          <a:p>
            <a:pPr marL="0" indent="0">
              <a:buNone/>
            </a:pPr>
            <a:endParaRPr lang="pl-PL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pkt. 1.8 Regulaminu wyboru projektów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7271178-75F2-4AFA-89DA-FFD7D2AC77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79745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D77BAE-A590-4C9D-8822-2906EEE85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539478"/>
            <a:ext cx="8640382" cy="864096"/>
          </a:xfrm>
        </p:spPr>
        <p:txBody>
          <a:bodyPr/>
          <a:lstStyle/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Sposób składania wniosków (2 z 4)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F70720-FC01-46FB-A7E7-A85F23D5A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525" y="1259557"/>
            <a:ext cx="8640764" cy="540028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Załącznik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należy pobrać z Regulaminu wyboru projektów (zał. Nr 26</a:t>
            </a:r>
            <a:b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do Regulaminu wyboru) pod linkiem: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https://funduszeuepomorskie.pl/nabory/5249-59-ksztalcenie-ustawiczne-fepm0509-iz00-00124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Istotne jest, aby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nie modyfikować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treści załącznika.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Załącznik do formularza wniosku musi stanowić jeden plik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o rozmiarze nieprzekraczającym 20 MB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a w przypadku większej liczby dokumentów składających się na dany załącznik, wymagane jest dostarczenie ich w postaci pliku archiwum. Maksymalna wielkość wszystkich plików załączonych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do wniosku to 35 MB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. Dopuszczalne są pliki z rozszerzeniami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doc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xls,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xlsx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pdf,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docx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png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"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txt,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xml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mp4 oraz archiwa zip i 7z. Dopuszczalne są także pliki podpisane kwalifikowanym podpisem elektronicznym w formatach TSL,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XMLsig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XAdES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PadES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CadES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ASIC,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XMLenc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88E0784-6B6F-4ABE-9630-15D32F48FD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52069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CBB590A-7078-427B-BCEA-67503A8C2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9373" y="179437"/>
            <a:ext cx="8640381" cy="1080001"/>
          </a:xfrm>
        </p:spPr>
        <p:txBody>
          <a:bodyPr/>
          <a:lstStyle/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Sposób składania wniosków (3 z 4)</a:t>
            </a:r>
            <a:endParaRPr lang="pl-PL" dirty="0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6C0BC602-156B-40F7-AD3A-8F4F8A2D55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897634" y="684604"/>
            <a:ext cx="4536504" cy="6504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253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E5309E-7EC5-4E7A-823C-C3C3ACC9D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143" y="359838"/>
            <a:ext cx="8640764" cy="827753"/>
          </a:xfrm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Zasady</a:t>
            </a:r>
            <a:r>
              <a:rPr lang="pl-PL" dirty="0">
                <a:solidFill>
                  <a:schemeClr val="accent2">
                    <a:lumMod val="25000"/>
                  </a:schemeClr>
                </a:solidFill>
              </a:rPr>
              <a:t> komunikacji pomiędzy ION a wnioskodawcą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32110F7-788A-4940-B193-69039F2773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143" y="1043533"/>
            <a:ext cx="8641146" cy="5976304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Aft>
                <a:spcPts val="4200"/>
              </a:spcAft>
              <a:buFont typeface="Wingdings" panose="05000000000000000000" pitchFamily="2" charset="2"/>
              <a:buChar char="§"/>
            </a:pPr>
            <a:r>
              <a:rPr lang="pl-PL" sz="3200" b="1" dirty="0">
                <a:latin typeface="Arial" panose="020B0604020202020204" pitchFamily="34" charset="0"/>
                <a:cs typeface="Arial" panose="020B0604020202020204" pitchFamily="34" charset="0"/>
              </a:rPr>
              <a:t>Korespondencja: </a:t>
            </a: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na etapie naboru oraz oceny wniosków odbywa się </a:t>
            </a:r>
            <a:r>
              <a:rPr lang="pl-PL" sz="3200" spc="180" dirty="0">
                <a:latin typeface="Arial" panose="020B0604020202020204" pitchFamily="34" charset="0"/>
                <a:cs typeface="Arial" panose="020B0604020202020204" pitchFamily="34" charset="0"/>
              </a:rPr>
              <a:t>wyłącznie</a:t>
            </a: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 drogą elektroniczną za pośrednictwem aplikacji SOWA EFS,</a:t>
            </a:r>
          </a:p>
          <a:p>
            <a:pPr>
              <a:lnSpc>
                <a:spcPct val="120000"/>
              </a:lnSpc>
              <a:spcAft>
                <a:spcPts val="4200"/>
              </a:spcAft>
              <a:buFont typeface="Wingdings" panose="05000000000000000000" pitchFamily="2" charset="2"/>
              <a:buChar char="§"/>
            </a:pPr>
            <a:r>
              <a:rPr lang="pl-PL" sz="3200" b="1" dirty="0">
                <a:latin typeface="Arial" panose="020B0604020202020204" pitchFamily="34" charset="0"/>
                <a:cs typeface="Arial" panose="020B0604020202020204" pitchFamily="34" charset="0"/>
              </a:rPr>
              <a:t>Uzupełnienie lub poprawa wniosku: </a:t>
            </a: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tylko na wezwanie ION,</a:t>
            </a:r>
            <a:endParaRPr lang="pl-PL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Aft>
                <a:spcPts val="4200"/>
              </a:spcAft>
              <a:buFont typeface="Wingdings" panose="05000000000000000000" pitchFamily="2" charset="2"/>
              <a:buChar char="§"/>
            </a:pPr>
            <a:r>
              <a:rPr lang="pl-PL" sz="3200" b="1" dirty="0">
                <a:latin typeface="Arial" panose="020B0604020202020204" pitchFamily="34" charset="0"/>
                <a:cs typeface="Arial" panose="020B0604020202020204" pitchFamily="34" charset="0"/>
              </a:rPr>
              <a:t>Wybór projektu do dofinansowania lub negatywna ocena:</a:t>
            </a: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 przekazanie informacji w formie pisemnej lub elektronicznej,</a:t>
            </a:r>
            <a:endParaRPr lang="pl-PL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Aft>
                <a:spcPts val="4200"/>
              </a:spcAft>
              <a:buFont typeface="Wingdings" panose="05000000000000000000" pitchFamily="2" charset="2"/>
              <a:buChar char="§"/>
            </a:pPr>
            <a:r>
              <a:rPr lang="pl-PL" sz="3200" b="1" dirty="0">
                <a:latin typeface="Arial" panose="020B0604020202020204" pitchFamily="34" charset="0"/>
                <a:cs typeface="Arial" panose="020B0604020202020204" pitchFamily="34" charset="0"/>
              </a:rPr>
              <a:t>Pytania dotyczące naboru </a:t>
            </a: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(do dnia zakończenia naboru)</a:t>
            </a:r>
            <a:r>
              <a:rPr lang="pl-PL" sz="3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2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zatrudnienie.efs@pomorskie.eu</a:t>
            </a:r>
            <a:r>
              <a:rPr lang="pl-PL" sz="3200" u="sng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</a:t>
            </a:r>
            <a:endParaRPr lang="pl-PL" sz="32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Aft>
                <a:spcPts val="4200"/>
              </a:spcAft>
              <a:buNone/>
            </a:pP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sz="3200" b="1" dirty="0">
                <a:latin typeface="Arial" panose="020B0604020202020204" pitchFamily="34" charset="0"/>
                <a:cs typeface="Arial" panose="020B0604020202020204" pitchFamily="34" charset="0"/>
              </a:rPr>
              <a:t>pkt. 1.9 Regulaminu wyboru projektów</a:t>
            </a: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89DA5BF-B63E-4D14-9D77-A1059A6407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96985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FCB71D-6899-4031-A677-E371D1048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619" y="467469"/>
            <a:ext cx="8640574" cy="1619999"/>
          </a:xfrm>
        </p:spPr>
        <p:txBody>
          <a:bodyPr/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Ogólne zasady Oceny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F00B0A-C4AA-4864-ABD4-5D821E699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4548" y="899517"/>
            <a:ext cx="8640956" cy="705678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pl-PL" sz="2100" dirty="0"/>
          </a:p>
          <a:p>
            <a:pPr marL="0" indent="0">
              <a:lnSpc>
                <a:spcPct val="120000"/>
              </a:lnSpc>
              <a:spcAft>
                <a:spcPts val="1800"/>
              </a:spcAft>
              <a:buNone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Ocena odbywa się w ramach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etapów:</a:t>
            </a: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Aft>
                <a:spcPts val="3000"/>
              </a:spcAft>
              <a:buFont typeface="Wingdings" panose="05000000000000000000" pitchFamily="2" charset="2"/>
              <a:buChar char="§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oceny formalnej;</a:t>
            </a:r>
          </a:p>
          <a:p>
            <a:pPr lvl="0">
              <a:lnSpc>
                <a:spcPct val="120000"/>
              </a:lnSpc>
              <a:spcAft>
                <a:spcPts val="3000"/>
              </a:spcAft>
              <a:buFont typeface="Wingdings" panose="05000000000000000000" pitchFamily="2" charset="2"/>
              <a:buChar char="§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oceny merytorycznej;</a:t>
            </a:r>
          </a:p>
          <a:p>
            <a:pPr lvl="0">
              <a:lnSpc>
                <a:spcPct val="120000"/>
              </a:lnSpc>
              <a:spcAft>
                <a:spcPts val="4200"/>
              </a:spcAft>
              <a:buFont typeface="Wingdings" panose="05000000000000000000" pitchFamily="2" charset="2"/>
              <a:buChar char="§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negocjacji.</a:t>
            </a:r>
          </a:p>
          <a:p>
            <a:pPr marL="0" lvl="0" indent="0">
              <a:lnSpc>
                <a:spcPct val="120000"/>
              </a:lnSpc>
              <a:spcAft>
                <a:spcPts val="4200"/>
              </a:spcAft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Po każdym etapie oceny: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przekazanie informacji o wyniku oceny. Negatywny wynik zawiera pouczenie o możliwości wniesienia protestu.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pkt. 5.1 Regulaminu wyboru projektów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580C3FD-B85B-4AA5-A240-4C32D813592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37333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7CE438-EB6B-4DD8-8A30-850E7B27B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6946" y="251446"/>
            <a:ext cx="8628960" cy="1728392"/>
          </a:xfrm>
        </p:spPr>
        <p:txBody>
          <a:bodyPr/>
          <a:lstStyle/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Etap oceny formalnej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CE0F8C5-78EC-461F-AAED-F839E35E5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043533"/>
            <a:ext cx="9804127" cy="5976304"/>
          </a:xfrm>
        </p:spPr>
        <p:txBody>
          <a:bodyPr>
            <a:normAutofit fontScale="40000" lnSpcReduction="20000"/>
          </a:bodyPr>
          <a:lstStyle/>
          <a:p>
            <a:pPr marL="268288" indent="-182563">
              <a:lnSpc>
                <a:spcPct val="130000"/>
              </a:lnSpc>
              <a:spcAft>
                <a:spcPts val="1800"/>
              </a:spcAft>
              <a:buNone/>
            </a:pPr>
            <a:r>
              <a:rPr lang="pl-PL" sz="5000" dirty="0">
                <a:latin typeface="Arial" panose="020B0604020202020204" pitchFamily="34" charset="0"/>
                <a:cs typeface="Arial" panose="020B0604020202020204" pitchFamily="34" charset="0"/>
              </a:rPr>
              <a:t>Ocena formalna:</a:t>
            </a:r>
          </a:p>
          <a:p>
            <a:pPr>
              <a:lnSpc>
                <a:spcPct val="133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pl-PL" sz="5000" b="1" dirty="0">
                <a:latin typeface="Arial" panose="020B0604020202020204" pitchFamily="34" charset="0"/>
                <a:cs typeface="Arial" panose="020B0604020202020204" pitchFamily="34" charset="0"/>
              </a:rPr>
              <a:t>kryteria zerojedynkowe </a:t>
            </a:r>
            <a:r>
              <a:rPr lang="pl-PL" sz="5000" dirty="0">
                <a:latin typeface="Arial" panose="020B0604020202020204" pitchFamily="34" charset="0"/>
                <a:cs typeface="Arial" panose="020B0604020202020204" pitchFamily="34" charset="0"/>
              </a:rPr>
              <a:t>– obligatoryjne,</a:t>
            </a:r>
          </a:p>
          <a:p>
            <a:pPr>
              <a:lnSpc>
                <a:spcPct val="133000"/>
              </a:lnSpc>
              <a:spcAft>
                <a:spcPts val="3600"/>
              </a:spcAft>
              <a:buFont typeface="Wingdings" panose="05000000000000000000" pitchFamily="2" charset="2"/>
              <a:buChar char="§"/>
            </a:pPr>
            <a:r>
              <a:rPr lang="pl-PL" sz="5000" b="1" dirty="0">
                <a:latin typeface="Arial" panose="020B0604020202020204" pitchFamily="34" charset="0"/>
                <a:cs typeface="Arial" panose="020B0604020202020204" pitchFamily="34" charset="0"/>
              </a:rPr>
              <a:t>kryteria specyficzne </a:t>
            </a:r>
            <a:r>
              <a:rPr lang="pl-PL" sz="5000" dirty="0">
                <a:latin typeface="Arial" panose="020B0604020202020204" pitchFamily="34" charset="0"/>
                <a:cs typeface="Arial" panose="020B0604020202020204" pitchFamily="34" charset="0"/>
              </a:rPr>
              <a:t>– podlegają uzupełnieniu/poprawie.</a:t>
            </a:r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pl-PL" sz="5000" b="1" dirty="0">
                <a:latin typeface="Arial" panose="020B0604020202020204" pitchFamily="34" charset="0"/>
                <a:cs typeface="Arial" panose="020B0604020202020204" pitchFamily="34" charset="0"/>
              </a:rPr>
              <a:t>Uzupełnienie/poprawa wniosku w zakresie kryteriów specyficznych: </a:t>
            </a:r>
          </a:p>
          <a:p>
            <a:pPr marL="0" indent="0">
              <a:lnSpc>
                <a:spcPct val="120000"/>
              </a:lnSpc>
              <a:spcAft>
                <a:spcPts val="3600"/>
              </a:spcAft>
              <a:buNone/>
            </a:pPr>
            <a:r>
              <a:rPr lang="pl-PL" sz="5000" dirty="0">
                <a:latin typeface="Arial" panose="020B0604020202020204" pitchFamily="34" charset="0"/>
                <a:cs typeface="Arial" panose="020B0604020202020204" pitchFamily="34" charset="0"/>
              </a:rPr>
              <a:t>wyłącznie na wezwanie ION w SOWA EFS.</a:t>
            </a:r>
            <a:endParaRPr lang="pl-PL" sz="5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Aft>
                <a:spcPts val="3600"/>
              </a:spcAft>
              <a:buFont typeface="Wingdings" panose="05000000000000000000" pitchFamily="2" charset="2"/>
              <a:buChar char="§"/>
            </a:pPr>
            <a:r>
              <a:rPr lang="pl-PL" sz="5000" b="1" dirty="0">
                <a:latin typeface="Arial" panose="020B0604020202020204" pitchFamily="34" charset="0"/>
                <a:cs typeface="Arial" panose="020B0604020202020204" pitchFamily="34" charset="0"/>
              </a:rPr>
              <a:t>Pozytywna ocena formalna: </a:t>
            </a:r>
            <a:r>
              <a:rPr lang="pl-PL" sz="5000" dirty="0">
                <a:latin typeface="Arial" panose="020B0604020202020204" pitchFamily="34" charset="0"/>
                <a:cs typeface="Arial" panose="020B0604020202020204" pitchFamily="34" charset="0"/>
              </a:rPr>
              <a:t>spełnienie wszystkich kryteriów.</a:t>
            </a:r>
          </a:p>
          <a:p>
            <a:pPr>
              <a:lnSpc>
                <a:spcPct val="120000"/>
              </a:lnSpc>
              <a:spcAft>
                <a:spcPts val="3600"/>
              </a:spcAft>
              <a:buFont typeface="Wingdings" panose="05000000000000000000" pitchFamily="2" charset="2"/>
              <a:buChar char="§"/>
            </a:pPr>
            <a:r>
              <a:rPr lang="pl-PL" sz="5000" b="1" dirty="0">
                <a:latin typeface="Arial" panose="020B0604020202020204" pitchFamily="34" charset="0"/>
                <a:cs typeface="Arial" panose="020B0604020202020204" pitchFamily="34" charset="0"/>
              </a:rPr>
              <a:t>Negatywna ocena formalna: </a:t>
            </a:r>
            <a:r>
              <a:rPr lang="pl-PL" sz="5000" dirty="0">
                <a:latin typeface="Arial" panose="020B0604020202020204" pitchFamily="34" charset="0"/>
                <a:cs typeface="Arial" panose="020B0604020202020204" pitchFamily="34" charset="0"/>
              </a:rPr>
              <a:t>niespełnienie któregokolwiek kryterium.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pl-PL" sz="5000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sz="5000" b="1" dirty="0">
                <a:latin typeface="Arial" panose="020B0604020202020204" pitchFamily="34" charset="0"/>
                <a:cs typeface="Arial" panose="020B0604020202020204" pitchFamily="34" charset="0"/>
              </a:rPr>
              <a:t>pkt. 5.2 Regulaminu wyboru projektów</a:t>
            </a:r>
            <a:r>
              <a:rPr lang="pl-PL" sz="5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53B9846-E240-47BD-843A-BEC453A4B4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50717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34413B-AAE3-4311-84BF-EF88B2697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143" y="359838"/>
            <a:ext cx="8640764" cy="1619999"/>
          </a:xfrm>
        </p:spPr>
        <p:txBody>
          <a:bodyPr/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Etap oceny merytorycznej (1 z 2</a:t>
            </a:r>
            <a:r>
              <a:rPr lang="pl-PL" dirty="0">
                <a:solidFill>
                  <a:schemeClr val="accent2">
                    <a:lumMod val="25000"/>
                  </a:schemeClr>
                </a:solidFill>
              </a:rPr>
              <a:t>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CCC763C-D97E-45A2-AC91-4E50462339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143" y="899517"/>
            <a:ext cx="8641145" cy="6120320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1800"/>
              </a:spcAft>
              <a:buNone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Ocena merytoryczna: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kryteria wykonalności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oraz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zgodności z zasadami horyzontalnymi: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weryfikacja w systemie zerojedynkowym - podlegają uzupełnieniu/poprawie na etapie negocjacji,</a:t>
            </a:r>
          </a:p>
          <a:p>
            <a:pPr lvl="0">
              <a:lnSpc>
                <a:spcPct val="120000"/>
              </a:lnSpc>
              <a:spcBef>
                <a:spcPts val="60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kryteria strategiczne: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punktowy system oceny w ramach czterech obszarów A, B, C - nie podlegają uzupełnieniu/poprawie.</a:t>
            </a:r>
          </a:p>
          <a:p>
            <a:pPr marL="0" lv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pl-PL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Maksymalna możliwa do uzyskania liczba punktów </a:t>
            </a:r>
            <a:r>
              <a:rPr lang="pl-P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ramach kryteriów strategicznych wynosi </a:t>
            </a:r>
            <a:r>
              <a:rPr lang="pl-PL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146 punktów</a:t>
            </a:r>
            <a:r>
              <a:rPr lang="pl-P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w tym:</a:t>
            </a:r>
          </a:p>
          <a:p>
            <a:pPr lvl="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r>
              <a:rPr lang="pl-P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punktów łącznie za ocenę Obszaru A i B - </a:t>
            </a:r>
            <a:r>
              <a:rPr lang="pl-PL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 pkt. stanowi minimum punktowe</a:t>
            </a:r>
            <a:r>
              <a:rPr lang="pl-P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0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46</a:t>
            </a:r>
            <a:r>
              <a:rPr lang="pl-P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punktów łącznie za ocenę Obszaru C.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pl-PL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pkt. 5.3 Regulaminu wyboru projektów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BC9C7D7-B570-4F13-97B8-A370B948BC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1828725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1345</TotalTime>
  <Words>1161</Words>
  <Application>Microsoft Office PowerPoint</Application>
  <PresentationFormat>Niestandardowy</PresentationFormat>
  <Paragraphs>127</Paragraphs>
  <Slides>15</Slides>
  <Notes>15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0" baseType="lpstr">
      <vt:lpstr>Arial</vt:lpstr>
      <vt:lpstr>Calibri</vt:lpstr>
      <vt:lpstr>Open Sans</vt:lpstr>
      <vt:lpstr>Wingdings</vt:lpstr>
      <vt:lpstr>Motyw pakietu Office</vt:lpstr>
      <vt:lpstr>System wyboru projektów</vt:lpstr>
      <vt:lpstr>Działanie 5.6. Adaptacyjność pracowników  i pracodawców  </vt:lpstr>
      <vt:lpstr>Sposób składania wniosków (1 z 4)</vt:lpstr>
      <vt:lpstr>Sposób składania wniosków (2 z 4)</vt:lpstr>
      <vt:lpstr>Sposób składania wniosków (3 z 4)</vt:lpstr>
      <vt:lpstr>Zasady komunikacji pomiędzy ION a wnioskodawcą</vt:lpstr>
      <vt:lpstr>Ogólne zasady Oceny</vt:lpstr>
      <vt:lpstr>Etap oceny formalnej</vt:lpstr>
      <vt:lpstr>Etap oceny merytorycznej (1 z 2)</vt:lpstr>
      <vt:lpstr>Etap oceny merytorycznej (2 z 2)</vt:lpstr>
      <vt:lpstr>Etap negocjacji</vt:lpstr>
      <vt:lpstr>Zatwierdzanie wyników oceny</vt:lpstr>
      <vt:lpstr>Zawarcie umowy o dofinansowanie projektu</vt:lpstr>
      <vt:lpstr>Podsumowanie </vt:lpstr>
      <vt:lpstr>Powodzenia w aplikowaniu o środki unijne z funduszu EFS+.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Spanily Marta</cp:lastModifiedBy>
  <cp:revision>92</cp:revision>
  <cp:lastPrinted>2024-04-30T06:57:31Z</cp:lastPrinted>
  <dcterms:created xsi:type="dcterms:W3CDTF">2022-06-22T09:40:44Z</dcterms:created>
  <dcterms:modified xsi:type="dcterms:W3CDTF">2024-06-04T09:25:58Z</dcterms:modified>
</cp:coreProperties>
</file>