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98" r:id="rId3"/>
    <p:sldId id="320" r:id="rId4"/>
    <p:sldId id="329" r:id="rId5"/>
    <p:sldId id="366" r:id="rId6"/>
    <p:sldId id="373" r:id="rId7"/>
    <p:sldId id="372" r:id="rId8"/>
    <p:sldId id="370" r:id="rId9"/>
    <p:sldId id="352" r:id="rId10"/>
    <p:sldId id="369" r:id="rId11"/>
    <p:sldId id="312" r:id="rId12"/>
    <p:sldId id="293" r:id="rId13"/>
    <p:sldId id="309" r:id="rId14"/>
    <p:sldId id="308" r:id="rId15"/>
    <p:sldId id="296" r:id="rId16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A7EDE553-0386-4314-8188-3C00B42959E7}">
          <p14:sldIdLst>
            <p14:sldId id="256"/>
            <p14:sldId id="298"/>
            <p14:sldId id="320"/>
            <p14:sldId id="329"/>
            <p14:sldId id="366"/>
            <p14:sldId id="373"/>
            <p14:sldId id="372"/>
            <p14:sldId id="370"/>
            <p14:sldId id="352"/>
            <p14:sldId id="369"/>
            <p14:sldId id="312"/>
            <p14:sldId id="293"/>
            <p14:sldId id="309"/>
            <p14:sldId id="308"/>
            <p14:sldId id="29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810" autoAdjust="0"/>
    <p:restoredTop sz="94620" autoAdjust="0"/>
  </p:normalViewPr>
  <p:slideViewPr>
    <p:cSldViewPr showGuides="1">
      <p:cViewPr varScale="1">
        <p:scale>
          <a:sx n="95" d="100"/>
          <a:sy n="95" d="100"/>
        </p:scale>
        <p:origin x="936" y="-732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3D4F4439-89C3-4BA7-BDBA-3EFD8DD65DB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D81CC63-1EFD-4F23-8F6F-0FF6BC370EE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E38C1-F368-4B8E-B47C-7FA529B1D06A}" type="datetimeFigureOut">
              <a:rPr lang="pl-PL" smtClean="0"/>
              <a:t>2024-06-05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611D3D0-4CE3-4E63-ACDB-A3AD3289E77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6797660-37EF-43E9-B911-F5D902A4C00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D1CE18-5706-4F65-A887-91DBE246C6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06708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2024-06-05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Fundusze Europejsk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22160DB5-1EAD-4FBD-8F38-C81A13BC86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Tytuł 6">
            <a:extLst>
              <a:ext uri="{FF2B5EF4-FFF2-40B4-BE49-F238E27FC236}">
                <a16:creationId xmlns:a16="http://schemas.microsoft.com/office/drawing/2014/main" id="{66614A53-20B3-4B39-A3EF-0C99DA93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843" y="893817"/>
            <a:ext cx="8640381" cy="1080001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4000"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>
            <a:normAutofit/>
          </a:bodyPr>
          <a:lstStyle>
            <a:lvl1pPr>
              <a:defRPr sz="2200">
                <a:latin typeface="+mn-lt"/>
              </a:defRPr>
            </a:lvl1pPr>
            <a:lvl2pPr>
              <a:defRPr sz="2200">
                <a:latin typeface="+mn-lt"/>
              </a:defRPr>
            </a:lvl2pPr>
            <a:lvl3pPr>
              <a:defRPr sz="22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>
            <a:normAutofit/>
          </a:bodyPr>
          <a:lstStyle>
            <a:lvl1pPr>
              <a:defRPr sz="2200">
                <a:latin typeface="+mn-lt"/>
              </a:defRPr>
            </a:lvl1pPr>
            <a:lvl2pPr>
              <a:defRPr sz="2200">
                <a:latin typeface="+mn-lt"/>
              </a:defRPr>
            </a:lvl2pPr>
            <a:lvl3pPr>
              <a:defRPr sz="22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Fundusze Europejsk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pic>
        <p:nvPicPr>
          <p:cNvPr id="13" name="Obraz 12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6FCFA159-EADF-49BB-9E3A-21FD151919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13" name="Obraz 12" descr="Fundusze Europejskie&#10;&#10;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689" y="1282667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607082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C8C3AC-0971-4F08-8A44-AAB883D783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18" name="Obraz 17" descr="Fundusze Europejskie &#10;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1" y="4500561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iktor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4000"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51986" indent="-251986">
              <a:buFont typeface="Arial" panose="020B0604020202020204" pitchFamily="34" charset="0"/>
              <a:buChar char="•"/>
              <a:defRPr sz="2200">
                <a:latin typeface="+mn-lt"/>
              </a:defRPr>
            </a:lvl1pPr>
            <a:lvl2pPr marL="542925" indent="-250825">
              <a:buFont typeface="Wingdings" panose="05000000000000000000" pitchFamily="2" charset="2"/>
              <a:buChar char="Ø"/>
              <a:defRPr sz="2200">
                <a:latin typeface="+mn-lt"/>
              </a:defRPr>
            </a:lvl2pPr>
            <a:lvl3pPr marL="809625" indent="-250825">
              <a:buFont typeface="Wingdings" panose="05000000000000000000" pitchFamily="2" charset="2"/>
              <a:buChar char="ü"/>
              <a:tabLst>
                <a:tab pos="809625" algn="l"/>
              </a:tabLst>
              <a:defRPr sz="22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iktor3 bez li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4000"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>
              <a:buNone/>
              <a:defRPr sz="2200">
                <a:latin typeface="+mn-lt"/>
              </a:defRPr>
            </a:lvl1pPr>
            <a:lvl2pPr>
              <a:defRPr sz="2200">
                <a:latin typeface="+mn-lt"/>
              </a:defRPr>
            </a:lvl2pPr>
            <a:lvl3pPr>
              <a:defRPr sz="2200">
                <a:latin typeface="+mn-lt"/>
              </a:defRPr>
            </a:lvl3pPr>
          </a:lstStyle>
          <a:p>
            <a:pPr lvl="0"/>
            <a:endParaRPr lang="pl-PL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31981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ktor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263349"/>
            <a:ext cx="8640381" cy="914565"/>
          </a:xfrm>
        </p:spPr>
        <p:txBody>
          <a:bodyPr>
            <a:normAutofit/>
          </a:bodyPr>
          <a:lstStyle>
            <a:lvl1pPr algn="ctr">
              <a:defRPr sz="4000"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998" y="1605256"/>
            <a:ext cx="4140000" cy="914564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latin typeface="+mn-lt"/>
              </a:defRPr>
            </a:lvl1pPr>
          </a:lstStyle>
          <a:p>
            <a:pPr lvl="0"/>
            <a:endParaRPr lang="pl-PL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E00A8B5-D14D-4B22-8BFA-4636922D3803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57599" y="2797913"/>
            <a:ext cx="4444798" cy="4401924"/>
          </a:xfrm>
        </p:spPr>
        <p:txBody>
          <a:bodyPr>
            <a:normAutofit/>
          </a:bodyPr>
          <a:lstStyle>
            <a:lvl1pPr marL="251986" indent="-251986">
              <a:buFont typeface="Arial" panose="020B0604020202020204" pitchFamily="34" charset="0"/>
              <a:buChar char="•"/>
              <a:defRPr sz="2200">
                <a:latin typeface="+mn-lt"/>
              </a:defRPr>
            </a:lvl1pPr>
            <a:lvl2pPr marL="755957" indent="-251986">
              <a:buFont typeface="Wingdings" panose="05000000000000000000" pitchFamily="2" charset="2"/>
              <a:buChar char="Ø"/>
              <a:defRPr sz="2200">
                <a:latin typeface="+mn-lt"/>
              </a:defRPr>
            </a:lvl2pPr>
            <a:lvl3pPr>
              <a:defRPr sz="22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78658" y="1605257"/>
            <a:ext cx="4139294" cy="914563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latin typeface="+mn-lt"/>
              </a:defRPr>
            </a:lvl1pPr>
          </a:lstStyle>
          <a:p>
            <a:pPr lvl="0"/>
            <a:endParaRPr lang="pl-PL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DEB5817-1B84-4C2F-9802-604B2C4EEC06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5525906" y="2797913"/>
            <a:ext cx="4444799" cy="4401924"/>
          </a:xfrm>
        </p:spPr>
        <p:txBody>
          <a:bodyPr>
            <a:normAutofit/>
          </a:bodyPr>
          <a:lstStyle>
            <a:lvl1pPr marL="251986" indent="-251986">
              <a:buFont typeface="Arial" panose="020B0604020202020204" pitchFamily="34" charset="0"/>
              <a:buChar char="•"/>
              <a:defRPr sz="2200">
                <a:latin typeface="+mn-lt"/>
              </a:defRPr>
            </a:lvl1pPr>
            <a:lvl2pPr marL="755957" indent="-251986">
              <a:buFont typeface="Wingdings" panose="05000000000000000000" pitchFamily="2" charset="2"/>
              <a:buChar char="Ø"/>
              <a:defRPr sz="2200">
                <a:latin typeface="+mn-lt"/>
              </a:defRPr>
            </a:lvl2pPr>
            <a:lvl3pPr>
              <a:defRPr sz="22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cxnSp>
        <p:nvCxnSpPr>
          <p:cNvPr id="9" name="Łącznik prosty 8">
            <a:extLst>
              <a:ext uri="{FF2B5EF4-FFF2-40B4-BE49-F238E27FC236}">
                <a16:creationId xmlns:a16="http://schemas.microsoft.com/office/drawing/2014/main" id="{F63607B3-93B8-4A98-9E46-3CA6AD18E0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345906" y="1763613"/>
            <a:ext cx="0" cy="47525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41" r:id="rId6"/>
    <p:sldLayoutId id="2147483712" r:id="rId7"/>
    <p:sldLayoutId id="2147483726" r:id="rId8"/>
    <p:sldLayoutId id="2147483740" r:id="rId9"/>
    <p:sldLayoutId id="2147483723" r:id="rId10"/>
    <p:sldLayoutId id="2147483728" r:id="rId11"/>
  </p:sldLayoutIdLst>
  <p:hf sldNum="0" hdr="0" ftr="0" dt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5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unduszeuepomorskie.pl/dokumenty/4795-zasady-realizacji-projektow-w-ramach-europejskiego-funduszu-spolecznego-plus" TargetMode="External"/><Relationship Id="rId2" Type="http://schemas.openxmlformats.org/officeDocument/2006/relationships/hyperlink" Target="https://www.funduszeeuropejskie.gov.pl/strony/o-funduszach/fundusze-na-lata-2021-2027/prawo-i-dokumenty/wytyczne/#/domyslne=1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77" y="2843733"/>
            <a:ext cx="7920115" cy="3168352"/>
          </a:xfrm>
        </p:spPr>
        <p:txBody>
          <a:bodyPr>
            <a:normAutofit/>
          </a:bodyPr>
          <a:lstStyle/>
          <a:p>
            <a:pPr algn="ctr"/>
            <a:br>
              <a:rPr lang="pl-PL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>
                <a:latin typeface="+mn-lt"/>
                <a:cs typeface="Arial" panose="020B0604020202020204" pitchFamily="34" charset="0"/>
              </a:rPr>
              <a:t>Zasady realizacji projektów </a:t>
            </a:r>
            <a:br>
              <a:rPr lang="pl-PL" dirty="0">
                <a:latin typeface="+mn-lt"/>
                <a:cs typeface="Arial" panose="020B0604020202020204" pitchFamily="34" charset="0"/>
              </a:rPr>
            </a:br>
            <a:r>
              <a:rPr lang="pl-PL" dirty="0">
                <a:latin typeface="+mn-lt"/>
                <a:cs typeface="Arial" panose="020B0604020202020204" pitchFamily="34" charset="0"/>
              </a:rPr>
              <a:t> </a:t>
            </a:r>
            <a:r>
              <a:rPr lang="pl-PL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Działanie 5.9. </a:t>
            </a:r>
            <a:br>
              <a:rPr lang="pl-PL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Kształcenie ustawiczne</a:t>
            </a:r>
            <a:endParaRPr lang="pl-PL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0F4B11A1-2445-C731-5567-0EBA6FAF89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endParaRPr lang="pl-P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Gdańsk, 10 czerwca 2024 r.</a:t>
            </a:r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FEC14B-CE1A-4412-B7F4-504A26B96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3418" y="179437"/>
            <a:ext cx="8640381" cy="683698"/>
          </a:xfrm>
        </p:spPr>
        <p:txBody>
          <a:bodyPr/>
          <a:lstStyle/>
          <a:p>
            <a:r>
              <a:rPr lang="pl-PL" sz="3600" dirty="0"/>
              <a:t>Pomoc publiczna/Pomoc </a:t>
            </a:r>
            <a:r>
              <a:rPr lang="pl-PL" sz="3600" i="1" dirty="0"/>
              <a:t>de </a:t>
            </a:r>
            <a:r>
              <a:rPr lang="pl-PL" sz="3600" i="1" dirty="0" err="1"/>
              <a:t>minimis</a:t>
            </a:r>
            <a:endParaRPr lang="pl-PL" i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6DE9A7C-03C1-484C-A82E-848921A06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708" y="683493"/>
            <a:ext cx="8784687" cy="6624737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pl-PL" sz="2000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W związku z faktem, iż wsparcie w ramach Działania 5.9. Kształcenie ustawiczne udzielane jest osobom dorosłym, które chcą z własnej inicjatywy podnieść lub zmienić swoje kwalifikacje, w projekcie nie powinna wystąpić pomoc publiczna/pomoc</a:t>
            </a:r>
            <a:r>
              <a:rPr lang="pl-PL" i="1" dirty="0"/>
              <a:t> de </a:t>
            </a:r>
            <a:r>
              <a:rPr lang="pl-PL" i="1" dirty="0" err="1"/>
              <a:t>minimis</a:t>
            </a:r>
            <a:r>
              <a:rPr lang="pl-PL" dirty="0"/>
              <a:t>. </a:t>
            </a:r>
          </a:p>
          <a:p>
            <a:pPr marL="0" indent="0">
              <a:buNone/>
            </a:pPr>
            <a:endParaRPr lang="pl-PL" sz="2000" dirty="0"/>
          </a:p>
          <a:p>
            <a:pPr marL="558800" lvl="2" indent="0">
              <a:buClr>
                <a:srgbClr val="003399"/>
              </a:buClr>
              <a:buNone/>
            </a:pPr>
            <a:endParaRPr lang="pl-PL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1698207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CEA3557-869A-466F-8198-010B62E16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251446"/>
            <a:ext cx="8640381" cy="864096"/>
          </a:xfrm>
        </p:spPr>
        <p:txBody>
          <a:bodyPr>
            <a:normAutofit fontScale="90000"/>
          </a:bodyPr>
          <a:lstStyle/>
          <a:p>
            <a:br>
              <a:rPr lang="pl-PL" sz="3600" dirty="0"/>
            </a:br>
            <a:r>
              <a:rPr lang="pl-PL" dirty="0"/>
              <a:t>Taryfikator towarów i usług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882B7A9-A8D2-4F26-A2E6-A865898847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5977" y="1403573"/>
            <a:ext cx="8640382" cy="5328592"/>
          </a:xfrm>
        </p:spPr>
        <p:txBody>
          <a:bodyPr>
            <a:normAutofit/>
          </a:bodyPr>
          <a:lstStyle/>
          <a:p>
            <a:pPr>
              <a:buClr>
                <a:srgbClr val="003399"/>
              </a:buClr>
            </a:pPr>
            <a:r>
              <a:rPr lang="pl-PL" dirty="0">
                <a:solidFill>
                  <a:srgbClr val="000000"/>
                </a:solidFill>
              </a:rPr>
              <a:t>Na potrzeby niniejszego konkursu </a:t>
            </a:r>
            <a:r>
              <a:rPr lang="pl-PL" b="1" dirty="0">
                <a:solidFill>
                  <a:srgbClr val="000000"/>
                </a:solidFill>
              </a:rPr>
              <a:t>nie opracowano</a:t>
            </a:r>
            <a:r>
              <a:rPr lang="pl-PL" dirty="0">
                <a:solidFill>
                  <a:srgbClr val="000000"/>
                </a:solidFill>
              </a:rPr>
              <a:t> Taryfikatora towarów </a:t>
            </a:r>
            <a:br>
              <a:rPr lang="pl-PL" dirty="0">
                <a:solidFill>
                  <a:srgbClr val="000000"/>
                </a:solidFill>
              </a:rPr>
            </a:br>
            <a:r>
              <a:rPr lang="pl-PL" dirty="0">
                <a:solidFill>
                  <a:srgbClr val="000000"/>
                </a:solidFill>
              </a:rPr>
              <a:t>i usług. </a:t>
            </a:r>
          </a:p>
          <a:p>
            <a:r>
              <a:rPr lang="pl-PL" dirty="0"/>
              <a:t>Wydatki przedstawione w ramach budżetu projektu powinny być:</a:t>
            </a:r>
          </a:p>
          <a:p>
            <a:pPr marL="250825" lvl="0" indent="20638">
              <a:buFont typeface="Wingdings" panose="05000000000000000000" pitchFamily="2" charset="2"/>
              <a:buChar char="Ø"/>
            </a:pPr>
            <a:r>
              <a:rPr lang="pl-PL" dirty="0"/>
              <a:t> racjonalne – ich wysokość musi być dostosowana do zakresu zaplanowanych działań,</a:t>
            </a:r>
          </a:p>
          <a:p>
            <a:pPr marL="250825" lvl="0" indent="20638">
              <a:buFont typeface="Wingdings" panose="05000000000000000000" pitchFamily="2" charset="2"/>
              <a:buChar char="Ø"/>
            </a:pPr>
            <a:r>
              <a:rPr lang="pl-PL" dirty="0"/>
              <a:t> zasadne – muszą być potrzebne i bezpośrednio związane z realizacją działań zaplanowanych w projekcie,</a:t>
            </a:r>
          </a:p>
          <a:p>
            <a:pPr marL="250825" lvl="0" indent="111125">
              <a:buFont typeface="Wingdings" panose="05000000000000000000" pitchFamily="2" charset="2"/>
              <a:buChar char="Ø"/>
            </a:pPr>
            <a:r>
              <a:rPr lang="pl-PL" dirty="0"/>
              <a:t> kwalifikowalne – spełniające warunki określone w Wytycznych dotyczących kwalifikowalności wydatków na lata 2021-2027</a:t>
            </a:r>
          </a:p>
          <a:p>
            <a:pPr>
              <a:buClr>
                <a:srgbClr val="003399"/>
              </a:buClr>
            </a:pPr>
            <a:r>
              <a:rPr lang="pl-PL" dirty="0">
                <a:solidFill>
                  <a:srgbClr val="000000"/>
                </a:solidFill>
              </a:rPr>
              <a:t>T</a:t>
            </a:r>
            <a:r>
              <a:rPr lang="pl-PL" dirty="0"/>
              <a:t>worząc budżet projektu, pamiętać należy o racjonalności i efektywności planowanych wydatków, co odnosi się do zapewnienia zgodności ze stawkami rynkowymi nie tylko pojedynczych wydatków wykazanych </a:t>
            </a:r>
            <a:br>
              <a:rPr lang="pl-PL" dirty="0"/>
            </a:br>
            <a:r>
              <a:rPr lang="pl-PL" dirty="0"/>
              <a:t>w budżecie projektu, ale również do wartości usług realizowanych </a:t>
            </a:r>
            <a:br>
              <a:rPr lang="pl-PL" dirty="0"/>
            </a:br>
            <a:r>
              <a:rPr lang="pl-PL" dirty="0"/>
              <a:t>w ramach projektu. </a:t>
            </a:r>
          </a:p>
          <a:p>
            <a:pPr marL="0" lvl="0" indent="0">
              <a:buClr>
                <a:srgbClr val="003399"/>
              </a:buClr>
              <a:buNone/>
            </a:pPr>
            <a:endParaRPr lang="pl-PL" sz="24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16858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8640381" cy="683696"/>
          </a:xfrm>
        </p:spPr>
        <p:txBody>
          <a:bodyPr>
            <a:normAutofit/>
          </a:bodyPr>
          <a:lstStyle/>
          <a:p>
            <a:pPr algn="ctr"/>
            <a:r>
              <a:rPr lang="pl-PL" sz="3600" dirty="0">
                <a:cs typeface="Arial" panose="020B0604020202020204" pitchFamily="34" charset="0"/>
              </a:rPr>
              <a:t>Personel projektu - definicja 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402" y="1187549"/>
            <a:ext cx="8640382" cy="489622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pl-PL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l-PL" b="1" dirty="0">
                <a:cs typeface="Arial" panose="020B0604020202020204" pitchFamily="34" charset="0"/>
              </a:rPr>
              <a:t>Personel projektu </a:t>
            </a:r>
            <a:r>
              <a:rPr lang="pl-PL" dirty="0">
                <a:cs typeface="Arial" panose="020B0604020202020204" pitchFamily="34" charset="0"/>
              </a:rPr>
              <a:t>– osoby zaangażowane do realizacji zadań lub czynności w ramach projektu: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b="1" dirty="0">
                <a:cs typeface="Arial" panose="020B0604020202020204" pitchFamily="34" charset="0"/>
              </a:rPr>
              <a:t>zatrudnione na podstawie stosunku pracy;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b="1" dirty="0">
                <a:cs typeface="Arial" panose="020B0604020202020204" pitchFamily="34" charset="0"/>
              </a:rPr>
              <a:t>wolontariusze </a:t>
            </a:r>
            <a:r>
              <a:rPr lang="pl-PL" dirty="0">
                <a:cs typeface="Arial" panose="020B0604020202020204" pitchFamily="34" charset="0"/>
              </a:rPr>
              <a:t>wykonujący świadczenia na zasadach określonych w ustawie z dnia 24 kwietnia 2003 r. o działalności pożytku publicznego </a:t>
            </a:r>
            <a:br>
              <a:rPr lang="pl-PL" dirty="0">
                <a:cs typeface="Arial" panose="020B0604020202020204" pitchFamily="34" charset="0"/>
              </a:rPr>
            </a:br>
            <a:r>
              <a:rPr lang="pl-PL" dirty="0">
                <a:cs typeface="Arial" panose="020B0604020202020204" pitchFamily="34" charset="0"/>
              </a:rPr>
              <a:t>i o wolontariacie (Dz. U. z 2022 r. poz. 1327, z </a:t>
            </a:r>
            <a:r>
              <a:rPr lang="pl-PL" dirty="0" err="1">
                <a:cs typeface="Arial" panose="020B0604020202020204" pitchFamily="34" charset="0"/>
              </a:rPr>
              <a:t>późn</a:t>
            </a:r>
            <a:r>
              <a:rPr lang="pl-PL" dirty="0">
                <a:cs typeface="Arial" panose="020B0604020202020204" pitchFamily="34" charset="0"/>
              </a:rPr>
              <a:t>. zm.), zwanej dalej: „ustawą o działalności pożytku publicznego i wolontariacie”;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b="1" dirty="0">
                <a:cs typeface="Arial" panose="020B0604020202020204" pitchFamily="34" charset="0"/>
              </a:rPr>
              <a:t>osoby fizyczne prowadzące działalność gospodarczą będące beneficjentem </a:t>
            </a:r>
            <a:r>
              <a:rPr lang="pl-PL" dirty="0">
                <a:cs typeface="Arial" panose="020B0604020202020204" pitchFamily="34" charset="0"/>
              </a:rPr>
              <a:t>oraz osoby z nią współpracujące w rozumieniu art. 8 ust. 11 ustawy z dnia 13 października 1998 r. o systemie ubezpieczeń społecznych (Dz. U. z 2022 r. poz. 1009, z </a:t>
            </a:r>
            <a:r>
              <a:rPr lang="pl-PL" dirty="0" err="1">
                <a:cs typeface="Arial" panose="020B0604020202020204" pitchFamily="34" charset="0"/>
              </a:rPr>
              <a:t>późn</a:t>
            </a:r>
            <a:r>
              <a:rPr lang="pl-PL" dirty="0">
                <a:cs typeface="Arial" panose="020B0604020202020204" pitchFamily="34" charset="0"/>
              </a:rPr>
              <a:t>. zm.), zwanej dalej: „ustawą o systemie ubezpieczeń społecznych”.</a:t>
            </a:r>
          </a:p>
          <a:p>
            <a:pPr>
              <a:buFont typeface="Arial" panose="020B0604020202020204" pitchFamily="34" charset="0"/>
              <a:buChar char="•"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537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D13D55-121B-420B-8E68-420064937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47900"/>
            <a:ext cx="8640381" cy="767641"/>
          </a:xfrm>
        </p:spPr>
        <p:txBody>
          <a:bodyPr>
            <a:normAutofit/>
          </a:bodyPr>
          <a:lstStyle/>
          <a:p>
            <a:r>
              <a:rPr lang="pl-PL" sz="3600" dirty="0"/>
              <a:t>Personel projektu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1927093-7182-4455-A121-F83686FF1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402" y="1115541"/>
            <a:ext cx="9001000" cy="590465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l-PL" sz="4200" dirty="0"/>
              <a:t>Koszty związane z zaangażowaniem personelu projektu mogą być kwalifikowalne, </a:t>
            </a:r>
            <a:br>
              <a:rPr lang="pl-PL" sz="4200" dirty="0"/>
            </a:br>
            <a:r>
              <a:rPr lang="pl-PL" sz="4200" dirty="0"/>
              <a:t>o ile </a:t>
            </a:r>
            <a:r>
              <a:rPr lang="pl-PL" sz="4200" b="1" dirty="0"/>
              <a:t>konieczność zaangażowania personelu projektu wynika z charakteru projektu</a:t>
            </a:r>
            <a:r>
              <a:rPr lang="pl-PL" sz="4200" dirty="0"/>
              <a:t>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pl-PL" sz="4200" dirty="0"/>
              <a:t>Kwalifikowalnymi składnikami wynagrodzenia personelu projektu jest wynagrodzenie brutto oraz koszty ponoszone przez pracodawcę zgodnie z właściwymi przepisami prawa, w szczególności składki na ubezpieczenia społeczne, Fundusz Pracy, Fundusz Gwarantowanych Świadczeń Pracowniczych, Pracownicze Plany Kapitałowe, odpisy na ZFŚS lub wydatki ponoszone na Pracowniczy Program Emerytalny.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pl-PL" sz="4200" b="1" dirty="0"/>
              <a:t>We wniosku o dofinansowanie projektu EFS+ należy wskazać</a:t>
            </a:r>
            <a:r>
              <a:rPr lang="pl-PL" sz="4200" dirty="0"/>
              <a:t>: </a:t>
            </a:r>
          </a:p>
          <a:p>
            <a:pPr marL="265113" indent="-176213">
              <a:spcBef>
                <a:spcPts val="1800"/>
              </a:spcBef>
              <a:buNone/>
            </a:pPr>
            <a:r>
              <a:rPr lang="pl-PL" sz="4200" dirty="0"/>
              <a:t>   a) </a:t>
            </a:r>
            <a:r>
              <a:rPr lang="pl-PL" sz="4200" b="1" dirty="0"/>
              <a:t>formę zaangażowania i szacunkowy wymiar czasu pracy </a:t>
            </a:r>
            <a:r>
              <a:rPr lang="pl-PL" sz="4200" dirty="0"/>
              <a:t>personelu projektu niezbędnego do realizacji zadań merytorycznych (etat/liczba godzin),</a:t>
            </a:r>
          </a:p>
          <a:p>
            <a:pPr marL="265113" indent="0">
              <a:spcBef>
                <a:spcPts val="1800"/>
              </a:spcBef>
              <a:buNone/>
            </a:pPr>
            <a:r>
              <a:rPr lang="pl-PL" sz="4200" dirty="0"/>
              <a:t>b) </a:t>
            </a:r>
            <a:r>
              <a:rPr lang="pl-PL" sz="4200" b="1" dirty="0"/>
              <a:t>uzasadnienie</a:t>
            </a:r>
            <a:r>
              <a:rPr lang="pl-PL" sz="4200" dirty="0"/>
              <a:t> proponowanej kwoty wynagrodzenia personelu projektu odnoszące się do zwyczajowej praktyki beneficjenta w zakresie wynagrodzeń na danym stanowisku lub przepisów prawa pracy w rozumieniu art. 9 § 1 Kodeksu pracy lub statystyki publicznej, co stanowi podstawę do oceny kwalifikowalności wydatków na etapie wyboru projektu oraz w trakcie jego realizacji.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2142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8E78C4-54BB-4EF0-9BB4-F0AC09528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251445"/>
            <a:ext cx="8640381" cy="792088"/>
          </a:xfrm>
        </p:spPr>
        <p:txBody>
          <a:bodyPr>
            <a:normAutofit/>
          </a:bodyPr>
          <a:lstStyle/>
          <a:p>
            <a:r>
              <a:rPr lang="pl-PL" sz="3600" dirty="0"/>
              <a:t>Koszty pośrednie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A9DAE9A-021E-4D37-B1D0-F62F844BF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394" y="1475581"/>
            <a:ext cx="8784879" cy="5328592"/>
          </a:xfrm>
        </p:spPr>
        <p:txBody>
          <a:bodyPr>
            <a:normAutofit/>
          </a:bodyPr>
          <a:lstStyle/>
          <a:p>
            <a:r>
              <a:rPr lang="pl-PL" dirty="0"/>
              <a:t>Koszty pośrednie dotyczą wydatków o charakterze administracyjnym </a:t>
            </a:r>
            <a:br>
              <a:rPr lang="pl-PL" dirty="0"/>
            </a:br>
            <a:r>
              <a:rPr lang="pl-PL" dirty="0"/>
              <a:t>i organizacyjnym, niezwiązanych bezpośrednio z realizacją zadań merytorycznych, określonych w zamkniętym katalogu kosztów pośrednich.</a:t>
            </a:r>
          </a:p>
          <a:p>
            <a:pPr>
              <a:spcBef>
                <a:spcPts val="1800"/>
              </a:spcBef>
            </a:pPr>
            <a:r>
              <a:rPr lang="pl-PL" dirty="0"/>
              <a:t>Koszty pośrednie projektu EFS+ są rozliczane wyłącznie z wykorzystaniem stawek ryczałtowych, których wysokość jest zależna od wartości kosztów bezpośrednich. </a:t>
            </a:r>
          </a:p>
          <a:p>
            <a:pPr>
              <a:spcBef>
                <a:spcPts val="1800"/>
              </a:spcBef>
            </a:pPr>
            <a:r>
              <a:rPr lang="pl-PL" dirty="0"/>
              <a:t>Niedopuszczalna jest sytuacja, w której koszty pośrednie zostaną rozliczone w ramach kosztów bezpośrednich. </a:t>
            </a:r>
          </a:p>
          <a:p>
            <a:pPr>
              <a:spcBef>
                <a:spcPts val="1800"/>
              </a:spcBef>
            </a:pPr>
            <a:r>
              <a:rPr lang="pl-PL" dirty="0"/>
              <a:t>W ramach kosztów pośrednich rozliczanych za pomocą stawki ryczałtowej wkład własny uznaje się za wkład pieniężny.</a:t>
            </a:r>
          </a:p>
          <a:p>
            <a:pPr>
              <a:spcBef>
                <a:spcPts val="1800"/>
              </a:spcBef>
            </a:pPr>
            <a:r>
              <a:rPr lang="pl-PL" dirty="0"/>
              <a:t>Na etapie konstruowania budżetu projektu, całość kosztów pośrednich jest przypisanych do Lidera. </a:t>
            </a:r>
            <a:r>
              <a:rPr lang="pl-PL" b="1" dirty="0"/>
              <a:t>W opisie zadania Koszty pośrednie należy wskazać podział kosztów pośrednich między Partnerami. </a:t>
            </a:r>
          </a:p>
        </p:txBody>
      </p:sp>
    </p:spTree>
    <p:extLst>
      <p:ext uri="{BB962C8B-B14F-4D97-AF65-F5344CB8AC3E}">
        <p14:creationId xmlns:p14="http://schemas.microsoft.com/office/powerpoint/2010/main" val="20971633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77" y="2843733"/>
            <a:ext cx="7920115" cy="1584176"/>
          </a:xfrm>
        </p:spPr>
        <p:txBody>
          <a:bodyPr>
            <a:normAutofit/>
          </a:bodyPr>
          <a:lstStyle/>
          <a:p>
            <a:pPr algn="ctr"/>
            <a:br>
              <a:rPr lang="pl-PL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4800" dirty="0">
                <a:latin typeface="+mn-lt"/>
                <a:cs typeface="Arial" panose="020B0604020202020204" pitchFamily="34" charset="0"/>
              </a:rPr>
              <a:t>Dziękuję za uwagę.</a:t>
            </a:r>
          </a:p>
        </p:txBody>
      </p:sp>
    </p:spTree>
    <p:extLst>
      <p:ext uri="{BB962C8B-B14F-4D97-AF65-F5344CB8AC3E}">
        <p14:creationId xmlns:p14="http://schemas.microsoft.com/office/powerpoint/2010/main" val="1371773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50F2C5-5CA0-4591-947D-B29082906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750" y="323453"/>
            <a:ext cx="8604213" cy="699387"/>
          </a:xfrm>
        </p:spPr>
        <p:txBody>
          <a:bodyPr>
            <a:normAutofit/>
          </a:bodyPr>
          <a:lstStyle/>
          <a:p>
            <a:r>
              <a:rPr lang="pl-PL" sz="3600" dirty="0"/>
              <a:t>Prawidłowość sporządzenia budżetu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510D375-4F71-484D-84CD-C548038AC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0750" y="1691605"/>
            <a:ext cx="8640382" cy="4680002"/>
          </a:xfrm>
        </p:spPr>
        <p:txBody>
          <a:bodyPr>
            <a:normAutofit/>
          </a:bodyPr>
          <a:lstStyle/>
          <a:p>
            <a:r>
              <a:rPr lang="pl-PL" b="1" dirty="0"/>
              <a:t>Wytyczne dotyczące kwalifikowalności wydatków na lata 2021-2027</a:t>
            </a:r>
            <a:br>
              <a:rPr lang="pl-PL" dirty="0"/>
            </a:br>
            <a:r>
              <a:rPr lang="pl-PL" sz="1800" dirty="0">
                <a:solidFill>
                  <a:schemeClr val="accent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https://www.funduszeeuropejskie.gov.pl/strony/o-funduszach/fundusze-na-lata-2021-2027/prawo-i-dokumenty/wytyczne/#/domyslne=1</a:t>
            </a:r>
            <a:endParaRPr lang="pl-PL" sz="1800" dirty="0"/>
          </a:p>
          <a:p>
            <a:endParaRPr lang="pl-PL" dirty="0"/>
          </a:p>
          <a:p>
            <a:r>
              <a:rPr lang="pl-PL" b="1" dirty="0"/>
              <a:t>Zasady realizacji projektów w ramach Europejskiego Funduszu Społecznego Plus</a:t>
            </a:r>
            <a:br>
              <a:rPr lang="pl-PL" dirty="0"/>
            </a:br>
            <a:r>
              <a:rPr lang="pl-PL" sz="1800" dirty="0">
                <a:hlinkClick r:id="rId3"/>
              </a:rPr>
              <a:t>https://funduszeuepomorskie.pl/dokumenty/4795-zasady-realizacji-projektow-w-ramach-europejskiego-funduszu-spolecznego-plus</a:t>
            </a:r>
            <a:r>
              <a:rPr lang="pl-PL" sz="1800" dirty="0"/>
              <a:t> </a:t>
            </a:r>
          </a:p>
          <a:p>
            <a:endParaRPr lang="pl-PL" sz="1800" dirty="0"/>
          </a:p>
          <a:p>
            <a:r>
              <a:rPr lang="pl-PL" b="1" dirty="0"/>
              <a:t>Instrukcja merytoryczna wypełniania formularza wniosku </a:t>
            </a:r>
            <a:br>
              <a:rPr lang="pl-PL" b="1" dirty="0"/>
            </a:br>
            <a:r>
              <a:rPr lang="pl-PL" b="1" dirty="0"/>
              <a:t>o dofinansowanie projektu z Europejskiego Funduszu Społecznego Plus </a:t>
            </a:r>
            <a:br>
              <a:rPr lang="pl-PL" b="1" dirty="0"/>
            </a:br>
            <a:r>
              <a:rPr lang="pl-PL" b="1" dirty="0"/>
              <a:t>w ramach programu Fundusze Europejskie dla Pomorza 2021-2027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1800" dirty="0"/>
              <a:t>     (Zał. nr 3 do Regulaminu wyboru projektów)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28617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A0694E-C127-422E-B9F8-78DA54E41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23453"/>
            <a:ext cx="8640381" cy="719761"/>
          </a:xfrm>
        </p:spPr>
        <p:txBody>
          <a:bodyPr>
            <a:normAutofit/>
          </a:bodyPr>
          <a:lstStyle/>
          <a:p>
            <a:r>
              <a:rPr lang="pl-PL" sz="3600" dirty="0"/>
              <a:t>Poziom dofinansowania i wkład własny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BE9112-3056-428B-A410-2A6C733DF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4661" y="1691605"/>
            <a:ext cx="8640382" cy="511205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pl-PL" b="1" dirty="0"/>
              <a:t>Poziom dofinansowania wydatków kwalifikowalnych wynosi 95%</a:t>
            </a:r>
          </a:p>
          <a:p>
            <a:pPr marL="0" indent="0">
              <a:buNone/>
            </a:pPr>
            <a:r>
              <a:rPr lang="pl-PL" dirty="0"/>
              <a:t>    - współfinansowany ze środków EFS+ </a:t>
            </a:r>
            <a:r>
              <a:rPr lang="pl-PL" b="1" dirty="0"/>
              <a:t>85%</a:t>
            </a:r>
          </a:p>
          <a:p>
            <a:pPr marL="0" indent="0">
              <a:buNone/>
            </a:pPr>
            <a:r>
              <a:rPr lang="pl-PL" dirty="0"/>
              <a:t>    - krajowy wkład publiczny (budżet państwa) </a:t>
            </a:r>
            <a:r>
              <a:rPr lang="pl-PL" b="1" dirty="0"/>
              <a:t>10%</a:t>
            </a:r>
          </a:p>
          <a:p>
            <a:pPr>
              <a:spcBef>
                <a:spcPts val="2400"/>
              </a:spcBef>
            </a:pPr>
            <a:r>
              <a:rPr lang="pl-PL" b="1" dirty="0"/>
              <a:t>Wkład własny beneficjenta wynosi 5% wartości projektu</a:t>
            </a:r>
            <a:endParaRPr lang="pl-PL" dirty="0"/>
          </a:p>
          <a:p>
            <a:endParaRPr lang="pl-PL" dirty="0"/>
          </a:p>
          <a:p>
            <a:endParaRPr lang="pl-PL" dirty="0"/>
          </a:p>
          <a:p>
            <a:r>
              <a:rPr lang="pl-PL" dirty="0"/>
              <a:t>Informacje na temat kwalifikowania wkładu własnego w ramach projektów dofinansowanych ze środków EFS+ znajdują się w Zasadach realizacji projektów w ramach EFS+.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11012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464603-51AD-45AD-9ABD-D48863812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597" y="467469"/>
            <a:ext cx="9028499" cy="560977"/>
          </a:xfrm>
        </p:spPr>
        <p:txBody>
          <a:bodyPr>
            <a:normAutofit/>
          </a:bodyPr>
          <a:lstStyle/>
          <a:p>
            <a:r>
              <a:rPr lang="pl-PL" sz="3600" dirty="0"/>
              <a:t>Wkład własny</a:t>
            </a:r>
            <a:endParaRPr lang="pl-PL" sz="2700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22157C5-A2FE-4D2F-B64B-7A04CED9D6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7394" y="1709481"/>
            <a:ext cx="4140000" cy="590404"/>
          </a:xfrm>
        </p:spPr>
        <p:txBody>
          <a:bodyPr/>
          <a:lstStyle/>
          <a:p>
            <a:pPr algn="ctr"/>
            <a:r>
              <a:rPr lang="pl-PL" sz="2200" b="1" dirty="0"/>
              <a:t>Wkład własny niepieniężny</a:t>
            </a:r>
          </a:p>
          <a:p>
            <a:endParaRPr lang="pl-PL" sz="2200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F865456-F97F-49BB-8D80-6DEAC8F8D3AE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37597" y="2322617"/>
            <a:ext cx="4708308" cy="4877220"/>
          </a:xfrm>
        </p:spPr>
        <p:txBody>
          <a:bodyPr/>
          <a:lstStyle/>
          <a:p>
            <a:r>
              <a:rPr lang="pl-PL" dirty="0"/>
              <a:t>udostępnianie/użyczanie pomieszczeń, </a:t>
            </a:r>
            <a:r>
              <a:rPr lang="pl-PL" dirty="0" err="1"/>
              <a:t>sal</a:t>
            </a:r>
            <a:r>
              <a:rPr lang="pl-PL" dirty="0"/>
              <a:t>, sprzętu na potrzeby projektu;</a:t>
            </a:r>
          </a:p>
          <a:p>
            <a:r>
              <a:rPr lang="pl-PL" dirty="0"/>
              <a:t>świadczenia wykonywane przez wolontariuszy.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Wartość wkładu niepieniężnego powinna być potwierdzona dokumentami o wartości dowodowej równoważnej fakturom. 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14F5FD86-73CD-4D98-ACCA-B72CEF00B9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78658" y="1732213"/>
            <a:ext cx="4139294" cy="590404"/>
          </a:xfrm>
        </p:spPr>
        <p:txBody>
          <a:bodyPr/>
          <a:lstStyle/>
          <a:p>
            <a:pPr algn="ctr"/>
            <a:r>
              <a:rPr lang="pl-PL" sz="2200" b="1" dirty="0"/>
              <a:t>Wkład własny pieniężny</a:t>
            </a:r>
          </a:p>
          <a:p>
            <a:pPr algn="ctr"/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403923B-A058-4220-97B7-B53FF1314916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5482788" y="2299885"/>
            <a:ext cx="4444799" cy="4401924"/>
          </a:xfrm>
        </p:spPr>
        <p:txBody>
          <a:bodyPr/>
          <a:lstStyle/>
          <a:p>
            <a:r>
              <a:rPr lang="pl-PL" dirty="0"/>
              <a:t>wynagrodzenie kadry merytorycznej zaangażowanej w realizację projektu, która nie jest finansowana ze środków projektu,</a:t>
            </a:r>
          </a:p>
          <a:p>
            <a:r>
              <a:rPr lang="pl-PL" dirty="0"/>
              <a:t>środki finansowe będące w </a:t>
            </a:r>
            <a:r>
              <a:rPr lang="pl-PL" dirty="0" err="1"/>
              <a:t>dyspo-zycji</a:t>
            </a:r>
            <a:r>
              <a:rPr lang="pl-PL" dirty="0"/>
              <a:t> danej instytucji lub pozyskane przez tę instytucję z innych źródeł;</a:t>
            </a:r>
          </a:p>
          <a:p>
            <a:r>
              <a:rPr lang="pl-PL" dirty="0"/>
              <a:t>wkład w ramach kosztów pośrednich rozliczanych ryczałtem;</a:t>
            </a:r>
          </a:p>
          <a:p>
            <a:r>
              <a:rPr lang="pl-PL" dirty="0"/>
              <a:t>środki wpłacane np. przez </a:t>
            </a:r>
            <a:r>
              <a:rPr lang="pl-PL" dirty="0" err="1"/>
              <a:t>ucze-stników</a:t>
            </a:r>
            <a:r>
              <a:rPr lang="pl-PL" dirty="0"/>
              <a:t> projektu.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0075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841E8D-416E-4E5D-9BE3-4E65F910E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706" y="251445"/>
            <a:ext cx="7920400" cy="576064"/>
          </a:xfrm>
        </p:spPr>
        <p:txBody>
          <a:bodyPr>
            <a:normAutofit/>
          </a:bodyPr>
          <a:lstStyle/>
          <a:p>
            <a:r>
              <a:rPr lang="pl-PL" sz="3600" dirty="0"/>
              <a:t>Budżet projektu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D2D5577A-2093-4FB5-B121-66C95202522E}"/>
              </a:ext>
            </a:extLst>
          </p:cNvPr>
          <p:cNvSpPr/>
          <p:nvPr/>
        </p:nvSpPr>
        <p:spPr>
          <a:xfrm>
            <a:off x="737394" y="1025237"/>
            <a:ext cx="8928993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pl-PL" sz="2200" b="1" dirty="0"/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200" b="1" dirty="0"/>
              <a:t>Nazwy wydatków </a:t>
            </a:r>
            <a:r>
              <a:rPr lang="pl-PL" sz="2200" dirty="0"/>
              <a:t>w obrębie jednego zadania i podmiotu realizującego projekt (Wnioskodawca/Realizator, jeśli dotyczy) nie mogą się powtarzać, </a:t>
            </a:r>
            <a:r>
              <a:rPr lang="pl-PL" sz="2200" b="1" dirty="0"/>
              <a:t>muszą być unikalne. </a:t>
            </a:r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pl-PL" sz="2200" b="1" dirty="0"/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pl-PL" sz="2200" dirty="0"/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200" b="1" dirty="0"/>
              <a:t>Nazwa kosztu powinna być precyzyjna </a:t>
            </a:r>
            <a:r>
              <a:rPr lang="pl-PL" sz="2200" dirty="0"/>
              <a:t>(zawierać czytelną kalkulację danego wydatku) oraz (jeśli dotyczy) formę zatrudnienia, wymiar etatu, tak aby łatwo można było ją powiązać z konkretnymi działaniami realizowanymi w danym zadaniu oraz ocenić racjonalność kosztu </a:t>
            </a:r>
            <a:r>
              <a:rPr lang="pl-PL" sz="2200" b="1" dirty="0"/>
              <a:t>(dotyczy kosztów rozliczanych na podstawie rzeczywiście poniesionych wydatków). </a:t>
            </a:r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66031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841E8D-416E-4E5D-9BE3-4E65F910E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706" y="251445"/>
            <a:ext cx="7920400" cy="576064"/>
          </a:xfrm>
        </p:spPr>
        <p:txBody>
          <a:bodyPr>
            <a:normAutofit/>
          </a:bodyPr>
          <a:lstStyle/>
          <a:p>
            <a:r>
              <a:rPr lang="pl-PL" sz="3600" dirty="0"/>
              <a:t>Kwalifikowalność podatku VAT 1/2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D2D5577A-2093-4FB5-B121-66C95202522E}"/>
              </a:ext>
            </a:extLst>
          </p:cNvPr>
          <p:cNvSpPr/>
          <p:nvPr/>
        </p:nvSpPr>
        <p:spPr>
          <a:xfrm>
            <a:off x="737394" y="1025237"/>
            <a:ext cx="8928993" cy="7879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pl-PL" sz="2200" b="1" dirty="0"/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200" dirty="0"/>
              <a:t>Podatek VAT w projekcie, którego łączny koszt jest </a:t>
            </a:r>
            <a:r>
              <a:rPr lang="pl-PL" sz="2200" b="1" dirty="0"/>
              <a:t>mniejszy niż 5 mln EUR </a:t>
            </a:r>
            <a:r>
              <a:rPr lang="pl-PL" sz="2200" dirty="0"/>
              <a:t>(włączając VAT), </a:t>
            </a:r>
            <a:r>
              <a:rPr lang="pl-PL" sz="2200" b="1" dirty="0"/>
              <a:t>jest kwalifikowalny</a:t>
            </a:r>
            <a:r>
              <a:rPr lang="pl-PL" sz="2200" dirty="0"/>
              <a:t>.</a:t>
            </a:r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pl-PL" sz="2200" b="1" dirty="0"/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200" dirty="0"/>
              <a:t>Podatek VAT w projekcie, którego wartość wynosi </a:t>
            </a:r>
            <a:r>
              <a:rPr lang="pl-PL" sz="2200" b="1" dirty="0"/>
              <a:t>co najmniej 5 mln EUR </a:t>
            </a:r>
            <a:r>
              <a:rPr lang="pl-PL" sz="2200" dirty="0"/>
              <a:t>(włączając VAT) </a:t>
            </a:r>
            <a:r>
              <a:rPr lang="pl-PL" sz="2200" b="1" dirty="0"/>
              <a:t>może być kwalifikowalny, gdy brak jest prawnej możliwości odzyskania podatku VAT </a:t>
            </a:r>
            <a:r>
              <a:rPr lang="pl-PL" sz="2200" dirty="0"/>
              <a:t>zgodnie z przepisami prawa krajowego</a:t>
            </a:r>
            <a:r>
              <a:rPr lang="pl-PL" sz="2200" dirty="0">
                <a:solidFill>
                  <a:schemeClr val="tx2"/>
                </a:solidFill>
              </a:rPr>
              <a:t>.</a:t>
            </a:r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pl-PL" sz="2200" dirty="0">
              <a:solidFill>
                <a:schemeClr val="tx2"/>
              </a:solidFill>
            </a:endParaRPr>
          </a:p>
          <a:p>
            <a:r>
              <a:rPr lang="pl-PL" sz="2200" dirty="0"/>
              <a:t>W części </a:t>
            </a:r>
            <a:r>
              <a:rPr lang="pl-PL" sz="2200" b="1" dirty="0"/>
              <a:t>Oświadczenia </a:t>
            </a:r>
            <a:r>
              <a:rPr lang="pl-PL" sz="2200" dirty="0"/>
              <a:t>należy wybrać właściwą opcję:</a:t>
            </a:r>
          </a:p>
          <a:p>
            <a:r>
              <a:rPr lang="pl-PL" sz="2200" dirty="0"/>
              <a:t>„Nie dotyczy ”- oznacza, że wartość projektu nie przekracza 5 mln EUR. </a:t>
            </a:r>
          </a:p>
          <a:p>
            <a:r>
              <a:rPr lang="pl-PL" sz="2200" dirty="0">
                <a:solidFill>
                  <a:srgbClr val="212121"/>
                </a:solidFill>
              </a:rPr>
              <a:t>„Tak” - oznacza, że Wnioskodawca/Partner w projekcie, którego wartość wynosi co najmniej 5 mln EUR, nie ma prawnej możliwości odliczenia podatku VAT.</a:t>
            </a:r>
          </a:p>
          <a:p>
            <a:r>
              <a:rPr lang="pl-PL" sz="2200" dirty="0">
                <a:solidFill>
                  <a:srgbClr val="212121"/>
                </a:solidFill>
              </a:rPr>
              <a:t>„Nie” - oznacza, że Wnioskodawca/Partner w projekcie, którego wartość wynosi co najmniej 5 mln EUR, ma prawną możliwość odliczenia podatku VAT.</a:t>
            </a:r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pl-PL" sz="2200" dirty="0">
              <a:solidFill>
                <a:schemeClr val="tx2"/>
              </a:solidFill>
            </a:endParaRPr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pl-PL" sz="2200" dirty="0">
              <a:solidFill>
                <a:schemeClr val="tx2"/>
              </a:solidFill>
            </a:endParaRPr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pl-PL" sz="2200" b="1" dirty="0"/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pl-PL" sz="2200" b="1" dirty="0"/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pl-PL" sz="2200" dirty="0"/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2601274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841E8D-416E-4E5D-9BE3-4E65F910E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706" y="251445"/>
            <a:ext cx="7920400" cy="576064"/>
          </a:xfrm>
        </p:spPr>
        <p:txBody>
          <a:bodyPr>
            <a:normAutofit/>
          </a:bodyPr>
          <a:lstStyle/>
          <a:p>
            <a:r>
              <a:rPr lang="pl-PL" sz="3600" dirty="0"/>
              <a:t>Kwalifikowalność podatku VAT 2/2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D2D5577A-2093-4FB5-B121-66C95202522E}"/>
              </a:ext>
            </a:extLst>
          </p:cNvPr>
          <p:cNvSpPr/>
          <p:nvPr/>
        </p:nvSpPr>
        <p:spPr>
          <a:xfrm>
            <a:off x="737394" y="1025237"/>
            <a:ext cx="892899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pl-PL" sz="2200" b="1" dirty="0"/>
          </a:p>
          <a:p>
            <a:r>
              <a:rPr lang="pl-PL" sz="2200" b="1" dirty="0"/>
              <a:t>Projekty o wartości powyżej 5 mln EUR </a:t>
            </a:r>
            <a:r>
              <a:rPr lang="pl-PL" sz="2200" dirty="0"/>
              <a:t>– jeżeli Wnioskodawca/Partner chce kwalifikować podatek VAT, we wniosku o dofinansowanie należy zawrzeć uzasadnienie, które powinno zawierać podstawę prawną (ze wskazaniem właściwego artykułu i ustępu), że ani Wnioskodawca, ani żaden podmiot zaangażowany w projekt nie ma prawnej możliwości odzyskania podatku VAT.</a:t>
            </a:r>
          </a:p>
          <a:p>
            <a:endParaRPr lang="pl-PL" sz="2200" dirty="0"/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3619988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841E8D-416E-4E5D-9BE3-4E65F910E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706" y="251445"/>
            <a:ext cx="7920400" cy="576064"/>
          </a:xfrm>
        </p:spPr>
        <p:txBody>
          <a:bodyPr>
            <a:normAutofit/>
          </a:bodyPr>
          <a:lstStyle/>
          <a:p>
            <a:r>
              <a:rPr lang="pl-PL" sz="3600" dirty="0"/>
              <a:t>Cross-</a:t>
            </a:r>
            <a:r>
              <a:rPr lang="pl-PL" sz="3600" dirty="0" err="1"/>
              <a:t>financing</a:t>
            </a:r>
            <a:endParaRPr lang="pl-PL" sz="3600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D2D5577A-2093-4FB5-B121-66C95202522E}"/>
              </a:ext>
            </a:extLst>
          </p:cNvPr>
          <p:cNvSpPr/>
          <p:nvPr/>
        </p:nvSpPr>
        <p:spPr>
          <a:xfrm>
            <a:off x="737394" y="1025237"/>
            <a:ext cx="8928993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pl-PL" sz="2200" dirty="0"/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pl-PL" sz="2200" dirty="0"/>
          </a:p>
          <a:p>
            <a:pPr>
              <a:buClr>
                <a:schemeClr val="accent1"/>
              </a:buClr>
              <a:tabLst>
                <a:tab pos="7264400" algn="l"/>
                <a:tab pos="7978775" algn="l"/>
              </a:tabLst>
            </a:pPr>
            <a:r>
              <a:rPr lang="pl-PL" sz="2200" dirty="0"/>
              <a:t>W ramach przedmiotowego naboru nie przewiduje się wydatków w ramach cross-</a:t>
            </a:r>
            <a:r>
              <a:rPr lang="pl-PL" sz="2200" dirty="0" err="1"/>
              <a:t>financingu</a:t>
            </a:r>
            <a:r>
              <a:rPr lang="pl-PL" sz="22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2209280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841E8D-416E-4E5D-9BE3-4E65F910E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1710" y="251445"/>
            <a:ext cx="7920400" cy="1080001"/>
          </a:xfrm>
        </p:spPr>
        <p:txBody>
          <a:bodyPr>
            <a:normAutofit/>
          </a:bodyPr>
          <a:lstStyle/>
          <a:p>
            <a:r>
              <a:rPr lang="pl-PL" sz="3600" dirty="0"/>
              <a:t>Uproszczone metody rozliczania wydatków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C02991-57D4-42E5-8081-BC39A163D0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3398" y="1835621"/>
            <a:ext cx="9145016" cy="4680002"/>
          </a:xfrm>
        </p:spPr>
        <p:txBody>
          <a:bodyPr>
            <a:normAutofit/>
          </a:bodyPr>
          <a:lstStyle/>
          <a:p>
            <a:r>
              <a:rPr lang="pl-PL" dirty="0"/>
              <a:t>W ramach naboru </a:t>
            </a:r>
            <a:r>
              <a:rPr lang="pl-PL" b="1" dirty="0"/>
              <a:t>nie dopuszcza</a:t>
            </a:r>
            <a:r>
              <a:rPr lang="pl-PL" dirty="0"/>
              <a:t> się stosowania metody rozliczania wydatków na podstawie kwot ryczałtowych określanych przez beneficjenta w oparciu </a:t>
            </a:r>
            <a:br>
              <a:rPr lang="pl-PL" dirty="0"/>
            </a:br>
            <a:r>
              <a:rPr lang="pl-PL" dirty="0"/>
              <a:t>o szczegółowy budżet projektu. </a:t>
            </a:r>
            <a:r>
              <a:rPr lang="pl-PL" b="1" dirty="0"/>
              <a:t>Projekty te powinny być rozliczane na podstawie rzeczywiście poniesionych wydatków.</a:t>
            </a:r>
          </a:p>
          <a:p>
            <a:endParaRPr lang="pl-PL" dirty="0"/>
          </a:p>
          <a:p>
            <a:r>
              <a:rPr lang="pl-PL" dirty="0"/>
              <a:t>Koszty pośrednie w projekcie rozliczane są wyłącznie z wykorzystaniem stawek ryczałtowych określonych w podrozdziale 3.12 pkt 5 Wytycznych dotyczących kwalifikowalności wydatków na lata 2021-2027 oraz Zasadach realizacji projektów w ramach EFS+.</a:t>
            </a:r>
            <a:endParaRPr lang="pl-PL" u="sng" dirty="0"/>
          </a:p>
          <a:p>
            <a:endParaRPr lang="pl-PL" dirty="0"/>
          </a:p>
          <a:p>
            <a:endParaRPr lang="pl-PL" sz="4600" dirty="0"/>
          </a:p>
          <a:p>
            <a:pPr marL="0" indent="0">
              <a:buNone/>
            </a:pPr>
            <a:endParaRPr lang="pl-PL" dirty="0">
              <a:highlight>
                <a:srgbClr val="FF0000"/>
              </a:highlight>
              <a:cs typeface="Arial" panose="020B0604020202020204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29734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7964</TotalTime>
  <Words>1196</Words>
  <Application>Microsoft Office PowerPoint</Application>
  <PresentationFormat>Niestandardowy</PresentationFormat>
  <Paragraphs>94</Paragraphs>
  <Slides>15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1" baseType="lpstr">
      <vt:lpstr>Arial</vt:lpstr>
      <vt:lpstr>Calibri</vt:lpstr>
      <vt:lpstr>Open Sans</vt:lpstr>
      <vt:lpstr>Times New Roman</vt:lpstr>
      <vt:lpstr>Wingdings</vt:lpstr>
      <vt:lpstr>Motyw pakietu Office</vt:lpstr>
      <vt:lpstr> Zasady realizacji projektów   Działanie 5.9.  Kształcenie ustawiczne</vt:lpstr>
      <vt:lpstr>Prawidłowość sporządzenia budżetu</vt:lpstr>
      <vt:lpstr>Poziom dofinansowania i wkład własny</vt:lpstr>
      <vt:lpstr>Wkład własny</vt:lpstr>
      <vt:lpstr>Budżet projektu</vt:lpstr>
      <vt:lpstr>Kwalifikowalność podatku VAT 1/2</vt:lpstr>
      <vt:lpstr>Kwalifikowalność podatku VAT 2/2</vt:lpstr>
      <vt:lpstr>Cross-financing</vt:lpstr>
      <vt:lpstr>Uproszczone metody rozliczania wydatków </vt:lpstr>
      <vt:lpstr>Pomoc publiczna/Pomoc de minimis</vt:lpstr>
      <vt:lpstr> Taryfikator towarów i usług</vt:lpstr>
      <vt:lpstr>Personel projektu - definicja </vt:lpstr>
      <vt:lpstr>Personel projektu</vt:lpstr>
      <vt:lpstr>Koszty pośrednie</vt:lpstr>
      <vt:lpstr>  Dziękuję za uwagę.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Urbański Wiktor</cp:lastModifiedBy>
  <cp:revision>547</cp:revision>
  <cp:lastPrinted>2024-03-20T07:25:24Z</cp:lastPrinted>
  <dcterms:created xsi:type="dcterms:W3CDTF">2022-06-22T09:40:44Z</dcterms:created>
  <dcterms:modified xsi:type="dcterms:W3CDTF">2024-06-05T12:26:17Z</dcterms:modified>
</cp:coreProperties>
</file>