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89" r:id="rId7"/>
    <p:sldId id="495" r:id="rId8"/>
    <p:sldId id="487" r:id="rId9"/>
    <p:sldId id="499" r:id="rId10"/>
    <p:sldId id="493" r:id="rId11"/>
    <p:sldId id="497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89"/>
            <p14:sldId id="495"/>
            <p14:sldId id="487"/>
            <p14:sldId id="499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643" autoAdjust="0"/>
  </p:normalViewPr>
  <p:slideViewPr>
    <p:cSldViewPr showGuides="1">
      <p:cViewPr varScale="1">
        <p:scale>
          <a:sx n="70" d="100"/>
          <a:sy n="70" d="100"/>
        </p:scale>
        <p:origin x="1454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Planowanie zamówień w ramach realizowanego projektu:</a:t>
            </a:r>
          </a:p>
          <a:p>
            <a:r>
              <a:rPr lang="pl-PL" dirty="0"/>
              <a:t>Planując zamówienie publiczne należy się upewnić z jakiego źródła finansowane będą produkty lub usługi zaplanowane w ramach projektu</a:t>
            </a:r>
          </a:p>
          <a:p>
            <a:r>
              <a:rPr lang="pl-PL" dirty="0"/>
              <a:t>Szczegółowa analiza budżetu projektu Z kolei Podmioty zobowiązane do stosowania ustawy Pzp – dodatkowo analiza planu postępowań jednostki</a:t>
            </a:r>
          </a:p>
          <a:p>
            <a:r>
              <a:rPr lang="pl-PL" dirty="0"/>
              <a:t>Pamiętaj! Wydatki dotyczące wkładu własnego również są objęte procedurami</a:t>
            </a:r>
          </a:p>
          <a:p>
            <a:r>
              <a:rPr lang="pl-PL" b="1" dirty="0"/>
              <a:t>Obliczając szacunkową wartość zamówienia należy wziąć pod uwagę konieczność łącznego spełnienia trzech przesłanek: Tożsamość przedmiotowa, Tożsamość podmiotowa, Tożsamość czasowa = Jedno zamówienie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/>
              <a:t>Podmioty będące zamawiającymi w rozumieniu ustawy Pzp w pierwszej kolejności dokonują szacowania wartości zamówienia zgodnie z przepisami tej ustawy</a:t>
            </a:r>
            <a:r>
              <a:rPr lang="pl-PL" dirty="0"/>
              <a:t>, natomiast po stwierdzeniu, że szacunkowa wartość zamówienia ustalona na podstawie ustawy nie przekracza wartości, od której istnieje obowiązek jej stosowania, ustalają wartość zamówienia w ramach projektu.</a:t>
            </a:r>
          </a:p>
          <a:p>
            <a:r>
              <a:rPr lang="pl-PL" dirty="0"/>
              <a:t>Zatwierdzony, aktualny wniosek o dofinansowanie może stanowić podstawę do szacowania wartości zamówienia przy postępowaniu w trybie zasady konkurencyjności – dlatego dochowaj należytej staranności przy konstruowaniu budżetu projektu! (bez używania nazw własnych, firm, producentów, marek</a:t>
            </a:r>
          </a:p>
          <a:p>
            <a:endParaRPr lang="pl-PL" b="1" dirty="0"/>
          </a:p>
          <a:p>
            <a:r>
              <a:rPr lang="pl-PL" b="1" dirty="0"/>
              <a:t>WAŻNE! Różnica w kryterium oceny ofert pomiędzy PZP a zasadą konkurencyjności </a:t>
            </a:r>
            <a:r>
              <a:rPr lang="pl-PL" dirty="0"/>
              <a:t>Zamawiający niezobowiązani do stosowania ustawy Pzp nadal mogą zastosować kryterium ceny jako jedyne kryterium oceny ofert, ale zaleca się stosowanie kryteriów jakościowych.</a:t>
            </a:r>
          </a:p>
          <a:p>
            <a:r>
              <a:rPr lang="pl-PL" b="1" dirty="0"/>
              <a:t>Kryteria oceny ofert </a:t>
            </a:r>
            <a:r>
              <a:rPr lang="pl-PL" dirty="0"/>
              <a:t>nie mogą dotyczyć właściwości wykonawcy, w szczególności jego wiarygodności ekonomicznej, technicznej lub finansowej oraz doświadczenia – </a:t>
            </a:r>
            <a:r>
              <a:rPr lang="pl-PL" b="1" dirty="0"/>
              <a:t>w nowych Wytycznych już brak wyłączenia dla usług społecznych </a:t>
            </a:r>
            <a:r>
              <a:rPr lang="pl-PL" dirty="0"/>
              <a:t>i niepriorytetowych;</a:t>
            </a:r>
          </a:p>
          <a:p>
            <a:r>
              <a:rPr lang="pl-PL" b="1" dirty="0"/>
              <a:t>Kryteriami jakościowymi </a:t>
            </a:r>
            <a:r>
              <a:rPr lang="pl-PL" dirty="0"/>
              <a:t>mogą być w szczególności kryteria odnoszące się do:</a:t>
            </a:r>
            <a:br>
              <a:rPr lang="pl-PL" dirty="0"/>
            </a:br>
            <a:r>
              <a:rPr lang="pl-PL" dirty="0"/>
              <a:t>  - </a:t>
            </a:r>
            <a:r>
              <a:rPr lang="pl-PL" b="1" dirty="0"/>
              <a:t>jakości</a:t>
            </a:r>
            <a:r>
              <a:rPr lang="pl-PL" dirty="0"/>
              <a:t>, w tym parametry techniczne, właściwości estetyczne i funkcjonalne, dostępność, projektowanie dla wszystkich użytkowników, aspekty społeczne, środowiskowe i innowacyjne,</a:t>
            </a:r>
          </a:p>
          <a:p>
            <a:r>
              <a:rPr lang="pl-PL" b="1" dirty="0"/>
              <a:t> - organizacji</a:t>
            </a:r>
            <a:r>
              <a:rPr lang="pl-PL" dirty="0"/>
              <a:t>, kwalifikacji zawodowych i doświadczenie osób wyznaczonych do realizacji zamówienia, jeżeli mogą mieć znaczący wpływ na jakość wykonania zamówienia,</a:t>
            </a:r>
          </a:p>
          <a:p>
            <a:r>
              <a:rPr lang="pl-PL" dirty="0"/>
              <a:t> - </a:t>
            </a:r>
            <a:r>
              <a:rPr lang="pl-PL" b="1" dirty="0"/>
              <a:t>serwisu posprzedażnego </a:t>
            </a:r>
            <a:r>
              <a:rPr lang="pl-PL" dirty="0"/>
              <a:t>oraz pomocy technicznej, warunków dostawy, takie jak termin dostawy, sposób dostawy oraz czas dostawy lub okres realizacji.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Rażąco niska cena – nowy obowiązek! </a:t>
            </a:r>
            <a:r>
              <a:rPr lang="pl-PL" dirty="0"/>
              <a:t>Jeżeli zaoferowana cena lub koszt wydają się rażąco niskie w stosunku do przedmiotu zamówienia, tj. różnią się o więcej niż 30% od średniej arytmetycznej cen wszystkich ważnych ofert niepodlegających odrzuceniu, lub budzą wątpliwości zamawiającego co do możliwości wykonania przedmiotu zamówienia zgodnie z wymaganiami określonymi w zapytaniu ofertowym lub wynikającymi z odrębnych przepisów, zamawiający żąda od wykonawcy złożenia w wyznaczonym terminie wyjaśnień, w tym złożenia dowodów w zakresie wyliczenia ceny lub kosztu. Zamawiający ocenia te wyjaśnienia w konsultacji z wykonawcą i może odrzucić tę ofertę wyłącznie w przypadku, gdy złożone wyjaśnienia wraz z dowodami nie uzasadniają podanej ceny lub kosztu w tej ofercie.</a:t>
            </a:r>
          </a:p>
          <a:p>
            <a:endParaRPr lang="pl-PL" dirty="0"/>
          </a:p>
          <a:p>
            <a:r>
              <a:rPr lang="pl-PL" b="1" dirty="0"/>
              <a:t>Konflikt interesów: podstawy prawne </a:t>
            </a:r>
            <a:r>
              <a:rPr lang="pl-PL" dirty="0"/>
              <a:t>Wytyczne kwalifikowalności Sekcja 3.2.2. Postępowanie o udzielenie zamówienia pkt 6 – 8, Ustawa PZP Art. 56</a:t>
            </a:r>
          </a:p>
          <a:p>
            <a:r>
              <a:rPr lang="pl-PL" dirty="0"/>
              <a:t>Konflikt interesów oznacza każdą sytuację, w której osoby biorące udział w przygotowaniu lub prowadzeniu postępowania o udzielenie zamówienia lub mogące wpłynąć na wynik tego postępowania mają, bezpośrednio </a:t>
            </a:r>
            <a:br>
              <a:rPr lang="pl-PL" dirty="0"/>
            </a:br>
            <a:r>
              <a:rPr lang="pl-PL" dirty="0"/>
              <a:t>lub pośrednio, interes finansowy, ekonomiczny lub inny interes osobisty, który postrzegać można jako zagrażający ich bezstronności i niezależności w związku z postępowaniem o udzielenie zamówienia.</a:t>
            </a:r>
          </a:p>
          <a:p>
            <a:endParaRPr lang="pl-PL" dirty="0"/>
          </a:p>
          <a:p>
            <a:r>
              <a:rPr lang="pl-PL" dirty="0"/>
              <a:t>O konflikcie interesów i stronniczości mówimy w sytuacji, gdy ktoś podejmujący rozstrzygnięcie sprawy (decydujący o wyborze oferty, zawarciu umowy), bądź też uczestniczący w przygotowaniu tego rozstrzygnięcia ma lub może mieć interes w sposobie rozstrzygnięcia tej sprawy. Stronniczość i konflikt interesów oznacza także działanie we własnym interesie, interesie osoby bliskiej lub osoby trzeciej, które co do zasady stoją w opozycji do interesu publicznego. Konflikt interesów ma miejsce także wtedy, gdy zachodzi obawa, że w grę wchodzi choćby teoretyczna możliwość, że troska o Twój osobisty interes lub np. interes Twojej firmy przeważa nad troską o interes publiczny</a:t>
            </a:r>
          </a:p>
          <a:p>
            <a:endParaRPr lang="pl-PL" dirty="0"/>
          </a:p>
          <a:p>
            <a:r>
              <a:rPr lang="pl-PL" dirty="0"/>
              <a:t>Pamiętaj! Wykryte przypadki </a:t>
            </a:r>
            <a:r>
              <a:rPr lang="pl-PL" b="1" dirty="0"/>
              <a:t>konfliktu interesów </a:t>
            </a:r>
            <a:r>
              <a:rPr lang="pl-PL" dirty="0"/>
              <a:t>i podjęte w związku z tym środki zaradcze albo informację o braku występowania konfliktu interesów, powinny być zawarte w protokole z postępowania. </a:t>
            </a:r>
          </a:p>
          <a:p>
            <a:r>
              <a:rPr lang="pl-PL" b="1" dirty="0"/>
              <a:t>Oświadczenia osób ze strony zamawiającego o braku powiązań z wykonawcami</a:t>
            </a:r>
            <a:r>
              <a:rPr lang="pl-PL" dirty="0"/>
              <a:t>, którzy złożyli oferty stanowią załącznik do protokołu z postępowania.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Zał.-2-do-Wytyczne-dotyczące-realizacji-zasad-równościowych-w-ramach-funduszy-unijnych-na-lata-2021-2027.</a:t>
            </a:r>
            <a:r>
              <a:rPr lang="pl-PL" dirty="0"/>
              <a:t> Głównym celem standardów dostępności dla polityki spójności 2021-2027, jest zapewnienie osobom z niepełnosprawnościami, na równi z osobami pełnosprawnymi, dostępu do funduszy unijnych w zakresie: ✓ udziału, ✓ użytkowania, ✓ zrozumienia, ✓ komunikowania się, ✓ skorzystania z ich efektów. W opisie przedmiotu zamówienia należy przestrzegać standardu szkoleniowego (szkolenia, kursy, warsztaty, doradztwo), standardu informacyjno-promocyjnego, standardu transportowego, standardu cyfrowego oraz standardu architektonicznego.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strona/5011-zasady-udzielania-zamowien-w-ramach-efs-pl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unduszeuepomorskie.pl/dokumenty/4797-zamowienia-udzielane-w-ramach-projektow-podrecznik-beneficjenta-i-wnioskodawcy" TargetMode="External"/><Relationship Id="rId5" Type="http://schemas.openxmlformats.org/officeDocument/2006/relationships/hyperlink" Target="https://funduszeuepomorskie.pl/strona/4916-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4861793"/>
            <a:ext cx="7920037" cy="143832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Prowadzący: </a:t>
            </a:r>
            <a:r>
              <a:rPr lang="pl-PL"/>
              <a:t>Aleksandra Majdecka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89" y="1475581"/>
            <a:ext cx="10098724" cy="288687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b="1" dirty="0">
                <a:latin typeface="+mn-lt"/>
              </a:rPr>
              <a:t>Wytyczne dotyczące kwalifikowalności wydatków na lata 2021-2027, </a:t>
            </a:r>
            <a:r>
              <a:rPr lang="pl-PL" sz="2400" dirty="0">
                <a:latin typeface="+mn-lt"/>
              </a:rPr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+mn-lt"/>
              </a:rPr>
              <a:t>Umowa o dofinansowanie 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3. Wytyczne dotyczące realizacji zasad równościowych w ramach funduszy unijnych na lata 2021-2027, Załącznik nr 2 Standardy dostępności dla polityki spójności 2021-2027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latin typeface="Calibri" panose="020F0502020204030204"/>
              </a:rPr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Calibri" panose="020F0502020204030204"/>
              </a:rPr>
              <a:t>Wytyczne dotyczące realizacji projektów z udziałem środków Europejskiego Funduszu Społecznego Plus w regionalnych programach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683695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2" y="827509"/>
            <a:ext cx="9793088" cy="5448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u="sng" dirty="0">
                <a:hlinkClick r:id="rId3"/>
              </a:rPr>
              <a:t>https://funduszeuepomorskie.pl/strona/5011-zasady-udzielania-zamowien-w-ramach-efs-plus</a:t>
            </a:r>
            <a:r>
              <a:rPr lang="pl-PL" sz="2400" b="1" dirty="0"/>
              <a:t>, zakładka Zasady udzielania zamówień w ramach EFS Plus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https://funduszeuepomorskie.pl/</a:t>
            </a:r>
            <a:r>
              <a:rPr lang="pl-PL" sz="2400" b="1" dirty="0"/>
              <a:t> , zakładka Poznaj zasady udzielenia zamówień.</a:t>
            </a:r>
          </a:p>
          <a:p>
            <a:pPr marL="0" indent="0">
              <a:buNone/>
            </a:pPr>
            <a:r>
              <a:rPr lang="pl-PL" sz="2400" b="1" dirty="0">
                <a:hlinkClick r:id="rId5"/>
              </a:rPr>
              <a:t>https://funduszeuepomorskie.pl/strona/4916-poznaj-zasady-udzielania-zamowien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400" b="1" dirty="0">
                <a:hlinkClick r:id="rId6"/>
              </a:rPr>
              <a:t>https://funduszeuepomorskie.pl/dokumenty/4797-zamowienia-udzielane-w-ramach-projektow-podrecznik-beneficjenta-i-wnioskodawcy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970" y="143814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Weryfikacja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Weryfikacja ex-ante sposobem na zmniejszenie ilości nieprawidłowości w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Pzp,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Pzp.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Weryfikacja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r>
              <a:rPr lang="pl-PL" sz="2400" dirty="0"/>
              <a:t>W ramach FEP rozszerzono zakres weryfikacji ex-</a:t>
            </a:r>
            <a:r>
              <a:rPr lang="pl-PL" sz="2400" dirty="0" err="1"/>
              <a:t>ante</a:t>
            </a:r>
            <a:r>
              <a:rPr lang="pl-PL" sz="2400" dirty="0"/>
              <a:t> do wszystkich projektów wybranych do dofinansowania (po jednym zamówieniu </a:t>
            </a:r>
            <a:br>
              <a:rPr lang="pl-PL" sz="2400" dirty="0"/>
            </a:br>
            <a:r>
              <a:rPr lang="pl-PL" sz="2400" dirty="0"/>
              <a:t>na projekt).</a:t>
            </a:r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22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u="sng" dirty="0">
                <a:hlinkClick r:id="rId4"/>
              </a:rPr>
              <a:t>https://funduszeuepomorskie.pl/strona/5011-zasady-udzielania-zamowien-w-ramach-efs-plus</a:t>
            </a:r>
            <a:endParaRPr lang="pl-PL" sz="28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</a:t>
            </a:r>
            <a:r>
              <a:rPr lang="pl-PL" dirty="0" err="1"/>
              <a:t>ante</a:t>
            </a:r>
            <a:r>
              <a:rPr lang="pl-PL" dirty="0"/>
              <a:t>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12210</TotalTime>
  <Words>1708</Words>
  <Application>Microsoft Office PowerPoint</Application>
  <PresentationFormat>Niestandardowy</PresentationFormat>
  <Paragraphs>141</Paragraphs>
  <Slides>13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Weryfikacja ex-ante sposobem na zmniejszenie ilości nieprawidłowości w zamówieniach.    3. Zmiana przekonań na temat zamówień.    </vt:lpstr>
      <vt:lpstr>Wytyczne kwalifikowalności – istotne zmiany 1/3 </vt:lpstr>
      <vt:lpstr>Wytyczne kwalifikowalności – istotne zmiany 2/3 </vt:lpstr>
      <vt:lpstr>Wytyczne kwalifikowalności – istotne zmiany 3/3 </vt:lpstr>
      <vt:lpstr>Wytyczne kwalifikowalności – istotne zmiany, umowa § 20 ust. 5 </vt:lpstr>
      <vt:lpstr>Wytyczne równościowe – istotne zmiany, umowa § 20 ust. 6 </vt:lpstr>
      <vt:lpstr>Weryfikacja ex-ante 1/2  </vt:lpstr>
      <vt:lpstr>Weryfikacja ex-ante 2/2 </vt:lpstr>
      <vt:lpstr>Ważne dokumenty dotyczące realizacji projektu  w części dotyczącej zamówień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Korniluk Małgorzata</cp:lastModifiedBy>
  <cp:revision>243</cp:revision>
  <cp:lastPrinted>2023-09-05T09:18:00Z</cp:lastPrinted>
  <dcterms:created xsi:type="dcterms:W3CDTF">2022-06-22T09:40:44Z</dcterms:created>
  <dcterms:modified xsi:type="dcterms:W3CDTF">2024-06-07T11:19:31Z</dcterms:modified>
</cp:coreProperties>
</file>