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08" r:id="rId1"/>
  </p:sldMasterIdLst>
  <p:notesMasterIdLst>
    <p:notesMasterId r:id="rId26"/>
  </p:notesMasterIdLst>
  <p:sldIdLst>
    <p:sldId id="256" r:id="rId2"/>
    <p:sldId id="367" r:id="rId3"/>
    <p:sldId id="376" r:id="rId4"/>
    <p:sldId id="384" r:id="rId5"/>
    <p:sldId id="381" r:id="rId6"/>
    <p:sldId id="387" r:id="rId7"/>
    <p:sldId id="389" r:id="rId8"/>
    <p:sldId id="388" r:id="rId9"/>
    <p:sldId id="390" r:id="rId10"/>
    <p:sldId id="391" r:id="rId11"/>
    <p:sldId id="297" r:id="rId12"/>
    <p:sldId id="394" r:id="rId13"/>
    <p:sldId id="392" r:id="rId14"/>
    <p:sldId id="393" r:id="rId15"/>
    <p:sldId id="382" r:id="rId16"/>
    <p:sldId id="383" r:id="rId17"/>
    <p:sldId id="395" r:id="rId18"/>
    <p:sldId id="396" r:id="rId19"/>
    <p:sldId id="401" r:id="rId20"/>
    <p:sldId id="397" r:id="rId21"/>
    <p:sldId id="400" r:id="rId22"/>
    <p:sldId id="399" r:id="rId23"/>
    <p:sldId id="398" r:id="rId24"/>
    <p:sldId id="296" r:id="rId25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Michałowska Agata" initials="MA" lastIdx="1" clrIdx="1">
    <p:extLst>
      <p:ext uri="{19B8F6BF-5375-455C-9EA6-DF929625EA0E}">
        <p15:presenceInfo xmlns:p15="http://schemas.microsoft.com/office/powerpoint/2012/main" userId="Michałowska Agata" providerId="None"/>
      </p:ext>
    </p:extLst>
  </p:cmAuthor>
  <p:cmAuthor id="3" name="Sulencka Anna" initials="SA" lastIdx="1" clrIdx="2">
    <p:extLst>
      <p:ext uri="{19B8F6BF-5375-455C-9EA6-DF929625EA0E}">
        <p15:presenceInfo xmlns:p15="http://schemas.microsoft.com/office/powerpoint/2012/main" userId="S-1-5-21-352459600-126056257-345019615-49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700" autoAdjust="0"/>
  </p:normalViewPr>
  <p:slideViewPr>
    <p:cSldViewPr showGuides="1">
      <p:cViewPr varScale="1">
        <p:scale>
          <a:sx n="70" d="100"/>
          <a:sy n="70" d="100"/>
        </p:scale>
        <p:origin x="1426" y="62"/>
      </p:cViewPr>
      <p:guideLst>
        <p:guide orient="horz" pos="2381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27.06.2024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ct val="114000"/>
              </a:lnSpc>
              <a:spcAft>
                <a:spcPts val="3000"/>
              </a:spcAft>
              <a:defRPr sz="36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543567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4 logotypów : Fundusze Europejskie dla Pomorza, Rzeczpospolita Polska, Dofinansowane przez Unie Europejską, Urząd Marszałkowski Województwa Pomorskiego 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33985"/>
            <a:ext cx="8640381" cy="1080001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715" y="1979637"/>
            <a:ext cx="8640382" cy="4680002"/>
          </a:xfrm>
        </p:spPr>
        <p:txBody>
          <a:bodyPr>
            <a:normAutofit/>
          </a:bodyPr>
          <a:lstStyle>
            <a:lvl1pPr>
              <a:defRPr sz="20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20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907" y="559141"/>
            <a:ext cx="8640381" cy="1080001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20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88" y="2915740"/>
            <a:ext cx="8063709" cy="2520279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pl-PL" sz="3000" dirty="0"/>
              <a:t>Fundusze Europejskie dla Pomorza 2021-2027</a:t>
            </a:r>
            <a:br>
              <a:rPr lang="pl-PL" sz="3000" dirty="0"/>
            </a:br>
            <a:r>
              <a:rPr lang="pl-PL" sz="3000" dirty="0"/>
              <a:t>Specyfika i kryteria wyboru projektów</a:t>
            </a:r>
            <a:br>
              <a:rPr lang="pl-PL" sz="2600" dirty="0"/>
            </a:br>
            <a:r>
              <a:rPr lang="pl-PL" sz="2600" dirty="0"/>
              <a:t>Działanie 5.5. Aktywne i zdrowe starzenie się </a:t>
            </a:r>
            <a:br>
              <a:rPr lang="pl-PL" sz="2600" dirty="0"/>
            </a:br>
            <a:r>
              <a:rPr lang="pl-PL" sz="2600" dirty="0"/>
              <a:t>w zakresie eliminowania zdrowotnych czynników ryzyka w miejscu pracy 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89" y="5436020"/>
            <a:ext cx="3960018" cy="505773"/>
          </a:xfrm>
        </p:spPr>
        <p:txBody>
          <a:bodyPr>
            <a:normAutofit/>
          </a:bodyPr>
          <a:lstStyle/>
          <a:p>
            <a:r>
              <a:rPr lang="pl-PL" sz="2400" dirty="0">
                <a:latin typeface="+mn-lt"/>
              </a:rPr>
              <a:t>Gdańsk, 3 lipca 2024 r.</a:t>
            </a: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362CEF-0589-4383-BC63-E7423137F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Działanie 5.5. Aktywne i zdrowe starzenie się</a:t>
            </a:r>
            <a:br>
              <a:rPr lang="pl-PL" dirty="0"/>
            </a:br>
            <a:r>
              <a:rPr lang="pl-PL" dirty="0"/>
              <a:t>– kryteria merytoryczne, premiujące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9EEE13-912F-4A29-BBFD-0F40162B77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413986"/>
            <a:ext cx="8640382" cy="56058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200" b="1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Kryteria strategiczne, Obszar C: Wartość dodana projektu</a:t>
            </a:r>
            <a:r>
              <a:rPr lang="pl-PL" sz="2200" dirty="0"/>
              <a:t>:</a:t>
            </a:r>
          </a:p>
          <a:p>
            <a:r>
              <a:rPr lang="pl-PL" sz="2200" dirty="0"/>
              <a:t>Projekt realizowany jest w partnerstwie pracodawcy z podmiotem będącym organizacją pozarządową i/lub podmiotem leczniczym i/lub instytucją naukową.</a:t>
            </a:r>
          </a:p>
          <a:p>
            <a:pPr marL="0" indent="0">
              <a:buNone/>
            </a:pPr>
            <a:r>
              <a:rPr lang="pl-PL" sz="2200" b="1" dirty="0"/>
              <a:t>Kryteria strategiczne, Obszar D: Specyficzne ukierunkowanie projektu:</a:t>
            </a:r>
          </a:p>
          <a:p>
            <a:r>
              <a:rPr lang="pl-PL" sz="2200" dirty="0"/>
              <a:t>Projekt przewiduje współpracę z profesjonalistami służby medycyny pracy w zakresie merytorycznym projektu.</a:t>
            </a:r>
          </a:p>
          <a:p>
            <a:r>
              <a:rPr lang="pl-PL" sz="2200" dirty="0"/>
              <a:t>Wnioskodawca/partner posiada doświadczenie w realizacji:</a:t>
            </a:r>
          </a:p>
          <a:p>
            <a:pPr marL="538163" lvl="0" indent="-250825">
              <a:buFont typeface="Arial" panose="020B0604020202020204" pitchFamily="34" charset="0"/>
              <a:buChar char="•"/>
            </a:pPr>
            <a:r>
              <a:rPr lang="pl-PL" sz="2200" dirty="0"/>
              <a:t>projektów z zakresu wzmacniania potencjału zdrowia osób pracujących lub</a:t>
            </a:r>
          </a:p>
          <a:p>
            <a:pPr marL="538163" indent="-250825">
              <a:buFont typeface="Arial" panose="020B0604020202020204" pitchFamily="34" charset="0"/>
              <a:buChar char="•"/>
            </a:pPr>
            <a:r>
              <a:rPr lang="pl-PL" sz="2200" dirty="0"/>
              <a:t>działaniach profilaktycznych skierowanych do pracowników lub</a:t>
            </a:r>
          </a:p>
          <a:p>
            <a:pPr marL="538163" indent="-250825">
              <a:buFont typeface="Arial" panose="020B0604020202020204" pitchFamily="34" charset="0"/>
              <a:buChar char="•"/>
            </a:pPr>
            <a:r>
              <a:rPr lang="pl-PL" sz="2200" dirty="0"/>
              <a:t>projektów realizowanych przez pracodawców/ przedsiębiorców we współpracy z jednostką służby medycyny pracy.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9D21908-F1A8-4152-9915-BFF7021A7E8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5901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8176" y="312126"/>
            <a:ext cx="9360751" cy="1008112"/>
          </a:xfrm>
        </p:spPr>
        <p:txBody>
          <a:bodyPr>
            <a:normAutofit/>
          </a:bodyPr>
          <a:lstStyle/>
          <a:p>
            <a:r>
              <a:rPr lang="pl-PL" dirty="0"/>
              <a:t>Działanie 5.5. Aktywne i zdrowe starzenie się</a:t>
            </a:r>
            <a:br>
              <a:rPr lang="pl-PL" dirty="0"/>
            </a:br>
            <a:r>
              <a:rPr lang="pl-PL" dirty="0"/>
              <a:t>– Główne warunki realizacji wsparcia – slajd 1 z 4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176" y="1290571"/>
            <a:ext cx="8988250" cy="561662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sz="2200" dirty="0"/>
              <a:t>Wdrożenie kompleksowych działań przyczyniających się do eliminacji czynników ryzyka dla zdrowia występujących w miejscu pracy dostosowane do potrzeb konkretnych pracodawców i ich pracowników. </a:t>
            </a:r>
          </a:p>
          <a:p>
            <a:pPr>
              <a:lnSpc>
                <a:spcPct val="150000"/>
              </a:lnSpc>
            </a:pPr>
            <a:r>
              <a:rPr lang="pl-PL" sz="2200" dirty="0"/>
              <a:t>Projekt musi obejmować co najmniej działania dla pracowników w zakresie poszerzania wiedzy na temat zdrowotnych czynników ryzyka w miejscu pracy oraz działania prewencyjne lub naprawcze w zakresie czynników szkodliwych lub uciążliwych występujących w miejscu pracy.</a:t>
            </a:r>
          </a:p>
          <a:p>
            <a:pPr>
              <a:lnSpc>
                <a:spcPct val="150000"/>
              </a:lnSpc>
            </a:pPr>
            <a:r>
              <a:rPr lang="pl-PL" sz="2200" dirty="0"/>
              <a:t>Projekt jest realizowany wyłącznie na rzecz określonego/określonych we wniosku o dofinansowanie pracodawcy/pracodawców oraz jego/ich pracowników, w zakresie zgodnym z jego/ich </a:t>
            </a:r>
            <a:r>
              <a:rPr lang="pl-PL" sz="2200" b="1" dirty="0"/>
              <a:t>zdiagnozowanymi</a:t>
            </a:r>
            <a:r>
              <a:rPr lang="pl-PL" sz="2200" dirty="0"/>
              <a:t> potrzebami.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sz="2200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893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6C95C3-C9F7-453D-85F7-B32B617E4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Działanie 5.5. Aktywne i zdrowe starzenie się</a:t>
            </a:r>
            <a:br>
              <a:rPr lang="pl-PL" dirty="0"/>
            </a:br>
            <a:r>
              <a:rPr lang="pl-PL" dirty="0"/>
              <a:t>– Główne warunki realizacji wsparcia – slajd 2 z 4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2387BF-2FC2-4E2C-9859-DE571D6695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413986"/>
            <a:ext cx="8640382" cy="5785851"/>
          </a:xfrm>
        </p:spPr>
        <p:txBody>
          <a:bodyPr/>
          <a:lstStyle/>
          <a:p>
            <a:r>
              <a:rPr lang="pl-PL" dirty="0"/>
              <a:t>Niezależnie od tego, czy pracodawca jest jednocześnie Wnioskodawcą, czy też nie, </a:t>
            </a:r>
            <a:r>
              <a:rPr lang="pl-PL" b="1" dirty="0"/>
              <a:t>diagnoza zawsze musi być sporządzona przez pracodawcę</a:t>
            </a:r>
            <a:r>
              <a:rPr lang="pl-PL" dirty="0"/>
              <a:t> w formie pisemnej i zatwierdzona zgodnie z obowiązującymi u niego procedurami. We wniosku o dofinansowanie należy podać informacje kiedy i przez kogo diagnoza została zatwierdzona.</a:t>
            </a:r>
          </a:p>
          <a:p>
            <a:r>
              <a:rPr lang="pl-PL" dirty="0"/>
              <a:t>We wniosku o dofinansowanie powinny zostać zawarte wnioski z diagnozy oraz deklaracja realizacji działań w projekcie w oparciu o wyniki przedmiotowej diagnozy, z przywołaniem danych wynikających z diagnozy oraz źródeł ich pozyskania. Ponadto, pozostała część wniosku o dofinansowanie, w szczególności </a:t>
            </a:r>
            <a:r>
              <a:rPr lang="pl-PL" b="1" dirty="0"/>
              <a:t>Opis projektu</a:t>
            </a:r>
            <a:r>
              <a:rPr lang="pl-PL" dirty="0"/>
              <a:t>, opis </a:t>
            </a:r>
            <a:r>
              <a:rPr lang="pl-PL" b="1" dirty="0"/>
              <a:t>Grup docelowych</a:t>
            </a:r>
            <a:r>
              <a:rPr lang="pl-PL" dirty="0"/>
              <a:t> i </a:t>
            </a:r>
            <a:r>
              <a:rPr lang="pl-PL" b="1" dirty="0"/>
              <a:t>Zadań </a:t>
            </a:r>
            <a:r>
              <a:rPr lang="pl-PL" dirty="0"/>
              <a:t>powinna wskazywać na realizację projektu w oparciu o wyniki przeprowadzonej diagnozy.</a:t>
            </a:r>
          </a:p>
          <a:p>
            <a:r>
              <a:rPr lang="pl-PL" dirty="0"/>
              <a:t>Wnioskodawca na wezwanie IZ FEP 2021-2027 jest zobowiązany do udostępnienia diagnozy/diagnoz w formie pisemnej.</a:t>
            </a:r>
          </a:p>
          <a:p>
            <a:r>
              <a:rPr lang="pl-PL" dirty="0"/>
              <a:t>Opis wniosków z analizy nie powinien mieć ogólnego charakteru, który sugerowałby, że może odnosić się do każdego innego pracodawcy. Wszystkie działania i wydatki zaplanowane w projekcie muszą bezpośrednio wynikać z wniosków z diagnozy.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12FF3B0-F7DD-4AFB-BEB3-0736E3B9EB2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558120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8176" y="312126"/>
            <a:ext cx="9360751" cy="1008112"/>
          </a:xfrm>
        </p:spPr>
        <p:txBody>
          <a:bodyPr>
            <a:normAutofit/>
          </a:bodyPr>
          <a:lstStyle/>
          <a:p>
            <a:r>
              <a:rPr lang="pl-PL" dirty="0"/>
              <a:t>Działanie 5.5. Aktywne i zdrowe starzenie się</a:t>
            </a:r>
            <a:br>
              <a:rPr lang="pl-PL" dirty="0"/>
            </a:br>
            <a:r>
              <a:rPr lang="pl-PL" dirty="0"/>
              <a:t>– Główne warunki realizacji wsparcia – slajd 3 z 4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176" y="1475581"/>
            <a:ext cx="8988250" cy="5616624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l-PL" b="1" dirty="0"/>
              <a:t>Czynniki ryzyka dla zdrowia występujące w miejscu pracy to takie, które mogą mieć niekorzystny wpływ na:</a:t>
            </a:r>
          </a:p>
          <a:p>
            <a:pPr lvl="0"/>
            <a:r>
              <a:rPr lang="pl-PL" b="1" dirty="0"/>
              <a:t>zdrowie fizyczne </a:t>
            </a:r>
            <a:r>
              <a:rPr lang="pl-PL" dirty="0"/>
              <a:t>np.:</a:t>
            </a:r>
          </a:p>
          <a:p>
            <a:pPr marL="630238" lvl="0" indent="-250825">
              <a:buFont typeface="Arial" panose="020B0604020202020204" pitchFamily="34" charset="0"/>
              <a:buChar char="•"/>
            </a:pPr>
            <a:r>
              <a:rPr lang="pl-PL" dirty="0"/>
              <a:t>męcząca (wymuszona, niewygodna) pozycja ciała lub pozycja sprawiająca ból;</a:t>
            </a:r>
          </a:p>
          <a:p>
            <a:pPr marL="630238" lvl="0" indent="-250825">
              <a:buFont typeface="Arial" panose="020B0604020202020204" pitchFamily="34" charset="0"/>
              <a:buChar char="•"/>
            </a:pPr>
            <a:r>
              <a:rPr lang="pl-PL" dirty="0"/>
              <a:t>powtarzalne ruchy dłoni i ramion;</a:t>
            </a:r>
          </a:p>
          <a:p>
            <a:pPr marL="630238" lvl="0" indent="-250825">
              <a:buFont typeface="Arial" panose="020B0604020202020204" pitchFamily="34" charset="0"/>
              <a:buChar char="•"/>
            </a:pPr>
            <a:r>
              <a:rPr lang="pl-PL" dirty="0"/>
              <a:t>wysiłek fizyczny związany z przemieszczaniem ciężkich ładunków;</a:t>
            </a:r>
          </a:p>
          <a:p>
            <a:pPr marL="630238" lvl="0" indent="-250825">
              <a:buFont typeface="Arial" panose="020B0604020202020204" pitchFamily="34" charset="0"/>
              <a:buChar char="•"/>
            </a:pPr>
            <a:r>
              <a:rPr lang="pl-PL" dirty="0"/>
              <a:t>hałas;</a:t>
            </a:r>
          </a:p>
          <a:p>
            <a:pPr marL="630238" lvl="0" indent="-250825">
              <a:buFont typeface="Arial" panose="020B0604020202020204" pitchFamily="34" charset="0"/>
              <a:buChar char="•"/>
            </a:pPr>
            <a:r>
              <a:rPr lang="pl-PL" dirty="0"/>
              <a:t>silne wibracje (drgania mechaniczne);</a:t>
            </a:r>
          </a:p>
          <a:p>
            <a:pPr marL="630238" lvl="0" indent="-250825">
              <a:buFont typeface="Arial" panose="020B0604020202020204" pitchFamily="34" charset="0"/>
              <a:buChar char="•"/>
            </a:pPr>
            <a:r>
              <a:rPr lang="pl-PL" dirty="0"/>
              <a:t>chemikalia, pyły, opary, dym lub gazy;</a:t>
            </a:r>
          </a:p>
          <a:p>
            <a:pPr marL="630238" lvl="0" indent="-250825">
              <a:buFont typeface="Arial" panose="020B0604020202020204" pitchFamily="34" charset="0"/>
              <a:buChar char="•"/>
            </a:pPr>
            <a:r>
              <a:rPr lang="pl-PL" dirty="0"/>
              <a:t>czynności wymagające dużej koncentracji wzroku;</a:t>
            </a:r>
          </a:p>
          <a:p>
            <a:pPr marL="630238" lvl="0" indent="-250825">
              <a:buFont typeface="Arial" panose="020B0604020202020204" pitchFamily="34" charset="0"/>
              <a:buChar char="•"/>
            </a:pPr>
            <a:r>
              <a:rPr lang="pl-PL" dirty="0"/>
              <a:t>poślizgnięcia, potknięcia lub upadki;</a:t>
            </a:r>
          </a:p>
          <a:p>
            <a:pPr marL="630238" lvl="0" indent="-250825">
              <a:buFont typeface="Arial" panose="020B0604020202020204" pitchFamily="34" charset="0"/>
              <a:buChar char="•"/>
            </a:pPr>
            <a:r>
              <a:rPr lang="pl-PL" dirty="0"/>
              <a:t>użytkowanie maszyn lub narzędzi ręcznych (z wyłączeniem pojazdów);</a:t>
            </a:r>
          </a:p>
          <a:p>
            <a:pPr marL="630238" lvl="0" indent="-250825">
              <a:buFont typeface="Arial" panose="020B0604020202020204" pitchFamily="34" charset="0"/>
              <a:buChar char="•"/>
            </a:pPr>
            <a:r>
              <a:rPr lang="pl-PL" dirty="0"/>
              <a:t>użytkowanie pojazdów (w trakcie pracy, z wyłączeniem drogi do lub z pracy);</a:t>
            </a:r>
            <a:endParaRPr lang="pl-PL" sz="2200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27923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8176" y="312126"/>
            <a:ext cx="9360751" cy="1008112"/>
          </a:xfrm>
        </p:spPr>
        <p:txBody>
          <a:bodyPr>
            <a:normAutofit/>
          </a:bodyPr>
          <a:lstStyle/>
          <a:p>
            <a:r>
              <a:rPr lang="pl-PL" dirty="0"/>
              <a:t>Działanie 5.5. Aktywne i zdrowe starzenie się</a:t>
            </a:r>
            <a:br>
              <a:rPr lang="pl-PL" dirty="0"/>
            </a:br>
            <a:r>
              <a:rPr lang="pl-PL" dirty="0"/>
              <a:t>– Główne warunki realizacji wsparcia – slajd 4 z 4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176" y="1655581"/>
            <a:ext cx="8988250" cy="5436624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l-PL" b="1" dirty="0"/>
              <a:t>Czynniki ryzyka dla zdrowia występujące w miejscu pracy to takie, które mogą mieć niekorzystny wpływ na:</a:t>
            </a:r>
          </a:p>
          <a:p>
            <a:pPr lvl="0"/>
            <a:r>
              <a:rPr lang="pl-PL" b="1" dirty="0"/>
              <a:t>zdrowie psychiczne </a:t>
            </a:r>
            <a:r>
              <a:rPr lang="pl-PL" dirty="0"/>
              <a:t>np.:</a:t>
            </a:r>
          </a:p>
          <a:p>
            <a:pPr marL="538163" lvl="0" indent="-250825">
              <a:buFont typeface="Arial" panose="020B0604020202020204" pitchFamily="34" charset="0"/>
              <a:buChar char="•"/>
            </a:pPr>
            <a:r>
              <a:rPr lang="pl-PL" dirty="0"/>
              <a:t>duża presja czasu lub nadmierne obciążenie ilością pracy; </a:t>
            </a:r>
          </a:p>
          <a:p>
            <a:pPr marL="538163" lvl="0" indent="-250825">
              <a:buFont typeface="Arial" panose="020B0604020202020204" pitchFamily="34" charset="0"/>
              <a:buChar char="•"/>
            </a:pPr>
            <a:r>
              <a:rPr lang="pl-PL" dirty="0"/>
              <a:t>przemoc lub zagrożenie przemocą; </a:t>
            </a:r>
          </a:p>
          <a:p>
            <a:pPr marL="538163" lvl="0" indent="-250825">
              <a:buFont typeface="Arial" panose="020B0604020202020204" pitchFamily="34" charset="0"/>
              <a:buChar char="•"/>
            </a:pPr>
            <a:r>
              <a:rPr lang="pl-PL" dirty="0"/>
              <a:t>nękanie lub zastraszanie;</a:t>
            </a:r>
          </a:p>
          <a:p>
            <a:pPr marL="538163" lvl="0" indent="-250825">
              <a:buFont typeface="Arial" panose="020B0604020202020204" pitchFamily="34" charset="0"/>
              <a:buChar char="•"/>
            </a:pPr>
            <a:r>
              <a:rPr lang="pl-PL" dirty="0"/>
              <a:t>niedostateczna komunikacja lub współpraca w ramach organizacji;</a:t>
            </a:r>
          </a:p>
          <a:p>
            <a:pPr marL="538163" lvl="0" indent="-250825">
              <a:buFont typeface="Arial" panose="020B0604020202020204" pitchFamily="34" charset="0"/>
              <a:buChar char="•"/>
            </a:pPr>
            <a:r>
              <a:rPr lang="pl-PL" dirty="0"/>
              <a:t>kontakt z trudnymi klientami, pacjentami, uczniami itp.;</a:t>
            </a:r>
          </a:p>
          <a:p>
            <a:pPr marL="538163" lvl="0" indent="-250825">
              <a:buFont typeface="Arial" panose="020B0604020202020204" pitchFamily="34" charset="0"/>
              <a:buChar char="•"/>
            </a:pPr>
            <a:r>
              <a:rPr lang="pl-PL" dirty="0"/>
              <a:t>niepewność zatrudnienia (obawa związana z możliwością utraty pracy);</a:t>
            </a:r>
          </a:p>
          <a:p>
            <a:pPr marL="538163" lvl="0" indent="-250825">
              <a:buFont typeface="Arial" panose="020B0604020202020204" pitchFamily="34" charset="0"/>
              <a:buChar char="•"/>
            </a:pPr>
            <a:r>
              <a:rPr lang="pl-PL" dirty="0"/>
              <a:t>brak autonomii lub brak wpływu na tempo pracy lub proces pracy;</a:t>
            </a:r>
          </a:p>
          <a:p>
            <a:pPr marL="538163" lvl="0" indent="-250825">
              <a:buFont typeface="Arial" panose="020B0604020202020204" pitchFamily="34" charset="0"/>
              <a:buChar char="•"/>
            </a:pPr>
            <a:r>
              <a:rPr lang="pl-PL" dirty="0"/>
              <a:t>inny istotny czynnik mający negatywny wpływ na dobrostan psychiczny.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30050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9360751" cy="936105"/>
          </a:xfrm>
        </p:spPr>
        <p:txBody>
          <a:bodyPr>
            <a:normAutofit/>
          </a:bodyPr>
          <a:lstStyle/>
          <a:p>
            <a:r>
              <a:rPr lang="pl-PL" dirty="0"/>
              <a:t>Działanie 5.5. Aktywne i zdrowe starzenie się</a:t>
            </a:r>
            <a:br>
              <a:rPr lang="pl-PL" dirty="0"/>
            </a:br>
            <a:r>
              <a:rPr lang="pl-PL" dirty="0"/>
              <a:t>– Przykładowe formy wsparcia</a:t>
            </a:r>
            <a:endParaRPr lang="pl-PL" sz="240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115542"/>
            <a:ext cx="9144727" cy="6264696"/>
          </a:xfrm>
        </p:spPr>
        <p:txBody>
          <a:bodyPr>
            <a:noAutofit/>
          </a:bodyPr>
          <a:lstStyle/>
          <a:p>
            <a:r>
              <a:rPr lang="pl-PL" sz="2200" dirty="0"/>
              <a:t>przekwalifikowanie pracowników pracujących w warunkach negatywnie wpływających na zdrowie;</a:t>
            </a:r>
          </a:p>
          <a:p>
            <a:pPr lvl="0"/>
            <a:r>
              <a:rPr lang="pl-PL" sz="2200" dirty="0"/>
              <a:t>działania edukacyjne dla pracowników w zakresie poszerzania wiedzy na temat zdrowotnych czynników ryzyka w miejscu pracy;</a:t>
            </a:r>
          </a:p>
          <a:p>
            <a:pPr lvl="0"/>
            <a:r>
              <a:rPr lang="pl-PL" sz="2200" dirty="0"/>
              <a:t>badania profilaktyczne i diagnostyczne wykraczające poza obowiązkowe badania wstępne i okresowe z zakresu medycyny pracy;</a:t>
            </a:r>
          </a:p>
          <a:p>
            <a:pPr lvl="0"/>
            <a:r>
              <a:rPr lang="pl-PL" sz="2200" dirty="0"/>
              <a:t>działania w zakresie zdrowia psychicznego pracowników;</a:t>
            </a:r>
          </a:p>
          <a:p>
            <a:pPr lvl="0"/>
            <a:r>
              <a:rPr lang="pl-PL" sz="2200" dirty="0"/>
              <a:t>działania na rzecz ochrony narządu ruchu pracowników w miejscu pracy;</a:t>
            </a:r>
          </a:p>
          <a:p>
            <a:pPr lvl="0"/>
            <a:r>
              <a:rPr lang="pl-PL" sz="2200" dirty="0"/>
              <a:t>usprawnienie procedur, wdrożenie zmian organizacyjnych mających na celu eliminację zidentyfikowanych czynników ryzyka wpływających negatywnie na zdrowie pracowników;</a:t>
            </a:r>
          </a:p>
          <a:p>
            <a:pPr lvl="0"/>
            <a:r>
              <a:rPr lang="pl-PL" sz="2200" dirty="0"/>
              <a:t>poprawa ergonomii pracy np. modernizowanie, w tym doposażenie/ wyposażenie stanowisk;</a:t>
            </a:r>
          </a:p>
          <a:p>
            <a:r>
              <a:rPr lang="pl-PL" sz="2200" dirty="0"/>
              <a:t>działania z zakresu ergonomii, organizacji i bezpieczeństwa pracy, przeznaczone dla kadry zarządzającej/pracowników zarządzających zasobami ludzkimi przedsiębiorstwa/zakładu pracy objętego wsparciem.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14126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436" y="340123"/>
            <a:ext cx="9360751" cy="1152128"/>
          </a:xfrm>
        </p:spPr>
        <p:txBody>
          <a:bodyPr>
            <a:normAutofit/>
          </a:bodyPr>
          <a:lstStyle/>
          <a:p>
            <a:r>
              <a:rPr lang="pl-PL" dirty="0"/>
              <a:t>Działanie 5.5. Aktywne i zdrowe starzenie się</a:t>
            </a:r>
            <a:br>
              <a:rPr lang="pl-PL" dirty="0"/>
            </a:br>
            <a:r>
              <a:rPr lang="pl-PL" dirty="0"/>
              <a:t>– Działania niedopuszczalne do realizacji w naborze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436" y="1504112"/>
            <a:ext cx="8988250" cy="5328591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400" b="1" dirty="0"/>
              <a:t>W ramach naboru </a:t>
            </a:r>
            <a:r>
              <a:rPr lang="pl-PL" sz="2400" b="1" u="sng" dirty="0"/>
              <a:t>nie jest możliwe sfinansowanie</a:t>
            </a:r>
            <a:r>
              <a:rPr lang="pl-PL" sz="2400" b="1" dirty="0"/>
              <a:t>:</a:t>
            </a:r>
          </a:p>
          <a:p>
            <a:pPr lvl="0">
              <a:lnSpc>
                <a:spcPct val="150000"/>
              </a:lnSpc>
            </a:pPr>
            <a:r>
              <a:rPr lang="pl-PL" sz="2200" dirty="0"/>
              <a:t>szkoleń, których obowiązek przeprowadzenia wynika z przepisów prawa krajowego (np. szkolenia dotyczące bhp); </a:t>
            </a:r>
          </a:p>
          <a:p>
            <a:pPr lvl="0">
              <a:lnSpc>
                <a:spcPct val="150000"/>
              </a:lnSpc>
            </a:pPr>
            <a:r>
              <a:rPr lang="pl-PL" sz="2200" dirty="0"/>
              <a:t>kosztów wynagrodzeń pracowników;</a:t>
            </a:r>
          </a:p>
          <a:p>
            <a:pPr lvl="0">
              <a:lnSpc>
                <a:spcPct val="150000"/>
              </a:lnSpc>
            </a:pPr>
            <a:r>
              <a:rPr lang="pl-PL" sz="2200" dirty="0"/>
              <a:t>wydatków przeznaczonych na aktywność fizyczną pracowników i pracodawców np. refundacji grupowych zajęć sportowych, kart sportowo-rekreacyjnych, wejść/karnetów do obiektów sportowych i pływalni itp.;</a:t>
            </a:r>
          </a:p>
          <a:p>
            <a:pPr lvl="0">
              <a:lnSpc>
                <a:spcPct val="150000"/>
              </a:lnSpc>
            </a:pPr>
            <a:r>
              <a:rPr lang="pl-PL" sz="2200" dirty="0"/>
              <a:t>wydatków związanych z leczeniem;</a:t>
            </a:r>
          </a:p>
          <a:p>
            <a:pPr>
              <a:lnSpc>
                <a:spcPct val="150000"/>
              </a:lnSpc>
            </a:pPr>
            <a:r>
              <a:rPr lang="pl-PL" sz="2200" dirty="0"/>
              <a:t>wydatków związanych z rehabilitacją i fizjoterapią.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190263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436" y="340123"/>
            <a:ext cx="9360751" cy="1152128"/>
          </a:xfrm>
        </p:spPr>
        <p:txBody>
          <a:bodyPr>
            <a:normAutofit/>
          </a:bodyPr>
          <a:lstStyle/>
          <a:p>
            <a:r>
              <a:rPr lang="pl-PL" dirty="0"/>
              <a:t>Działanie 5.5. Aktywne i zdrowe starzenie się</a:t>
            </a:r>
            <a:br>
              <a:rPr lang="pl-PL" dirty="0"/>
            </a:br>
            <a:r>
              <a:rPr lang="pl-PL" dirty="0"/>
              <a:t>– WSKAŹNIKI - dokumenty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4162" y="2411686"/>
            <a:ext cx="8988250" cy="2232248"/>
          </a:xfrm>
        </p:spPr>
        <p:txBody>
          <a:bodyPr>
            <a:noAutofit/>
          </a:bodyPr>
          <a:lstStyle/>
          <a:p>
            <a:pPr marL="0" lvl="0" indent="0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pl-PL" sz="2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Definicje wskaźników zawarte są w </a:t>
            </a:r>
            <a:r>
              <a:rPr lang="pl-PL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załączniku nr 2 </a:t>
            </a:r>
            <a:r>
              <a:rPr lang="pl-PL" sz="2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do regulaminu „</a:t>
            </a:r>
            <a:r>
              <a:rPr lang="pl-PL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Zasady pomiaru wskaźników </a:t>
            </a:r>
            <a:r>
              <a:rPr lang="pl-PL" sz="2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projekcie dofinansowanym z EFS Plus w ramach programu regionalnego FEP 2021-2027”.</a:t>
            </a:r>
          </a:p>
          <a:p>
            <a:pPr marL="0" lvl="0" indent="0">
              <a:buNone/>
            </a:pPr>
            <a:endParaRPr lang="pl-PL" sz="2200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655694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436" y="340123"/>
            <a:ext cx="9360751" cy="1152128"/>
          </a:xfrm>
        </p:spPr>
        <p:txBody>
          <a:bodyPr>
            <a:normAutofit/>
          </a:bodyPr>
          <a:lstStyle/>
          <a:p>
            <a:r>
              <a:rPr lang="pl-PL" dirty="0"/>
              <a:t>Działanie 5.5. Aktywne i zdrowe starzenie się</a:t>
            </a:r>
            <a:br>
              <a:rPr lang="pl-PL" dirty="0"/>
            </a:br>
            <a:r>
              <a:rPr lang="pl-PL" dirty="0"/>
              <a:t>– WSKAŹNIKI- podstawowe rozróżnienie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436" y="1619597"/>
            <a:ext cx="8599764" cy="496855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2200" b="1" dirty="0">
                <a:ea typeface="Times New Roman" panose="02020603050405020304" pitchFamily="18" charset="0"/>
                <a:cs typeface="Arial" panose="020B0604020202020204" pitchFamily="34" charset="0"/>
              </a:rPr>
              <a:t>WSKAŹNIKI PRODUKTU</a:t>
            </a:r>
            <a:r>
              <a:rPr lang="pl-PL" sz="2200" dirty="0">
                <a:ea typeface="Times New Roman" panose="02020603050405020304" pitchFamily="18" charset="0"/>
                <a:cs typeface="Arial" panose="020B0604020202020204" pitchFamily="34" charset="0"/>
              </a:rPr>
              <a:t>– mierzą wielkość oferowanego wsparcia lub grupę docelową objętą wsparciem w projekcie; odnoszą się, co do zasady, do osób lub podmiotów objętych wsparciem; monitorowane są </a:t>
            </a:r>
            <a:r>
              <a:rPr lang="pl-PL" sz="2200" b="1" dirty="0">
                <a:ea typeface="Times New Roman" panose="02020603050405020304" pitchFamily="18" charset="0"/>
                <a:cs typeface="Arial" panose="020B0604020202020204" pitchFamily="34" charset="0"/>
              </a:rPr>
              <a:t>w momencie rozpoczęcia </a:t>
            </a:r>
            <a:r>
              <a:rPr lang="pl-PL" sz="2200" dirty="0">
                <a:ea typeface="Times New Roman" panose="02020603050405020304" pitchFamily="18" charset="0"/>
                <a:cs typeface="Arial" panose="020B0604020202020204" pitchFamily="34" charset="0"/>
              </a:rPr>
              <a:t>udziału w projekcie;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2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WSKAŹNIKI REZULTATU BEZPOŚREDNIEGO</a:t>
            </a:r>
            <a:r>
              <a:rPr lang="pl-PL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2200" dirty="0"/>
              <a:t>odnotowują zmianę między tym co było w momencie rozpoczęcia wsparcia a tym co jest efektem wsparcia bezpośrednio po zakończeniu udziału w projekcie i mierzone są co do zasady </a:t>
            </a:r>
            <a:r>
              <a:rPr lang="pl-PL" sz="2200" b="1" dirty="0"/>
              <a:t>do 4 tygodni od zakończenia udziału </a:t>
            </a:r>
            <a:r>
              <a:rPr lang="pl-PL" sz="2200" dirty="0"/>
              <a:t>przez uczestnika lub podmiot obejmowany wsparciem w projekcie.</a:t>
            </a:r>
            <a:endParaRPr lang="pl-PL" sz="2400" dirty="0"/>
          </a:p>
          <a:p>
            <a:pPr marL="0" lvl="0" indent="0">
              <a:buNone/>
            </a:pPr>
            <a:endParaRPr lang="pl-PL" sz="2200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482432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436" y="340123"/>
            <a:ext cx="9360751" cy="1152128"/>
          </a:xfrm>
        </p:spPr>
        <p:txBody>
          <a:bodyPr>
            <a:normAutofit/>
          </a:bodyPr>
          <a:lstStyle/>
          <a:p>
            <a:r>
              <a:rPr lang="pl-PL" dirty="0"/>
              <a:t>Działanie 5.5. Aktywne i zdrowe starzenie się</a:t>
            </a:r>
            <a:br>
              <a:rPr lang="pl-PL" dirty="0"/>
            </a:br>
            <a:r>
              <a:rPr lang="pl-PL" dirty="0"/>
              <a:t>– WSKAŹNIKI – wniosek o dofinansowanie - slajd 1 z 5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19</a:t>
            </a:fld>
            <a:endParaRPr lang="pl-PL" dirty="0"/>
          </a:p>
        </p:txBody>
      </p:sp>
      <p:sp>
        <p:nvSpPr>
          <p:cNvPr id="8" name="Symbol zastępczy zawartości 5">
            <a:extLst>
              <a:ext uri="{FF2B5EF4-FFF2-40B4-BE49-F238E27FC236}">
                <a16:creationId xmlns:a16="http://schemas.microsoft.com/office/drawing/2014/main" id="{BA0AF998-B341-424C-B2A4-677AC1B6D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430" y="1542810"/>
            <a:ext cx="8600951" cy="5477027"/>
          </a:xfrm>
        </p:spPr>
        <p:txBody>
          <a:bodyPr>
            <a:noAutofit/>
          </a:bodyPr>
          <a:lstStyle/>
          <a:p>
            <a:pPr marL="447675" lvl="0" indent="-447675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2200" dirty="0"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 ramach naboru </a:t>
            </a:r>
            <a:r>
              <a:rPr lang="pl-PL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obowiązuje  </a:t>
            </a:r>
            <a:r>
              <a:rPr lang="pl-PL" sz="2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14 wskaźników</a:t>
            </a:r>
            <a:r>
              <a:rPr lang="pl-PL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pl-PL" sz="2200" dirty="0"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(11 produktu i 3 rezultatu bezpośredniego).</a:t>
            </a:r>
          </a:p>
          <a:p>
            <a:pPr marL="447675" lvl="0" indent="-447675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Wszystkie</a:t>
            </a:r>
            <a:r>
              <a:rPr lang="pl-PL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 14 wskaźników </a:t>
            </a:r>
            <a:r>
              <a:rPr lang="pl-PL" sz="2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należy monitorować</a:t>
            </a:r>
            <a:r>
              <a:rPr lang="pl-PL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, co oznacza, </a:t>
            </a:r>
            <a:br>
              <a:rPr lang="pl-PL" sz="2200" dirty="0"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że trzeba je wybrać we wniosku o dofinansowanie, wskazać ich planowaną wartość (także jeśli będzie to 0). 	</a:t>
            </a:r>
          </a:p>
          <a:p>
            <a:pPr marL="447675" lvl="0" indent="-447675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 W rubryce „</a:t>
            </a:r>
            <a:r>
              <a:rPr lang="pl-PL" sz="2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Sposób pomiaru wskaźnika” nie może wystąpić określenie „nie dotyczy” </a:t>
            </a:r>
            <a:r>
              <a:rPr lang="pl-PL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–  należy określić możliwy sposób pomiaru, w tym źródła danych lub można zadeklarować przykładowo: „Na etapie planowania działań projektowych nie przewiduje się działań związanych z ww. wskaźnikiem. Niemniej wskaźnik ten będzie na bieżąco monitorowany, każdorazowo w momencie pojawienia się osób bądź sytuacji, której dotyczy”.</a:t>
            </a: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216524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D1222CE6-EE7D-4CCC-9978-E539E806A2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69642" y="4931965"/>
            <a:ext cx="6696647" cy="1584175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Priorytet 5.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Fundusze europejskie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dla silnego społecznie Pomorza (EFS+) </a:t>
            </a:r>
          </a:p>
        </p:txBody>
      </p:sp>
    </p:spTree>
    <p:extLst>
      <p:ext uri="{BB962C8B-B14F-4D97-AF65-F5344CB8AC3E}">
        <p14:creationId xmlns:p14="http://schemas.microsoft.com/office/powerpoint/2010/main" val="4994823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436" y="340123"/>
            <a:ext cx="9360751" cy="1152128"/>
          </a:xfrm>
        </p:spPr>
        <p:txBody>
          <a:bodyPr>
            <a:normAutofit/>
          </a:bodyPr>
          <a:lstStyle/>
          <a:p>
            <a:r>
              <a:rPr lang="pl-PL" dirty="0"/>
              <a:t>Działanie 5.5. Aktywne i zdrowe starzenie się</a:t>
            </a:r>
            <a:br>
              <a:rPr lang="pl-PL" dirty="0"/>
            </a:br>
            <a:r>
              <a:rPr lang="pl-PL" dirty="0"/>
              <a:t>– WSKAŹNIKI – wniosek o dofinansowanie - slajd 2 z 5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097" y="1835621"/>
            <a:ext cx="8540103" cy="5184216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r>
              <a:rPr lang="pl-PL" sz="2200" b="1" dirty="0">
                <a:solidFill>
                  <a:srgbClr val="000000"/>
                </a:solidFill>
              </a:rPr>
              <a:t>Wskaźniki produktu:</a:t>
            </a: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endParaRPr lang="pl-PL" sz="2200" b="1" dirty="0">
              <a:solidFill>
                <a:srgbClr val="000000"/>
              </a:solidFill>
            </a:endParaRPr>
          </a:p>
          <a:p>
            <a:pPr lvl="0">
              <a:buClr>
                <a:srgbClr val="003399"/>
              </a:buClr>
              <a:buFont typeface="Wingdings" panose="05000000000000000000" pitchFamily="2" charset="2"/>
              <a:buChar char="Ø"/>
            </a:pPr>
            <a:r>
              <a:rPr lang="pl-PL" sz="2200" dirty="0">
                <a:solidFill>
                  <a:srgbClr val="000000"/>
                </a:solidFill>
              </a:rPr>
              <a:t>Liczba osób objętych wsparciem w obszarze zdrowia;</a:t>
            </a:r>
          </a:p>
          <a:p>
            <a:pPr lvl="0">
              <a:buClr>
                <a:srgbClr val="003399"/>
              </a:buClr>
              <a:buFont typeface="Wingdings" panose="05000000000000000000" pitchFamily="2" charset="2"/>
              <a:buChar char="Ø"/>
            </a:pPr>
            <a:endParaRPr lang="pl-PL" sz="2200" dirty="0">
              <a:solidFill>
                <a:srgbClr val="000000"/>
              </a:solidFill>
            </a:endParaRPr>
          </a:p>
          <a:p>
            <a:pPr lvl="0">
              <a:buClr>
                <a:srgbClr val="003399"/>
              </a:buClr>
              <a:buFont typeface="Wingdings" panose="05000000000000000000" pitchFamily="2" charset="2"/>
              <a:buChar char="Ø"/>
            </a:pPr>
            <a:r>
              <a:rPr lang="pl-PL" sz="2200" dirty="0">
                <a:solidFill>
                  <a:srgbClr val="000000"/>
                </a:solidFill>
              </a:rPr>
              <a:t>Liczba osób pracujących, łącznie z prowadzącymi działalność na własny rachunek, objętych wsparciem w programie.</a:t>
            </a:r>
          </a:p>
          <a:p>
            <a:pPr marL="0" lvl="0" indent="0">
              <a:buNone/>
            </a:pPr>
            <a:endParaRPr lang="pl-PL" sz="2200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336218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436" y="340123"/>
            <a:ext cx="9360751" cy="1152128"/>
          </a:xfrm>
        </p:spPr>
        <p:txBody>
          <a:bodyPr>
            <a:normAutofit/>
          </a:bodyPr>
          <a:lstStyle/>
          <a:p>
            <a:r>
              <a:rPr lang="pl-PL" dirty="0"/>
              <a:t>Działanie 5.5. Aktywne i zdrowe starzenie się</a:t>
            </a:r>
            <a:br>
              <a:rPr lang="pl-PL" dirty="0"/>
            </a:br>
            <a:r>
              <a:rPr lang="pl-PL" dirty="0"/>
              <a:t>– WSKAŹNIKI – wniosek o dofinansowanie - slajd 3 z 5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436" y="1663936"/>
            <a:ext cx="8988250" cy="5184216"/>
          </a:xfrm>
        </p:spPr>
        <p:txBody>
          <a:bodyPr>
            <a:noAutofit/>
          </a:bodyPr>
          <a:lstStyle/>
          <a:p>
            <a:pPr marL="0" lv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endParaRPr lang="pl-PL" sz="2400" b="1" dirty="0">
              <a:solidFill>
                <a:srgbClr val="000000"/>
              </a:solidFill>
            </a:endParaRPr>
          </a:p>
          <a:p>
            <a:pPr marL="0" lvl="0" indent="0">
              <a:spcBef>
                <a:spcPts val="1800"/>
              </a:spcBef>
              <a:buClr>
                <a:srgbClr val="003399"/>
              </a:buClr>
              <a:buNone/>
            </a:pPr>
            <a:r>
              <a:rPr lang="pl-PL" sz="2200" b="1" dirty="0">
                <a:solidFill>
                  <a:srgbClr val="000000"/>
                </a:solidFill>
              </a:rPr>
              <a:t>Wskaźniki rezultatu bezpośredniego:</a:t>
            </a:r>
          </a:p>
          <a:p>
            <a:pPr marL="0" lvl="0" indent="0">
              <a:spcBef>
                <a:spcPts val="1800"/>
              </a:spcBef>
              <a:buClr>
                <a:srgbClr val="003399"/>
              </a:buClr>
              <a:buNone/>
            </a:pPr>
            <a:endParaRPr lang="pl-PL" sz="2200" dirty="0">
              <a:solidFill>
                <a:srgbClr val="000000"/>
              </a:solidFill>
            </a:endParaRPr>
          </a:p>
          <a:p>
            <a:pPr lvl="0">
              <a:buClr>
                <a:srgbClr val="003399"/>
              </a:buClr>
              <a:buFont typeface="Wingdings" panose="05000000000000000000" pitchFamily="2" charset="2"/>
              <a:buChar char="Ø"/>
            </a:pPr>
            <a:r>
              <a:rPr lang="pl-PL" sz="2200" dirty="0">
                <a:solidFill>
                  <a:srgbClr val="000000"/>
                </a:solidFill>
              </a:rPr>
              <a:t>Liczba osób, które dzięki wsparciu w obszarze zdrowia podjęły pracę lub kontynuowały zatrudnienie;</a:t>
            </a:r>
          </a:p>
          <a:p>
            <a:pPr marL="0" lvl="0" indent="0">
              <a:buClr>
                <a:srgbClr val="003399"/>
              </a:buClr>
              <a:buNone/>
            </a:pPr>
            <a:endParaRPr lang="pl-PL" sz="2200" dirty="0">
              <a:solidFill>
                <a:srgbClr val="000000"/>
              </a:solidFill>
            </a:endParaRPr>
          </a:p>
          <a:p>
            <a:pPr lvl="0">
              <a:buClr>
                <a:srgbClr val="003399"/>
              </a:buClr>
              <a:buFont typeface="Wingdings" panose="05000000000000000000" pitchFamily="2" charset="2"/>
              <a:buChar char="Ø"/>
            </a:pPr>
            <a:r>
              <a:rPr lang="pl-PL" sz="2200" dirty="0">
                <a:solidFill>
                  <a:srgbClr val="000000"/>
                </a:solidFill>
              </a:rPr>
              <a:t>Liczba osób, które uzyskały kwalifikacje po opuszczeniu programu;</a:t>
            </a:r>
          </a:p>
          <a:p>
            <a:pPr marL="0" lvl="0" indent="0">
              <a:buClr>
                <a:srgbClr val="003399"/>
              </a:buClr>
              <a:buNone/>
            </a:pPr>
            <a:endParaRPr lang="pl-PL" sz="2200" dirty="0">
              <a:solidFill>
                <a:srgbClr val="000000"/>
              </a:solidFill>
            </a:endParaRPr>
          </a:p>
          <a:p>
            <a:pPr lvl="0">
              <a:buClr>
                <a:srgbClr val="003399"/>
              </a:buClr>
              <a:buFont typeface="Wingdings" panose="05000000000000000000" pitchFamily="2" charset="2"/>
              <a:buChar char="Ø"/>
            </a:pPr>
            <a:r>
              <a:rPr lang="pl-PL" sz="2200" dirty="0">
                <a:solidFill>
                  <a:srgbClr val="000000"/>
                </a:solidFill>
              </a:rPr>
              <a:t>Liczba osób, które uzyskały zielone kwalifikacje po opuszczeniu programu.</a:t>
            </a:r>
          </a:p>
          <a:p>
            <a:pPr lvl="0">
              <a:buClr>
                <a:srgbClr val="003399"/>
              </a:buClr>
              <a:buFont typeface="Wingdings" panose="05000000000000000000" pitchFamily="2" charset="2"/>
              <a:buChar char="Ø"/>
            </a:pPr>
            <a:endParaRPr lang="pl-PL" sz="2400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pl-PL" sz="2200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893731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436" y="340123"/>
            <a:ext cx="9360751" cy="1152128"/>
          </a:xfrm>
        </p:spPr>
        <p:txBody>
          <a:bodyPr>
            <a:normAutofit/>
          </a:bodyPr>
          <a:lstStyle/>
          <a:p>
            <a:r>
              <a:rPr lang="pl-PL" dirty="0"/>
              <a:t>Działanie 5.5. Aktywne i zdrowe starzenie się</a:t>
            </a:r>
            <a:br>
              <a:rPr lang="pl-PL" dirty="0"/>
            </a:br>
            <a:r>
              <a:rPr lang="pl-PL" dirty="0"/>
              <a:t>– WSKAŹNIKI – wniosek o dofinansowanie - slajd 4 z 5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436" y="1691605"/>
            <a:ext cx="8599764" cy="5328232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rgbClr val="003399"/>
              </a:buClr>
              <a:buNone/>
            </a:pPr>
            <a:r>
              <a:rPr lang="pl-PL" sz="2200" b="1" dirty="0">
                <a:solidFill>
                  <a:srgbClr val="000000"/>
                </a:solidFill>
              </a:rPr>
              <a:t>Wskaźniki produktu mierzone we wszystkich celach szczegółowych:</a:t>
            </a: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Clr>
                <a:srgbClr val="003399"/>
              </a:buClr>
              <a:buNone/>
            </a:pPr>
            <a:endParaRPr lang="pl-PL" sz="2200" b="1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3399"/>
              </a:buClr>
              <a:buFont typeface="Wingdings" panose="05000000000000000000" pitchFamily="2" charset="2"/>
              <a:buChar char="Ø"/>
            </a:pPr>
            <a:r>
              <a:rPr lang="pl-PL" sz="2200" dirty="0"/>
              <a:t>Liczba projektów, w których sfinansowano koszty racjonalnych usprawnień dla osób z niepełnosprawnościami;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3399"/>
              </a:buClr>
              <a:buFont typeface="Wingdings" panose="05000000000000000000" pitchFamily="2" charset="2"/>
              <a:buChar char="Ø"/>
            </a:pPr>
            <a:endParaRPr lang="pl-PL" sz="2200" dirty="0"/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3399"/>
              </a:buClr>
              <a:buFont typeface="Wingdings" panose="05000000000000000000" pitchFamily="2" charset="2"/>
              <a:buChar char="Ø"/>
            </a:pPr>
            <a:r>
              <a:rPr lang="pl-PL" sz="2200" dirty="0"/>
              <a:t>Liczba obiektów dostosowanych do potrzeb osób z niepełnosprawnościami;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buClr>
                <a:srgbClr val="003399"/>
              </a:buClr>
              <a:buFont typeface="Wingdings" panose="05000000000000000000" pitchFamily="2" charset="2"/>
              <a:buChar char="Ø"/>
            </a:pPr>
            <a:endParaRPr lang="pl-PL" sz="2200" dirty="0">
              <a:solidFill>
                <a:srgbClr val="000000"/>
              </a:solidFill>
            </a:endParaRPr>
          </a:p>
          <a:p>
            <a:pPr lvl="0">
              <a:buClr>
                <a:srgbClr val="003399"/>
              </a:buClr>
              <a:buFont typeface="Wingdings" panose="05000000000000000000" pitchFamily="2" charset="2"/>
              <a:buChar char="Ø"/>
            </a:pPr>
            <a:r>
              <a:rPr lang="pl-PL" sz="2200" dirty="0">
                <a:solidFill>
                  <a:srgbClr val="000000"/>
                </a:solidFill>
              </a:rPr>
              <a:t>Liczba objętych wsparciem mikro-, małych i średnich przedsiębiorstw (w tym spółdzielni i przedsiębiorstw społecznych;</a:t>
            </a:r>
          </a:p>
          <a:p>
            <a:pPr lvl="0">
              <a:buClr>
                <a:srgbClr val="003399"/>
              </a:buClr>
              <a:buFont typeface="Wingdings" panose="05000000000000000000" pitchFamily="2" charset="2"/>
              <a:buChar char="Ø"/>
            </a:pPr>
            <a:endParaRPr lang="pl-PL" sz="2200" dirty="0">
              <a:solidFill>
                <a:srgbClr val="000000"/>
              </a:solidFill>
            </a:endParaRPr>
          </a:p>
          <a:p>
            <a:pPr lvl="0">
              <a:buClr>
                <a:srgbClr val="003399"/>
              </a:buClr>
              <a:buFont typeface="Wingdings" panose="05000000000000000000" pitchFamily="2" charset="2"/>
              <a:buChar char="Ø"/>
            </a:pPr>
            <a:r>
              <a:rPr lang="pl-PL" sz="2200" dirty="0">
                <a:solidFill>
                  <a:srgbClr val="000000"/>
                </a:solidFill>
              </a:rPr>
              <a:t>Liczba objętych wsparciem podmiotów administracji publicznej lub służb publicznych na szczeblu krajowym, regionalnym lub lokalnym.</a:t>
            </a:r>
          </a:p>
          <a:p>
            <a:pPr marL="0" lvl="0" indent="0">
              <a:buClr>
                <a:srgbClr val="003399"/>
              </a:buClr>
              <a:buNone/>
            </a:pPr>
            <a:endParaRPr lang="pl-PL" sz="2200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pl-PL" sz="2200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696981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436" y="340123"/>
            <a:ext cx="9360751" cy="1152128"/>
          </a:xfrm>
        </p:spPr>
        <p:txBody>
          <a:bodyPr>
            <a:normAutofit/>
          </a:bodyPr>
          <a:lstStyle/>
          <a:p>
            <a:r>
              <a:rPr lang="pl-PL" dirty="0"/>
              <a:t>Działanie 5.5. Aktywne i zdrowe starzenie się</a:t>
            </a:r>
            <a:br>
              <a:rPr lang="pl-PL" dirty="0"/>
            </a:br>
            <a:r>
              <a:rPr lang="pl-PL" dirty="0"/>
              <a:t>– WSKAŹNIKI – wniosek o dofinansowanie - slajd 5 z 5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436" y="1591928"/>
            <a:ext cx="8599764" cy="532823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r>
              <a:rPr lang="pl-PL" sz="2200" b="1" dirty="0">
                <a:solidFill>
                  <a:srgbClr val="000000"/>
                </a:solidFill>
              </a:rPr>
              <a:t>Inne Wspólne wskaźniki produktu: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Font typeface="Wingdings" panose="05000000000000000000" pitchFamily="2" charset="2"/>
              <a:buChar char="Ø"/>
            </a:pPr>
            <a:endParaRPr lang="pl-PL" sz="22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2200" dirty="0"/>
              <a:t>Liczba osób z niepełnosprawnościami objętych wsparciem w programie;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22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2200" dirty="0"/>
              <a:t>Liczba osób z krajów trzecich objętych wsparciem w programie;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22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2200" dirty="0"/>
              <a:t>Liczba osób obcego pochodzenia objętych wsparciem w programie;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22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2200" dirty="0"/>
              <a:t>Liczba osób należących do mniejszości, w tym społeczności marginalizowanych takich jak Romowie, objętych wsparciem w programie;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22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2200" dirty="0"/>
              <a:t>Liczba osób w kryzysie bezdomności lub dotkniętych wykluczeniem z dostępu do mieszkań, objętych wsparciem w programie.</a:t>
            </a:r>
          </a:p>
          <a:p>
            <a:pPr marL="0" lvl="0" indent="0">
              <a:buNone/>
            </a:pPr>
            <a:endParaRPr lang="pl-PL" sz="2200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333867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29682" y="3851845"/>
            <a:ext cx="3744416" cy="709610"/>
          </a:xfrm>
        </p:spPr>
        <p:txBody>
          <a:bodyPr>
            <a:normAutofit/>
          </a:bodyPr>
          <a:lstStyle/>
          <a:p>
            <a:r>
              <a:rPr lang="pl-PL" dirty="0"/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1277152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2235" y="359838"/>
            <a:ext cx="9289032" cy="1403776"/>
          </a:xfrm>
        </p:spPr>
        <p:txBody>
          <a:bodyPr>
            <a:normAutofit/>
          </a:bodyPr>
          <a:lstStyle/>
          <a:p>
            <a:r>
              <a:rPr lang="pl-PL" sz="3100" dirty="0"/>
              <a:t>Działanie 5.5. </a:t>
            </a:r>
            <a:r>
              <a:rPr lang="pl-PL" dirty="0"/>
              <a:t>Aktywne i zdrowe starzenie się </a:t>
            </a:r>
            <a:br>
              <a:rPr lang="pl-PL" dirty="0"/>
            </a:br>
            <a:r>
              <a:rPr lang="pl-PL" sz="2400" u="sng" dirty="0"/>
              <a:t>w zakresie eliminowania zdrowotnych czynników ryzyka w miejscu pracy </a:t>
            </a:r>
            <a:r>
              <a:rPr lang="pl-PL" sz="2400" dirty="0"/>
              <a:t>- </a:t>
            </a:r>
            <a:r>
              <a:rPr lang="pl-PL" dirty="0">
                <a:ea typeface="Open Sans" panose="020B0606030504020204" pitchFamily="34" charset="0"/>
                <a:cs typeface="Open Sans" panose="020B0606030504020204" pitchFamily="34" charset="0"/>
              </a:rPr>
              <a:t>Podstawowe informacje o naborze</a:t>
            </a:r>
            <a:endParaRPr lang="pl-PL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1094" y="1691605"/>
            <a:ext cx="9001000" cy="5688631"/>
          </a:xfrm>
        </p:spPr>
        <p:txBody>
          <a:bodyPr>
            <a:noAutofit/>
          </a:bodyPr>
          <a:lstStyle/>
          <a:p>
            <a:pPr marL="0" lvl="1" indent="0" defTabSz="1044575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100" dirty="0"/>
              <a:t>Początek naboru:		</a:t>
            </a:r>
            <a:r>
              <a:rPr lang="pl-PL" sz="2100" b="1" dirty="0"/>
              <a:t>21.06.2024 r. </a:t>
            </a:r>
          </a:p>
          <a:p>
            <a:pPr marL="0" lvl="1" indent="0" defTabSz="762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  <a:tabLst>
                <a:tab pos="3135313" algn="l"/>
              </a:tabLst>
            </a:pPr>
            <a:r>
              <a:rPr lang="pl-PL" sz="2100" dirty="0"/>
              <a:t>Koniec naboru:	</a:t>
            </a:r>
            <a:r>
              <a:rPr lang="pl-PL" sz="2100" b="1" dirty="0"/>
              <a:t>31.07.2024 r.</a:t>
            </a:r>
          </a:p>
          <a:p>
            <a:pPr marL="0" lvl="1" indent="0" defTabSz="762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  <a:tabLst>
                <a:tab pos="2954338" algn="l"/>
              </a:tabLst>
            </a:pPr>
            <a:r>
              <a:rPr lang="pl-PL" sz="2100" dirty="0"/>
              <a:t>Kwota przewidziana na dofinansowanie projektów [PLN]: </a:t>
            </a:r>
            <a:r>
              <a:rPr lang="pl-PL" sz="2100" b="1" dirty="0"/>
              <a:t>18 218 789,13</a:t>
            </a:r>
          </a:p>
          <a:p>
            <a:pPr marL="0" lvl="1" indent="0" defTabSz="762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  <a:tabLst>
                <a:tab pos="3135313" algn="l"/>
              </a:tabLst>
            </a:pPr>
            <a:r>
              <a:rPr lang="pl-PL" sz="2100" dirty="0"/>
              <a:t>Cross-</a:t>
            </a:r>
            <a:r>
              <a:rPr lang="pl-PL" sz="2100" dirty="0" err="1"/>
              <a:t>financing</a:t>
            </a:r>
            <a:r>
              <a:rPr lang="pl-PL" sz="2100" dirty="0"/>
              <a:t>: 	</a:t>
            </a:r>
            <a:r>
              <a:rPr lang="pl-PL" sz="2100" b="1" dirty="0"/>
              <a:t>40 %</a:t>
            </a:r>
          </a:p>
          <a:p>
            <a:pPr marL="0" lvl="1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100" dirty="0"/>
              <a:t>Wkład własny beneficjenta:	 </a:t>
            </a:r>
            <a:r>
              <a:rPr lang="pl-PL" sz="2100" b="1" dirty="0"/>
              <a:t>10 % </a:t>
            </a:r>
          </a:p>
          <a:p>
            <a:pPr marL="0" lvl="1" indent="0" defTabSz="1044575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100" dirty="0"/>
              <a:t>Sposób wyboru: 		</a:t>
            </a:r>
            <a:r>
              <a:rPr lang="pl-PL" sz="2100" b="1" dirty="0"/>
              <a:t>konkurencyjny</a:t>
            </a:r>
          </a:p>
          <a:p>
            <a:pPr marL="0" lvl="1" indent="0" defTabSz="1044575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100" dirty="0"/>
              <a:t>Okres realizacji:</a:t>
            </a:r>
          </a:p>
          <a:p>
            <a:pPr marL="0" lvl="1" indent="0" defTabSz="1044575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100" dirty="0"/>
              <a:t>Projekt może być realizowany </a:t>
            </a:r>
            <a:r>
              <a:rPr lang="pl-PL" sz="2100" b="1" dirty="0"/>
              <a:t>od dnia ogłoszenia naboru</a:t>
            </a:r>
            <a:r>
              <a:rPr lang="pl-PL" sz="2100" dirty="0"/>
              <a:t>, tj. 19.06.2024 r., przy czym termin realizacji projektu założony we wniosku o dofinansowanie </a:t>
            </a:r>
            <a:r>
              <a:rPr lang="pl-PL" sz="2100" b="1" dirty="0"/>
              <a:t>musi zakładać jego rozpoczęcie do końca drugiego kwartału 2025 roku oraz zakończyć się maksymalnie do końca drugiego kwartału 2027 roku</a:t>
            </a: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12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68299C-26FF-4757-ACF9-68F9D19B0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333985"/>
            <a:ext cx="8640381" cy="1429470"/>
          </a:xfrm>
        </p:spPr>
        <p:txBody>
          <a:bodyPr>
            <a:normAutofit fontScale="90000"/>
          </a:bodyPr>
          <a:lstStyle/>
          <a:p>
            <a:r>
              <a:rPr lang="pl-PL" sz="3100" dirty="0"/>
              <a:t>Działanie 5.5. Aktywne i zdrowe starzenie się </a:t>
            </a:r>
            <a:br>
              <a:rPr lang="pl-PL" sz="3100" dirty="0"/>
            </a:br>
            <a:r>
              <a:rPr lang="pl-PL" sz="3100" dirty="0"/>
              <a:t>- Podmioty uprawnione do składania wniosków </a:t>
            </a:r>
            <a:br>
              <a:rPr lang="pl-PL" sz="3100" dirty="0"/>
            </a:br>
            <a:r>
              <a:rPr lang="pl-PL" sz="3100" dirty="0"/>
              <a:t>o dofinansowanie projektu 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C8E8D9-411C-4B5B-846C-5585B6C5E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3043" y="2123653"/>
            <a:ext cx="8640382" cy="4536504"/>
          </a:xfrm>
        </p:spPr>
        <p:txBody>
          <a:bodyPr/>
          <a:lstStyle/>
          <a:p>
            <a:pPr marL="0" indent="0">
              <a:buNone/>
            </a:pPr>
            <a:r>
              <a:rPr lang="pl-PL" sz="2400" b="1" dirty="0">
                <a:solidFill>
                  <a:srgbClr val="000000"/>
                </a:solidFill>
              </a:rPr>
              <a:t>Do naboru, jako wnioskodawcy, mogą przystąpić, w szczególności: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400" dirty="0"/>
              <a:t>Administracja publiczna;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400" dirty="0"/>
              <a:t>Instytucje nauki i edukacji;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400" dirty="0"/>
              <a:t>Instytucje ochrony zdrowia;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400" dirty="0"/>
              <a:t>Instytucje wspierające biznes;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400" dirty="0"/>
              <a:t>Organizacje społeczne i związki wyznaniowe;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400" dirty="0"/>
              <a:t>Partnerzy społeczni;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400" dirty="0"/>
              <a:t>Przedsiębiorstwa;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400" dirty="0"/>
              <a:t>Przedsiębiorstwa realizujące cele publiczne;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400" dirty="0"/>
              <a:t>Służby publiczne.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FCBAA90-056C-4632-BED3-DCBE6203488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56944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251445"/>
            <a:ext cx="9289032" cy="1008112"/>
          </a:xfrm>
        </p:spPr>
        <p:txBody>
          <a:bodyPr>
            <a:normAutofit/>
          </a:bodyPr>
          <a:lstStyle/>
          <a:p>
            <a:r>
              <a:rPr lang="pl-PL" dirty="0"/>
              <a:t>Działanie 5.5. Aktywne i zdrowe starzenie się</a:t>
            </a:r>
            <a:br>
              <a:rPr lang="pl-PL" dirty="0"/>
            </a:br>
            <a:r>
              <a:rPr lang="pl-PL" dirty="0"/>
              <a:t>- Typ projektu oraz grupa docelowa - slajd 1 z 2</a:t>
            </a:r>
            <a:endParaRPr lang="pl-PL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426" y="1691605"/>
            <a:ext cx="9001000" cy="4608512"/>
          </a:xfrm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pl-PL" sz="2200" b="1" dirty="0"/>
              <a:t>Typ projektu możliwy do realizacji w ramach naboru: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pl-PL" sz="2200" dirty="0"/>
              <a:t>Eliminowanie zdrowotnych czynników ryzyka w miejscu pracy dostosowane do potrzeb konkretnego pracodawcy i jego pracowników.</a:t>
            </a:r>
          </a:p>
          <a:p>
            <a:pPr marL="0" indent="0">
              <a:lnSpc>
                <a:spcPct val="114000"/>
              </a:lnSpc>
              <a:spcBef>
                <a:spcPts val="2000"/>
              </a:spcBef>
              <a:buNone/>
            </a:pPr>
            <a:r>
              <a:rPr lang="pl-PL" sz="2200" b="1" dirty="0"/>
              <a:t>Grupa docelowa projektów – kto może otrzymać wsparcie: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pl-PL" sz="2200" dirty="0"/>
              <a:t>Pracodawcy i ich pracownicy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pl-PL" sz="2200" b="1" dirty="0"/>
              <a:t>Wsparciem mogą zostać objęci tylko pracodawcy</a:t>
            </a:r>
            <a:r>
              <a:rPr lang="pl-PL" sz="2200" dirty="0"/>
              <a:t>, którzy na dzień złożenia wniosku o dofinansowanie prowadzą działalność i posiadają siedzibę, filię, delegaturę, oddział czy inną prawnie dozwoloną formę organizacyjną działalności podmiotu na terenie województwa pomorskiego oraz ich pracownicy. </a:t>
            </a:r>
          </a:p>
          <a:p>
            <a:pPr marL="0" indent="0">
              <a:lnSpc>
                <a:spcPct val="150000"/>
              </a:lnSpc>
              <a:buNone/>
            </a:pPr>
            <a:endParaRPr lang="pl-PL" sz="2400" dirty="0"/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22237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65BFB4-DD2E-486D-8DFF-0F4D4DC23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Działanie 5.5. Aktywne i zdrowe starzenie się</a:t>
            </a:r>
            <a:br>
              <a:rPr lang="pl-PL" dirty="0"/>
            </a:br>
            <a:r>
              <a:rPr lang="pl-PL" dirty="0"/>
              <a:t>- Typ projektu oraz grupa docelowa - slajd 2 z 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2F74BF-1948-4091-A313-2DBEE34D4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259557"/>
            <a:ext cx="8640382" cy="5940279"/>
          </a:xfrm>
        </p:spPr>
        <p:txBody>
          <a:bodyPr>
            <a:normAutofit fontScale="85000" lnSpcReduction="10000"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pl-PL" sz="2200" b="1" dirty="0"/>
              <a:t>Pracownikiem</a:t>
            </a:r>
            <a:r>
              <a:rPr lang="pl-PL" sz="2200" dirty="0"/>
              <a:t> jest personel przedsiębiorstwa, o którym mowa w § 2 pkt 3 Rozporządzenia Ministra Funduszy i Polityki Regionalnej z dnia 20 grudnia 2022 r. w sprawie udzielania pomocy de </a:t>
            </a:r>
            <a:r>
              <a:rPr lang="pl-PL" sz="2200" dirty="0" err="1"/>
              <a:t>minimis</a:t>
            </a:r>
            <a:r>
              <a:rPr lang="pl-PL" sz="2200" dirty="0"/>
              <a:t> oraz pomocy publicznej w ramach programów finansowanych z Europejskiego Funduszu Społecznego Plus (EFS+) na lata 2021-2027, tj.: </a:t>
            </a:r>
          </a:p>
          <a:p>
            <a:pPr lvl="0">
              <a:lnSpc>
                <a:spcPct val="150000"/>
              </a:lnSpc>
            </a:pPr>
            <a:r>
              <a:rPr lang="pl-PL" sz="2200" dirty="0"/>
              <a:t>pracownik w rozumieniu art. 2 Kodeksu pracy;</a:t>
            </a:r>
          </a:p>
          <a:p>
            <a:pPr lvl="0">
              <a:lnSpc>
                <a:spcPct val="150000"/>
              </a:lnSpc>
            </a:pPr>
            <a:r>
              <a:rPr lang="pl-PL" sz="2200" dirty="0"/>
              <a:t>osoba wykonującą pracę na podstawie umowy agencyjnej, umowy zlecenia lub innej umowy o świadczenie usług, do której zgodnie z Kodeksem cywilnym stosuje się przepisy dotyczące zlecenia albo umowy o dzieło, jeżeli umowę taką zawarła ta osoba z pracodawcą, z którym pozostaje </a:t>
            </a:r>
            <a:r>
              <a:rPr lang="pl-PL" sz="2200" i="1" dirty="0"/>
              <a:t>w</a:t>
            </a:r>
            <a:r>
              <a:rPr lang="pl-PL" sz="2200" dirty="0"/>
              <a:t> stosunku pracy, lub jeżeli w ramach takiej umowy wykonuje ona pracę na rzecz pracodawcy, z którym pozostaje w stosunku pracy;</a:t>
            </a:r>
          </a:p>
          <a:p>
            <a:pPr lvl="0">
              <a:lnSpc>
                <a:spcPct val="150000"/>
              </a:lnSpc>
            </a:pPr>
            <a:r>
              <a:rPr lang="pl-PL" sz="2200" dirty="0"/>
              <a:t>właściciel pełniący funkcje kierownicze;</a:t>
            </a:r>
          </a:p>
          <a:p>
            <a:pPr lvl="0">
              <a:lnSpc>
                <a:spcPct val="150000"/>
              </a:lnSpc>
            </a:pPr>
            <a:r>
              <a:rPr lang="pl-PL" sz="2200" dirty="0"/>
              <a:t>wspólnik, </a:t>
            </a:r>
            <a:r>
              <a:rPr lang="pl-PL" sz="2200" i="1" dirty="0"/>
              <a:t>w</a:t>
            </a:r>
            <a:r>
              <a:rPr lang="pl-PL" sz="2200" dirty="0"/>
              <a:t> tym partner prowadzący regularną działalność w przedsiębiorstwie i czerpiący z niego korzyści finansowe.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87FC43C-473F-43DF-918B-934852CBE0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94249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768ECD-4295-4AA7-AD99-676C36756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Działanie 5.5. Aktywne i zdrowe starzenie się - kryteria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DD35475-05E6-4E9E-9DB8-4A67884ED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Szczegółowy katalog wszystkich kryteriów obowiązujących w niniejszym naborze wraz z definicjami i opisem znaczenia poszczególnych kryteriów znajduje się w </a:t>
            </a:r>
            <a:r>
              <a:rPr lang="pl-PL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załączniku nr 1 do  regulaminu.</a:t>
            </a:r>
            <a:endParaRPr lang="pl-PL" sz="3200" b="1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6C08AC4-8E64-4BB5-B2BB-5EB12366E5E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32761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3E6760-173A-4749-83F1-D1DE2CB40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Działanie 5.5. Aktywne i zdrowe starzenie się</a:t>
            </a:r>
            <a:br>
              <a:rPr lang="pl-PL" dirty="0"/>
            </a:br>
            <a:r>
              <a:rPr lang="pl-PL" dirty="0"/>
              <a:t>– kryterium formalne, obligatoryjne – slajd 1 z 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795AEB-C37C-44CC-B290-DFF24F35D0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818" y="1389047"/>
            <a:ext cx="8640382" cy="589412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b="1" dirty="0"/>
              <a:t>Kryteria zgodności z FEP 2021-2027 i dokumentami programowymi </a:t>
            </a:r>
            <a:r>
              <a:rPr lang="pl-PL" dirty="0"/>
              <a:t>– </a:t>
            </a:r>
            <a:r>
              <a:rPr lang="pl-PL" b="1" dirty="0"/>
              <a:t>Zgodność ze szczegółowymi uwarunkowaniami określonymi dla naboru </a:t>
            </a:r>
            <a:r>
              <a:rPr lang="pl-PL" dirty="0"/>
              <a:t>- ocenie podlega: </a:t>
            </a:r>
          </a:p>
          <a:p>
            <a:pPr marL="457200" lvl="0" indent="-457200">
              <a:buFont typeface="+mj-lt"/>
              <a:buAutoNum type="alphaLcPeriod"/>
            </a:pPr>
            <a:r>
              <a:rPr lang="pl-PL" dirty="0"/>
              <a:t>czy średni koszt jednostkowy odpowiadający wsparciu uczestnika projektu określony został na poziomie maksymalnie 6 170 zł wydatków ogółem projektu?</a:t>
            </a:r>
          </a:p>
          <a:p>
            <a:pPr marL="457200" lvl="0" indent="-457200">
              <a:buFont typeface="+mj-lt"/>
              <a:buAutoNum type="alphaLcPeriod"/>
            </a:pPr>
            <a:r>
              <a:rPr lang="pl-PL" dirty="0"/>
              <a:t>czy projekt został przygotowany w oparciu o diagnozę w zakresie czynników ryzyka dla zdrowia występujących u danego pracodawcy, z uwzględnieniem bieżących i prognozowanych potrzeb tego pracodawcy i jego pracowników?</a:t>
            </a:r>
          </a:p>
          <a:p>
            <a:pPr marL="457200" lvl="0" indent="-457200">
              <a:buFont typeface="+mj-lt"/>
              <a:buAutoNum type="alphaLcPeriod"/>
            </a:pPr>
            <a:r>
              <a:rPr lang="pl-PL" dirty="0"/>
              <a:t>czy projekt jest realizowany na rzecz pracowników określonego we wniosku o dofinansowanie pracodawcy w zakresie zgodnym z jego zdiagnozowanymi potrzebami, tj.:</a:t>
            </a:r>
          </a:p>
          <a:p>
            <a:pPr marL="720725" lvl="0" indent="-250825">
              <a:buFont typeface="Arial" panose="020B0604020202020204" pitchFamily="34" charset="0"/>
              <a:buChar char="•"/>
            </a:pPr>
            <a:r>
              <a:rPr lang="pl-PL" dirty="0"/>
              <a:t>czy wnioskodawcą jest pracodawca, którego pracownicy stanowią grupę docelową projektu?</a:t>
            </a:r>
          </a:p>
          <a:p>
            <a:pPr marL="0" indent="0">
              <a:buNone/>
            </a:pPr>
            <a:r>
              <a:rPr lang="pl-PL" dirty="0"/>
              <a:t>albo</a:t>
            </a:r>
          </a:p>
          <a:p>
            <a:pPr marL="720725" indent="-250825">
              <a:buFont typeface="Arial" panose="020B0604020202020204" pitchFamily="34" charset="0"/>
              <a:buChar char="•"/>
            </a:pPr>
            <a:r>
              <a:rPr lang="pl-PL" sz="2100" dirty="0"/>
              <a:t>czy we wniosku o dofinansowanie wskazano konkretnego pracodawcę/pracodawców, którego/których pracownicy stanowią grupę docelową projektu?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E587E0A-DC07-4E0D-ABEA-CC4CDFFE3D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1007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3E6760-173A-4749-83F1-D1DE2CB40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Działanie 5.5. Aktywne i zdrowe starzenie się</a:t>
            </a:r>
            <a:br>
              <a:rPr lang="pl-PL" dirty="0"/>
            </a:br>
            <a:r>
              <a:rPr lang="pl-PL" dirty="0"/>
              <a:t>– kryterium formalne, obligatoryjne – slajd 2 z 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795AEB-C37C-44CC-B290-DFF24F35D0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331564"/>
            <a:ext cx="8640382" cy="5894125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lphaLcPeriod" startAt="4"/>
            </a:pPr>
            <a:r>
              <a:rPr lang="pl-PL" sz="2200" dirty="0"/>
              <a:t>czy projekt obejmuje działania dla pracowników w zakresie poszerzania wiedzy na temat zdrowotnych czynników ryzyka w miejscu pracy oraz działania prewencyjne lub naprawcze w zakresie czynników szkodliwych lub uciążliwych występujących w miejscu pracy? </a:t>
            </a:r>
          </a:p>
          <a:p>
            <a:pPr marL="457200" indent="-457200">
              <a:lnSpc>
                <a:spcPct val="150000"/>
              </a:lnSpc>
              <a:buFont typeface="+mj-lt"/>
              <a:buAutoNum type="alphaLcPeriod" startAt="4"/>
            </a:pPr>
            <a:r>
              <a:rPr lang="pl-PL" sz="2200" dirty="0"/>
              <a:t>czy projekt obejmuje działania z zakresu profilaktyki chorób związanych z miejscem pracy lub wsparcia pracowników w powrotach do pracy po długotrwałych zwolnieniach lekarskich i osób ponownie wracających na rynek pracy po długotrwałej niezdolności do pracy lub działania z zakresu zapobiegania długotrwałej niezdolności do pracy? 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E587E0A-DC07-4E0D-ABEA-CC4CDFFE3D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8100842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3726</TotalTime>
  <Words>2239</Words>
  <Application>Microsoft Office PowerPoint</Application>
  <PresentationFormat>Niestandardowy</PresentationFormat>
  <Paragraphs>177</Paragraphs>
  <Slides>24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31" baseType="lpstr">
      <vt:lpstr>MS Mincho</vt:lpstr>
      <vt:lpstr>Arial</vt:lpstr>
      <vt:lpstr>Calibri</vt:lpstr>
      <vt:lpstr>Open Sans</vt:lpstr>
      <vt:lpstr>Times New Roman</vt:lpstr>
      <vt:lpstr>Wingdings</vt:lpstr>
      <vt:lpstr>Motyw pakietu Office</vt:lpstr>
      <vt:lpstr>Fundusze Europejskie dla Pomorza 2021-2027 Specyfika i kryteria wyboru projektów Działanie 5.5. Aktywne i zdrowe starzenie się  w zakresie eliminowania zdrowotnych czynników ryzyka w miejscu pracy </vt:lpstr>
      <vt:lpstr>Priorytet 5.  Fundusze europejskie  dla silnego społecznie Pomorza (EFS+) </vt:lpstr>
      <vt:lpstr>Działanie 5.5. Aktywne i zdrowe starzenie się  w zakresie eliminowania zdrowotnych czynników ryzyka w miejscu pracy - Podstawowe informacje o naborze</vt:lpstr>
      <vt:lpstr>Działanie 5.5. Aktywne i zdrowe starzenie się  - Podmioty uprawnione do składania wniosków  o dofinansowanie projektu  </vt:lpstr>
      <vt:lpstr>Działanie 5.5. Aktywne i zdrowe starzenie się - Typ projektu oraz grupa docelowa - slajd 1 z 2</vt:lpstr>
      <vt:lpstr>Działanie 5.5. Aktywne i zdrowe starzenie się - Typ projektu oraz grupa docelowa - slajd 2 z 2</vt:lpstr>
      <vt:lpstr>Działanie 5.5. Aktywne i zdrowe starzenie się - kryteria</vt:lpstr>
      <vt:lpstr>Działanie 5.5. Aktywne i zdrowe starzenie się – kryterium formalne, obligatoryjne – slajd 1 z 2</vt:lpstr>
      <vt:lpstr>Działanie 5.5. Aktywne i zdrowe starzenie się – kryterium formalne, obligatoryjne – slajd 2 z 2</vt:lpstr>
      <vt:lpstr>Działanie 5.5. Aktywne i zdrowe starzenie się – kryteria merytoryczne, premiujące</vt:lpstr>
      <vt:lpstr>Działanie 5.5. Aktywne i zdrowe starzenie się – Główne warunki realizacji wsparcia – slajd 1 z 4</vt:lpstr>
      <vt:lpstr>Działanie 5.5. Aktywne i zdrowe starzenie się – Główne warunki realizacji wsparcia – slajd 2 z 4</vt:lpstr>
      <vt:lpstr>Działanie 5.5. Aktywne i zdrowe starzenie się – Główne warunki realizacji wsparcia – slajd 3 z 4</vt:lpstr>
      <vt:lpstr>Działanie 5.5. Aktywne i zdrowe starzenie się – Główne warunki realizacji wsparcia – slajd 4 z 4</vt:lpstr>
      <vt:lpstr>Działanie 5.5. Aktywne i zdrowe starzenie się – Przykładowe formy wsparcia</vt:lpstr>
      <vt:lpstr>Działanie 5.5. Aktywne i zdrowe starzenie się – Działania niedopuszczalne do realizacji w naborze</vt:lpstr>
      <vt:lpstr>Działanie 5.5. Aktywne i zdrowe starzenie się – WSKAŹNIKI - dokumenty</vt:lpstr>
      <vt:lpstr>Działanie 5.5. Aktywne i zdrowe starzenie się – WSKAŹNIKI- podstawowe rozróżnienie</vt:lpstr>
      <vt:lpstr>Działanie 5.5. Aktywne i zdrowe starzenie się – WSKAŹNIKI – wniosek o dofinansowanie - slajd 1 z 5</vt:lpstr>
      <vt:lpstr>Działanie 5.5. Aktywne i zdrowe starzenie się – WSKAŹNIKI – wniosek o dofinansowanie - slajd 2 z 5</vt:lpstr>
      <vt:lpstr>Działanie 5.5. Aktywne i zdrowe starzenie się – WSKAŹNIKI – wniosek o dofinansowanie - slajd 3 z 5</vt:lpstr>
      <vt:lpstr>Działanie 5.5. Aktywne i zdrowe starzenie się – WSKAŹNIKI – wniosek o dofinansowanie - slajd 4 z 5</vt:lpstr>
      <vt:lpstr>Działanie 5.5. Aktywne i zdrowe starzenie się – WSKAŹNIKI – wniosek o dofinansowanie - slajd 5 z 5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Anna Sulencka</cp:lastModifiedBy>
  <cp:revision>334</cp:revision>
  <cp:lastPrinted>2024-06-27T07:25:29Z</cp:lastPrinted>
  <dcterms:created xsi:type="dcterms:W3CDTF">2022-06-22T09:40:44Z</dcterms:created>
  <dcterms:modified xsi:type="dcterms:W3CDTF">2024-06-27T08:39:00Z</dcterms:modified>
</cp:coreProperties>
</file>