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42" r:id="rId2"/>
  </p:sldMasterIdLst>
  <p:notesMasterIdLst>
    <p:notesMasterId r:id="rId31"/>
  </p:notesMasterIdLst>
  <p:handoutMasterIdLst>
    <p:handoutMasterId r:id="rId32"/>
  </p:handoutMasterIdLst>
  <p:sldIdLst>
    <p:sldId id="256" r:id="rId3"/>
    <p:sldId id="298" r:id="rId4"/>
    <p:sldId id="320" r:id="rId5"/>
    <p:sldId id="329" r:id="rId6"/>
    <p:sldId id="368" r:id="rId7"/>
    <p:sldId id="384" r:id="rId8"/>
    <p:sldId id="372" r:id="rId9"/>
    <p:sldId id="366" r:id="rId10"/>
    <p:sldId id="389" r:id="rId11"/>
    <p:sldId id="390" r:id="rId12"/>
    <p:sldId id="289" r:id="rId13"/>
    <p:sldId id="391" r:id="rId14"/>
    <p:sldId id="380" r:id="rId15"/>
    <p:sldId id="376" r:id="rId16"/>
    <p:sldId id="375" r:id="rId17"/>
    <p:sldId id="383" r:id="rId18"/>
    <p:sldId id="352" r:id="rId19"/>
    <p:sldId id="381" r:id="rId20"/>
    <p:sldId id="355" r:id="rId21"/>
    <p:sldId id="293" r:id="rId22"/>
    <p:sldId id="309" r:id="rId23"/>
    <p:sldId id="370" r:id="rId24"/>
    <p:sldId id="388" r:id="rId25"/>
    <p:sldId id="382" r:id="rId26"/>
    <p:sldId id="385" r:id="rId27"/>
    <p:sldId id="387" r:id="rId28"/>
    <p:sldId id="386" r:id="rId29"/>
    <p:sldId id="296" r:id="rId3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68"/>
            <p14:sldId id="384"/>
            <p14:sldId id="372"/>
            <p14:sldId id="366"/>
            <p14:sldId id="389"/>
            <p14:sldId id="390"/>
            <p14:sldId id="289"/>
            <p14:sldId id="391"/>
            <p14:sldId id="380"/>
            <p14:sldId id="376"/>
            <p14:sldId id="375"/>
            <p14:sldId id="383"/>
            <p14:sldId id="352"/>
            <p14:sldId id="381"/>
            <p14:sldId id="355"/>
            <p14:sldId id="293"/>
            <p14:sldId id="309"/>
            <p14:sldId id="370"/>
            <p14:sldId id="388"/>
            <p14:sldId id="382"/>
            <p14:sldId id="385"/>
            <p14:sldId id="387"/>
            <p14:sldId id="386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ntkowiak Aleksandra" initials="AA" lastIdx="0" clrIdx="1">
    <p:extLst>
      <p:ext uri="{19B8F6BF-5375-455C-9EA6-DF929625EA0E}">
        <p15:presenceInfo xmlns:p15="http://schemas.microsoft.com/office/powerpoint/2012/main" userId="S-1-5-21-352459600-126056257-345019615-204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4620" autoAdjust="0"/>
  </p:normalViewPr>
  <p:slideViewPr>
    <p:cSldViewPr showGuides="1">
      <p:cViewPr varScale="1">
        <p:scale>
          <a:sx n="97" d="100"/>
          <a:sy n="97" d="100"/>
        </p:scale>
        <p:origin x="948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01.07.2024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01.07.2024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Prawdopodobnie najważniejsza sekcja czyli budżet ;). </a:t>
            </a:r>
          </a:p>
          <a:p>
            <a:endParaRPr lang="pl-PL" b="1" dirty="0"/>
          </a:p>
          <a:p>
            <a:r>
              <a:rPr lang="pl-PL" b="1" dirty="0"/>
              <a:t>Koszty z budżetu są automatycznie sumowane w Sekcji Podsumowanie budżetu i jest to sekcja nieedytowalna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b="1" dirty="0"/>
              <a:t>W Źródłach finansowania kwota dofinansowania i wkład własny, w tym podziale na: budżet państwa, budżet JST, publiczny i prywatny jest wpisywany „z ręki”; automatycznie dokona się podsumowanie wkładu własnego i całkowitego budżetu projektu. </a:t>
            </a:r>
          </a:p>
          <a:p>
            <a:endParaRPr lang="pl-PL" b="1" dirty="0"/>
          </a:p>
          <a:p>
            <a:r>
              <a:rPr lang="pl-PL" b="1" dirty="0"/>
              <a:t>Należy zwrócić uwagę, żeby kwota dofinansowania była spójna z Podsumowaniem budżetu. </a:t>
            </a:r>
          </a:p>
          <a:p>
            <a:endParaRPr lang="pl-PL" dirty="0"/>
          </a:p>
          <a:p>
            <a:r>
              <a:rPr lang="pl-PL" dirty="0"/>
              <a:t>W Regulaminie mamy zapisy: maksymalny poziom dofinansowania, minimalny wkład własny, ale oczywiście przyjmujemy dokładnie taki udział, żeby budżet projektu się „spiął”. </a:t>
            </a:r>
          </a:p>
          <a:p>
            <a:endParaRPr lang="pl-PL" dirty="0"/>
          </a:p>
          <a:p>
            <a:r>
              <a:rPr lang="pl-PL" dirty="0"/>
              <a:t>W sekcji </a:t>
            </a:r>
            <a:r>
              <a:rPr lang="pl-PL" b="1" dirty="0"/>
              <a:t>Źródła finansowania </a:t>
            </a:r>
            <a:r>
              <a:rPr lang="pl-PL" dirty="0"/>
              <a:t>wniosku o dofinansowanie projektu, dla pola Dofinansowanie wprowadzono walidację pilnującą, aby kwota wprowadzona w tym polu była zgodna z sumą dofinansowania wykazaną w poszczególnych wydatkach, w sekcji Budżet projektu. Zmiana ta rozwiązuje często popełniany przez wnioskodawców błąd wykazywania rozbieżnych wartości dofinansowania pomiędzy ww. sekcjami.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47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sz="2400" dirty="0">
                <a:highlight>
                  <a:srgbClr val="FFFF00"/>
                </a:highlight>
              </a:rPr>
              <a:t>Pierwsza pozycja kosztów pośrednich będzie obliczała wartość kosztów pośrednich jako procent od wszystkich pozycji kosztów bezpośrednich, w których nie wybrano limitu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</a:t>
            </a: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będzie oznaczona jako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 i będzie liczyła koszty pośrednie wyłącznie od kosztów bezpośrednich, w których wybrano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”. </a:t>
            </a:r>
          </a:p>
          <a:p>
            <a:pPr lvl="1"/>
            <a:endParaRPr lang="pl-PL" sz="2400" dirty="0">
              <a:highlight>
                <a:srgbClr val="FFFF00"/>
              </a:highlight>
            </a:endParaRP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(dot.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”) będzie automatycznie tą samą stawką ryczałtową oznaczoną tym samym procentem co pierwsza pozycja, tzn. jeżeli wartość pierwszej pozycji wyniosła 25%, wartość drugiej pozycji też wyniesie 25%.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sz="2400" b="1" dirty="0">
                <a:highlight>
                  <a:srgbClr val="FFFF00"/>
                </a:highlight>
              </a:rPr>
              <a:t>W podsumowaniu budżetu system zliczy wartość „cross-</a:t>
            </a:r>
            <a:r>
              <a:rPr lang="pl-PL" sz="2400" b="1" dirty="0" err="1">
                <a:highlight>
                  <a:srgbClr val="FFFF00"/>
                </a:highlight>
              </a:rPr>
              <a:t>financing</a:t>
            </a:r>
            <a:r>
              <a:rPr lang="pl-PL" sz="2400" b="1" dirty="0">
                <a:highlight>
                  <a:srgbClr val="FFFF00"/>
                </a:highlight>
              </a:rPr>
              <a:t>” z kosztów pośrednich i bezpośrednich (suma).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nie może stanowić więcej niż 25</a:t>
            </a:r>
            <a:r>
              <a:rPr lang="pl-PL" b="1" dirty="0"/>
              <a:t>% </a:t>
            </a:r>
            <a:r>
              <a:rPr lang="pl-PL" dirty="0"/>
              <a:t>wartości projektu ogółem.</a:t>
            </a:r>
            <a:endParaRPr lang="pl-PL" sz="2400" dirty="0"/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818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1" dirty="0"/>
              <a:t>Koszty pośrednie należy ująć jako ostatnie zadanie o nazwie Koszty pośrednie (wybrane z listy rozwijalnej), a ich wartość stanowi od 10 do 25% wartości kosztów bezpośrednich - zgodnie z obowiązującymi limitami określonymi w Wytycznych kwalifikowalności. </a:t>
            </a:r>
          </a:p>
          <a:p>
            <a:pPr algn="l"/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Proszę zwrócić uwagę, że podane procenty np. 20% kosztów pośrednich, to udział w wartości projektu, a nie limit kosztów pośrednich, który dla projektu o takiej wartości wynosi 25% czyli 157 500,00zł.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76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01.07.2024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7293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70476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01.07.2024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985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73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6545521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442305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722792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374792209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9007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0369434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476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600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3168352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Zasady realizacji projektów </a:t>
            </a:r>
            <a:br>
              <a:rPr lang="pl-PL" dirty="0">
                <a:latin typeface="+mn-lt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 </a:t>
            </a: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Działanie 5.5. Aktywne i zdrowe starzenie się </a:t>
            </a:r>
            <a:br>
              <a:rPr lang="pl-PL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3 lipca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449173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Limity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038B1EA-5FD6-47C6-A375-DB28715B562F}"/>
              </a:ext>
            </a:extLst>
          </p:cNvPr>
          <p:cNvSpPr/>
          <p:nvPr/>
        </p:nvSpPr>
        <p:spPr>
          <a:xfrm>
            <a:off x="1385706" y="1619597"/>
            <a:ext cx="81366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Wydatki w budżecie projektu można przyporządkować do jednego z limitów: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/>
              <a:t>☒ Cross-</a:t>
            </a:r>
            <a:r>
              <a:rPr lang="pl-PL" dirty="0" err="1"/>
              <a:t>financing</a:t>
            </a:r>
            <a:endParaRPr lang="pl-PL" dirty="0"/>
          </a:p>
          <a:p>
            <a:endParaRPr lang="pl-PL" dirty="0"/>
          </a:p>
          <a:p>
            <a:r>
              <a:rPr lang="pl-PL" dirty="0"/>
              <a:t>☒ Pomoc publiczna</a:t>
            </a:r>
          </a:p>
          <a:p>
            <a:endParaRPr lang="pl-PL" dirty="0"/>
          </a:p>
          <a:p>
            <a:r>
              <a:rPr lang="pl-PL" dirty="0"/>
              <a:t>☒ Pomoc de </a:t>
            </a:r>
            <a:r>
              <a:rPr lang="pl-PL" dirty="0" err="1"/>
              <a:t>minimis</a:t>
            </a:r>
            <a:endParaRPr lang="pl-PL" dirty="0"/>
          </a:p>
          <a:p>
            <a:endParaRPr lang="pl-PL" dirty="0"/>
          </a:p>
          <a:p>
            <a:r>
              <a:rPr lang="pl-PL" dirty="0"/>
              <a:t>☒ Wydatki na dostępność</a:t>
            </a:r>
            <a:endParaRPr lang="pl-PL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69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8" y="1187549"/>
            <a:ext cx="8928752" cy="489622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endParaRPr lang="pl-PL" sz="2800" dirty="0"/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pl-PL" sz="2400" dirty="0"/>
              <a:t>W ramach naboru wartość wydatków w ramach cross-</a:t>
            </a:r>
            <a:r>
              <a:rPr lang="pl-PL" sz="2400" dirty="0" err="1"/>
              <a:t>financingu</a:t>
            </a:r>
            <a:r>
              <a:rPr lang="pl-PL" sz="2400" dirty="0"/>
              <a:t> sumarycznie </a:t>
            </a:r>
            <a:r>
              <a:rPr lang="pl-PL" sz="2400" b="1" dirty="0"/>
              <a:t>nie może stanowić więcej niż 40 % wartości projektu ogółem.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pl-PL" sz="2400" dirty="0"/>
              <a:t>Do limitu cross </a:t>
            </a:r>
            <a:r>
              <a:rPr lang="pl-PL" sz="2400" dirty="0" err="1"/>
              <a:t>financingu</a:t>
            </a:r>
            <a:r>
              <a:rPr lang="pl-PL" sz="2400" dirty="0"/>
              <a:t> wchodzą zarówno koszty bezpośrednie zaliczane do cross-</a:t>
            </a:r>
            <a:r>
              <a:rPr lang="pl-PL" sz="2400" dirty="0" err="1"/>
              <a:t>financingu</a:t>
            </a:r>
            <a:r>
              <a:rPr lang="pl-PL" sz="2400" dirty="0"/>
              <a:t>, jak i koszty pośrednie naliczone od tych wydatków.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69"/>
            <a:ext cx="8639395" cy="848632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– limit cross-</a:t>
            </a: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1/2</a:t>
            </a:r>
            <a:endParaRPr lang="pl-PL" dirty="0"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8" y="1187549"/>
            <a:ext cx="8652028" cy="5400600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endParaRPr lang="pl-PL" sz="2800" dirty="0"/>
          </a:p>
          <a:p>
            <a:pPr marL="0" indent="0">
              <a:spcBef>
                <a:spcPts val="1200"/>
              </a:spcBef>
              <a:buNone/>
            </a:pPr>
            <a:r>
              <a:rPr lang="pl-PL" sz="2800" b="1" dirty="0"/>
              <a:t>Zadanie Koszty pośrednie można rozliczyć za pomocą jednej lub dwóch pozycji:</a:t>
            </a:r>
          </a:p>
          <a:p>
            <a:pPr marL="0" indent="0">
              <a:spcBef>
                <a:spcPts val="1200"/>
              </a:spcBef>
              <a:buNone/>
            </a:pPr>
            <a:endParaRPr lang="pl-PL" sz="2800" b="1" dirty="0"/>
          </a:p>
          <a:p>
            <a:pPr>
              <a:spcBef>
                <a:spcPts val="1200"/>
              </a:spcBef>
            </a:pPr>
            <a:r>
              <a:rPr lang="pl-PL" sz="2800" dirty="0"/>
              <a:t>W przypadku gdy żadna pozycja budżetowa w zadaniach zwykłych nie została zaliczona do limitu „cross-</a:t>
            </a:r>
            <a:r>
              <a:rPr lang="pl-PL" sz="2800" dirty="0" err="1"/>
              <a:t>financing</a:t>
            </a:r>
            <a:r>
              <a:rPr lang="pl-PL" sz="2800" dirty="0"/>
              <a:t>”, wtedy zadanie Koszty pośrednie rozliczane jest za pomocą tylko jednej pozycji. Pozycja ta nie jest zaliczona do żadnego z limitów.</a:t>
            </a:r>
          </a:p>
          <a:p>
            <a:pPr>
              <a:spcBef>
                <a:spcPts val="1200"/>
              </a:spcBef>
            </a:pPr>
            <a:r>
              <a:rPr lang="pl-PL" sz="2800" dirty="0"/>
              <a:t>W przypadku wystąpienia w budżecie kosztów bezpośrednich oznaczonych limitem cross-</a:t>
            </a:r>
            <a:r>
              <a:rPr lang="pl-PL" sz="2800" dirty="0" err="1"/>
              <a:t>financing</a:t>
            </a:r>
            <a:r>
              <a:rPr lang="pl-PL" sz="2800" dirty="0"/>
              <a:t>, w zadaniu Koszty pośrednie, </a:t>
            </a:r>
            <a:r>
              <a:rPr lang="pl-PL" sz="2800" b="1" dirty="0"/>
              <a:t>obowiązkowe</a:t>
            </a:r>
            <a:r>
              <a:rPr lang="pl-PL" sz="2800" dirty="0"/>
              <a:t> jest dodanie odrębnej pozycji kosztów pośrednich odnoszących się do przedmiotowych wydatków w ramach cross-</a:t>
            </a:r>
            <a:r>
              <a:rPr lang="pl-PL" sz="2800" dirty="0" err="1"/>
              <a:t>financingu</a:t>
            </a:r>
            <a:r>
              <a:rPr lang="pl-PL" sz="2800" dirty="0"/>
              <a:t>. Suma obu pozycji kosztów pośrednich, stanowić będzie wartość kosztów pośrednich ogółem w projekcie.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2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7" y="492115"/>
            <a:ext cx="8640381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– limit cross-</a:t>
            </a: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2/2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Symbol zastępczy zawartości 22">
            <a:extLst>
              <a:ext uri="{FF2B5EF4-FFF2-40B4-BE49-F238E27FC236}">
                <a16:creationId xmlns:a16="http://schemas.microsoft.com/office/drawing/2014/main" id="{A964EEA0-345A-47A5-A8B3-3345997D2A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250877"/>
            <a:ext cx="8640381" cy="566383"/>
          </a:xfr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24F9F92-D66B-4D23-B2C0-AA5450BAA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817260"/>
            <a:ext cx="8640381" cy="472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Koszty pośrednie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83562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134388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8" y="684708"/>
            <a:ext cx="9361647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2/3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090" y="1940549"/>
            <a:ext cx="10009112" cy="704666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pl-PL" sz="3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Limity kosztów pośrednich obowiązujących dla wartości projektów</a:t>
            </a:r>
            <a:r>
              <a:rPr lang="pl-PL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4103924-718E-4197-B4C6-ACA8A61487C1}"/>
              </a:ext>
            </a:extLst>
          </p:cNvPr>
          <p:cNvSpPr/>
          <p:nvPr/>
        </p:nvSpPr>
        <p:spPr>
          <a:xfrm>
            <a:off x="737090" y="3203773"/>
            <a:ext cx="9937104" cy="337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do 830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830 tys. PLN do 1 740 tys. PLN włącznie,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1 740 tys. PLN do 4 550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przekraczającej 4 550 tys. PLN.</a:t>
            </a:r>
          </a:p>
        </p:txBody>
      </p:sp>
    </p:spTree>
    <p:extLst>
      <p:ext uri="{BB962C8B-B14F-4D97-AF65-F5344CB8AC3E}">
        <p14:creationId xmlns:p14="http://schemas.microsoft.com/office/powerpoint/2010/main" val="417687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B5159F-C10B-4871-A82C-4BB71D8E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875" y="517272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pośrednie 3/3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2D1F77-8547-45A7-96FE-E82E0138A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418" y="1669598"/>
            <a:ext cx="8424838" cy="1512168"/>
          </a:xfrm>
        </p:spPr>
        <p:txBody>
          <a:bodyPr/>
          <a:lstStyle/>
          <a:p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pamiętać, że </a:t>
            </a: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pośrednie </a:t>
            </a: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powinny stanowić ostatnie zadanie we wniosku. </a:t>
            </a:r>
          </a:p>
          <a:p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Wartość kosztów pośrednich liczona jest procentowo od wartości kosztów bezpośrednich.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B8B6C83-06D1-41C1-9055-32411E5268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CC937BEF-D7E9-467E-87B2-4799735F7D7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4474" y="3469554"/>
            <a:ext cx="8550726" cy="319028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81204E76-FB38-4D22-A8C5-C610231ADD3B}"/>
              </a:ext>
            </a:extLst>
          </p:cNvPr>
          <p:cNvSpPr/>
          <p:nvPr/>
        </p:nvSpPr>
        <p:spPr>
          <a:xfrm>
            <a:off x="1113385" y="6263953"/>
            <a:ext cx="8804979" cy="4682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320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461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619597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sz="2600" dirty="0"/>
              <a:t>W ramach naboru, w przypadku projektów, których łączny koszt wyrażony w PLN </a:t>
            </a:r>
            <a:r>
              <a:rPr lang="pl-PL" sz="2600" b="1" dirty="0"/>
              <a:t>nie przekracza </a:t>
            </a:r>
            <a:r>
              <a:rPr lang="pl-PL" sz="2600" dirty="0"/>
              <a:t>równowartości </a:t>
            </a:r>
            <a:r>
              <a:rPr lang="pl-PL" sz="2600" b="1" dirty="0"/>
              <a:t>200 tys. EUR, tj. 856 960,00 zł</a:t>
            </a:r>
            <a:r>
              <a:rPr lang="pl-PL" sz="2600" dirty="0"/>
              <a:t>, należy zastosować </a:t>
            </a:r>
            <a:r>
              <a:rPr lang="pl-PL" sz="2600" b="1" dirty="0"/>
              <a:t>obligatoryjnie</a:t>
            </a:r>
            <a:r>
              <a:rPr lang="pl-PL" sz="2600" dirty="0"/>
              <a:t> metodę rozliczania wydatków na podstawie kwot ryczałtowych określanych przez beneficjenta w oparciu o szczegółowy budżet projektu. </a:t>
            </a:r>
          </a:p>
          <a:p>
            <a:pPr>
              <a:spcBef>
                <a:spcPts val="0"/>
              </a:spcBef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b="1" dirty="0"/>
              <a:t>ION nie dopuszcza realizacji projektów powyżej 200 tys. EUR rozliczanych na podstawie kwot ryczałtowych.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dirty="0"/>
              <a:t>Wnioskodawca bierze pod uwagę planowane do zrealizowania zadania w ramach projektu, dla których określa kwoty ryczałtowe. Następnie definiuje </a:t>
            </a:r>
            <a:r>
              <a:rPr lang="pl-PL" sz="2600" b="1" dirty="0"/>
              <a:t>wskaźniki</a:t>
            </a:r>
            <a:r>
              <a:rPr lang="pl-PL" sz="2600" dirty="0"/>
              <a:t> służące do rozliczenia kwoty ryczałtowej oraz </a:t>
            </a:r>
            <a:r>
              <a:rPr lang="pl-PL" sz="2600" b="1" dirty="0"/>
              <a:t>dokumenty</a:t>
            </a:r>
            <a:r>
              <a:rPr lang="pl-PL" sz="2600" dirty="0"/>
              <a:t> niezbędne do potwierdzenia stopnia osiągnięcia wskaźnika. 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dirty="0"/>
          </a:p>
          <a:p>
            <a:pPr>
              <a:spcBef>
                <a:spcPts val="0"/>
              </a:spcBef>
            </a:pPr>
            <a:r>
              <a:rPr lang="pl-PL" sz="2600" dirty="0"/>
              <a:t>Po pozytywnej ocenie wniosku o dofinansowanie założenia te zostają odzwierciedlone </a:t>
            </a:r>
            <a:r>
              <a:rPr lang="pl-PL" sz="2600" b="1" dirty="0"/>
              <a:t>w umowie o dofinansowanie</a:t>
            </a:r>
            <a:r>
              <a:rPr lang="pl-PL" sz="2600" dirty="0"/>
              <a:t>. </a:t>
            </a:r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580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2/3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331446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pl-PL" sz="4600" dirty="0"/>
          </a:p>
          <a:p>
            <a:pPr>
              <a:spcBef>
                <a:spcPts val="0"/>
              </a:spcBef>
            </a:pPr>
            <a:endParaRPr lang="pl-PL" sz="4600" dirty="0"/>
          </a:p>
          <a:p>
            <a:pPr marL="0" indent="0">
              <a:spcBef>
                <a:spcPts val="0"/>
              </a:spcBef>
              <a:buNone/>
            </a:pPr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Projekty poniżej 200 tys. EUR, w których nie została zastosowana metoda rozliczania wydatków na podstawie kwot ryczałtowych </a:t>
            </a:r>
            <a:r>
              <a:rPr lang="pl-PL" b="1" dirty="0"/>
              <a:t>będą podlegały odrzuceniu na etapie oceny formalnej. </a:t>
            </a:r>
          </a:p>
          <a:p>
            <a:pPr marL="0" indent="0">
              <a:buNone/>
            </a:pPr>
            <a:r>
              <a:rPr lang="pl-PL" dirty="0"/>
              <a:t>Projekty przekraczające 200 tys. EUR, w których została zastosowana metoda rozliczania wydatków na podstawie kwot ryczałtowych będą kierowane do negocjacji.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932F943-A901-4D91-846B-DF3C35C66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0" y="1475581"/>
            <a:ext cx="8640381" cy="29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3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52" y="505740"/>
            <a:ext cx="8783791" cy="681810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3/3</a:t>
            </a:r>
            <a:br>
              <a:rPr lang="pl-PL" sz="3600" dirty="0"/>
            </a:b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9" y="1583593"/>
            <a:ext cx="8856984" cy="47885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KORZYŚCI:</a:t>
            </a:r>
            <a:endParaRPr lang="pl-PL" dirty="0"/>
          </a:p>
          <a:p>
            <a:pPr lvl="0">
              <a:spcBef>
                <a:spcPts val="1800"/>
              </a:spcBef>
            </a:pPr>
            <a:r>
              <a:rPr lang="pl-PL" dirty="0"/>
              <a:t>Ułatwienie realizacji projektu – skupienie się na produktach i rezultatach, </a:t>
            </a:r>
            <a:br>
              <a:rPr lang="pl-PL" dirty="0"/>
            </a:br>
            <a:r>
              <a:rPr lang="pl-PL" dirty="0"/>
              <a:t>a nie procedurach, wydatkach.</a:t>
            </a:r>
          </a:p>
          <a:p>
            <a:pPr lvl="0"/>
            <a:r>
              <a:rPr lang="pl-PL" dirty="0"/>
              <a:t>Zmniejszenie obciążeń administracyjnych zarówno po stronie beneficjentów, jak i instytucji (brak wymogu weryfikacji dokumentów księgowych).</a:t>
            </a:r>
          </a:p>
          <a:p>
            <a:pPr lvl="0"/>
            <a:r>
              <a:rPr lang="pl-PL" dirty="0"/>
              <a:t>Łatwiejszy dostęp do funduszy UE, również dla mniejszych podmiotów.</a:t>
            </a:r>
          </a:p>
          <a:p>
            <a:pPr lvl="0"/>
            <a:r>
              <a:rPr lang="pl-PL" dirty="0"/>
              <a:t>Uniknięcie ryzyka wystąpienia najczęściej spotykanych nieprawidłowości </a:t>
            </a:r>
            <a:br>
              <a:rPr lang="pl-PL" dirty="0"/>
            </a:br>
            <a:r>
              <a:rPr lang="pl-PL" dirty="0"/>
              <a:t>w projektach (błędy w PZP i zasadzie konkurencyjności).</a:t>
            </a:r>
          </a:p>
          <a:p>
            <a:pPr lvl="0"/>
            <a:r>
              <a:rPr lang="pl-PL" dirty="0"/>
              <a:t>Proste rozliczenie końcowe – projekt rozliczony w 100% (brak zwrotów) </a:t>
            </a:r>
            <a:br>
              <a:rPr lang="pl-PL" dirty="0"/>
            </a:br>
            <a:r>
              <a:rPr lang="pl-PL" dirty="0"/>
              <a:t>w przypadku właściwego udokumentowania osiągnięcia wskaźników.</a:t>
            </a:r>
          </a:p>
          <a:p>
            <a:pPr lvl="0"/>
            <a:r>
              <a:rPr lang="pl-PL" dirty="0"/>
              <a:t>Uproszczona ścieżka kontroli projektu.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25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834" y="502200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Podstawowe dokumenty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5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/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4 do Regulaminu wyboru projektów).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03853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1/2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8"/>
            <a:ext cx="8640381" cy="767641"/>
          </a:xfrm>
        </p:spPr>
        <p:txBody>
          <a:bodyPr/>
          <a:lstStyle/>
          <a:p>
            <a:r>
              <a:rPr lang="pl-PL" sz="3600" dirty="0"/>
              <a:t>Personel</a:t>
            </a:r>
            <a:r>
              <a:rPr lang="pl-PL" dirty="0"/>
              <a:t> </a:t>
            </a:r>
            <a:r>
              <a:rPr lang="pl-PL" sz="3600" dirty="0"/>
              <a:t>projektu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03573"/>
            <a:ext cx="90010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200" dirty="0"/>
              <a:t>Koszty związane z zaangażowaniem personelu projektu mogą być kwalifikowalne, </a:t>
            </a:r>
            <a:br>
              <a:rPr lang="pl-PL" sz="4200" dirty="0"/>
            </a:br>
            <a:r>
              <a:rPr lang="pl-PL" sz="4200" dirty="0"/>
              <a:t>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dirty="0"/>
              <a:t>Kwalifikowalnymi składnikami wynagrodzenia personelu projektu jest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</a:t>
            </a:r>
            <a:r>
              <a:rPr lang="pl-PL" sz="4200" b="1" dirty="0"/>
              <a:t>formę zaangażowania i szacunkowy wymiar czasu pracy </a:t>
            </a:r>
            <a:r>
              <a:rPr lang="pl-PL" sz="4200" dirty="0"/>
              <a:t>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</a:t>
            </a:r>
            <a:r>
              <a:rPr lang="pl-PL" sz="4200" b="1" dirty="0"/>
              <a:t>uzasadnienie</a:t>
            </a:r>
            <a:r>
              <a:rPr lang="pl-PL" sz="4200" dirty="0"/>
              <a:t>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Wydatki niekwalifikowalne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1187550"/>
            <a:ext cx="8928895" cy="5112049"/>
          </a:xfrm>
        </p:spPr>
        <p:txBody>
          <a:bodyPr>
            <a:normAutofit/>
          </a:bodyPr>
          <a:lstStyle/>
          <a:p>
            <a:pPr lvl="0"/>
            <a:endParaRPr lang="pl-PL" sz="2800" dirty="0"/>
          </a:p>
          <a:p>
            <a:pPr marL="0" lvl="0" indent="0">
              <a:buNone/>
            </a:pPr>
            <a:r>
              <a:rPr lang="pl-PL" sz="2800" dirty="0"/>
              <a:t> </a:t>
            </a:r>
            <a:r>
              <a:rPr lang="pl-PL" sz="2800" u="sng" dirty="0"/>
              <a:t>Za niekwalifikowalne uznaje się m.in.:</a:t>
            </a:r>
          </a:p>
          <a:p>
            <a:pPr marL="0" lvl="0" indent="0">
              <a:buNone/>
            </a:pPr>
            <a:endParaRPr lang="pl-PL" sz="2800" u="sng" dirty="0"/>
          </a:p>
          <a:p>
            <a:pPr lvl="1">
              <a:spcBef>
                <a:spcPts val="1200"/>
              </a:spcBef>
            </a:pPr>
            <a:r>
              <a:rPr lang="pl-PL" sz="2400" dirty="0"/>
              <a:t> wydatki na szkolenia i działania, których obowiązek przeprowadzenia wynika z przepisów prawa krajowego (np. szkolenia dotyczące bhp, badania wstępne, okresowe);</a:t>
            </a:r>
          </a:p>
          <a:p>
            <a:pPr marL="292100" lvl="1" indent="0">
              <a:spcBef>
                <a:spcPts val="1200"/>
              </a:spcBef>
              <a:buNone/>
            </a:pPr>
            <a:endParaRPr lang="pl-PL" sz="2400" dirty="0"/>
          </a:p>
          <a:p>
            <a:pPr lvl="1">
              <a:spcBef>
                <a:spcPts val="1200"/>
              </a:spcBef>
            </a:pPr>
            <a:r>
              <a:rPr lang="pl-PL" sz="2400" dirty="0"/>
              <a:t> wydatki poniesione na wynagrodzenia pracowników;</a:t>
            </a:r>
          </a:p>
          <a:p>
            <a:pPr marL="292100" lvl="1" indent="0">
              <a:spcBef>
                <a:spcPts val="1200"/>
              </a:spcBef>
              <a:buNone/>
            </a:pPr>
            <a:endParaRPr lang="pl-PL" sz="2400" dirty="0"/>
          </a:p>
          <a:p>
            <a:pPr lvl="1">
              <a:spcBef>
                <a:spcPts val="1200"/>
              </a:spcBef>
            </a:pPr>
            <a:r>
              <a:rPr lang="pl-PL" sz="2400" dirty="0"/>
              <a:t> wydatki przeznaczone na aktywność fizyczną pracowników </a:t>
            </a:r>
            <a:br>
              <a:rPr lang="pl-PL" sz="2400" dirty="0"/>
            </a:br>
            <a:r>
              <a:rPr lang="pl-PL" sz="2400" dirty="0"/>
              <a:t>i pracodawców np. refundacji grupowych zajęć sportowych, kart sportowo-rekreacyjnych, wejść/karnetów do obiektów sportowych i pływalni itp.;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76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Wydatki niekwalifikowalne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1187550"/>
            <a:ext cx="8928895" cy="5112049"/>
          </a:xfrm>
        </p:spPr>
        <p:txBody>
          <a:bodyPr>
            <a:normAutofit/>
          </a:bodyPr>
          <a:lstStyle/>
          <a:p>
            <a:pPr lvl="0"/>
            <a:endParaRPr lang="pl-PL" sz="2800" dirty="0"/>
          </a:p>
          <a:p>
            <a:pPr lvl="1">
              <a:spcBef>
                <a:spcPts val="1200"/>
              </a:spcBef>
            </a:pPr>
            <a:r>
              <a:rPr lang="pl-PL" sz="2800" dirty="0"/>
              <a:t> </a:t>
            </a:r>
            <a:r>
              <a:rPr lang="pl-PL" sz="2400" dirty="0"/>
              <a:t>wydatki związane z leczeniem;</a:t>
            </a:r>
          </a:p>
          <a:p>
            <a:pPr marL="292100" lvl="1" indent="0">
              <a:spcBef>
                <a:spcPts val="1200"/>
              </a:spcBef>
              <a:buNone/>
            </a:pPr>
            <a:endParaRPr lang="pl-PL" sz="2400" dirty="0"/>
          </a:p>
          <a:p>
            <a:pPr lvl="1">
              <a:spcBef>
                <a:spcPts val="1200"/>
              </a:spcBef>
            </a:pPr>
            <a:r>
              <a:rPr lang="pl-PL" sz="2400" dirty="0"/>
              <a:t> wydatki związane z rehabilitacją i fizjoterapią;</a:t>
            </a:r>
          </a:p>
          <a:p>
            <a:pPr marL="292100" lvl="1" indent="0">
              <a:spcBef>
                <a:spcPts val="1200"/>
              </a:spcBef>
              <a:buNone/>
            </a:pPr>
            <a:endParaRPr lang="pl-PL" sz="2400" dirty="0"/>
          </a:p>
          <a:p>
            <a:pPr lvl="1">
              <a:spcBef>
                <a:spcPts val="1200"/>
              </a:spcBef>
            </a:pPr>
            <a:r>
              <a:rPr lang="pl-PL" sz="2400" dirty="0"/>
              <a:t> wydatki związane z doposażeniem/wyposażeniem stanowisk pracy wynikające z obowiązków spoczywających na pracodawcy w świetle przepisów z zakresu bezpieczeństwa i higieny pracy lub pokrywające się z dofinansowaniem do stanowisk pracy z PFRON (dla pracowników z orzeczoną niepełnosprawnością).</a:t>
            </a:r>
          </a:p>
          <a:p>
            <a:pPr lvl="0"/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92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1/4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693" y="1115541"/>
            <a:ext cx="8388189" cy="4032448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pl-PL" sz="9600" dirty="0"/>
          </a:p>
          <a:p>
            <a:r>
              <a:rPr lang="pl-PL" sz="4400" dirty="0"/>
              <a:t>W przypadku wystąpienia wsparcia stanowiącego pomoc publiczną, udzielaną w ramach realizacji FEP 2021-2027, znajdą zastosowanie właściwe przepisy prawa Unii Europejskiej i krajowego, dotyczące zasad udzielania tej pomocy, obowiązujące w momencie udzielania wsparcia. </a:t>
            </a:r>
          </a:p>
          <a:p>
            <a:endParaRPr lang="pl-PL" sz="4400" dirty="0"/>
          </a:p>
          <a:p>
            <a:r>
              <a:rPr lang="pl-PL" sz="4400" dirty="0"/>
              <a:t>24 maja br. w dzienniku ustaw opublikowano nowelizację rozporządzenia Ministra Funduszy i Polityki Regionalnej w sprawie udzielania pomocy de </a:t>
            </a:r>
            <a:r>
              <a:rPr lang="pl-PL" sz="4400" dirty="0" err="1"/>
              <a:t>minimis</a:t>
            </a:r>
            <a:r>
              <a:rPr lang="pl-PL" sz="4400" dirty="0"/>
              <a:t> oraz pomocy publicznej w ramach programów finansowanych z Europejskiego Funduszu Społecznego Plus (EFS+) na lata 2021– 2027 (Dz.U. 2024 poz. 784).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210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2/4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7992409" cy="396044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endParaRPr lang="pl-PL" sz="3200" dirty="0"/>
          </a:p>
          <a:p>
            <a:r>
              <a:rPr lang="pl-PL" sz="7000" dirty="0"/>
              <a:t>W projektach, co do zasady, możliwe jest wystąpienie pomocy de </a:t>
            </a:r>
            <a:r>
              <a:rPr lang="pl-PL" sz="7000" dirty="0" err="1"/>
              <a:t>minimis</a:t>
            </a:r>
            <a:r>
              <a:rPr lang="pl-PL" sz="7000" dirty="0"/>
              <a:t>.</a:t>
            </a:r>
          </a:p>
          <a:p>
            <a:pPr marL="0" indent="0">
              <a:buNone/>
            </a:pPr>
            <a:endParaRPr lang="pl-PL" sz="7000" dirty="0"/>
          </a:p>
          <a:p>
            <a:r>
              <a:rPr lang="pl-PL" sz="7000" dirty="0"/>
              <a:t>Pomoc de </a:t>
            </a:r>
            <a:r>
              <a:rPr lang="pl-PL" sz="7000" dirty="0" err="1"/>
              <a:t>minimis</a:t>
            </a:r>
            <a:r>
              <a:rPr lang="pl-PL" sz="7000" dirty="0"/>
              <a:t> to rodzaj pomocy publicznej, który nie ma narzuconego konkretnego celu, jest jednak ograniczony kwotą.</a:t>
            </a:r>
          </a:p>
          <a:p>
            <a:pPr marL="0" indent="0">
              <a:buNone/>
            </a:pPr>
            <a:endParaRPr lang="pl-PL" sz="7000" dirty="0"/>
          </a:p>
          <a:p>
            <a:r>
              <a:rPr lang="pl-PL" sz="7000" dirty="0"/>
              <a:t>Maksymalna kwota pomocy de </a:t>
            </a:r>
            <a:r>
              <a:rPr lang="pl-PL" sz="7000" dirty="0" err="1"/>
              <a:t>minimis</a:t>
            </a:r>
            <a:r>
              <a:rPr lang="pl-PL" sz="7000" dirty="0"/>
              <a:t> jaką Państwo udzielić może jednemu podmiotowi gospodarczemu na przestrzeni 3 lat wynosi </a:t>
            </a:r>
            <a:r>
              <a:rPr lang="pl-PL" sz="7000" b="1" dirty="0"/>
              <a:t>300 tys. EUR brutto.</a:t>
            </a:r>
            <a:endParaRPr lang="pl-PL" sz="7000" dirty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360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3/4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187549"/>
            <a:ext cx="7992409" cy="55446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2000" dirty="0"/>
          </a:p>
          <a:p>
            <a:r>
              <a:rPr lang="pl-PL" sz="2400" dirty="0"/>
              <a:t>Rozporządzenie wskazuje przykładowe rodzaje kosztów, które mogą być objęte pomocą de </a:t>
            </a:r>
            <a:r>
              <a:rPr lang="pl-PL" sz="2400" dirty="0" err="1"/>
              <a:t>minimis</a:t>
            </a:r>
            <a:r>
              <a:rPr lang="pl-PL" sz="2400" dirty="0"/>
              <a:t> (§ 10 ust. 1). 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Co do zasady, w przypadku projektów, których wnioskodawcą jest przedsiębiorca (beneficjent pomocy) i chce realizować projekt na rzecz swojej organizacji i swoich pracowników, cały projekt będzie objęty pomocą publiczną/</a:t>
            </a:r>
            <a:r>
              <a:rPr lang="pl-PL" sz="2400" b="1" dirty="0"/>
              <a:t>de </a:t>
            </a:r>
            <a:r>
              <a:rPr lang="pl-PL" sz="2400" b="1" dirty="0" err="1"/>
              <a:t>minimis</a:t>
            </a:r>
            <a:r>
              <a:rPr lang="pl-PL" sz="2400" dirty="0"/>
              <a:t>.</a:t>
            </a:r>
          </a:p>
          <a:p>
            <a:endParaRPr lang="pl-PL" sz="2400" dirty="0"/>
          </a:p>
          <a:p>
            <a:endParaRPr lang="pl-PL" sz="9600" dirty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44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4/4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899517"/>
            <a:ext cx="7992409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3200" b="1" dirty="0"/>
          </a:p>
          <a:p>
            <a:pPr marL="0" indent="0">
              <a:buNone/>
            </a:pPr>
            <a:r>
              <a:rPr lang="pl-PL" sz="3200" b="1" dirty="0"/>
              <a:t>Kogo dotyczy?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dirty="0"/>
              <a:t>Pomoc publiczna/de </a:t>
            </a:r>
            <a:r>
              <a:rPr lang="pl-PL" dirty="0" err="1"/>
              <a:t>minimis</a:t>
            </a:r>
            <a:r>
              <a:rPr lang="pl-PL" dirty="0"/>
              <a:t> jest udzielana podmiotom prowadzącym działalność gospodarczą niezależnie od ich formy prawnej i źródeł ich finansowania.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Co więcej, nie ma znaczenia, czy jest to podmiot nastawiony na zysk czy też nie. Przedsiębiorcą może być więc również stowarzyszenie czy fundacja, które nie działają z zamiarem osiągania zysku.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33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61" y="2123653"/>
            <a:ext cx="8640382" cy="468000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Poziom dofinansowania wydatków kwalifikowalnych wynosi 90% (w tym 85 % - dofinansowanie UE, 5 % - wkład krajowy)</a:t>
            </a:r>
          </a:p>
          <a:p>
            <a:pPr>
              <a:spcAft>
                <a:spcPts val="1800"/>
              </a:spcAft>
            </a:pPr>
            <a:r>
              <a:rPr lang="pl-PL" sz="2400" b="1" dirty="0"/>
              <a:t>Wkład własny beneficjenta wynosi 10% wartości projektu</a:t>
            </a:r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97" y="467469"/>
            <a:ext cx="9028499" cy="560977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</a:t>
            </a:r>
            <a:endParaRPr lang="pl-PL" sz="27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864096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Budżet projektu 1/4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77" y="1403573"/>
            <a:ext cx="8640382" cy="5760640"/>
          </a:xfrm>
        </p:spPr>
        <p:txBody>
          <a:bodyPr>
            <a:normAutofit fontScale="92500"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3200" b="1" dirty="0">
                <a:solidFill>
                  <a:srgbClr val="000000"/>
                </a:solidFill>
              </a:rPr>
              <a:t>Taryfikator towarów i usług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Ze </a:t>
            </a:r>
            <a:r>
              <a:rPr lang="pl-PL" sz="2400" dirty="0">
                <a:solidFill>
                  <a:srgbClr val="000000"/>
                </a:solidFill>
              </a:rPr>
              <a:t>względu na prawdopodobne wystąpienie w budżecie projektów wielu niestandardowych kategorii wydatków, na potrzeby niniejszego konkursu </a:t>
            </a:r>
            <a:br>
              <a:rPr lang="pl-PL" sz="2400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000000"/>
                </a:solidFill>
              </a:rPr>
              <a:t>nie opracowano</a:t>
            </a:r>
            <a:r>
              <a:rPr lang="pl-PL" sz="2400" dirty="0">
                <a:solidFill>
                  <a:srgbClr val="000000"/>
                </a:solidFill>
              </a:rPr>
              <a:t> Taryfikatora towarów i usług (wydatki i działania powinny być wynikiem </a:t>
            </a:r>
            <a:r>
              <a:rPr lang="pl-PL" sz="2400" b="1" dirty="0">
                <a:solidFill>
                  <a:srgbClr val="000000"/>
                </a:solidFill>
              </a:rPr>
              <a:t>diagnozy</a:t>
            </a:r>
            <a:r>
              <a:rPr lang="pl-PL" sz="2400" dirty="0">
                <a:solidFill>
                  <a:srgbClr val="000000"/>
                </a:solidFill>
              </a:rPr>
              <a:t> </a:t>
            </a:r>
            <a:r>
              <a:rPr lang="pl-PL" sz="2400" dirty="0"/>
              <a:t>ze szczególnym uwzględnieniem bieżących i prognozowanych potrzeb pracodawców i ich pracowników).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>
              <a:solidFill>
                <a:srgbClr val="000000"/>
              </a:solidFill>
            </a:endParaRPr>
          </a:p>
          <a:p>
            <a:pPr marL="0" lvl="0" indent="0">
              <a:buClr>
                <a:srgbClr val="003399"/>
              </a:buClr>
              <a:buNone/>
            </a:pPr>
            <a:r>
              <a:rPr lang="pl-PL" sz="2400" dirty="0">
                <a:solidFill>
                  <a:srgbClr val="000000"/>
                </a:solidFill>
              </a:rPr>
              <a:t>Wydatki przedstawione w ramach budżetu projektu powinny być: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400" dirty="0">
                <a:solidFill>
                  <a:srgbClr val="000000"/>
                </a:solidFill>
              </a:rPr>
              <a:t>a) racjonalne – ich wysokość musi być dostosowana do zakresu zaplanowanych działań,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400" dirty="0">
                <a:solidFill>
                  <a:srgbClr val="000000"/>
                </a:solidFill>
              </a:rPr>
              <a:t>b) zasadne – muszą być potrzebne i bezpośrednio związane z realizacją działań zaplanowanych w projekcie,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400" dirty="0">
                <a:solidFill>
                  <a:srgbClr val="000000"/>
                </a:solidFill>
              </a:rPr>
              <a:t>c) kwalifikowalne – spełniające warunki określone w Wytycznych dotyczących kwalifikowalności wydatków na lata 2021-2027.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67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16F8FE-8CDF-49DC-87C0-28CE4BE7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Budżet projektu 2/4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44B38D4-98F9-4F65-BC2B-B1DF4DF9FE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06CF37A-B4EC-40AA-89FD-E702E648CCF6}"/>
              </a:ext>
            </a:extLst>
          </p:cNvPr>
          <p:cNvSpPr txBox="1"/>
          <p:nvPr/>
        </p:nvSpPr>
        <p:spPr>
          <a:xfrm>
            <a:off x="1024819" y="1835621"/>
            <a:ext cx="33129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Źródłach finansowania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</a:t>
            </a:r>
            <a:b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dofinansowania i wkład własny,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 w podziale na: budżet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państwa, budżet JST, publiczny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prywatny jest wpisywany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„z ręki”; automatycznie dokona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się podsumowanie wkładu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własnego i całkowitego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budżetu projektu. 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A3C7B1A3-3055-4AF6-9FEC-18FBD0B44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009" y="451082"/>
            <a:ext cx="3924434" cy="6568755"/>
          </a:xfrm>
          <a:prstGeom prst="rect">
            <a:avLst/>
          </a:prstGeom>
        </p:spPr>
      </p:pic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8BE53DB-CF27-4AAD-86DB-9C974D945563}"/>
              </a:ext>
            </a:extLst>
          </p:cNvPr>
          <p:cNvSpPr/>
          <p:nvPr/>
        </p:nvSpPr>
        <p:spPr>
          <a:xfrm>
            <a:off x="5273899" y="6444133"/>
            <a:ext cx="1872208" cy="5757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7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535" y="473206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accent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projektu 3/4</a:t>
            </a:r>
            <a:endParaRPr lang="pl-PL" sz="3600" b="0" dirty="0">
              <a:solidFill>
                <a:schemeClr val="accent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11" name="Symbol zastępczy zawartości 3">
            <a:extLst>
              <a:ext uri="{FF2B5EF4-FFF2-40B4-BE49-F238E27FC236}">
                <a16:creationId xmlns:a16="http://schemas.microsoft.com/office/drawing/2014/main" id="{D2E08911-8584-4F6D-A212-BC19490AC69F}"/>
              </a:ext>
            </a:extLst>
          </p:cNvPr>
          <p:cNvSpPr txBox="1">
            <a:spLocks/>
          </p:cNvSpPr>
          <p:nvPr/>
        </p:nvSpPr>
        <p:spPr>
          <a:xfrm>
            <a:off x="521369" y="827509"/>
            <a:ext cx="9720183" cy="42484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lang="pl-PL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z budżetu są automatycznie sumowane w Sekcji </a:t>
            </a:r>
            <a:r>
              <a:rPr lang="pl-PL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Podsumowanie budżetu </a:t>
            </a: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jest to sekcja nieedytowalna. </a:t>
            </a:r>
          </a:p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Symbol zastępczy zawartości 3">
            <a:extLst>
              <a:ext uri="{FF2B5EF4-FFF2-40B4-BE49-F238E27FC236}">
                <a16:creationId xmlns:a16="http://schemas.microsoft.com/office/drawing/2014/main" id="{42E8CB34-AB06-4CD4-A910-EE4176D6971E}"/>
              </a:ext>
            </a:extLst>
          </p:cNvPr>
          <p:cNvSpPr txBox="1">
            <a:spLocks/>
          </p:cNvSpPr>
          <p:nvPr/>
        </p:nvSpPr>
        <p:spPr>
          <a:xfrm>
            <a:off x="161330" y="5868069"/>
            <a:ext cx="10369152" cy="15841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986" marR="0" lvl="0" indent="-251986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2E6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737395" y="2144987"/>
            <a:ext cx="8640380" cy="379509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ECEA9F39-24EA-4B02-894C-E29900E524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393" y="2144987"/>
            <a:ext cx="8640381" cy="3607850"/>
          </a:xfrm>
          <a:prstGeom prst="rect">
            <a:avLst/>
          </a:prstGeom>
        </p:spPr>
      </p:pic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5C4B0F9E-1791-4533-A399-C3E173E80FF0}"/>
              </a:ext>
            </a:extLst>
          </p:cNvPr>
          <p:cNvSpPr/>
          <p:nvPr/>
        </p:nvSpPr>
        <p:spPr>
          <a:xfrm>
            <a:off x="737394" y="2987749"/>
            <a:ext cx="6768752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946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449173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 4/4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259557"/>
            <a:ext cx="8928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Nazwy wydatków </a:t>
            </a:r>
            <a:r>
              <a:rPr lang="pl-PL" sz="2200" dirty="0"/>
              <a:t>w obrębie jednego zadania i podmiotu realizującego projekt (Wnioskodawca/Realizator, jeśli dotyczy) nie mogą się powtarzać, </a:t>
            </a:r>
            <a:r>
              <a:rPr lang="pl-PL" sz="2200" b="1" dirty="0"/>
              <a:t>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Nazwa kosztu powinna być precyzyjna </a:t>
            </a:r>
            <a:r>
              <a:rPr lang="pl-PL" sz="2200" dirty="0"/>
              <a:t>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>
              <a:buClr>
                <a:schemeClr val="accent1"/>
              </a:buClr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Limity</a:t>
            </a:r>
            <a:r>
              <a:rPr lang="pl-PL" sz="2200" dirty="0"/>
              <a:t> - dany koszt może być jednocześnie objęty kilkoma limitami, </a:t>
            </a:r>
            <a:br>
              <a:rPr lang="pl-PL" sz="2200" dirty="0"/>
            </a:br>
            <a:r>
              <a:rPr lang="pl-PL" sz="2200" dirty="0"/>
              <a:t>np. stanowić pomoc de </a:t>
            </a:r>
            <a:r>
              <a:rPr lang="pl-PL" sz="2200" dirty="0" err="1"/>
              <a:t>minimis</a:t>
            </a:r>
            <a:r>
              <a:rPr lang="pl-PL" sz="2200" dirty="0"/>
              <a:t> w projekcie oraz stanowić wydatek na dostępność. </a:t>
            </a:r>
          </a:p>
          <a:p>
            <a:pPr>
              <a:buClr>
                <a:schemeClr val="accent1"/>
              </a:buClr>
            </a:pPr>
            <a:r>
              <a:rPr lang="pl-PL" sz="2200" dirty="0"/>
              <a:t> </a:t>
            </a:r>
          </a:p>
          <a:p>
            <a:pPr marL="361950">
              <a:buClr>
                <a:schemeClr val="accent1"/>
              </a:buClr>
            </a:pPr>
            <a:r>
              <a:rPr lang="pl-PL" sz="2200" dirty="0"/>
              <a:t>Zaznaczając dany limit, </a:t>
            </a:r>
            <a:r>
              <a:rPr lang="pl-PL" sz="2200" b="1" dirty="0"/>
              <a:t>cała wartość kosztu będzie do niego wliczona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3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449173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Kategorie kosztów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038B1EA-5FD6-47C6-A375-DB28715B562F}"/>
              </a:ext>
            </a:extLst>
          </p:cNvPr>
          <p:cNvSpPr/>
          <p:nvPr/>
        </p:nvSpPr>
        <p:spPr>
          <a:xfrm>
            <a:off x="1385706" y="1259557"/>
            <a:ext cx="8136664" cy="538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Wydatki w budżecie projektu należy przyporządkować do jednej z kategorii kosztów: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Amortyzacja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Podatki i opłaty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Koszty pośrednie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Nieruchomości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Środki trwałe/ Dostawy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Usługi zewnętrzne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Wartości niematerialne i prawne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Personel projektu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Roboty budowlane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☒ Dostawy (inne niż środki trwałe)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solidFill>
                  <a:srgbClr val="FF0000"/>
                </a:solidFill>
              </a:rPr>
              <a:t>☐ Koszty wsparcia uczestników projektu oraz podmiotów objętych wsparciem</a:t>
            </a:r>
            <a:endParaRPr lang="pl-PL" sz="20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0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8882</TotalTime>
  <Words>2383</Words>
  <Application>Microsoft Office PowerPoint</Application>
  <PresentationFormat>Niestandardowy</PresentationFormat>
  <Paragraphs>218</Paragraphs>
  <Slides>28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5" baseType="lpstr">
      <vt:lpstr>Arial</vt:lpstr>
      <vt:lpstr>Calibri</vt:lpstr>
      <vt:lpstr>Open Sans</vt:lpstr>
      <vt:lpstr>Times New Roman</vt:lpstr>
      <vt:lpstr>Wingdings</vt:lpstr>
      <vt:lpstr>Motyw pakietu Office</vt:lpstr>
      <vt:lpstr>1_Motyw pakietu Office</vt:lpstr>
      <vt:lpstr> Zasady realizacji projektów   Działanie 5.5. Aktywne i zdrowe starzenie się   </vt:lpstr>
      <vt:lpstr>Podstawowe dokumenty</vt:lpstr>
      <vt:lpstr> Poziom dofinansowania i wkład własny</vt:lpstr>
      <vt:lpstr>Wkład własny</vt:lpstr>
      <vt:lpstr> Budżet projektu 1/4</vt:lpstr>
      <vt:lpstr>Budżet projektu 2/4</vt:lpstr>
      <vt:lpstr>Budżet projektu 3/4</vt:lpstr>
      <vt:lpstr>Budżet projektu 4/4</vt:lpstr>
      <vt:lpstr>Kategorie kosztów</vt:lpstr>
      <vt:lpstr>Limity</vt:lpstr>
      <vt:lpstr>Cross-financing  </vt:lpstr>
      <vt:lpstr>Koszty pośrednie – limit cross-financing 1/2</vt:lpstr>
      <vt:lpstr>Koszty pośrednie – limit cross-financing 2/2</vt:lpstr>
      <vt:lpstr> Koszty pośrednie 1/3</vt:lpstr>
      <vt:lpstr>Koszty pośrednie 2/3</vt:lpstr>
      <vt:lpstr>Koszty pośrednie 3/3</vt:lpstr>
      <vt:lpstr>Uproszczone metody rozliczania wydatków 1/3</vt:lpstr>
      <vt:lpstr>Uproszczone metody rozliczania wydatków 2/3</vt:lpstr>
      <vt:lpstr>Uproszczone metody rozliczania  wydatków 3/3   </vt:lpstr>
      <vt:lpstr>Personel projektu 1/2</vt:lpstr>
      <vt:lpstr>Personel projektu 2/2</vt:lpstr>
      <vt:lpstr>Wydatki niekwalifikowalne 1/2</vt:lpstr>
      <vt:lpstr>Wydatki niekwalifikowalne 2/2</vt:lpstr>
      <vt:lpstr>Pomoc publiczna/de minimis 1/4</vt:lpstr>
      <vt:lpstr>Pomoc publiczna/de minimis 2/4</vt:lpstr>
      <vt:lpstr>Pomoc publiczna/de minimis 3/4</vt:lpstr>
      <vt:lpstr>Pomoc publiczna/de minimis 4/4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Górska Alina</cp:lastModifiedBy>
  <cp:revision>580</cp:revision>
  <cp:lastPrinted>2024-06-04T07:57:31Z</cp:lastPrinted>
  <dcterms:created xsi:type="dcterms:W3CDTF">2022-06-22T09:40:44Z</dcterms:created>
  <dcterms:modified xsi:type="dcterms:W3CDTF">2024-07-01T05:48:59Z</dcterms:modified>
</cp:coreProperties>
</file>