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56" r:id="rId2"/>
    <p:sldId id="1025" r:id="rId3"/>
    <p:sldId id="1045" r:id="rId4"/>
    <p:sldId id="1033" r:id="rId5"/>
    <p:sldId id="335" r:id="rId6"/>
    <p:sldId id="1016" r:id="rId7"/>
    <p:sldId id="1046" r:id="rId8"/>
    <p:sldId id="345" r:id="rId9"/>
    <p:sldId id="1047" r:id="rId10"/>
    <p:sldId id="329" r:id="rId11"/>
    <p:sldId id="342" r:id="rId12"/>
    <p:sldId id="333" r:id="rId13"/>
    <p:sldId id="330" r:id="rId14"/>
    <p:sldId id="331" r:id="rId15"/>
    <p:sldId id="337" r:id="rId16"/>
    <p:sldId id="332" r:id="rId17"/>
    <p:sldId id="334" r:id="rId18"/>
    <p:sldId id="327" r:id="rId19"/>
    <p:sldId id="310" r:id="rId20"/>
    <p:sldId id="344" r:id="rId21"/>
    <p:sldId id="340" r:id="rId22"/>
    <p:sldId id="997" r:id="rId23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1025"/>
            <p14:sldId id="1045"/>
            <p14:sldId id="1033"/>
            <p14:sldId id="335"/>
            <p14:sldId id="1016"/>
            <p14:sldId id="1046"/>
            <p14:sldId id="345"/>
            <p14:sldId id="1047"/>
            <p14:sldId id="329"/>
            <p14:sldId id="342"/>
            <p14:sldId id="333"/>
            <p14:sldId id="330"/>
            <p14:sldId id="331"/>
            <p14:sldId id="337"/>
            <p14:sldId id="332"/>
            <p14:sldId id="334"/>
            <p14:sldId id="327"/>
            <p14:sldId id="310"/>
            <p14:sldId id="344"/>
            <p14:sldId id="340"/>
            <p14:sldId id="9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0877" autoAdjust="0"/>
  </p:normalViewPr>
  <p:slideViewPr>
    <p:cSldViewPr showGuides="1">
      <p:cViewPr varScale="1">
        <p:scale>
          <a:sx n="94" d="100"/>
          <a:sy n="94" d="100"/>
        </p:scale>
        <p:origin x="1392" y="10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2024-07-04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5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29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85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768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590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4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33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469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805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027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0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674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67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39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02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27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1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59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28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449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13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2024-07-04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2024-07-04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unduszeuepomorskie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Fundusze Europejskie </a:t>
            </a:r>
            <a:br>
              <a:rPr lang="pl-PL" dirty="0"/>
            </a:br>
            <a:r>
              <a:rPr lang="pl-PL" dirty="0"/>
              <a:t>dla Pomorza 2021-2027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pl-PL" sz="3600" dirty="0"/>
              <a:t>Informacja i promocja </a:t>
            </a:r>
          </a:p>
          <a:p>
            <a:pPr>
              <a:lnSpc>
                <a:spcPct val="160000"/>
              </a:lnSpc>
            </a:pPr>
            <a:r>
              <a:rPr lang="pl-PL" sz="2400" dirty="0"/>
              <a:t>Gdańsk, 3 lipca 2024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działań i dokumentów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7382" y="1331565"/>
            <a:ext cx="8443576" cy="505481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W okresie realizacji Projektu, beneficjent jest zobowiązany do:  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1. umieszczania w widoczny sposób znaku Funduszy Europejskich, znaku barw Rzeczypospolitej Polskiej (jeśli dotyczy; wersja </a:t>
            </a:r>
            <a:r>
              <a:rPr lang="pl-PL" dirty="0" err="1">
                <a:latin typeface="+mn-lt"/>
              </a:rPr>
              <a:t>pełnokolorowa</a:t>
            </a:r>
            <a:r>
              <a:rPr lang="pl-PL" dirty="0">
                <a:latin typeface="+mn-lt"/>
              </a:rPr>
              <a:t>) i znaku Unii Europejskiej na: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działaniach informacyjnych i promocyjnych,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dokumentach i materiałach podawanych do wiadomości publicznej,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dokumentach i materiałach dla osób i podmiotów uczestniczących w projekcie,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229" y="1331565"/>
            <a:ext cx="9483353" cy="5544615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lvl="1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latin typeface="+mn-lt"/>
              </a:rPr>
              <a:t>Nie ma obowiązku zamieszczania dodatkowej informacji słownej o programie oraz o funduszu współfinansującym projekt.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latin typeface="+mn-lt"/>
              </a:rPr>
              <a:t>Zestaw znaków zawiera wszystkie niezbędne informacje.</a:t>
            </a:r>
          </a:p>
        </p:txBody>
      </p:sp>
      <p:pic>
        <p:nvPicPr>
          <p:cNvPr id="5" name="Obraz 4" descr="Kolorowy zestaw logotypów &#10;">
            <a:extLst>
              <a:ext uri="{FF2B5EF4-FFF2-40B4-BE49-F238E27FC236}">
                <a16:creationId xmlns:a16="http://schemas.microsoft.com/office/drawing/2014/main" id="{3345E7EC-D2C8-487C-94F1-670F562AE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81" y="2903981"/>
            <a:ext cx="9827247" cy="9072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516054"/>
            <a:ext cx="8797787" cy="815511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Obowiązki dotyczące oznaczania działań i dokumentów </a:t>
            </a:r>
            <a:br>
              <a:rPr lang="pl-PL" dirty="0">
                <a:latin typeface="+mn-lt"/>
              </a:rPr>
            </a:b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Jakie znaki graficzne należy umieścić?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0101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8" name="Symbol zastępczy zawartości 7" descr="Wzór naklejki&#10;">
            <a:extLst>
              <a:ext uri="{FF2B5EF4-FFF2-40B4-BE49-F238E27FC236}">
                <a16:creationId xmlns:a16="http://schemas.microsoft.com/office/drawing/2014/main" id="{DE4ED563-27A2-4AC5-8F54-13BC034E09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4869140"/>
            <a:ext cx="4140200" cy="2249842"/>
          </a:xfrm>
        </p:spPr>
      </p:pic>
      <p:pic>
        <p:nvPicPr>
          <p:cNvPr id="11" name="Obraz 10" descr="Wzór naklejki">
            <a:extLst>
              <a:ext uri="{FF2B5EF4-FFF2-40B4-BE49-F238E27FC236}">
                <a16:creationId xmlns:a16="http://schemas.microsoft.com/office/drawing/2014/main" id="{D48D002D-B967-4A91-9DF6-8494DE033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00" y="4873431"/>
            <a:ext cx="4186135" cy="2258440"/>
          </a:xfrm>
          <a:prstGeom prst="rect">
            <a:avLst/>
          </a:prstGeom>
        </p:spPr>
      </p:pic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779" y="899517"/>
            <a:ext cx="9163656" cy="43204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6800" dirty="0">
                <a:latin typeface="+mn-lt"/>
              </a:rPr>
              <a:t>Naklejki należy umieścić na produktach, sprzętach, pojazdach, aparaturze itp. </a:t>
            </a:r>
            <a:br>
              <a:rPr lang="pl-PL" sz="6800" dirty="0">
                <a:latin typeface="+mn-lt"/>
              </a:rPr>
            </a:br>
            <a:r>
              <a:rPr lang="pl-PL" sz="6800" dirty="0">
                <a:latin typeface="+mn-lt"/>
              </a:rPr>
              <a:t>powstałych lub zakupionych w ramach projektu (np. komputery, drukarki, laptopy).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</a:rPr>
              <a:t>Naklejki muszą znajdować się w dobrze widocznym miejscu,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</a:rPr>
              <a:t>Naklejek nie umieszczamy na przedmiotach użytku codziennego </a:t>
            </a:r>
            <a:br>
              <a:rPr lang="pl-PL" sz="6800" dirty="0">
                <a:latin typeface="+mn-lt"/>
              </a:rPr>
            </a:br>
            <a:r>
              <a:rPr lang="pl-PL" sz="6800" dirty="0">
                <a:latin typeface="+mn-lt"/>
              </a:rPr>
              <a:t>i takich, których znaczenie ma charakter pomocniczy / dodatkowy,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</a:rPr>
              <a:t>Wielkość naklejki odpowiednia do rodzaju i skali przedmiotu (najmniejszy rozmiar naklejki to 14x8 cm),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  <a:ea typeface="Open Sans" panose="020B0606030504020204" pitchFamily="34" charset="0"/>
              </a:rPr>
              <a:t>Obowiązują wzory naklejek.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9" y="440693"/>
            <a:ext cx="8640381" cy="1080001"/>
          </a:xfrm>
        </p:spPr>
        <p:txBody>
          <a:bodyPr>
            <a:normAutofit/>
          </a:bodyPr>
          <a:lstStyle/>
          <a:p>
            <a:r>
              <a:rPr lang="pl-PL" sz="2500" dirty="0">
                <a:latin typeface="+mn-lt"/>
              </a:rPr>
              <a:t>Obowiązki dotyczące oznaczania wyposażenia</a:t>
            </a:r>
          </a:p>
        </p:txBody>
      </p:sp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miejsca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496855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1. Umieszczenie </a:t>
            </a:r>
            <a:r>
              <a:rPr lang="pl-PL" b="1" dirty="0">
                <a:latin typeface="+mn-lt"/>
              </a:rPr>
              <a:t>w widocznym miejscu </a:t>
            </a:r>
            <a:r>
              <a:rPr lang="pl-PL" dirty="0">
                <a:latin typeface="+mn-lt"/>
              </a:rPr>
              <a:t>realizacji projektu </a:t>
            </a:r>
            <a:r>
              <a:rPr lang="pl-PL" b="1" dirty="0">
                <a:latin typeface="+mn-lt"/>
              </a:rPr>
              <a:t>trwałej tablicy informacyjnej </a:t>
            </a:r>
            <a:r>
              <a:rPr lang="pl-PL" dirty="0">
                <a:latin typeface="+mn-lt"/>
              </a:rPr>
              <a:t>podkreślającej fakt otrzymania dofinansowania z UE,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niezwłocznie po rozpoczęciu fizycznej realizacji projektu (jeśli dotyczy)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u="sng" dirty="0">
                <a:latin typeface="+mn-lt"/>
              </a:rPr>
              <a:t>Obowiązek postawienia tablicy – gdy spełnione są łącznie dwa warunki:</a:t>
            </a:r>
          </a:p>
          <a:p>
            <a:pPr marL="0" indent="0" algn="ctr">
              <a:spcAft>
                <a:spcPts val="1800"/>
              </a:spcAft>
              <a:buNone/>
            </a:pPr>
            <a:endParaRPr lang="pl-PL" b="1" dirty="0">
              <a:latin typeface="+mn-lt"/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>
                <a:latin typeface="+mn-lt"/>
              </a:rPr>
              <a:t>Projekt obejmuje prace budowlane, działania w zakresie infrastruktury, inwestycje rzeczowe lub zakup sprzętu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6500" b="1" dirty="0">
                <a:latin typeface="+mn-lt"/>
              </a:rPr>
              <a:t>+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>
                <a:latin typeface="+mn-lt"/>
              </a:rPr>
              <a:t>Całkowity koszt projektu przekracza: 100 tys. euro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22653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481556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miejsca projektu –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331" y="1021557"/>
            <a:ext cx="9091648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3100" dirty="0">
                <a:latin typeface="+mn-lt"/>
              </a:rPr>
              <a:t>2. Umieszczenie w miejscu realizacji projektu przynajmniej jednego </a:t>
            </a:r>
            <a:r>
              <a:rPr lang="pl-PL" sz="3100" b="1" dirty="0">
                <a:latin typeface="+mn-lt"/>
              </a:rPr>
              <a:t>trwałego plakatu o minimalnym formacie A3</a:t>
            </a:r>
            <a:r>
              <a:rPr lang="pl-PL" sz="3100" dirty="0">
                <a:latin typeface="+mn-lt"/>
              </a:rPr>
              <a:t>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lub podobnej wielkości elektronicznego wyświetlacza, podkreślającego fakt otrzymania dofinansowania z UE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(jeśli projekt nie wymaga umieszczenia tablicy informacyjnej)</a:t>
            </a:r>
            <a:endParaRPr lang="pl-PL" dirty="0">
              <a:latin typeface="+mn-lt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8" name="Symbol zastępczy zawartości 7" descr="Wzór plakatu A3&#10;">
            <a:extLst>
              <a:ext uri="{FF2B5EF4-FFF2-40B4-BE49-F238E27FC236}">
                <a16:creationId xmlns:a16="http://schemas.microsoft.com/office/drawing/2014/main" id="{AA0CF01F-FE4E-444C-8679-3B25DAE39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33" y="4045713"/>
            <a:ext cx="4680521" cy="3310772"/>
          </a:xfr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8123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umieszczenia informacji na oficjalnej stronie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1763613"/>
            <a:ext cx="9091648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dirty="0">
                <a:latin typeface="+mn-lt"/>
              </a:rPr>
              <a:t>3. Umieszczenie krótkiego opisu projektu na oficjalnej stronie internetowej,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jeśli ją posiadasz i </a:t>
            </a:r>
            <a:r>
              <a:rPr lang="pl-PL" sz="3200" b="1" dirty="0">
                <a:latin typeface="+mn-lt"/>
              </a:rPr>
              <a:t>na profilach mediów społecznościowych</a:t>
            </a:r>
            <a:r>
              <a:rPr lang="pl-PL" sz="3200" dirty="0">
                <a:latin typeface="+mn-lt"/>
              </a:rPr>
              <a:t>,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(w uwzględnieniu odpowiedniego zestawienia znaków i hasztagów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#</a:t>
            </a:r>
            <a:r>
              <a:rPr lang="pl-PL" sz="3200" dirty="0" err="1">
                <a:latin typeface="+mn-lt"/>
              </a:rPr>
              <a:t>FunduszeUE</a:t>
            </a:r>
            <a:r>
              <a:rPr lang="pl-PL" sz="3200" dirty="0">
                <a:latin typeface="+mn-lt"/>
              </a:rPr>
              <a:t> lub #</a:t>
            </a:r>
            <a:r>
              <a:rPr lang="pl-PL" sz="3200" dirty="0" err="1">
                <a:latin typeface="+mn-lt"/>
              </a:rPr>
              <a:t>FunduszeEuropejskie</a:t>
            </a:r>
            <a:r>
              <a:rPr lang="pl-PL" sz="3200" dirty="0">
                <a:latin typeface="+mn-lt"/>
              </a:rPr>
              <a:t>)</a:t>
            </a:r>
          </a:p>
          <a:p>
            <a:pPr marL="0" indent="0" algn="ctr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b="1" dirty="0">
                <a:solidFill>
                  <a:srgbClr val="FF0000"/>
                </a:solidFill>
                <a:latin typeface="+mn-lt"/>
              </a:rPr>
              <a:t>Jeżeli nie posiadasz profilu w mediach społecznościowych, </a:t>
            </a:r>
            <a:br>
              <a:rPr lang="pl-PL" sz="3200" b="1" dirty="0">
                <a:solidFill>
                  <a:srgbClr val="FF0000"/>
                </a:solidFill>
                <a:latin typeface="+mn-lt"/>
              </a:rPr>
            </a:br>
            <a:r>
              <a:rPr lang="pl-PL" sz="3200" b="1" dirty="0">
                <a:solidFill>
                  <a:srgbClr val="FF0000"/>
                </a:solidFill>
                <a:latin typeface="+mn-lt"/>
              </a:rPr>
              <a:t>musisz go założyć!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4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9447253" cy="863739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n-lt"/>
              </a:rPr>
              <a:t>Jakie informacje w ramach opisu projektu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na stronie internetowej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802" y="1691605"/>
            <a:ext cx="9591269" cy="568863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tytuł projektu (maks. 150 znaków),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znaki: FE, barw RP i UE,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działania, grupy docelowe,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cele projektu, efekty, rezultaty,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całkowity koszt projektu,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wysokość wkładu FE,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hasztagi: #</a:t>
            </a:r>
            <a:r>
              <a:rPr lang="pl-PL" sz="3600" dirty="0" err="1">
                <a:latin typeface="+mn-lt"/>
              </a:rPr>
              <a:t>FunduszeUE</a:t>
            </a:r>
            <a:r>
              <a:rPr lang="pl-PL" sz="3600" dirty="0">
                <a:latin typeface="+mn-lt"/>
              </a:rPr>
              <a:t> lub #</a:t>
            </a:r>
            <a:r>
              <a:rPr lang="pl-PL" sz="3600" dirty="0" err="1">
                <a:latin typeface="+mn-lt"/>
              </a:rPr>
              <a:t>FunduszeEuropejskie</a:t>
            </a:r>
            <a:r>
              <a:rPr lang="pl-PL" sz="3600" dirty="0"/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Obowiązki dotyczące informowania o ważnych etapach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217024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+mn-lt"/>
              </a:rPr>
              <a:t>1. Projekt o znaczeniu strategicznym lub którego </a:t>
            </a:r>
            <a:r>
              <a:rPr lang="pl-PL" b="1" dirty="0">
                <a:latin typeface="+mn-lt"/>
              </a:rPr>
              <a:t>całkowity koszt przekracza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10 mln euro</a:t>
            </a:r>
            <a:r>
              <a:rPr lang="pl-PL" dirty="0">
                <a:latin typeface="+mn-lt"/>
              </a:rPr>
              <a:t>,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obowiązek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zorganizowania wydarzenia lub działania informacyjno-promocyjnego</a:t>
            </a:r>
            <a:r>
              <a:rPr lang="pl-PL" dirty="0">
                <a:latin typeface="+mn-lt"/>
              </a:rPr>
              <a:t> w ważnym momencie realizacji projektu, oraz włączenia w te działania przedstawicieli Komisji Europejskiej (KE) i Instytucji Zarządzającej (IZ) w odpowiednim terminie, na co najmniej 4 tygodnie przed planowaną datą wydarzenia,</a:t>
            </a:r>
          </a:p>
          <a:p>
            <a:pPr marL="0" indent="0">
              <a:buNone/>
            </a:pPr>
            <a:endParaRPr lang="pl-PL" dirty="0">
              <a:latin typeface="+mn-lt"/>
            </a:endParaRPr>
          </a:p>
          <a:p>
            <a:pPr marL="0" indent="0">
              <a:buNone/>
            </a:pPr>
            <a:r>
              <a:rPr lang="pl-PL" dirty="0">
                <a:latin typeface="+mn-lt"/>
              </a:rPr>
              <a:t>2. Projekt, którego </a:t>
            </a:r>
            <a:r>
              <a:rPr lang="pl-PL" b="1" dirty="0">
                <a:latin typeface="+mn-lt"/>
              </a:rPr>
              <a:t>całkowity koszt przekracza 5 mln euro 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Informacja dla IZ (zgłoszenie na minimum 14 dni przed) o: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planowanych wydarzeniach informacyjno-promocyjnych,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39232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827509"/>
            <a:ext cx="9865096" cy="6444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>
              <a:latin typeface="+mn-lt"/>
            </a:endParaRP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Dokumentowanie działań informacyjnych i promocyjnych prowadzonych w projekcie,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Terminowe wprowadzanie aktualnych danych do wyszukiwarki wsparcia dla potencjalnych beneficjentów i uczestników projektów, dostępnej na Portalu Funduszy Europejskich,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Udostępnianie utworów związanych z komunikacją i widocznością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(np. zdjęcia, filmy) powstałych w ramach Projektu wraz z nieodpłatną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i niewyłączną licencją do ich korzystania,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Zorganizowanie, na każdą prośbę Instytucji Zarządzającej, wspólnego wydarzenia informacyjno-promocyjnego dla mediów, 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Udzielenia pomocy w przygotowaniu wydarzenia medialnego na żądanie ministra właściwego ds. rozwoju regionalnego,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5" name="Obraz 4" descr="widok strony interntowej ">
            <a:extLst>
              <a:ext uri="{FF2B5EF4-FFF2-40B4-BE49-F238E27FC236}">
                <a16:creationId xmlns:a16="http://schemas.microsoft.com/office/drawing/2014/main" id="{36BF37ED-83DB-4577-8FA2-802DBB524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9" y="1186977"/>
            <a:ext cx="7992888" cy="610787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Gdzie znajdują się informacje </a:t>
            </a:r>
            <a:r>
              <a:rPr lang="pl-PL" u="sng" dirty="0">
                <a:latin typeface="+mn-lt"/>
                <a:hlinkClick r:id="rId4"/>
              </a:rPr>
              <a:t>www.funduszeuepomorskie.pl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F85555-4BD8-4D6C-99A9-12E4D16B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67167"/>
            <a:ext cx="8640381" cy="1080001"/>
          </a:xfrm>
        </p:spPr>
        <p:txBody>
          <a:bodyPr>
            <a:normAutofit/>
          </a:bodyPr>
          <a:lstStyle/>
          <a:p>
            <a:r>
              <a:rPr lang="pl-PL" sz="3600" dirty="0"/>
              <a:t>Znasz te marki?</a:t>
            </a:r>
          </a:p>
        </p:txBody>
      </p:sp>
      <p:pic>
        <p:nvPicPr>
          <p:cNvPr id="7" name="Symbol zastępczy zawartości 6" descr="Znak Nike">
            <a:extLst>
              <a:ext uri="{FF2B5EF4-FFF2-40B4-BE49-F238E27FC236}">
                <a16:creationId xmlns:a16="http://schemas.microsoft.com/office/drawing/2014/main" id="{EB9370E5-8DEB-444F-AD87-54B01A0CD3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15" y="2303673"/>
            <a:ext cx="4560507" cy="2952328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B6591ED-4B6C-43F2-AFCF-5AC0B7B59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8" name="Symbol zastępczy zawartości 7" descr="Logo Mercedesa">
            <a:extLst>
              <a:ext uri="{FF2B5EF4-FFF2-40B4-BE49-F238E27FC236}">
                <a16:creationId xmlns:a16="http://schemas.microsoft.com/office/drawing/2014/main" id="{1EF83D07-41D1-4727-99C9-957F3E7039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10" y="3131765"/>
            <a:ext cx="3619500" cy="3038475"/>
          </a:xfrm>
        </p:spPr>
      </p:pic>
    </p:spTree>
    <p:extLst>
      <p:ext uri="{BB962C8B-B14F-4D97-AF65-F5344CB8AC3E}">
        <p14:creationId xmlns:p14="http://schemas.microsoft.com/office/powerpoint/2010/main" val="398570089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4DE6C4-5EE3-4C89-811D-02BCC8E5D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5" name="Obraz 4" descr="widok storny interntowej - zanznaczenie zasady promowania proejktu">
            <a:extLst>
              <a:ext uri="{FF2B5EF4-FFF2-40B4-BE49-F238E27FC236}">
                <a16:creationId xmlns:a16="http://schemas.microsoft.com/office/drawing/2014/main" id="{28218C90-FEAD-45EB-8535-915102E2A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05" y="1115541"/>
            <a:ext cx="9665201" cy="566258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C62EE06-8363-477C-A222-99217EFA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Fundusze Europejskie dla Pomorza 2021-2027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614879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Podsumowanie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Tytuł Projektu (maks. 150 znaków) - im krótszy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i zgrabniejszy, tym łatwej będzie o nim mówić,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W formie naklejek oznaczamy produkty, sprzęty, itp.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powstałe lub zakupione w ramach projektu,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Obowiązkowy profil w mediach społecznościowych,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Logotypy = znak towarowy.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E89ED-2D8C-4D4E-A95D-3CE5C21E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683493"/>
            <a:ext cx="9245597" cy="1329703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Dostępność w działaniach komunikacyjnych</a:t>
            </a:r>
            <a:br>
              <a:rPr lang="pl-PL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dirty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A504A0-94D1-4655-834E-E80299D01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11" name="Symbol zastępczy zawartości 10" descr="Obrazek animowany na którym są dzieci sprawne i z niepełnosprawnością">
            <a:extLst>
              <a:ext uri="{FF2B5EF4-FFF2-40B4-BE49-F238E27FC236}">
                <a16:creationId xmlns:a16="http://schemas.microsoft.com/office/drawing/2014/main" id="{D3D5BD21-E298-4B11-89D1-D5D2114CB5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7" y="2411685"/>
            <a:ext cx="9245597" cy="3129662"/>
          </a:xfrm>
        </p:spPr>
      </p:pic>
    </p:spTree>
    <p:extLst>
      <p:ext uri="{BB962C8B-B14F-4D97-AF65-F5344CB8AC3E}">
        <p14:creationId xmlns:p14="http://schemas.microsoft.com/office/powerpoint/2010/main" val="2871153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C7797B-C01B-4989-B078-5C8CF7F3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Identyfikacja wizualna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7137310-6397-4818-8AFC-9496EE89E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6" name="Symbol zastępczy zawartości 5" descr="Znak Fundusze Europejskie">
            <a:extLst>
              <a:ext uri="{FF2B5EF4-FFF2-40B4-BE49-F238E27FC236}">
                <a16:creationId xmlns:a16="http://schemas.microsoft.com/office/drawing/2014/main" id="{FF5FF078-F191-496E-8D3A-876FCF3726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5546" y="2293624"/>
            <a:ext cx="1657648" cy="3286214"/>
          </a:xfrm>
          <a:prstGeom prst="rect">
            <a:avLst/>
          </a:prstGeom>
        </p:spPr>
      </p:pic>
      <p:pic>
        <p:nvPicPr>
          <p:cNvPr id="9" name="Symbol zastępczy zawartości 8" descr="Flaga Unii Europejskiej">
            <a:extLst>
              <a:ext uri="{FF2B5EF4-FFF2-40B4-BE49-F238E27FC236}">
                <a16:creationId xmlns:a16="http://schemas.microsoft.com/office/drawing/2014/main" id="{DAECA914-10C6-40A2-99D3-E0227DF51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5946" y="2735701"/>
            <a:ext cx="3265806" cy="21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84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7E94D5-0082-42DA-9AE1-1610664A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Niewłaściwe zastosowanie znaku Funduszy Europejskich, znaku barw Rzeczypospolitej Polskiej </a:t>
            </a:r>
            <a:br>
              <a:rPr lang="pl-PL" dirty="0"/>
            </a:br>
            <a:r>
              <a:rPr lang="pl-PL" dirty="0"/>
              <a:t>i znaku Unii Europejskiej </a:t>
            </a:r>
          </a:p>
        </p:txBody>
      </p:sp>
      <p:pic>
        <p:nvPicPr>
          <p:cNvPr id="9" name="Symbol zastępczy zawartości 8" descr="Przykłady niewłaściwego zastosowania znkaów">
            <a:extLst>
              <a:ext uri="{FF2B5EF4-FFF2-40B4-BE49-F238E27FC236}">
                <a16:creationId xmlns:a16="http://schemas.microsoft.com/office/drawing/2014/main" id="{31E80670-95DE-43BB-B678-48FCB29F6D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98" y="1860132"/>
            <a:ext cx="8221698" cy="5339705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402F424-83F0-42EA-9700-60B4926FB3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62231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Z jakich dokumentów wynikają wymagania związane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z informacją i promocją?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720357"/>
            <a:ext cx="9397044" cy="515582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sz="2400" dirty="0">
                <a:latin typeface="+mn-lt"/>
              </a:rPr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sz="2400" dirty="0">
                <a:latin typeface="+mn-lt"/>
              </a:rPr>
              <a:t>Strategia komunikacji,</a:t>
            </a:r>
          </a:p>
          <a:p>
            <a:pPr>
              <a:spcAft>
                <a:spcPts val="1800"/>
              </a:spcAft>
            </a:pPr>
            <a:r>
              <a:rPr lang="pl-PL" sz="2400" dirty="0">
                <a:latin typeface="+mn-lt"/>
              </a:rPr>
              <a:t>Wytyczne dotyczące informacji i promocji Funduszy Europejskich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na lata 2021-2027,</a:t>
            </a:r>
          </a:p>
          <a:p>
            <a:pPr>
              <a:spcAft>
                <a:spcPts val="1800"/>
              </a:spcAft>
            </a:pPr>
            <a:r>
              <a:rPr lang="pl-PL" sz="2400" b="1" dirty="0">
                <a:latin typeface="+mn-lt"/>
              </a:rPr>
              <a:t>Księga Tożsamości Wizualnej marki Fundusze Europejskie 2021-2027</a:t>
            </a:r>
            <a:r>
              <a:rPr lang="pl-PL" sz="2400" dirty="0">
                <a:latin typeface="+mn-lt"/>
              </a:rPr>
              <a:t>,</a:t>
            </a:r>
          </a:p>
          <a:p>
            <a:pPr>
              <a:spcAft>
                <a:spcPts val="1800"/>
              </a:spcAft>
            </a:pPr>
            <a:r>
              <a:rPr lang="pl-PL" sz="2400" b="1" dirty="0">
                <a:latin typeface="+mn-lt"/>
              </a:rPr>
              <a:t>Podręcznik wnioskodawcy i beneficjenta Funduszy Europejskich </a:t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latin typeface="+mn-lt"/>
              </a:rPr>
              <a:t>na lata 2021-2027 w zakresie informacji i promocji,</a:t>
            </a:r>
          </a:p>
          <a:p>
            <a:pPr>
              <a:spcAft>
                <a:spcPts val="1800"/>
              </a:spcAft>
            </a:pPr>
            <a:r>
              <a:rPr lang="pl-PL" sz="2400" dirty="0">
                <a:latin typeface="+mn-lt"/>
              </a:rPr>
              <a:t>Umowa o dofinansowanie projektu.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A7251D-76F3-4C73-99C1-B6E6D4E1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37" y="471833"/>
            <a:ext cx="9067573" cy="136378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! Niezbędnik beneficjenta w realizacji działań informacyjno-promocyjnych w projektach dofinansowanych z Funduszy Europejskich !</a:t>
            </a:r>
          </a:p>
        </p:txBody>
      </p:sp>
      <p:pic>
        <p:nvPicPr>
          <p:cNvPr id="6" name="Symbol zastępczy zawartości 5" descr="Puzzle informacyjno-promocyjne">
            <a:extLst>
              <a:ext uri="{FF2B5EF4-FFF2-40B4-BE49-F238E27FC236}">
                <a16:creationId xmlns:a16="http://schemas.microsoft.com/office/drawing/2014/main" id="{21CD7622-B5E2-464F-8148-62AE281BD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5" y="2182288"/>
            <a:ext cx="7301567" cy="5017549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F426EC-7B7F-423B-8C19-11BB6ECE6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07994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4099"/>
          </a:xfrm>
        </p:spPr>
        <p:txBody>
          <a:bodyPr>
            <a:noAutofit/>
          </a:bodyPr>
          <a:lstStyle/>
          <a:p>
            <a:r>
              <a:rPr lang="pl-PL" dirty="0"/>
              <a:t>Korekta finansowa za naruszenie wymagań dotyczących obowiązków i promocji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2" y="1619597"/>
            <a:ext cx="8855798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>
                <a:solidFill>
                  <a:srgbClr val="C00000"/>
                </a:solidFill>
              </a:rPr>
              <a:t>Korekta finansowa do 3% kwoty dofinasowania </a:t>
            </a:r>
            <a:br>
              <a:rPr lang="pl-PL" sz="2400" b="1" dirty="0">
                <a:solidFill>
                  <a:srgbClr val="FF0000"/>
                </a:solidFill>
              </a:rPr>
            </a:br>
            <a:r>
              <a:rPr lang="pl-PL" sz="2400" dirty="0"/>
              <a:t>za niezgodność z wymogami – załącznik do umowy </a:t>
            </a:r>
            <a:br>
              <a:rPr lang="pl-PL" sz="2400" dirty="0"/>
            </a:br>
            <a:r>
              <a:rPr lang="pl-PL" sz="2400" dirty="0"/>
              <a:t>pt.: „Wykaz pomniejszenia wartości dofinansowania Projektu </a:t>
            </a:r>
            <a:br>
              <a:rPr lang="pl-PL" sz="2400" dirty="0"/>
            </a:br>
            <a:r>
              <a:rPr lang="pl-PL" sz="2400" dirty="0"/>
              <a:t>w zakresie obowiązków promocyjnych”.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2400" dirty="0"/>
              <a:t>Wielkości pomniejszeń kwoty dofinasowania w przypadku </a:t>
            </a:r>
            <a:br>
              <a:rPr lang="pl-PL" sz="2400" dirty="0"/>
            </a:br>
            <a:r>
              <a:rPr lang="pl-PL" sz="2400" dirty="0"/>
              <a:t>nie wypełnienia i/lub nieprawidłowego wywiązywania się </a:t>
            </a:r>
            <a:br>
              <a:rPr lang="pl-PL" sz="2400" dirty="0"/>
            </a:br>
            <a:r>
              <a:rPr lang="pl-PL" sz="2400" dirty="0"/>
              <a:t>z realizacji obowiązku informacji i promocji projektu w zakresie wsparcia Funduszy Europejskich.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150643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dla wnioskujących o dofinansowanie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382863"/>
            <a:ext cx="9397044" cy="59046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2800" b="1" dirty="0">
                <a:latin typeface="+mn-lt"/>
              </a:rPr>
              <a:t>Dobrze przygotowany tytuł projektu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i opis projektu będą dostępne w przestrzeni publicznej na plakatach, tablicach, stronach internetowych i w mediach społecznościowych.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projektu powinien oddawać sens przedsięwzięcia, być prosty, zrozumiały dla wszystkich, niezbyt długi (maksymalnie 150 znaków) i nietechniczny.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5765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4B1B6-3969-419C-AE6E-9DDD9558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9000711" cy="683695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beneficjentów od momentu podpisania umowy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37325E-5F84-4704-804F-3C6CBF88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29" y="1403552"/>
            <a:ext cx="9793088" cy="525626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3200" dirty="0">
                <a:latin typeface="+mn-lt"/>
              </a:rPr>
              <a:t>Dotyczą: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 oznaczania działań i dokumentów, wyposażenia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i miejsca projektu,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informowania na oficjalnej stronie  internetowej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i </a:t>
            </a:r>
            <a:r>
              <a:rPr lang="pl-PL" sz="3200" dirty="0">
                <a:solidFill>
                  <a:srgbClr val="C00000"/>
                </a:solidFill>
                <a:latin typeface="+mn-lt"/>
              </a:rPr>
              <a:t>w mediach społecznościowych</a:t>
            </a:r>
            <a:r>
              <a:rPr lang="pl-PL" sz="3200" dirty="0">
                <a:latin typeface="+mn-lt"/>
              </a:rPr>
              <a:t>,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organizacji wydarzenia. </a:t>
            </a: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A91EA-902E-4878-A702-1DB5E614B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8626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9092</TotalTime>
  <Words>1033</Words>
  <Application>Microsoft Office PowerPoint</Application>
  <PresentationFormat>Niestandardowy</PresentationFormat>
  <Paragraphs>136</Paragraphs>
  <Slides>22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Open Sans</vt:lpstr>
      <vt:lpstr>Wingdings</vt:lpstr>
      <vt:lpstr>Motyw pakietu Office</vt:lpstr>
      <vt:lpstr>Fundusze Europejskie  dla Pomorza 2021-2027 </vt:lpstr>
      <vt:lpstr>Znasz te marki?</vt:lpstr>
      <vt:lpstr>Identyfikacja wizualna</vt:lpstr>
      <vt:lpstr>Niewłaściwe zastosowanie znaku Funduszy Europejskich, znaku barw Rzeczypospolitej Polskiej  i znaku Unii Europejskiej </vt:lpstr>
      <vt:lpstr>Z jakich dokumentów wynikają wymagania związane z informacją i promocją?  </vt:lpstr>
      <vt:lpstr>! Niezbędnik beneficjenta w realizacji działań informacyjno-promocyjnych w projektach dofinansowanych z Funduszy Europejskich !</vt:lpstr>
      <vt:lpstr>Korekta finansowa za naruszenie wymagań dotyczących obowiązków i promocji   </vt:lpstr>
      <vt:lpstr>Obowiązki dla wnioskujących o dofinansowanie </vt:lpstr>
      <vt:lpstr>Obowiązki beneficjentów od momentu podpisania umowy  </vt:lpstr>
      <vt:lpstr>Obowiązki dotyczące oznaczania działań i dokumentów </vt:lpstr>
      <vt:lpstr>Obowiązki dotyczące oznaczania działań i dokumentów   Jakie znaki graficzne należy umieścić? </vt:lpstr>
      <vt:lpstr>Obowiązki dotyczące oznaczania wyposażenia</vt:lpstr>
      <vt:lpstr>Obowiązki dotyczące oznaczania miejsca projektu</vt:lpstr>
      <vt:lpstr>Obowiązki dotyczące oznaczania miejsca projektu – cd.</vt:lpstr>
      <vt:lpstr>Obowiązki dotyczące umieszczenia informacji na oficjalnej stronie i w mediach społecznościowych</vt:lpstr>
      <vt:lpstr>Jakie informacje w ramach opisu projektu  na stronie internetowej i w mediach społecznościowych</vt:lpstr>
      <vt:lpstr>Obowiązki dotyczące informowania o ważnych etapach projektu </vt:lpstr>
      <vt:lpstr>Inne obowiązki </vt:lpstr>
      <vt:lpstr>Gdzie znajdują się informacje www.funduszeuepomorskie.pl</vt:lpstr>
      <vt:lpstr>Fundusze Europejskie dla Pomorza 2021-2027 </vt:lpstr>
      <vt:lpstr>Podsumowanie </vt:lpstr>
      <vt:lpstr>Dostępność w działaniach komunikacyjnych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Cygert Piotr</cp:lastModifiedBy>
  <cp:revision>319</cp:revision>
  <cp:lastPrinted>2024-06-26T07:40:30Z</cp:lastPrinted>
  <dcterms:created xsi:type="dcterms:W3CDTF">2022-06-22T09:40:44Z</dcterms:created>
  <dcterms:modified xsi:type="dcterms:W3CDTF">2024-07-04T07:12:12Z</dcterms:modified>
</cp:coreProperties>
</file>