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1"/>
  </p:sldMasterIdLst>
  <p:notesMasterIdLst>
    <p:notesMasterId r:id="rId63"/>
  </p:notesMasterIdLst>
  <p:sldIdLst>
    <p:sldId id="256" r:id="rId2"/>
    <p:sldId id="275" r:id="rId3"/>
    <p:sldId id="334" r:id="rId4"/>
    <p:sldId id="335" r:id="rId5"/>
    <p:sldId id="336" r:id="rId6"/>
    <p:sldId id="337" r:id="rId7"/>
    <p:sldId id="479" r:id="rId8"/>
    <p:sldId id="485" r:id="rId9"/>
    <p:sldId id="544" r:id="rId10"/>
    <p:sldId id="339" r:id="rId11"/>
    <p:sldId id="507" r:id="rId12"/>
    <p:sldId id="435" r:id="rId13"/>
    <p:sldId id="320" r:id="rId14"/>
    <p:sldId id="546" r:id="rId15"/>
    <p:sldId id="438" r:id="rId16"/>
    <p:sldId id="503" r:id="rId17"/>
    <p:sldId id="505" r:id="rId18"/>
    <p:sldId id="439" r:id="rId19"/>
    <p:sldId id="341" r:id="rId20"/>
    <p:sldId id="345" r:id="rId21"/>
    <p:sldId id="343" r:id="rId22"/>
    <p:sldId id="294" r:id="rId23"/>
    <p:sldId id="340" r:id="rId24"/>
    <p:sldId id="428" r:id="rId25"/>
    <p:sldId id="429" r:id="rId26"/>
    <p:sldId id="437" r:id="rId27"/>
    <p:sldId id="530" r:id="rId28"/>
    <p:sldId id="549" r:id="rId29"/>
    <p:sldId id="433" r:id="rId30"/>
    <p:sldId id="420" r:id="rId31"/>
    <p:sldId id="441" r:id="rId32"/>
    <p:sldId id="537" r:id="rId33"/>
    <p:sldId id="533" r:id="rId34"/>
    <p:sldId id="534" r:id="rId35"/>
    <p:sldId id="535" r:id="rId36"/>
    <p:sldId id="536" r:id="rId37"/>
    <p:sldId id="470" r:id="rId38"/>
    <p:sldId id="443" r:id="rId39"/>
    <p:sldId id="473" r:id="rId40"/>
    <p:sldId id="450" r:id="rId41"/>
    <p:sldId id="496" r:id="rId42"/>
    <p:sldId id="497" r:id="rId43"/>
    <p:sldId id="474" r:id="rId44"/>
    <p:sldId id="287" r:id="rId45"/>
    <p:sldId id="547" r:id="rId46"/>
    <p:sldId id="542" r:id="rId47"/>
    <p:sldId id="548" r:id="rId48"/>
    <p:sldId id="541" r:id="rId49"/>
    <p:sldId id="545" r:id="rId50"/>
    <p:sldId id="472" r:id="rId51"/>
    <p:sldId id="436" r:id="rId52"/>
    <p:sldId id="550" r:id="rId53"/>
    <p:sldId id="557" r:id="rId54"/>
    <p:sldId id="558" r:id="rId55"/>
    <p:sldId id="555" r:id="rId56"/>
    <p:sldId id="554" r:id="rId57"/>
    <p:sldId id="556" r:id="rId58"/>
    <p:sldId id="551" r:id="rId59"/>
    <p:sldId id="561" r:id="rId60"/>
    <p:sldId id="560" r:id="rId61"/>
    <p:sldId id="260" r:id="rId6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3D349AE7-0566-4E1A-9979-84CDEBAA0DFD}">
          <p14:sldIdLst>
            <p14:sldId id="256"/>
            <p14:sldId id="275"/>
            <p14:sldId id="334"/>
            <p14:sldId id="335"/>
            <p14:sldId id="336"/>
            <p14:sldId id="337"/>
            <p14:sldId id="479"/>
            <p14:sldId id="485"/>
            <p14:sldId id="544"/>
            <p14:sldId id="339"/>
            <p14:sldId id="507"/>
            <p14:sldId id="435"/>
            <p14:sldId id="320"/>
            <p14:sldId id="546"/>
            <p14:sldId id="438"/>
            <p14:sldId id="503"/>
            <p14:sldId id="505"/>
            <p14:sldId id="439"/>
            <p14:sldId id="341"/>
            <p14:sldId id="345"/>
            <p14:sldId id="343"/>
            <p14:sldId id="294"/>
            <p14:sldId id="340"/>
            <p14:sldId id="428"/>
            <p14:sldId id="429"/>
            <p14:sldId id="437"/>
            <p14:sldId id="530"/>
            <p14:sldId id="549"/>
            <p14:sldId id="433"/>
            <p14:sldId id="420"/>
            <p14:sldId id="441"/>
            <p14:sldId id="537"/>
            <p14:sldId id="533"/>
            <p14:sldId id="534"/>
            <p14:sldId id="535"/>
            <p14:sldId id="536"/>
            <p14:sldId id="470"/>
            <p14:sldId id="443"/>
            <p14:sldId id="473"/>
            <p14:sldId id="450"/>
            <p14:sldId id="496"/>
            <p14:sldId id="497"/>
            <p14:sldId id="474"/>
            <p14:sldId id="287"/>
            <p14:sldId id="547"/>
            <p14:sldId id="542"/>
            <p14:sldId id="548"/>
            <p14:sldId id="541"/>
            <p14:sldId id="545"/>
            <p14:sldId id="472"/>
            <p14:sldId id="436"/>
            <p14:sldId id="550"/>
            <p14:sldId id="557"/>
            <p14:sldId id="558"/>
            <p14:sldId id="555"/>
            <p14:sldId id="554"/>
            <p14:sldId id="556"/>
            <p14:sldId id="551"/>
            <p14:sldId id="561"/>
            <p14:sldId id="560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7CF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4" autoAdjust="0"/>
    <p:restoredTop sz="86373" autoAdjust="0"/>
  </p:normalViewPr>
  <p:slideViewPr>
    <p:cSldViewPr showGuides="1">
      <p:cViewPr varScale="1">
        <p:scale>
          <a:sx n="71" d="100"/>
          <a:sy n="71" d="100"/>
        </p:scale>
        <p:origin x="1306" y="62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-46987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C4E963-26D2-4828-B655-B5A75BDF586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39D0DD1-DDA0-4D67-B603-161AE9704FE7}">
      <dgm:prSet phldrT="[Tekst]"/>
      <dgm:spPr>
        <a:solidFill>
          <a:schemeClr val="accent2">
            <a:lumMod val="25000"/>
          </a:schemeClr>
        </a:solidFill>
      </dgm:spPr>
      <dgm:t>
        <a:bodyPr/>
        <a:lstStyle/>
        <a:p>
          <a:pPr algn="l"/>
          <a:r>
            <a:rPr lang="pl-PL" dirty="0"/>
            <a:t>Bariery – diagnoza</a:t>
          </a:r>
        </a:p>
      </dgm:t>
    </dgm:pt>
    <dgm:pt modelId="{54D367CD-2395-46D9-91AF-7DFD0C0802DB}" type="parTrans" cxnId="{1132FE88-CC3D-42C7-AF36-5A333062E97E}">
      <dgm:prSet/>
      <dgm:spPr/>
      <dgm:t>
        <a:bodyPr/>
        <a:lstStyle/>
        <a:p>
          <a:endParaRPr lang="pl-PL"/>
        </a:p>
      </dgm:t>
    </dgm:pt>
    <dgm:pt modelId="{312466E3-07BD-499C-B5A4-E2D55DFD8581}" type="sibTrans" cxnId="{1132FE88-CC3D-42C7-AF36-5A333062E97E}">
      <dgm:prSet/>
      <dgm:spPr/>
      <dgm:t>
        <a:bodyPr/>
        <a:lstStyle/>
        <a:p>
          <a:endParaRPr lang="pl-PL"/>
        </a:p>
      </dgm:t>
    </dgm:pt>
    <dgm:pt modelId="{FCBBDAEC-0CF3-4017-8220-1F0CDBA08C56}">
      <dgm:prSet phldrT="[Tekst]"/>
      <dgm:spPr>
        <a:solidFill>
          <a:schemeClr val="accent2">
            <a:lumMod val="25000"/>
          </a:schemeClr>
        </a:solidFill>
      </dgm:spPr>
      <dgm:t>
        <a:bodyPr/>
        <a:lstStyle/>
        <a:p>
          <a:pPr algn="l"/>
          <a:r>
            <a:rPr lang="pl-PL" dirty="0"/>
            <a:t>Działania – zadania</a:t>
          </a:r>
        </a:p>
      </dgm:t>
    </dgm:pt>
    <dgm:pt modelId="{A23D877A-8215-4963-98AA-9058B7490976}" type="parTrans" cxnId="{A2A07396-45D5-4AEF-A3AD-D714BE550224}">
      <dgm:prSet/>
      <dgm:spPr/>
      <dgm:t>
        <a:bodyPr/>
        <a:lstStyle/>
        <a:p>
          <a:endParaRPr lang="pl-PL"/>
        </a:p>
      </dgm:t>
    </dgm:pt>
    <dgm:pt modelId="{AC628985-03D1-4D67-8D7F-15B7E90DC770}" type="sibTrans" cxnId="{A2A07396-45D5-4AEF-A3AD-D714BE550224}">
      <dgm:prSet/>
      <dgm:spPr/>
      <dgm:t>
        <a:bodyPr/>
        <a:lstStyle/>
        <a:p>
          <a:endParaRPr lang="pl-PL"/>
        </a:p>
      </dgm:t>
    </dgm:pt>
    <dgm:pt modelId="{C3EA2A3C-45B5-4EF8-B176-4E12030FC6E8}">
      <dgm:prSet phldrT="[Tekst]"/>
      <dgm:spPr>
        <a:solidFill>
          <a:schemeClr val="accent2">
            <a:lumMod val="25000"/>
          </a:schemeClr>
        </a:solidFill>
      </dgm:spPr>
      <dgm:t>
        <a:bodyPr/>
        <a:lstStyle/>
        <a:p>
          <a:pPr algn="l"/>
          <a:r>
            <a:rPr lang="pl-PL" dirty="0"/>
            <a:t>Wskaźniki </a:t>
          </a:r>
        </a:p>
      </dgm:t>
    </dgm:pt>
    <dgm:pt modelId="{98814A6B-3141-4F5B-987A-8534193CFCEE}" type="parTrans" cxnId="{7D2FA254-3115-4E18-842A-4FA0D6ADF51F}">
      <dgm:prSet/>
      <dgm:spPr/>
      <dgm:t>
        <a:bodyPr/>
        <a:lstStyle/>
        <a:p>
          <a:endParaRPr lang="pl-PL"/>
        </a:p>
      </dgm:t>
    </dgm:pt>
    <dgm:pt modelId="{F5781852-67B0-47F3-B131-13E347D8A744}" type="sibTrans" cxnId="{7D2FA254-3115-4E18-842A-4FA0D6ADF51F}">
      <dgm:prSet/>
      <dgm:spPr/>
      <dgm:t>
        <a:bodyPr/>
        <a:lstStyle/>
        <a:p>
          <a:endParaRPr lang="pl-PL"/>
        </a:p>
      </dgm:t>
    </dgm:pt>
    <dgm:pt modelId="{63E635C2-8B4B-49A2-BC82-F16BB7F3AAC2}">
      <dgm:prSet phldrT="[Tekst]"/>
      <dgm:spPr>
        <a:solidFill>
          <a:schemeClr val="accent2">
            <a:lumMod val="25000"/>
          </a:schemeClr>
        </a:solidFill>
      </dgm:spPr>
      <dgm:t>
        <a:bodyPr/>
        <a:lstStyle/>
        <a:p>
          <a:pPr algn="l"/>
          <a:r>
            <a:rPr lang="pl-PL" dirty="0"/>
            <a:t>Budżet wrażliwy </a:t>
          </a:r>
          <a:br>
            <a:rPr lang="pl-PL" dirty="0"/>
          </a:br>
          <a:r>
            <a:rPr lang="pl-PL" dirty="0"/>
            <a:t>na płeć</a:t>
          </a:r>
        </a:p>
      </dgm:t>
    </dgm:pt>
    <dgm:pt modelId="{632C4089-C91D-4F3B-B25A-B24E9930F915}" type="parTrans" cxnId="{1C718459-861D-4C86-80FE-667E84579F42}">
      <dgm:prSet/>
      <dgm:spPr/>
      <dgm:t>
        <a:bodyPr/>
        <a:lstStyle/>
        <a:p>
          <a:endParaRPr lang="pl-PL"/>
        </a:p>
      </dgm:t>
    </dgm:pt>
    <dgm:pt modelId="{A96130C5-12DE-4449-B3D0-34F2B8828DE4}" type="sibTrans" cxnId="{1C718459-861D-4C86-80FE-667E84579F42}">
      <dgm:prSet/>
      <dgm:spPr/>
      <dgm:t>
        <a:bodyPr/>
        <a:lstStyle/>
        <a:p>
          <a:endParaRPr lang="pl-PL"/>
        </a:p>
      </dgm:t>
    </dgm:pt>
    <dgm:pt modelId="{CFC31B3C-7E8C-4CD5-AB84-4EE29561E868}" type="pres">
      <dgm:prSet presAssocID="{CBC4E963-26D2-4828-B655-B5A75BDF586C}" presName="Name0" presStyleCnt="0">
        <dgm:presLayoutVars>
          <dgm:dir/>
          <dgm:animLvl val="lvl"/>
          <dgm:resizeHandles val="exact"/>
        </dgm:presLayoutVars>
      </dgm:prSet>
      <dgm:spPr/>
    </dgm:pt>
    <dgm:pt modelId="{3964232A-D46A-48C0-A439-CC8B8859FE22}" type="pres">
      <dgm:prSet presAssocID="{839D0DD1-DDA0-4D67-B603-161AE9704FE7}" presName="parTxOnly" presStyleLbl="node1" presStyleIdx="0" presStyleCnt="4">
        <dgm:presLayoutVars>
          <dgm:chMax val="0"/>
          <dgm:chPref val="0"/>
          <dgm:bulletEnabled val="1"/>
        </dgm:presLayoutVars>
      </dgm:prSet>
      <dgm:spPr>
        <a:prstGeom prst="homePlate">
          <a:avLst/>
        </a:prstGeom>
      </dgm:spPr>
    </dgm:pt>
    <dgm:pt modelId="{916105C0-2960-421F-B905-30B8CCD20137}" type="pres">
      <dgm:prSet presAssocID="{312466E3-07BD-499C-B5A4-E2D55DFD8581}" presName="parTxOnlySpace" presStyleCnt="0"/>
      <dgm:spPr/>
    </dgm:pt>
    <dgm:pt modelId="{8490975C-C6D6-4DC7-8EBA-7BF28DF91074}" type="pres">
      <dgm:prSet presAssocID="{FCBBDAEC-0CF3-4017-8220-1F0CDBA08C56}" presName="parTxOnly" presStyleLbl="node1" presStyleIdx="1" presStyleCnt="4">
        <dgm:presLayoutVars>
          <dgm:chMax val="0"/>
          <dgm:chPref val="0"/>
          <dgm:bulletEnabled val="1"/>
        </dgm:presLayoutVars>
      </dgm:prSet>
      <dgm:spPr>
        <a:prstGeom prst="homePlate">
          <a:avLst/>
        </a:prstGeom>
      </dgm:spPr>
    </dgm:pt>
    <dgm:pt modelId="{F143B2E2-A7BC-485E-934B-32E0D7B2DC5B}" type="pres">
      <dgm:prSet presAssocID="{AC628985-03D1-4D67-8D7F-15B7E90DC770}" presName="parTxOnlySpace" presStyleCnt="0"/>
      <dgm:spPr/>
    </dgm:pt>
    <dgm:pt modelId="{2AAF2294-255D-4AE9-8245-FB1BDE42D3F2}" type="pres">
      <dgm:prSet presAssocID="{C3EA2A3C-45B5-4EF8-B176-4E12030FC6E8}" presName="parTxOnly" presStyleLbl="node1" presStyleIdx="2" presStyleCnt="4">
        <dgm:presLayoutVars>
          <dgm:chMax val="0"/>
          <dgm:chPref val="0"/>
          <dgm:bulletEnabled val="1"/>
        </dgm:presLayoutVars>
      </dgm:prSet>
      <dgm:spPr>
        <a:prstGeom prst="homePlate">
          <a:avLst/>
        </a:prstGeom>
      </dgm:spPr>
    </dgm:pt>
    <dgm:pt modelId="{109B5D66-49D9-465C-A010-8470C2BCBEEE}" type="pres">
      <dgm:prSet presAssocID="{F5781852-67B0-47F3-B131-13E347D8A744}" presName="parTxOnlySpace" presStyleCnt="0"/>
      <dgm:spPr/>
    </dgm:pt>
    <dgm:pt modelId="{1189EED9-0451-4B97-9F56-A540E3C058E9}" type="pres">
      <dgm:prSet presAssocID="{63E635C2-8B4B-49A2-BC82-F16BB7F3AAC2}" presName="parTxOnly" presStyleLbl="node1" presStyleIdx="3" presStyleCnt="4">
        <dgm:presLayoutVars>
          <dgm:chMax val="0"/>
          <dgm:chPref val="0"/>
          <dgm:bulletEnabled val="1"/>
        </dgm:presLayoutVars>
      </dgm:prSet>
      <dgm:spPr>
        <a:prstGeom prst="homePlate">
          <a:avLst/>
        </a:prstGeom>
      </dgm:spPr>
    </dgm:pt>
  </dgm:ptLst>
  <dgm:cxnLst>
    <dgm:cxn modelId="{F6076904-51C3-442C-B3A3-514E53646BBD}" type="presOf" srcId="{839D0DD1-DDA0-4D67-B603-161AE9704FE7}" destId="{3964232A-D46A-48C0-A439-CC8B8859FE22}" srcOrd="0" destOrd="0" presId="urn:microsoft.com/office/officeart/2005/8/layout/chevron1"/>
    <dgm:cxn modelId="{2B6B6F49-90CF-408F-96CA-D3C4ED632FD8}" type="presOf" srcId="{C3EA2A3C-45B5-4EF8-B176-4E12030FC6E8}" destId="{2AAF2294-255D-4AE9-8245-FB1BDE42D3F2}" srcOrd="0" destOrd="0" presId="urn:microsoft.com/office/officeart/2005/8/layout/chevron1"/>
    <dgm:cxn modelId="{52124650-DD1F-4E2D-90A5-A3DCED77816A}" type="presOf" srcId="{FCBBDAEC-0CF3-4017-8220-1F0CDBA08C56}" destId="{8490975C-C6D6-4DC7-8EBA-7BF28DF91074}" srcOrd="0" destOrd="0" presId="urn:microsoft.com/office/officeart/2005/8/layout/chevron1"/>
    <dgm:cxn modelId="{7D2FA254-3115-4E18-842A-4FA0D6ADF51F}" srcId="{CBC4E963-26D2-4828-B655-B5A75BDF586C}" destId="{C3EA2A3C-45B5-4EF8-B176-4E12030FC6E8}" srcOrd="2" destOrd="0" parTransId="{98814A6B-3141-4F5B-987A-8534193CFCEE}" sibTransId="{F5781852-67B0-47F3-B131-13E347D8A744}"/>
    <dgm:cxn modelId="{1C718459-861D-4C86-80FE-667E84579F42}" srcId="{CBC4E963-26D2-4828-B655-B5A75BDF586C}" destId="{63E635C2-8B4B-49A2-BC82-F16BB7F3AAC2}" srcOrd="3" destOrd="0" parTransId="{632C4089-C91D-4F3B-B25A-B24E9930F915}" sibTransId="{A96130C5-12DE-4449-B3D0-34F2B8828DE4}"/>
    <dgm:cxn modelId="{1132FE88-CC3D-42C7-AF36-5A333062E97E}" srcId="{CBC4E963-26D2-4828-B655-B5A75BDF586C}" destId="{839D0DD1-DDA0-4D67-B603-161AE9704FE7}" srcOrd="0" destOrd="0" parTransId="{54D367CD-2395-46D9-91AF-7DFD0C0802DB}" sibTransId="{312466E3-07BD-499C-B5A4-E2D55DFD8581}"/>
    <dgm:cxn modelId="{A99DC893-B9E5-4B90-83B9-CCCBD706A048}" type="presOf" srcId="{CBC4E963-26D2-4828-B655-B5A75BDF586C}" destId="{CFC31B3C-7E8C-4CD5-AB84-4EE29561E868}" srcOrd="0" destOrd="0" presId="urn:microsoft.com/office/officeart/2005/8/layout/chevron1"/>
    <dgm:cxn modelId="{A2A07396-45D5-4AEF-A3AD-D714BE550224}" srcId="{CBC4E963-26D2-4828-B655-B5A75BDF586C}" destId="{FCBBDAEC-0CF3-4017-8220-1F0CDBA08C56}" srcOrd="1" destOrd="0" parTransId="{A23D877A-8215-4963-98AA-9058B7490976}" sibTransId="{AC628985-03D1-4D67-8D7F-15B7E90DC770}"/>
    <dgm:cxn modelId="{C5C687E5-D6DD-4BA8-A87D-DA37AE31FCCB}" type="presOf" srcId="{63E635C2-8B4B-49A2-BC82-F16BB7F3AAC2}" destId="{1189EED9-0451-4B97-9F56-A540E3C058E9}" srcOrd="0" destOrd="0" presId="urn:microsoft.com/office/officeart/2005/8/layout/chevron1"/>
    <dgm:cxn modelId="{86160210-7EAB-4666-870B-8F69C3559FEC}" type="presParOf" srcId="{CFC31B3C-7E8C-4CD5-AB84-4EE29561E868}" destId="{3964232A-D46A-48C0-A439-CC8B8859FE22}" srcOrd="0" destOrd="0" presId="urn:microsoft.com/office/officeart/2005/8/layout/chevron1"/>
    <dgm:cxn modelId="{11234EA6-66E4-4921-8DE1-608ED535C0E6}" type="presParOf" srcId="{CFC31B3C-7E8C-4CD5-AB84-4EE29561E868}" destId="{916105C0-2960-421F-B905-30B8CCD20137}" srcOrd="1" destOrd="0" presId="urn:microsoft.com/office/officeart/2005/8/layout/chevron1"/>
    <dgm:cxn modelId="{934CF247-96E1-4D44-A69F-C8AD06F8E69C}" type="presParOf" srcId="{CFC31B3C-7E8C-4CD5-AB84-4EE29561E868}" destId="{8490975C-C6D6-4DC7-8EBA-7BF28DF91074}" srcOrd="2" destOrd="0" presId="urn:microsoft.com/office/officeart/2005/8/layout/chevron1"/>
    <dgm:cxn modelId="{E32E9F64-63E0-48B3-A9C3-4FE29FB91937}" type="presParOf" srcId="{CFC31B3C-7E8C-4CD5-AB84-4EE29561E868}" destId="{F143B2E2-A7BC-485E-934B-32E0D7B2DC5B}" srcOrd="3" destOrd="0" presId="urn:microsoft.com/office/officeart/2005/8/layout/chevron1"/>
    <dgm:cxn modelId="{1AB24B55-B488-44B7-BDD5-A4BC8C736D1E}" type="presParOf" srcId="{CFC31B3C-7E8C-4CD5-AB84-4EE29561E868}" destId="{2AAF2294-255D-4AE9-8245-FB1BDE42D3F2}" srcOrd="4" destOrd="0" presId="urn:microsoft.com/office/officeart/2005/8/layout/chevron1"/>
    <dgm:cxn modelId="{974587C9-0B2A-4F33-8D59-3F5834639CE6}" type="presParOf" srcId="{CFC31B3C-7E8C-4CD5-AB84-4EE29561E868}" destId="{109B5D66-49D9-465C-A010-8470C2BCBEEE}" srcOrd="5" destOrd="0" presId="urn:microsoft.com/office/officeart/2005/8/layout/chevron1"/>
    <dgm:cxn modelId="{09D27211-B847-4F75-8A6E-18C1E76BE71B}" type="presParOf" srcId="{CFC31B3C-7E8C-4CD5-AB84-4EE29561E868}" destId="{1189EED9-0451-4B97-9F56-A540E3C058E9}" srcOrd="6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64232A-D46A-48C0-A439-CC8B8859FE22}">
      <dsp:nvSpPr>
        <dsp:cNvPr id="0" name=""/>
        <dsp:cNvSpPr/>
      </dsp:nvSpPr>
      <dsp:spPr>
        <a:xfrm>
          <a:off x="4851" y="514702"/>
          <a:ext cx="2823985" cy="1129594"/>
        </a:xfrm>
        <a:prstGeom prst="homePlate">
          <a:avLst/>
        </a:prstGeom>
        <a:solidFill>
          <a:schemeClr val="accent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Bariery – diagnoza</a:t>
          </a:r>
        </a:p>
      </dsp:txBody>
      <dsp:txXfrm>
        <a:off x="4851" y="514702"/>
        <a:ext cx="2541587" cy="1129594"/>
      </dsp:txXfrm>
    </dsp:sp>
    <dsp:sp modelId="{8490975C-C6D6-4DC7-8EBA-7BF28DF91074}">
      <dsp:nvSpPr>
        <dsp:cNvPr id="0" name=""/>
        <dsp:cNvSpPr/>
      </dsp:nvSpPr>
      <dsp:spPr>
        <a:xfrm>
          <a:off x="2546438" y="514702"/>
          <a:ext cx="2823985" cy="1129594"/>
        </a:xfrm>
        <a:prstGeom prst="homePlate">
          <a:avLst/>
        </a:prstGeom>
        <a:solidFill>
          <a:schemeClr val="accent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Działania – zadania</a:t>
          </a:r>
        </a:p>
      </dsp:txBody>
      <dsp:txXfrm>
        <a:off x="2546438" y="514702"/>
        <a:ext cx="2541587" cy="1129594"/>
      </dsp:txXfrm>
    </dsp:sp>
    <dsp:sp modelId="{2AAF2294-255D-4AE9-8245-FB1BDE42D3F2}">
      <dsp:nvSpPr>
        <dsp:cNvPr id="0" name=""/>
        <dsp:cNvSpPr/>
      </dsp:nvSpPr>
      <dsp:spPr>
        <a:xfrm>
          <a:off x="5088025" y="514702"/>
          <a:ext cx="2823985" cy="1129594"/>
        </a:xfrm>
        <a:prstGeom prst="homePlate">
          <a:avLst/>
        </a:prstGeom>
        <a:solidFill>
          <a:schemeClr val="accent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Wskaźniki </a:t>
          </a:r>
        </a:p>
      </dsp:txBody>
      <dsp:txXfrm>
        <a:off x="5088025" y="514702"/>
        <a:ext cx="2541587" cy="1129594"/>
      </dsp:txXfrm>
    </dsp:sp>
    <dsp:sp modelId="{1189EED9-0451-4B97-9F56-A540E3C058E9}">
      <dsp:nvSpPr>
        <dsp:cNvPr id="0" name=""/>
        <dsp:cNvSpPr/>
      </dsp:nvSpPr>
      <dsp:spPr>
        <a:xfrm>
          <a:off x="7629612" y="514702"/>
          <a:ext cx="2823985" cy="1129594"/>
        </a:xfrm>
        <a:prstGeom prst="homePlate">
          <a:avLst/>
        </a:prstGeom>
        <a:solidFill>
          <a:schemeClr val="accent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Budżet wrażliwy </a:t>
          </a:r>
          <a:br>
            <a:rPr lang="pl-PL" sz="2800" kern="1200" dirty="0"/>
          </a:br>
          <a:r>
            <a:rPr lang="pl-PL" sz="2800" kern="1200" dirty="0"/>
            <a:t>na płeć</a:t>
          </a:r>
        </a:p>
      </dsp:txBody>
      <dsp:txXfrm>
        <a:off x="7629612" y="514702"/>
        <a:ext cx="2541587" cy="11295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03.07.2024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1003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03.07.2024</a:t>
            </a:fld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pic>
        <p:nvPicPr>
          <p:cNvPr id="12" name="Obraz 11" descr="Logo rocznicowe: 25 lat Samorządu Województwa Pomorskiego.">
            <a:extLst>
              <a:ext uri="{FF2B5EF4-FFF2-40B4-BE49-F238E27FC236}">
                <a16:creationId xmlns:a16="http://schemas.microsoft.com/office/drawing/2014/main" id="{EA3EF631-4EC4-4DF9-9F29-F25B4C6AE2E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94" y="460525"/>
            <a:ext cx="2406403" cy="117102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0A228201-59AA-470F-B779-D4FECA3DF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3757" y="1975274"/>
            <a:ext cx="8640763" cy="432127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7D00171-EF30-4814-B375-246769FD4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71333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 descr="Tekst Fundusze Europejskie">
            <a:extLst>
              <a:ext uri="{FF2B5EF4-FFF2-40B4-BE49-F238E27FC236}">
                <a16:creationId xmlns:a16="http://schemas.microsoft.com/office/drawing/2014/main" id="{2ABF63AC-8150-4C02-BE62-EBE0A0398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629EBDD-5340-4285-A47D-77B29466E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5848" y="3411613"/>
            <a:ext cx="7920115" cy="1087764"/>
          </a:xfrm>
        </p:spPr>
        <p:txBody>
          <a:bodyPr anchor="t" anchorCtr="0">
            <a:normAutofit/>
          </a:bodyPr>
          <a:lstStyle>
            <a:lvl1pPr algn="ctr">
              <a:lnSpc>
                <a:spcPts val="4000"/>
              </a:lnSpc>
              <a:defRPr sz="3600">
                <a:latin typeface="+mn-lt"/>
              </a:defRPr>
            </a:lvl1pPr>
          </a:lstStyle>
          <a:p>
            <a:br>
              <a:rPr lang="pl-PL" dirty="0"/>
            </a:br>
            <a:endParaRPr lang="en-US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E2649279-68AC-4F54-A880-75A79D738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C169691-7357-4DDF-8437-CEB5E8C72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9B9B22B-67E4-4504-8A58-6D72DCD7A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BC155C9-2974-4950-B840-0E7ABDF7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1C9A51C-3E9A-43B3-865C-E0B79CE15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E3D26F0-CB23-476D-84AC-833FF5835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02C74DC5-C335-4B67-9BCD-34D60F57C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0F174CC1-CE15-4868-A9EE-2844EB32D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580C7992-BAEE-4176-9AF5-42DA24B75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BA86516E-B5E1-4DB3-981D-6523926A2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709B0195-39FE-4DB2-9F58-C6258A41F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06B4110B-C953-4485-B94D-302AD469C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8" name="Obraz 27" descr="Ciąg 4 logotypów: Fundusze Europejskie dla Pomorza, Rzeczpospolita Polska, Dofinansowane przez Unię Europejską, Urząd Marszałkowski Województwa Pomorskiego ">
            <a:extLst>
              <a:ext uri="{FF2B5EF4-FFF2-40B4-BE49-F238E27FC236}">
                <a16:creationId xmlns:a16="http://schemas.microsoft.com/office/drawing/2014/main" id="{7E3F8DBC-0D86-4A87-B80E-1209AC8C45A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i 1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37994" y="1475581"/>
            <a:ext cx="4320480" cy="5328592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74CE953C-0D1D-449C-A99B-D805C859E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330" y="1475581"/>
            <a:ext cx="5688632" cy="5544256"/>
          </a:xfrm>
        </p:spPr>
        <p:txBody>
          <a:bodyPr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380260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>
            <a:normAutofit/>
          </a:bodyPr>
          <a:lstStyle>
            <a:lvl1pPr>
              <a:defRPr sz="3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2339677"/>
            <a:ext cx="4140000" cy="4320178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74CE953C-0D1D-449C-A99B-D805C859E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69988" y="1475581"/>
            <a:ext cx="3671887" cy="575469"/>
          </a:xfrm>
        </p:spPr>
        <p:txBody>
          <a:bodyPr>
            <a:noAutofit/>
          </a:bodyPr>
          <a:lstStyle>
            <a:lvl1pPr>
              <a:defRPr sz="2200">
                <a:latin typeface="+mn-lt"/>
                <a:cs typeface="Arial" panose="020B0604020202020204" pitchFamily="34" charset="0"/>
              </a:defRPr>
            </a:lvl1pPr>
            <a:lvl2pPr>
              <a:defRPr sz="2200">
                <a:latin typeface="+mn-lt"/>
                <a:cs typeface="Arial" panose="020B0604020202020204" pitchFamily="34" charset="0"/>
              </a:defRPr>
            </a:lvl2pPr>
            <a:lvl3pPr>
              <a:defRPr sz="2200">
                <a:latin typeface="+mn-lt"/>
                <a:cs typeface="Arial" panose="020B0604020202020204" pitchFamily="34" charset="0"/>
              </a:defRPr>
            </a:lvl3pPr>
            <a:lvl4pPr>
              <a:defRPr sz="2200">
                <a:latin typeface="+mn-lt"/>
                <a:cs typeface="Arial" panose="020B0604020202020204" pitchFamily="34" charset="0"/>
              </a:defRPr>
            </a:lvl4pPr>
            <a:lvl5pPr>
              <a:defRPr sz="22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4657F920-DA82-443B-99CE-F255DB7F0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10002" y="1458889"/>
            <a:ext cx="2590800" cy="539750"/>
          </a:xfrm>
        </p:spPr>
        <p:txBody>
          <a:bodyPr>
            <a:noAutofit/>
          </a:bodyPr>
          <a:lstStyle>
            <a:lvl1pPr>
              <a:defRPr sz="2200">
                <a:latin typeface="+mn-lt"/>
                <a:cs typeface="Arial" panose="020B0604020202020204" pitchFamily="34" charset="0"/>
              </a:defRPr>
            </a:lvl1pPr>
            <a:lvl2pPr>
              <a:defRPr sz="2200">
                <a:latin typeface="+mn-lt"/>
                <a:cs typeface="Arial" panose="020B0604020202020204" pitchFamily="34" charset="0"/>
              </a:defRPr>
            </a:lvl2pPr>
            <a:lvl3pPr>
              <a:defRPr sz="2200">
                <a:latin typeface="+mn-lt"/>
                <a:cs typeface="Arial" panose="020B0604020202020204" pitchFamily="34" charset="0"/>
              </a:defRPr>
            </a:lvl3pPr>
            <a:lvl4pPr>
              <a:defRPr sz="2200">
                <a:latin typeface="+mn-lt"/>
                <a:cs typeface="Arial" panose="020B0604020202020204" pitchFamily="34" charset="0"/>
              </a:defRPr>
            </a:lvl4pPr>
            <a:lvl5pPr>
              <a:defRPr sz="22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0049057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2757" y="1763613"/>
            <a:ext cx="9589693" cy="4876319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4986337" cy="25376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Tekst: Fundusze Europejsk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747971"/>
            <a:ext cx="4341813" cy="7896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84" y="106802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377" y="36952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38" y="106802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913" y="36194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52" y="36952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420" y="107848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64" y="36722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145" y="35892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996" y="371722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929" y="107564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40" y="107420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64" y="1074209"/>
            <a:ext cx="381000" cy="381000"/>
          </a:xfrm>
          <a:prstGeom prst="rect">
            <a:avLst/>
          </a:prstGeom>
        </p:spPr>
      </p:pic>
      <p:pic>
        <p:nvPicPr>
          <p:cNvPr id="24" name="Obraz 23" descr="Ciąg 4 logotypów: Fundusze Europejskie dla Pomorza, Rzeczpospolita Polska, Dofinansowane przez Unię Europejską, Urząd Marszałkowski Województwa Pomorskiego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75" y="6639932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pic>
        <p:nvPicPr>
          <p:cNvPr id="18" name="Obraz 17" descr="Tekst Fundusze Europejsk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Symbol zastępczy obrazu 3">
            <a:extLst>
              <a:ext uri="{FF2B5EF4-FFF2-40B4-BE49-F238E27FC236}">
                <a16:creationId xmlns:a16="http://schemas.microsoft.com/office/drawing/2014/main" id="{BB851806-A668-4910-A90B-C20A2BBC93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0700" y="611188"/>
            <a:ext cx="9721850" cy="2736850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715" y="359838"/>
            <a:ext cx="8640381" cy="683695"/>
          </a:xfrm>
        </p:spPr>
        <p:txBody>
          <a:bodyPr>
            <a:normAutofit/>
          </a:bodyPr>
          <a:lstStyle>
            <a:lvl1pPr>
              <a:defRPr sz="3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362" y="1403573"/>
            <a:ext cx="9793088" cy="5256266"/>
          </a:xfrm>
        </p:spPr>
        <p:txBody>
          <a:bodyPr>
            <a:normAutofit/>
          </a:bodyPr>
          <a:lstStyle>
            <a:lvl1pPr marL="251986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>
                <a:latin typeface="+mn-lt"/>
                <a:cs typeface="Arial" panose="020B0604020202020204" pitchFamily="34" charset="0"/>
              </a:defRPr>
            </a:lvl1pPr>
            <a:lvl2pPr marL="755957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>
                <a:latin typeface="+mn-lt"/>
                <a:cs typeface="Arial" panose="020B0604020202020204" pitchFamily="34" charset="0"/>
              </a:defRPr>
            </a:lvl2pPr>
            <a:lvl3pPr marL="1259929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>
                <a:latin typeface="+mn-lt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>
            <a:normAutofit/>
          </a:bodyPr>
          <a:lstStyle>
            <a:lvl1pPr>
              <a:defRPr sz="3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74CE953C-0D1D-449C-A99B-D805C859E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331" y="1358038"/>
            <a:ext cx="2736304" cy="575469"/>
          </a:xfrm>
        </p:spPr>
        <p:txBody>
          <a:bodyPr>
            <a:noAutofit/>
          </a:bodyPr>
          <a:lstStyle>
            <a:lvl1pPr>
              <a:defRPr sz="2200">
                <a:latin typeface="+mn-lt"/>
                <a:cs typeface="Arial" panose="020B0604020202020204" pitchFamily="34" charset="0"/>
              </a:defRPr>
            </a:lvl1pPr>
            <a:lvl2pPr>
              <a:defRPr sz="2200">
                <a:latin typeface="+mn-lt"/>
                <a:cs typeface="Arial" panose="020B0604020202020204" pitchFamily="34" charset="0"/>
              </a:defRPr>
            </a:lvl2pPr>
            <a:lvl3pPr>
              <a:defRPr sz="2200">
                <a:latin typeface="+mn-lt"/>
                <a:cs typeface="Arial" panose="020B0604020202020204" pitchFamily="34" charset="0"/>
              </a:defRPr>
            </a:lvl3pPr>
            <a:lvl4pPr>
              <a:defRPr sz="2200">
                <a:latin typeface="+mn-lt"/>
                <a:cs typeface="Arial" panose="020B0604020202020204" pitchFamily="34" charset="0"/>
              </a:defRPr>
            </a:lvl4pPr>
            <a:lvl5pPr>
              <a:defRPr sz="22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171D460-E1E6-4A10-8196-C48FD978833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0" y="2195661"/>
            <a:ext cx="3312369" cy="4320178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4657F920-DA82-443B-99CE-F255DB7F0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45706" y="1358038"/>
            <a:ext cx="2590800" cy="539750"/>
          </a:xfrm>
        </p:spPr>
        <p:txBody>
          <a:bodyPr>
            <a:noAutofit/>
          </a:bodyPr>
          <a:lstStyle>
            <a:lvl1pPr>
              <a:defRPr sz="2200">
                <a:latin typeface="+mn-lt"/>
                <a:cs typeface="Arial" panose="020B0604020202020204" pitchFamily="34" charset="0"/>
              </a:defRPr>
            </a:lvl1pPr>
            <a:lvl2pPr>
              <a:defRPr sz="2200">
                <a:latin typeface="+mn-lt"/>
                <a:cs typeface="Arial" panose="020B0604020202020204" pitchFamily="34" charset="0"/>
              </a:defRPr>
            </a:lvl2pPr>
            <a:lvl3pPr>
              <a:defRPr sz="2200">
                <a:latin typeface="+mn-lt"/>
                <a:cs typeface="Arial" panose="020B0604020202020204" pitchFamily="34" charset="0"/>
              </a:defRPr>
            </a:lvl3pPr>
            <a:lvl4pPr>
              <a:defRPr sz="2200">
                <a:latin typeface="+mn-lt"/>
                <a:cs typeface="Arial" panose="020B0604020202020204" pitchFamily="34" charset="0"/>
              </a:defRPr>
            </a:lvl4pPr>
            <a:lvl5pPr>
              <a:defRPr sz="22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1126" y="2036800"/>
            <a:ext cx="3312369" cy="4320178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99EB254-C725-4C89-885D-6EF8025C118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055200" y="1404508"/>
            <a:ext cx="3258071" cy="493280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1867" y="2058514"/>
            <a:ext cx="3498617" cy="4320178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>
            <a:normAutofit/>
          </a:bodyPr>
          <a:lstStyle>
            <a:lvl1pPr>
              <a:defRPr sz="2200">
                <a:latin typeface="+mn-lt"/>
              </a:defRPr>
            </a:lvl1pPr>
            <a:lvl2pPr>
              <a:defRPr sz="2200">
                <a:latin typeface="+mn-lt"/>
              </a:defRPr>
            </a:lvl2pPr>
            <a:lvl3pPr>
              <a:defRPr sz="22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  <p:sldLayoutId id="2147483741" r:id="rId11"/>
    <p:sldLayoutId id="2147483742" r:id="rId12"/>
  </p:sldLayoutIdLst>
  <p:transition spd="slow">
    <p:push dir="u"/>
  </p:transition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5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6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bip.brpo.gov.pl/pl/content/przewodnik-stosowanie-karty-praw-podstawowych-w-toku-wdrazania-projektow-finansowanych-z" TargetMode="Externa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eur-lex.europa.eu/legal-content/PL/TXT/?uri=CELEX%3A52016XC0723%2801%29" TargetMode="Externa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budowlaneabc.gov.pl/standardy-projektowania-budynkow-dla-osob-niepelnosprawnych/" TargetMode="External"/><Relationship Id="rId2" Type="http://schemas.openxmlformats.org/officeDocument/2006/relationships/hyperlink" Target="https://www.funduszeeuropejskie.gov.pl/strony/o-funduszach/fundusze-europejskie-bez-barier/dostepnosc-plus/poradniki-standardy-wskazowki/standardy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archiwum.ncbr.gov.pl/programy/fundusze-europejskie/power/aktualnosci/aktualnosci/aktualnosci-szczegoly/news/modele-wsparcia-uczelni-w-celu-zwiekszenia-ich-dostepnosci-dla-osob-z-niepelnosprawnosciami-54679/" TargetMode="External"/><Relationship Id="rId5" Type="http://schemas.openxmlformats.org/officeDocument/2006/relationships/hyperlink" Target="https://www.funduszeeuropejskie.gov.pl/media/100067/standardy_dokumenty_elektroniczne.pdf" TargetMode="External"/><Relationship Id="rId4" Type="http://schemas.openxmlformats.org/officeDocument/2006/relationships/hyperlink" Target="https://www.funduszeeuropejskie.gov.pl/media/100066/informacja-dla-wszystkich.pdf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unduszeeuropejskie.gov.pl/strony/o-funduszach/fundusze-na-lata-2021-2027/prawo-i-dokumenty/wytyczne/wytyczne-dotyczace-realizacji-zasad-rownosciowych-w-ramach-funduszy-unijnych-na-lata-2021-2027/" TargetMode="Externa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unduszeeuropejskie.gov.pl/strony/o-funduszach/fundusze-na-lata-2021-2027/prawo-i-dokumenty/wytyczne/wytyczne-dotyczace-realizacji-zasad-rownosciowych-w-ramach-funduszy-unijnych-na-lata-2021-2027/" TargetMode="Externa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bip.pomorskie.eu/a,67934,w-sprawie-przyjecia-analizy-spelniania-zasady-dnsh-dlaprojektu-programu-fundusze-europejskie-dla-po.html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9442" y="2555701"/>
            <a:ext cx="8640959" cy="3600400"/>
          </a:xfrm>
        </p:spPr>
        <p:txBody>
          <a:bodyPr>
            <a:noAutofit/>
          </a:bodyPr>
          <a:lstStyle/>
          <a:p>
            <a:pPr algn="ctr"/>
            <a:r>
              <a:rPr lang="pl-PL" sz="2800" dirty="0">
                <a:latin typeface="+mn-lt"/>
              </a:rPr>
              <a:t>Polityki horyzontalne </a:t>
            </a:r>
            <a:br>
              <a:rPr lang="pl-PL" sz="2800" dirty="0">
                <a:latin typeface="+mn-lt"/>
              </a:rPr>
            </a:br>
            <a:r>
              <a:rPr lang="pl-PL" sz="2800" dirty="0">
                <a:latin typeface="+mn-lt"/>
              </a:rPr>
              <a:t>w projektach dofinansowanych z programu </a:t>
            </a:r>
            <a:br>
              <a:rPr lang="pl-PL" sz="2800" dirty="0">
                <a:latin typeface="+mn-lt"/>
              </a:rPr>
            </a:br>
            <a:r>
              <a:rPr lang="pl-PL" sz="2800" dirty="0">
                <a:latin typeface="+mn-lt"/>
              </a:rPr>
              <a:t>Fundusze Europejskie dla Pomorza na lata 2021-2027</a:t>
            </a:r>
            <a:br>
              <a:rPr lang="pl-PL" sz="2800" dirty="0">
                <a:latin typeface="+mn-lt"/>
              </a:rPr>
            </a:br>
            <a:r>
              <a:rPr lang="pl-PL" sz="2800" dirty="0">
                <a:solidFill>
                  <a:srgbClr val="002073"/>
                </a:solidFill>
                <a:latin typeface="+mn-lt"/>
              </a:rPr>
              <a:t>Działanie 5.5 </a:t>
            </a:r>
            <a:r>
              <a:rPr lang="pl-PL" sz="2800" dirty="0">
                <a:latin typeface="+mn-lt"/>
              </a:rPr>
              <a:t>Aktywne i zdrowe starzenie się: eliminowanie zdrowotnych czynników ryzyka </a:t>
            </a:r>
            <a:br>
              <a:rPr lang="pl-PL" sz="2800" dirty="0">
                <a:latin typeface="+mn-lt"/>
              </a:rPr>
            </a:br>
            <a:r>
              <a:rPr lang="pl-PL" sz="2800" dirty="0">
                <a:latin typeface="+mn-lt"/>
              </a:rPr>
              <a:t>w miejscu pracy dostosowane do potrzeb </a:t>
            </a:r>
            <a:br>
              <a:rPr lang="pl-PL" sz="2800" dirty="0">
                <a:latin typeface="+mn-lt"/>
              </a:rPr>
            </a:br>
            <a:r>
              <a:rPr lang="pl-PL" sz="2800" dirty="0">
                <a:latin typeface="+mn-lt"/>
              </a:rPr>
              <a:t>konkretnego pracodawcy i jego pracowników</a:t>
            </a:r>
            <a:br>
              <a:rPr lang="pl-PL" dirty="0"/>
            </a:br>
            <a:endParaRPr lang="pl-PL" dirty="0">
              <a:latin typeface="+mn-lt"/>
            </a:endParaRP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87" y="6156101"/>
            <a:ext cx="7920037" cy="522170"/>
          </a:xfrm>
        </p:spPr>
        <p:txBody>
          <a:bodyPr>
            <a:normAutofit/>
          </a:bodyPr>
          <a:lstStyle/>
          <a:p>
            <a:pPr algn="ctr"/>
            <a:r>
              <a:rPr lang="pl-PL" sz="2400" dirty="0">
                <a:latin typeface="+mn-lt"/>
              </a:rPr>
              <a:t>Gdańsk, 3 lipca 2024 r. </a:t>
            </a:r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64F5D5-214F-49A3-8BA5-B10933CD3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359838"/>
            <a:ext cx="8640381" cy="1043735"/>
          </a:xfrm>
        </p:spPr>
        <p:txBody>
          <a:bodyPr>
            <a:normAutofit/>
          </a:bodyPr>
          <a:lstStyle/>
          <a:p>
            <a:r>
              <a:rPr lang="pl-PL" dirty="0"/>
              <a:t>Zasada zrównoważonego rozwoju i DNSH</a:t>
            </a:r>
            <a:br>
              <a:rPr lang="pl-PL" dirty="0"/>
            </a:br>
            <a:r>
              <a:rPr lang="pl-PL" dirty="0"/>
              <a:t>we wniosku o dofinansowanie projektu EFS+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2EDFA3-ACF5-401A-8320-A60CC0631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77" y="1644477"/>
            <a:ext cx="9505056" cy="5472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Czy w projekcie (ale także w codziennej działalności) będą stosowane rozwiązania proekologiczne, takie jak:</a:t>
            </a:r>
          </a:p>
          <a:p>
            <a:pPr marL="627063" lvl="0" indent="-452438"/>
            <a:r>
              <a:rPr lang="pl-PL" dirty="0"/>
              <a:t>zastawa stołowa wielokrotnego użytku zamiast jednorazowej,</a:t>
            </a:r>
          </a:p>
          <a:p>
            <a:pPr marL="627063" lvl="0" indent="-452438"/>
            <a:r>
              <a:rPr lang="pl-PL" dirty="0"/>
              <a:t>segregacja odpadów,</a:t>
            </a:r>
          </a:p>
          <a:p>
            <a:pPr marL="627063" lvl="0" indent="-452438"/>
            <a:r>
              <a:rPr lang="pl-PL" dirty="0"/>
              <a:t>ograniczenia nadmiernego zużycia wody i energii elektrycznej,</a:t>
            </a:r>
          </a:p>
          <a:p>
            <a:pPr marL="627063" lvl="0" indent="-452438"/>
            <a:r>
              <a:rPr lang="pl-PL" dirty="0"/>
              <a:t>minimalizowanie zużycia zasobów w postaci papieru,</a:t>
            </a:r>
          </a:p>
          <a:p>
            <a:pPr marL="627063" lvl="0" indent="-452438"/>
            <a:r>
              <a:rPr lang="pl-PL" dirty="0"/>
              <a:t>drukowanie i kopiowanie obustronne w trybie oszczędnym,</a:t>
            </a:r>
          </a:p>
          <a:p>
            <a:pPr marL="627063" lvl="0" indent="-452438"/>
            <a:r>
              <a:rPr lang="pl-PL" dirty="0"/>
              <a:t>ograniczanie ilości druku oraz drukowanie materiałów „na życzenie” zamiast „na zapas”,</a:t>
            </a:r>
          </a:p>
          <a:p>
            <a:pPr marL="627063" lvl="0" indent="-452438"/>
            <a:r>
              <a:rPr lang="pl-PL" dirty="0"/>
              <a:t>dążenie do wprowadzenia elektronicznego obiegu dokumentów,</a:t>
            </a:r>
          </a:p>
          <a:p>
            <a:pPr marL="627063" lvl="0" indent="-452438"/>
            <a:r>
              <a:rPr lang="pl-PL" dirty="0"/>
              <a:t>przesyłanie materiałów w formie elektronicznej/ e-mail.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F24B0ED-A0B1-44AC-8256-0F6E2F4E9D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200832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7E247C-235B-4097-8EE3-45CA19820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Informacja i promocja a zasada DNSH</a:t>
            </a:r>
            <a:br>
              <a:rPr lang="pl-PL" dirty="0"/>
            </a:br>
            <a:r>
              <a:rPr lang="pl-PL" dirty="0"/>
              <a:t>Zalecenia Komisji Europejskiej </a:t>
            </a:r>
          </a:p>
        </p:txBody>
      </p:sp>
      <p:sp>
        <p:nvSpPr>
          <p:cNvPr id="3" name="Symbol zastępczy zawartości 2" descr="&#10;">
            <a:extLst>
              <a:ext uri="{FF2B5EF4-FFF2-40B4-BE49-F238E27FC236}">
                <a16:creationId xmlns:a16="http://schemas.microsoft.com/office/drawing/2014/main" id="{BB017266-6A70-4AD6-8AE1-FE40D13A7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5709" y="1695574"/>
            <a:ext cx="5486448" cy="4096515"/>
          </a:xfrm>
        </p:spPr>
        <p:txBody>
          <a:bodyPr>
            <a:normAutofit/>
          </a:bodyPr>
          <a:lstStyle/>
          <a:p>
            <a:pPr marL="0" indent="0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dirty="0">
                <a:cs typeface="Arial" panose="020B0604020202020204" pitchFamily="34" charset="0"/>
              </a:rPr>
              <a:t>Stosowanie zasady DNSH w działaniach informacyjno-komunikacyjnych na przykład poprzez </a:t>
            </a:r>
            <a:r>
              <a:rPr lang="pl-PL" b="1" dirty="0">
                <a:cs typeface="Arial" panose="020B0604020202020204" pitchFamily="34" charset="0"/>
              </a:rPr>
              <a:t>stosowanie komunikacji cyfrowej </a:t>
            </a:r>
            <a:br>
              <a:rPr lang="pl-PL" b="1" dirty="0">
                <a:cs typeface="Arial" panose="020B0604020202020204" pitchFamily="34" charset="0"/>
              </a:rPr>
            </a:br>
            <a:r>
              <a:rPr lang="pl-PL" b="1" dirty="0">
                <a:cs typeface="Arial" panose="020B0604020202020204" pitchFamily="34" charset="0"/>
              </a:rPr>
              <a:t>i ekologicznej</a:t>
            </a:r>
            <a:r>
              <a:rPr lang="pl-PL" dirty="0"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b="1" dirty="0">
                <a:cs typeface="Arial" panose="020B0604020202020204" pitchFamily="34" charset="0"/>
              </a:rPr>
              <a:t>„NIE” </a:t>
            </a:r>
            <a:r>
              <a:rPr lang="pl-PL" dirty="0">
                <a:cs typeface="Arial" panose="020B0604020202020204" pitchFamily="34" charset="0"/>
              </a:rPr>
              <a:t>dla gadżetów,</a:t>
            </a:r>
          </a:p>
          <a:p>
            <a:pPr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cs typeface="Arial" panose="020B0604020202020204" pitchFamily="34" charset="0"/>
              </a:rPr>
              <a:t>ograniczenie wydruku publikacji </a:t>
            </a:r>
            <a:br>
              <a:rPr lang="pl-PL" dirty="0">
                <a:cs typeface="Arial" panose="020B0604020202020204" pitchFamily="34" charset="0"/>
              </a:rPr>
            </a:br>
            <a:r>
              <a:rPr lang="pl-PL" dirty="0">
                <a:cs typeface="Arial" panose="020B0604020202020204" pitchFamily="34" charset="0"/>
              </a:rPr>
              <a:t>i zastąpienie ich formami cyfrowymi,</a:t>
            </a:r>
          </a:p>
          <a:p>
            <a:pPr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cs typeface="Arial" panose="020B0604020202020204" pitchFamily="34" charset="0"/>
              </a:rPr>
              <a:t>tworzenie kodów QR do informacji </a:t>
            </a:r>
            <a:br>
              <a:rPr lang="pl-PL" dirty="0">
                <a:cs typeface="Arial" panose="020B0604020202020204" pitchFamily="34" charset="0"/>
              </a:rPr>
            </a:br>
            <a:r>
              <a:rPr lang="pl-PL" dirty="0">
                <a:cs typeface="Arial" panose="020B0604020202020204" pitchFamily="34" charset="0"/>
              </a:rPr>
              <a:t>on-line. </a:t>
            </a:r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B9449A7A-8B89-49F8-A7F0-FC29DF920F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10001" y="1695573"/>
            <a:ext cx="4225665" cy="1070351"/>
          </a:xfrm>
        </p:spPr>
        <p:txBody>
          <a:bodyPr/>
          <a:lstStyle/>
          <a:p>
            <a:pPr marL="92075" indent="0">
              <a:buNone/>
            </a:pPr>
            <a:r>
              <a:rPr lang="pl-PL" dirty="0"/>
              <a:t>Przykład – kod QR do strony:</a:t>
            </a:r>
          </a:p>
          <a:p>
            <a:pPr marL="263525" indent="0">
              <a:buNone/>
            </a:pPr>
            <a:r>
              <a:rPr lang="pl-PL" dirty="0"/>
              <a:t>Poznaj zasady promowania projektów FEP 2021-2027</a:t>
            </a:r>
          </a:p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D5052BE-5B97-4D99-8377-DC1C5938CE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  <p:pic>
        <p:nvPicPr>
          <p:cNvPr id="14" name="Symbol zastępczy zawartości 13" descr="kod QR prowadzi do strony programu Fundusze Europejskie dla Pomorza na lata 2021-2027 - Poznaj zasady promowania projektów FEP 2021-2027">
            <a:extLst>
              <a:ext uri="{FF2B5EF4-FFF2-40B4-BE49-F238E27FC236}">
                <a16:creationId xmlns:a16="http://schemas.microsoft.com/office/drawing/2014/main" id="{080EC5D8-CD1C-479A-87D6-E8C19379FA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376" y="2946511"/>
            <a:ext cx="4073326" cy="4073326"/>
          </a:xfrm>
        </p:spPr>
      </p:pic>
    </p:spTree>
    <p:extLst>
      <p:ext uri="{BB962C8B-B14F-4D97-AF65-F5344CB8AC3E}">
        <p14:creationId xmlns:p14="http://schemas.microsoft.com/office/powerpoint/2010/main" val="110447897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równość płci - na równoważni na równym poziomie postać mężczyzny i kobiety">
            <a:extLst>
              <a:ext uri="{FF2B5EF4-FFF2-40B4-BE49-F238E27FC236}">
                <a16:creationId xmlns:a16="http://schemas.microsoft.com/office/drawing/2014/main" id="{77FCC4F5-FF5F-4114-B064-26CB42C67115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6" r="10436"/>
          <a:stretch>
            <a:fillRect/>
          </a:stretch>
        </p:blipFill>
        <p:spPr>
          <a:xfrm>
            <a:off x="665386" y="179437"/>
            <a:ext cx="6835775" cy="4686195"/>
          </a:xfr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221185A7-CA40-4BC6-8793-CFD8A552C7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Równość kobiet i mężczyzn</a:t>
            </a:r>
          </a:p>
        </p:txBody>
      </p:sp>
    </p:spTree>
    <p:extLst>
      <p:ext uri="{BB962C8B-B14F-4D97-AF65-F5344CB8AC3E}">
        <p14:creationId xmlns:p14="http://schemas.microsoft.com/office/powerpoint/2010/main" val="118972024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947" y="539838"/>
            <a:ext cx="9935918" cy="726821"/>
          </a:xfrm>
        </p:spPr>
        <p:txBody>
          <a:bodyPr>
            <a:normAutofit/>
          </a:bodyPr>
          <a:lstStyle/>
          <a:p>
            <a:pPr>
              <a:spcAft>
                <a:spcPts val="3600"/>
              </a:spcAft>
            </a:pPr>
            <a:r>
              <a:rPr lang="pl-PL" dirty="0"/>
              <a:t>Równości kobiet i mężczyzn w Wytycznych równościowych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451" y="1838992"/>
            <a:ext cx="9522910" cy="460851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3600"/>
              </a:spcAft>
              <a:buNone/>
            </a:pPr>
            <a:r>
              <a:rPr lang="pl-PL" dirty="0"/>
              <a:t>Przez zgodność z tą zasadą należy rozumieć (…) zaplanowanie </a:t>
            </a:r>
            <a:br>
              <a:rPr lang="pl-PL" dirty="0"/>
            </a:br>
            <a:r>
              <a:rPr lang="pl-PL" dirty="0"/>
              <a:t>takich działań w projekcie, które </a:t>
            </a:r>
            <a:br>
              <a:rPr lang="pl-PL" dirty="0"/>
            </a:br>
            <a:r>
              <a:rPr lang="pl-PL" b="1" spc="300" dirty="0">
                <a:solidFill>
                  <a:srgbClr val="C00000"/>
                </a:solidFill>
              </a:rPr>
              <a:t>wpłyną na wyrównywanie szans danej płci </a:t>
            </a:r>
            <a:br>
              <a:rPr lang="pl-PL" b="1" spc="300" dirty="0">
                <a:solidFill>
                  <a:srgbClr val="C00000"/>
                </a:solidFill>
              </a:rPr>
            </a:br>
            <a:r>
              <a:rPr lang="pl-PL" b="1" dirty="0"/>
              <a:t>będącej w gorszym położeniu </a:t>
            </a:r>
            <a:br>
              <a:rPr lang="pl-PL" b="1" dirty="0"/>
            </a:br>
            <a:r>
              <a:rPr lang="pl-PL" dirty="0"/>
              <a:t>(o ile takie nierówności zostały zdiagnozowane w projekcie), </a:t>
            </a:r>
            <a:br>
              <a:rPr lang="pl-PL" dirty="0"/>
            </a:br>
            <a:r>
              <a:rPr lang="pl-PL" dirty="0"/>
              <a:t>stworzenie takich mechanizmów, aby </a:t>
            </a:r>
            <a:r>
              <a:rPr lang="pl-PL" b="1" dirty="0"/>
              <a:t>na żadnym etapie wdrażania projektu </a:t>
            </a:r>
            <a:r>
              <a:rPr lang="pl-PL" dirty="0"/>
              <a:t>nie dochodziło do dyskryminacji i wykluczenia ze względu na płeć</a:t>
            </a:r>
            <a:r>
              <a:rPr lang="pl-PL" sz="2600" dirty="0"/>
              <a:t>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76178839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419" y="360696"/>
            <a:ext cx="8568952" cy="1223775"/>
          </a:xfrm>
        </p:spPr>
        <p:txBody>
          <a:bodyPr>
            <a:normAutofit/>
          </a:bodyPr>
          <a:lstStyle/>
          <a:p>
            <a:pPr>
              <a:spcAft>
                <a:spcPts val="3600"/>
              </a:spcAft>
            </a:pPr>
            <a:r>
              <a:rPr lang="pl-PL" dirty="0"/>
              <a:t>Równości kobiet i mężczyzn a diagnoza potrzeb pracodawcy oraz pracownic i pracowników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394" y="1870349"/>
            <a:ext cx="9649072" cy="5184576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pl-PL" dirty="0"/>
              <a:t>We wniosku o dofinansowanie powinny zostać zawarte: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b="1" dirty="0"/>
              <a:t>wnioski z diagnozy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b="1" dirty="0"/>
              <a:t>deklaracja realizacji działań w projekcie w oparciu o wyniki diagnozy</a:t>
            </a:r>
            <a:r>
              <a:rPr lang="pl-PL" dirty="0"/>
              <a:t>, 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b="1" dirty="0"/>
              <a:t>z przywołaniem danych,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b="1" dirty="0"/>
              <a:t>ze wskazaniem źródeł ich pozyskania</a:t>
            </a:r>
            <a:r>
              <a:rPr lang="pl-PL" dirty="0"/>
              <a:t>. </a:t>
            </a:r>
          </a:p>
          <a:p>
            <a:pPr marL="0" indent="0">
              <a:spcAft>
                <a:spcPts val="3600"/>
              </a:spcAft>
              <a:buNone/>
            </a:pPr>
            <a:r>
              <a:rPr lang="pl-PL" dirty="0"/>
              <a:t>W szczególności Opis projektu, opis Grup docelowych i Zadań powinny wskazywać na realizację projektu w oparciu o wyniki przeprowadzonej diagnozy, także pod kątem równości płci.</a:t>
            </a:r>
          </a:p>
          <a:p>
            <a:pPr marL="0" indent="0">
              <a:spcAft>
                <a:spcPts val="3600"/>
              </a:spcAft>
              <a:buNone/>
            </a:pPr>
            <a:r>
              <a:rPr lang="pl-PL" dirty="0"/>
              <a:t>Wnioskodawca na wezwanie IZ FEP 2021-2027 jest zobowiązany do udostępnienia diagnozy w formie pisemnej.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2827808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5" y="539838"/>
            <a:ext cx="9288439" cy="726821"/>
          </a:xfrm>
        </p:spPr>
        <p:txBody>
          <a:bodyPr>
            <a:normAutofit/>
          </a:bodyPr>
          <a:lstStyle/>
          <a:p>
            <a:pPr>
              <a:spcAft>
                <a:spcPts val="3600"/>
              </a:spcAft>
            </a:pPr>
            <a:r>
              <a:rPr lang="pl-PL" dirty="0"/>
              <a:t>Ocena zasady równości kobiet i mężczyzn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346" y="1403573"/>
            <a:ext cx="10225136" cy="5616264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l-PL" dirty="0"/>
              <a:t>Ocena zgodności projektów współfinansowanych z </a:t>
            </a:r>
            <a:r>
              <a:rPr lang="pl-PL" sz="2800" b="1" dirty="0">
                <a:solidFill>
                  <a:srgbClr val="C00000"/>
                </a:solidFill>
              </a:rPr>
              <a:t>EFS+ </a:t>
            </a:r>
            <a:r>
              <a:rPr lang="pl-PL" dirty="0"/>
              <a:t>z zasadą równości kobiet i mężczyzn odbywa się </a:t>
            </a:r>
            <a:r>
              <a:rPr lang="pl-PL" b="1" dirty="0"/>
              <a:t>na podstawie standardu minimum</a:t>
            </a:r>
            <a:r>
              <a:rPr lang="pl-PL" dirty="0"/>
              <a:t>, który składa się </a:t>
            </a:r>
            <a:br>
              <a:rPr lang="pl-PL" dirty="0"/>
            </a:br>
            <a:r>
              <a:rPr lang="pl-PL" dirty="0"/>
              <a:t>z 5 kryteriów oceny. 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dirty="0"/>
              <a:t>Punkty za standard minimum – </a:t>
            </a:r>
            <a:r>
              <a:rPr lang="pl-PL" b="1" dirty="0" err="1"/>
              <a:t>conajmniej</a:t>
            </a:r>
            <a:r>
              <a:rPr lang="pl-PL" b="1" dirty="0"/>
              <a:t> 3 z . 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b="1" dirty="0"/>
              <a:t>Punkty za standard minimum nie sumują się z punktami za kryteria strategiczne!</a:t>
            </a:r>
          </a:p>
          <a:p>
            <a:pPr marL="0" indent="0">
              <a:buNone/>
            </a:pPr>
            <a:r>
              <a:rPr lang="pl-PL" dirty="0"/>
              <a:t>Standardu minimum nie stosuje się do oceny projektu, jeżeli w treści wniosku przywołany i uzasadniony został jeden z poniższych </a:t>
            </a:r>
            <a:r>
              <a:rPr lang="pl-PL" b="1" dirty="0"/>
              <a:t>wyjątków</a:t>
            </a:r>
            <a:r>
              <a:rPr lang="pl-PL" dirty="0"/>
              <a:t>: </a:t>
            </a:r>
          </a:p>
          <a:p>
            <a:pPr marL="622300" indent="-268288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dirty="0"/>
              <a:t>profil działalności (np. statut),</a:t>
            </a:r>
          </a:p>
          <a:p>
            <a:pPr marL="622300" indent="-268288"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rgbClr val="C00000"/>
                </a:solidFill>
              </a:rPr>
              <a:t>zamknięta rekrutacja.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06975811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A1AF45-1395-45D6-A07C-CDC48684C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zgodności z zasadami horyzontalnymi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DB15B6D-09E8-4722-9472-867E8CBE8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2087268"/>
            <a:ext cx="9793088" cy="3888432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Wniosek o dofinansowanie projektu EFS+ musi być zgodny z ze standardem minimum, czyli: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/>
              <a:t>przewiduje działania, które wpłyną na wyrównanie szans tej płci, która według diagnozy problemu i grupy docelowej (logika projektu) jest w gorszym położeniu i o ile takie nierówności zostały w projekcie zdiagnozowane,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/>
              <a:t>zapewnia </a:t>
            </a:r>
            <a:r>
              <a:rPr lang="pl-PL" b="1" dirty="0">
                <a:solidFill>
                  <a:srgbClr val="C00000"/>
                </a:solidFill>
              </a:rPr>
              <a:t>mechanizmy zapobiegające dyskryminacji i wykluczenia </a:t>
            </a:r>
            <a:br>
              <a:rPr lang="pl-PL" b="1" dirty="0">
                <a:solidFill>
                  <a:srgbClr val="C00000"/>
                </a:solidFill>
              </a:rPr>
            </a:br>
            <a:r>
              <a:rPr lang="pl-PL" dirty="0"/>
              <a:t>ze względu na płeć.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90A9B0B-60AE-4DE3-854A-837B9AF9A4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5475308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5C954A-AE4B-438E-B96D-4670EA6B3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3" y="345258"/>
            <a:ext cx="10458450" cy="1080001"/>
          </a:xfrm>
        </p:spPr>
        <p:txBody>
          <a:bodyPr/>
          <a:lstStyle/>
          <a:p>
            <a:r>
              <a:rPr lang="pl-PL" dirty="0"/>
              <a:t>Logiczny związek przyczynowo skutkowy standardu minimum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5A5C51-93B2-491F-A78D-79CBAF6229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5366" y="1702846"/>
            <a:ext cx="9721079" cy="2520129"/>
          </a:xfrm>
        </p:spPr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pl-PL" dirty="0">
                <a:cs typeface="Arial" panose="020B0604020202020204" pitchFamily="34" charset="0"/>
              </a:rPr>
              <a:t>Brak logiki w projekcie, także w kontekście standardu minimum może spowodować skierowanie wniosku na etap negocjacji (projekty konkurencyjne) lub obniżenie punktacji w ocenie poszczególnych kryteriów standardu minimum. 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1B12C62-59CD-4DDF-AC8D-FAF7F61BD8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17</a:t>
            </a:fld>
            <a:endParaRPr lang="pl-PL" dirty="0"/>
          </a:p>
        </p:txBody>
      </p:sp>
      <p:graphicFrame>
        <p:nvGraphicFramePr>
          <p:cNvPr id="8" name="Symbol zastępczy zawartości 4" descr="schemat 4 elementy: bariery diagnoza, działania zadania, wskaźniki , budżet wrażliwy na płeć ">
            <a:extLst>
              <a:ext uri="{FF2B5EF4-FFF2-40B4-BE49-F238E27FC236}">
                <a16:creationId xmlns:a16="http://schemas.microsoft.com/office/drawing/2014/main" id="{2632C3A0-BC68-4C93-B5BF-BFD0F5C9605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64795030"/>
              </p:ext>
            </p:extLst>
          </p:nvPr>
        </p:nvGraphicFramePr>
        <p:xfrm>
          <a:off x="116680" y="3779837"/>
          <a:ext cx="10458450" cy="215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2330447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42" y="359838"/>
            <a:ext cx="8136904" cy="1403775"/>
          </a:xfrm>
        </p:spPr>
        <p:txBody>
          <a:bodyPr>
            <a:normAutofit/>
          </a:bodyPr>
          <a:lstStyle/>
          <a:p>
            <a:pPr>
              <a:spcAft>
                <a:spcPts val="3600"/>
              </a:spcAft>
            </a:pPr>
            <a:r>
              <a:rPr lang="pl-PL" dirty="0"/>
              <a:t>Kryterium nr 1 standardu minimum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596" y="2339677"/>
            <a:ext cx="9253838" cy="2621530"/>
          </a:xfrm>
        </p:spPr>
        <p:txBody>
          <a:bodyPr>
            <a:normAutofit/>
          </a:bodyPr>
          <a:lstStyle/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We wniosku o dofinansowanie projektu zawarte zostały informacje, które potwierdzają </a:t>
            </a:r>
            <a:r>
              <a:rPr lang="pl-PL" b="1" dirty="0"/>
              <a:t>istnienie (albo brak istniejących) barier </a:t>
            </a:r>
            <a:r>
              <a:rPr lang="pl-PL" dirty="0"/>
              <a:t>równościowych </a:t>
            </a:r>
            <a:br>
              <a:rPr lang="pl-PL" dirty="0"/>
            </a:br>
            <a:r>
              <a:rPr lang="pl-PL" dirty="0"/>
              <a:t>w obszarze tematycznym interwencji i/lub zasięgu oddziaływania projektu. 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(0 – 1 pkt)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6540285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42" y="359838"/>
            <a:ext cx="8136904" cy="1403775"/>
          </a:xfrm>
        </p:spPr>
        <p:txBody>
          <a:bodyPr>
            <a:normAutofit/>
          </a:bodyPr>
          <a:lstStyle/>
          <a:p>
            <a:pPr>
              <a:spcAft>
                <a:spcPts val="3600"/>
              </a:spcAft>
            </a:pPr>
            <a:r>
              <a:rPr lang="pl-PL" dirty="0"/>
              <a:t>Kryteria nr 2 i 3 standardu minimum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02" y="1259557"/>
            <a:ext cx="9289032" cy="5328592"/>
          </a:xfrm>
        </p:spPr>
        <p:txBody>
          <a:bodyPr>
            <a:normAutofit lnSpcReduction="10000"/>
          </a:bodyPr>
          <a:lstStyle/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Wniosek o dofinansowanie projektu </a:t>
            </a:r>
            <a:r>
              <a:rPr lang="pl-PL" b="1" dirty="0"/>
              <a:t>zawiera działania odpowiadające </a:t>
            </a:r>
            <a:br>
              <a:rPr lang="pl-PL" b="1" dirty="0"/>
            </a:br>
            <a:r>
              <a:rPr lang="pl-PL" b="1" dirty="0"/>
              <a:t>na zidentyfikowane bariery równościowe </a:t>
            </a:r>
            <a:r>
              <a:rPr lang="pl-PL" dirty="0"/>
              <a:t>w obszarze tematycznym interwencji i/lub zasięgu oddziaływania projektu.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(0 – 1 – 2 pkt)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W przypadku stwierdzenia braku barier równościowych, wniosek </a:t>
            </a:r>
            <a:br>
              <a:rPr lang="pl-PL" dirty="0"/>
            </a:br>
            <a:r>
              <a:rPr lang="pl-PL" dirty="0"/>
              <a:t>o dofinansowanie projektu </a:t>
            </a:r>
            <a:r>
              <a:rPr lang="pl-PL" b="1" dirty="0"/>
              <a:t>zawiera działania zapewniające przestrzeganie zasady</a:t>
            </a:r>
            <a:r>
              <a:rPr lang="pl-PL" dirty="0"/>
              <a:t> równości kobiet i mężczyzn, tak </a:t>
            </a:r>
            <a:r>
              <a:rPr lang="pl-PL" b="1" dirty="0"/>
              <a:t>aby na żadnym etapie</a:t>
            </a:r>
            <a:r>
              <a:rPr lang="pl-PL" dirty="0"/>
              <a:t> realizacji projektu </a:t>
            </a:r>
            <a:r>
              <a:rPr lang="pl-PL" b="1" dirty="0"/>
              <a:t>nie wystąpiły bariery równościowe</a:t>
            </a:r>
            <a:r>
              <a:rPr lang="pl-PL" dirty="0"/>
              <a:t>.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(0 – 1 – 2 pkt)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Kryteria są wobec siebie alternatywne.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187358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720003"/>
          </a:xfrm>
        </p:spPr>
        <p:txBody>
          <a:bodyPr/>
          <a:lstStyle/>
          <a:p>
            <a:r>
              <a:rPr lang="pl-PL" dirty="0"/>
              <a:t>Kryteria zgodności z zasadami horyzontalnymi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220" y="1979637"/>
            <a:ext cx="9195225" cy="4176464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1800"/>
              </a:spcAft>
              <a:buClrTx/>
              <a:buFont typeface="+mj-lt"/>
              <a:buAutoNum type="arabicPeriod"/>
            </a:pPr>
            <a:r>
              <a:rPr lang="pl-PL" dirty="0"/>
              <a:t>Zasada zrównoważonego rozwoju, w tym zasada DNSH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pl-PL" dirty="0"/>
              <a:t>Zasada równości kobiet i mężczyzn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pl-PL" dirty="0"/>
              <a:t>Karta Praw Podstawowych Unii Europejskiej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pl-PL" dirty="0"/>
              <a:t>Konwencja o Prawach Osób Niepełnosprawnych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pl-PL" dirty="0"/>
              <a:t>Zasada równości szans i niedyskryminacji, </a:t>
            </a:r>
            <a:br>
              <a:rPr lang="pl-PL" dirty="0"/>
            </a:br>
            <a:r>
              <a:rPr lang="pl-PL" dirty="0"/>
              <a:t>w tym dostępności dla osób z niepełnosprawnościami. 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endParaRPr lang="pl-PL" dirty="0"/>
          </a:p>
          <a:p>
            <a:pPr marL="457200" indent="-457200">
              <a:spcAft>
                <a:spcPts val="1800"/>
              </a:spcAft>
              <a:buClrTx/>
              <a:buFont typeface="+mj-lt"/>
              <a:buAutoNum type="arabicPeriod"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48883344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42" y="359838"/>
            <a:ext cx="8136904" cy="1403775"/>
          </a:xfrm>
        </p:spPr>
        <p:txBody>
          <a:bodyPr>
            <a:normAutofit/>
          </a:bodyPr>
          <a:lstStyle/>
          <a:p>
            <a:pPr>
              <a:spcAft>
                <a:spcPts val="3600"/>
              </a:spcAft>
            </a:pPr>
            <a:r>
              <a:rPr lang="pl-PL" dirty="0"/>
              <a:t>Kryterium nr 4 standardu minimum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1475581"/>
            <a:ext cx="10009112" cy="5400600"/>
          </a:xfrm>
        </p:spPr>
        <p:txBody>
          <a:bodyPr>
            <a:normAutofit lnSpcReduction="10000"/>
          </a:bodyPr>
          <a:lstStyle/>
          <a:p>
            <a:pPr marL="0" lvl="0" indent="0">
              <a:spcAft>
                <a:spcPts val="2400"/>
              </a:spcAft>
              <a:buNone/>
            </a:pPr>
            <a:r>
              <a:rPr lang="pl-PL" b="1" dirty="0"/>
              <a:t>Wskaźniki realizacji projektu zostały podane w podziale na płeć.</a:t>
            </a:r>
            <a:br>
              <a:rPr lang="pl-PL" dirty="0"/>
            </a:br>
            <a:r>
              <a:rPr lang="pl-PL" dirty="0"/>
              <a:t>(0 – 1 pkt) [było: 2 pkt]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Definiowanie wskaźników i planowanych do osiągnięcia rezultatów, </a:t>
            </a:r>
            <a:br>
              <a:rPr lang="pl-PL" dirty="0"/>
            </a:br>
            <a:r>
              <a:rPr lang="pl-PL" dirty="0"/>
              <a:t>co do zasady, powinno być powiązane z całością założeń projektu: rodzajem grupy docelowej, której zostanie udzielone wsparcie (w tym kobietom </a:t>
            </a:r>
            <a:br>
              <a:rPr lang="pl-PL" dirty="0"/>
            </a:br>
            <a:r>
              <a:rPr lang="pl-PL" dirty="0"/>
              <a:t>i mężczyznom), stwierdzonymi problemami i barierami, z jakimi grupa ta </a:t>
            </a:r>
            <a:br>
              <a:rPr lang="pl-PL" dirty="0"/>
            </a:br>
            <a:r>
              <a:rPr lang="pl-PL" dirty="0"/>
              <a:t>ma do czynienia i rodzajem planowanego wsparcia. 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pl-PL" b="1" dirty="0"/>
              <a:t>Proporcja wskaźników </a:t>
            </a:r>
            <a:r>
              <a:rPr lang="pl-PL" dirty="0"/>
              <a:t>w podziale na płeć, wskazana we wniosku </a:t>
            </a:r>
            <a:br>
              <a:rPr lang="pl-PL" dirty="0"/>
            </a:br>
            <a:r>
              <a:rPr lang="pl-PL" dirty="0"/>
              <a:t>o dofinansowanie projektu na podstawie zdiagnozowanego problemu danej grupy docelowej powinna, co do zasady, być </a:t>
            </a:r>
            <a:r>
              <a:rPr lang="pl-PL" b="1" dirty="0"/>
              <a:t>utrzymana przez cały okres realizacji projektu</a:t>
            </a:r>
            <a:r>
              <a:rPr lang="pl-PL" dirty="0"/>
              <a:t>. Dzięki temu projekt ma szansę realnie wpłynąć na zmianę nierówności płci po zakończeniu realizacji projektu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5428129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42" y="359838"/>
            <a:ext cx="8136904" cy="611687"/>
          </a:xfrm>
        </p:spPr>
        <p:txBody>
          <a:bodyPr>
            <a:normAutofit/>
          </a:bodyPr>
          <a:lstStyle/>
          <a:p>
            <a:pPr>
              <a:spcAft>
                <a:spcPts val="3600"/>
              </a:spcAft>
            </a:pPr>
            <a:r>
              <a:rPr lang="pl-PL" dirty="0">
                <a:solidFill>
                  <a:srgbClr val="C00000"/>
                </a:solidFill>
              </a:rPr>
              <a:t>Kryterium nr 5 standardu minimum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02" y="2483693"/>
            <a:ext cx="8855798" cy="2045466"/>
          </a:xfrm>
        </p:spPr>
        <p:txBody>
          <a:bodyPr>
            <a:normAutofit/>
          </a:bodyPr>
          <a:lstStyle/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We wniosku o dofinansowanie projektu wskazano, jakie działania zostaną podjęte w celu zapewnienia </a:t>
            </a:r>
            <a:r>
              <a:rPr lang="pl-PL" b="1" spc="200" dirty="0">
                <a:solidFill>
                  <a:srgbClr val="C00000"/>
                </a:solidFill>
              </a:rPr>
              <a:t>równościowego zarządzania projektem.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(0 – 1 pkt)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29722048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720003"/>
          </a:xfrm>
        </p:spPr>
        <p:txBody>
          <a:bodyPr/>
          <a:lstStyle/>
          <a:p>
            <a:r>
              <a:rPr lang="pl-PL" dirty="0"/>
              <a:t>Równość płci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397" y="1259837"/>
            <a:ext cx="9163018" cy="511256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dirty="0"/>
              <a:t>Przykłady do wykorzystania: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dirty="0"/>
              <a:t>plany zarządzania różnorodnością,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strategie antydyskryminacyjne,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elastyczny czas pracy,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godzenie życia zawodowego z życiem prywatnym.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pl-PL" dirty="0"/>
              <a:t>Projektowanie i gwarantowanie szerokiego i </a:t>
            </a:r>
            <a:r>
              <a:rPr lang="pl-PL" b="1" dirty="0"/>
              <a:t>reprezentatywnego zespołu w procesie </a:t>
            </a:r>
            <a:r>
              <a:rPr lang="pl-PL" dirty="0"/>
              <a:t>tworzenia, wdrażania i ewaluacji projektu podnosi jego wartość w wymiarze społecznym.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pl-PL" b="1" dirty="0"/>
              <a:t>Plan równości płci</a:t>
            </a:r>
            <a:r>
              <a:rPr lang="pl-PL" dirty="0"/>
              <a:t> (tzw. GEP – </a:t>
            </a:r>
            <a:r>
              <a:rPr lang="pl-PL" dirty="0" err="1"/>
              <a:t>Gender</a:t>
            </a:r>
            <a:r>
              <a:rPr lang="pl-PL" dirty="0"/>
              <a:t> </a:t>
            </a:r>
            <a:r>
              <a:rPr lang="pl-PL" dirty="0" err="1"/>
              <a:t>Equality</a:t>
            </a:r>
            <a:r>
              <a:rPr lang="pl-PL" dirty="0"/>
              <a:t> Plan (ang.)) wymóg, aby ubiegać się o środki finansowe w ramach programu Horyzont Europa na lata 2021-2027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60728215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694435F1-2EB1-4D67-BE26-35A971EA1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048225" cy="1320421"/>
          </a:xfrm>
        </p:spPr>
        <p:txBody>
          <a:bodyPr/>
          <a:lstStyle/>
          <a:p>
            <a:r>
              <a:rPr lang="pl-PL" dirty="0"/>
              <a:t>Karta praw podstawowych </a:t>
            </a:r>
            <a:br>
              <a:rPr lang="pl-PL" dirty="0"/>
            </a:br>
            <a:r>
              <a:rPr lang="pl-PL" dirty="0"/>
              <a:t>Unii Europejskiej</a:t>
            </a:r>
          </a:p>
        </p:txBody>
      </p:sp>
      <p:pic>
        <p:nvPicPr>
          <p:cNvPr id="7" name="Symbol zastępczy obrazu 6" descr="Otwarta książka na tle flagi Unii Europejskiej ">
            <a:extLst>
              <a:ext uri="{FF2B5EF4-FFF2-40B4-BE49-F238E27FC236}">
                <a16:creationId xmlns:a16="http://schemas.microsoft.com/office/drawing/2014/main" id="{1DCF9426-1DC4-4D03-B242-C860C0C83F82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6" r="8886"/>
          <a:stretch>
            <a:fillRect/>
          </a:stretch>
        </p:blipFill>
        <p:spPr>
          <a:xfrm>
            <a:off x="1169442" y="1013388"/>
            <a:ext cx="5291869" cy="3788339"/>
          </a:xfrm>
        </p:spPr>
      </p:pic>
    </p:spTree>
    <p:extLst>
      <p:ext uri="{BB962C8B-B14F-4D97-AF65-F5344CB8AC3E}">
        <p14:creationId xmlns:p14="http://schemas.microsoft.com/office/powerpoint/2010/main" val="1881672345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02" y="395461"/>
            <a:ext cx="9144437" cy="1296144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pl-PL" dirty="0"/>
              <a:t>Fundusze Europejskie dla Pomorza na lata 2021-2027 a prawa człowieka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052" y="1816533"/>
            <a:ext cx="10225136" cy="5328231"/>
          </a:xfrm>
        </p:spPr>
        <p:txBody>
          <a:bodyPr>
            <a:normAutofit/>
          </a:bodyPr>
          <a:lstStyle/>
          <a:p>
            <a:pPr marL="354013" indent="-354013">
              <a:spcAft>
                <a:spcPts val="1800"/>
              </a:spcAft>
              <a:buNone/>
            </a:pPr>
            <a:r>
              <a:rPr lang="pl-PL" dirty="0"/>
              <a:t>W strategii programu (główne wyzwania w zakresie rozwoju i rozwiązań politycznych, str. 4) jest zapisane: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dirty="0"/>
              <a:t>„Inwestycje będą musiały wykazać zgodność (…):</a:t>
            </a:r>
          </a:p>
          <a:p>
            <a:pPr marL="538163" indent="-363538">
              <a:spcAft>
                <a:spcPts val="1800"/>
              </a:spcAft>
            </a:pPr>
            <a:r>
              <a:rPr lang="pl-PL" b="1" dirty="0"/>
              <a:t>w zakresie praw człowieka - </a:t>
            </a:r>
            <a:r>
              <a:rPr lang="pl-PL" sz="2400" b="1" spc="300" dirty="0">
                <a:solidFill>
                  <a:srgbClr val="C00000"/>
                </a:solidFill>
              </a:rPr>
              <a:t>Kartą Praw Podstawowych UE </a:t>
            </a:r>
            <a:r>
              <a:rPr lang="pl-PL" dirty="0"/>
              <a:t>(KPP UE), </a:t>
            </a:r>
          </a:p>
          <a:p>
            <a:pPr marL="538163" indent="-363538">
              <a:spcAft>
                <a:spcPts val="1800"/>
              </a:spcAft>
            </a:pPr>
            <a:r>
              <a:rPr lang="pl-PL" dirty="0"/>
              <a:t>Europejskim Filarem Praw Społecznych, </a:t>
            </a:r>
          </a:p>
          <a:p>
            <a:pPr marL="538163" indent="-363538">
              <a:spcAft>
                <a:spcPts val="1800"/>
              </a:spcAft>
            </a:pPr>
            <a:r>
              <a:rPr lang="pl-PL" b="1" dirty="0"/>
              <a:t>Strategią na rzecz praw osób niepełnosprawnych 2021-2030 </a:t>
            </a:r>
          </a:p>
          <a:p>
            <a:pPr marL="538163" indent="-363538">
              <a:spcAft>
                <a:spcPts val="1800"/>
              </a:spcAft>
            </a:pPr>
            <a:r>
              <a:rPr lang="pl-PL" dirty="0"/>
              <a:t>Konwencją ONZ o Prawach Dziecka.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4969183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231952"/>
            <a:ext cx="9937104" cy="1007755"/>
          </a:xfrm>
        </p:spPr>
        <p:txBody>
          <a:bodyPr>
            <a:normAutofit/>
          </a:bodyPr>
          <a:lstStyle/>
          <a:p>
            <a:r>
              <a:rPr lang="pl-PL" dirty="0"/>
              <a:t>Karta Praw Podstawowych UE w projektach EFS+ </a:t>
            </a:r>
            <a:br>
              <a:rPr lang="pl-PL" dirty="0"/>
            </a:br>
            <a:r>
              <a:rPr lang="pl-PL" dirty="0"/>
              <a:t>w FEP 2021-2027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948" y="2123653"/>
            <a:ext cx="9649072" cy="377003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ochrona danych osobowych (8),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wolność wyboru zawodu i prawo do podejmowania pracy (15),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niedyskryminacja (21),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równość kobiet i mężczyzn (23),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integracja osób z niepełnosprawnościami (26),</a:t>
            </a:r>
          </a:p>
          <a:p>
            <a:pPr lvl="0"/>
            <a:r>
              <a:rPr lang="pl-PL" dirty="0"/>
              <a:t>życie rodzinne i zawodowe (33),</a:t>
            </a:r>
          </a:p>
          <a:p>
            <a:pPr lvl="0"/>
            <a:r>
              <a:rPr lang="pl-PL" dirty="0"/>
              <a:t>należyte i sprawiedliwe warunki pracy (31) 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37165" y="7109837"/>
            <a:ext cx="1080000" cy="180000"/>
          </a:xfrm>
        </p:spPr>
        <p:txBody>
          <a:bodyPr/>
          <a:lstStyle/>
          <a:p>
            <a:fld id="{EB4015AA-59F6-416B-87A6-8E3D940284E2}" type="slidenum">
              <a:rPr lang="pl-PL" smtClean="0"/>
              <a:pPr/>
              <a:t>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828754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6FE890-73C8-4C59-A4D8-ED25023CA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Ocena kryterium – Karta Praw Podstawowych UE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3906A3-3A23-4670-9A6A-F0222BD7E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1" y="1367229"/>
            <a:ext cx="9793088" cy="4428832"/>
          </a:xfrm>
        </p:spPr>
        <p:txBody>
          <a:bodyPr>
            <a:no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pl-PL" b="1" dirty="0"/>
              <a:t>Ocenie podlega </a:t>
            </a:r>
            <a:r>
              <a:rPr lang="pl-PL" dirty="0"/>
              <a:t>zgodność projektu z Kartą Praw Podstawowych Unii Europejskiej (KPP), tj.:</a:t>
            </a:r>
          </a:p>
          <a:p>
            <a:pPr marL="457200" indent="-457200">
              <a:spcAft>
                <a:spcPts val="2400"/>
              </a:spcAft>
              <a:buFont typeface="+mj-lt"/>
              <a:buAutoNum type="arabicPeriod"/>
            </a:pPr>
            <a:r>
              <a:rPr lang="pl-PL" b="1" dirty="0"/>
              <a:t>czy zapisy wniosku </a:t>
            </a:r>
            <a:r>
              <a:rPr lang="pl-PL" dirty="0"/>
              <a:t>o dofinansowanie dotyczące zakresu oraz sposobu realizacji projektu </a:t>
            </a:r>
            <a:r>
              <a:rPr lang="pl-PL" b="1" dirty="0"/>
              <a:t>nie stoją w sprzeczności z wymogami KPP</a:t>
            </a:r>
            <a:r>
              <a:rPr lang="pl-PL" dirty="0"/>
              <a:t>?</a:t>
            </a:r>
          </a:p>
          <a:p>
            <a:pPr marL="457200" indent="-457200">
              <a:spcAft>
                <a:spcPts val="2400"/>
              </a:spcAft>
              <a:buFont typeface="+mj-lt"/>
              <a:buAutoNum type="arabicPeriod"/>
            </a:pPr>
            <a:r>
              <a:rPr lang="pl-PL" dirty="0"/>
              <a:t>w przypadku, gdy we wniosku o dofinansowanie stwierdzono neutralny charakter wymogów Karty Praw Podstawowych Unii Europejskiej względem zakresu i sposobu realizacji projektu: czy neutralny charakter wymogów został zidentyfikowany prawidłowo?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AD58037-9C6D-438E-9DD0-CB63A58761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96831565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311308-1E2C-4DE7-B8FF-BE2C5A3FE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Przewodnik po KPP UE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8ECFB1-9BCE-4D2F-B1A5-348DF71B9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86" y="2447709"/>
            <a:ext cx="9505056" cy="2448272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3600"/>
              </a:spcAft>
              <a:buNone/>
            </a:pPr>
            <a:r>
              <a:rPr lang="pl-PL" dirty="0"/>
              <a:t>Przewodnik </a:t>
            </a:r>
            <a:br>
              <a:rPr lang="pl-PL" dirty="0"/>
            </a:br>
            <a:r>
              <a:rPr lang="pl-PL" b="1" dirty="0"/>
              <a:t>Stosowanie Karty Praw Podstawowych Unii Europejskiej </a:t>
            </a:r>
            <a:br>
              <a:rPr lang="pl-PL" b="1" dirty="0"/>
            </a:br>
            <a:r>
              <a:rPr lang="pl-PL" b="1" dirty="0"/>
              <a:t>w toku wdrażania projektów finansowanych z funduszy UE</a:t>
            </a:r>
          </a:p>
          <a:p>
            <a:pPr marL="0" indent="0">
              <a:buNone/>
            </a:pPr>
            <a:r>
              <a:rPr lang="pl-PL" u="sng" dirty="0">
                <a:hlinkClick r:id="rId2" tooltip="https://bip.brpo.gov.pl/pl/content/przewodnik-stosowanie-karty-praw-podstawowych-w-toku-wdrazania-projektow-finansowanych-z"/>
              </a:rPr>
              <a:t>https://bip.brpo.gov.pl/pl/content/przewodnik-stosowanie-karty-praw-podstawowych-w-toku-wdrazania-projektow-finansowanych-UE</a:t>
            </a:r>
            <a:r>
              <a:rPr lang="pl-PL" dirty="0"/>
              <a:t>  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876E472-D764-4F22-BA2D-7C325962D6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09806108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311308-1E2C-4DE7-B8FF-BE2C5A3FE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Lista kontrolna dotycząca praw podstawowych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8ECFB1-9BCE-4D2F-B1A5-348DF71B9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394" y="1403573"/>
            <a:ext cx="9505056" cy="5256266"/>
          </a:xfrm>
        </p:spPr>
        <p:txBody>
          <a:bodyPr>
            <a:normAutofit/>
          </a:bodyPr>
          <a:lstStyle/>
          <a:p>
            <a:pPr marL="0" lvl="1" indent="0">
              <a:spcAft>
                <a:spcPts val="1800"/>
              </a:spcAft>
              <a:buNone/>
            </a:pPr>
            <a:r>
              <a:rPr lang="pl-PL" dirty="0"/>
              <a:t>Szczegółowe wymagania w zakresie zgodności projektu z Kartą Praw Podstawowych UE znajdują się w</a:t>
            </a:r>
            <a:br>
              <a:rPr lang="pl-PL" dirty="0"/>
            </a:br>
            <a:r>
              <a:rPr lang="pl-PL" u="sng" dirty="0">
                <a:hlinkClick r:id="rId2" tooltip="Wytyczne dotyczących zapewnienia poszanowania Karty praw podstawowych Unii Europejskiej"/>
              </a:rPr>
              <a:t>Wytycznych Komisji Europejskiej dotyczących zapewnienia poszanowania Karty praw podstawowych Unii Europejskiej przy wdrażaniu europejskich funduszy strukturalnych i inwestycyjnych. </a:t>
            </a:r>
            <a:endParaRPr lang="pl-PL" u="sng" dirty="0"/>
          </a:p>
          <a:p>
            <a:pPr marL="0" lvl="1" indent="0">
              <a:spcAft>
                <a:spcPts val="1800"/>
              </a:spcAft>
              <a:buNone/>
            </a:pPr>
            <a:r>
              <a:rPr lang="pl-PL" dirty="0"/>
              <a:t>W Załączniku nr III do wytycznych znajduje się tzw. „</a:t>
            </a:r>
            <a:r>
              <a:rPr lang="pl-PL" b="1" dirty="0"/>
              <a:t>lista kontrolna </a:t>
            </a:r>
            <a:r>
              <a:rPr lang="pl-PL" dirty="0"/>
              <a:t>dotycząca praw podstawowych” – praktyczne narzędzie, które może być stosowane przy przygotowaniu projektu.</a:t>
            </a:r>
          </a:p>
          <a:p>
            <a:pPr marL="0" indent="0">
              <a:buNone/>
            </a:pPr>
            <a:r>
              <a:rPr lang="pl-PL" sz="2000" dirty="0"/>
              <a:t>Materiały dostępne są pod adresem:</a:t>
            </a:r>
          </a:p>
          <a:p>
            <a:pPr marL="0" indent="0">
              <a:buNone/>
            </a:pPr>
            <a:r>
              <a:rPr lang="pl-PL" sz="2000" dirty="0"/>
              <a:t>https://eur-lex.europa.eu/legal-content/PL/TXT/?uri=CELEX%3A52016XC0723%2801%29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876E472-D764-4F22-BA2D-7C325962D6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79192796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52" y="359838"/>
            <a:ext cx="10009109" cy="971727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C00000"/>
                </a:solidFill>
              </a:rPr>
              <a:t>(nie)</a:t>
            </a:r>
            <a:r>
              <a:rPr lang="pl-PL" dirty="0"/>
              <a:t>horyzontalna</a:t>
            </a:r>
            <a:br>
              <a:rPr lang="pl-PL" dirty="0"/>
            </a:br>
            <a:r>
              <a:rPr lang="pl-PL" dirty="0"/>
              <a:t>Karta Praw Podstawowych UE a uchwały dyskryminujące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52" y="1619597"/>
            <a:ext cx="9901098" cy="5328592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pl-PL" b="1" dirty="0">
                <a:solidFill>
                  <a:srgbClr val="C00000"/>
                </a:solidFill>
              </a:rPr>
              <a:t>Kwalifikowalność wnioskodawcy i partnerów </a:t>
            </a:r>
            <a:br>
              <a:rPr lang="pl-PL" b="1" dirty="0"/>
            </a:br>
            <a:r>
              <a:rPr lang="pl-PL" b="1" dirty="0"/>
              <a:t>(kryterium zgodności z FEP 2021-2027 i dokumentami programowymi – podstawowe)</a:t>
            </a:r>
          </a:p>
          <a:p>
            <a:pPr marL="0" indent="0">
              <a:spcBef>
                <a:spcPts val="1200"/>
              </a:spcBef>
              <a:spcAft>
                <a:spcPts val="1800"/>
              </a:spcAft>
              <a:buNone/>
            </a:pPr>
            <a:r>
              <a:rPr lang="pl-PL" b="1" dirty="0"/>
              <a:t>Ocenie podlega </a:t>
            </a:r>
            <a:r>
              <a:rPr lang="pl-PL" dirty="0"/>
              <a:t>spełnienie przez wnioskodawcę i ewentualnych partnerów (jeśli występują) warunków określonych w dokumentach programowych, tj. (…):</a:t>
            </a:r>
          </a:p>
          <a:p>
            <a:pPr marL="719138" indent="0">
              <a:spcAft>
                <a:spcPts val="600"/>
              </a:spcAft>
              <a:buNone/>
            </a:pPr>
            <a:r>
              <a:rPr lang="pl-PL" dirty="0"/>
              <a:t>czy wnioskodawca/partner (partnerzy) finansowo zaangażowany </a:t>
            </a:r>
            <a:br>
              <a:rPr lang="pl-PL" dirty="0"/>
            </a:br>
            <a:r>
              <a:rPr lang="pl-PL" dirty="0"/>
              <a:t>w realizację projektu (jeśli występuje/występują) </a:t>
            </a:r>
            <a:r>
              <a:rPr lang="pl-PL" b="1" spc="200" dirty="0">
                <a:solidFill>
                  <a:srgbClr val="C00000"/>
                </a:solidFill>
              </a:rPr>
              <a:t>nie jest </a:t>
            </a:r>
            <a:r>
              <a:rPr lang="pl-PL" b="1" dirty="0"/>
              <a:t>jednostką samorządu terytorialnego</a:t>
            </a:r>
            <a:r>
              <a:rPr lang="pl-PL" dirty="0"/>
              <a:t> </a:t>
            </a:r>
            <a:r>
              <a:rPr lang="pl-PL" b="1" dirty="0"/>
              <a:t>(lub podmiotem przez nią kontrolowanym lub od niej zależnym</a:t>
            </a:r>
            <a:r>
              <a:rPr lang="pl-PL" dirty="0"/>
              <a:t>), która podjęła jakiekolwiek działania sprzeczne </a:t>
            </a:r>
            <a:br>
              <a:rPr lang="pl-PL" dirty="0"/>
            </a:br>
            <a:r>
              <a:rPr lang="pl-PL" dirty="0"/>
              <a:t>z zasadami niedyskryminacji ze względu na płeć, rasę lub pochodzenie etniczne, religię lub światopogląd, niepełnosprawność, wiek lub orientację seksualną, o których mowa w art. 9 ust. 3 rozporządzenia ogólnego</a:t>
            </a:r>
          </a:p>
          <a:p>
            <a:pPr marL="0" indent="0">
              <a:spcAft>
                <a:spcPts val="600"/>
              </a:spcAft>
              <a:buNone/>
            </a:pPr>
            <a:endParaRPr lang="pl-PL" dirty="0"/>
          </a:p>
          <a:p>
            <a:pPr marL="0" indent="0">
              <a:spcAft>
                <a:spcPts val="6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6242284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Drzewo - lewa połowa wyschniętymi gałęziami, na ziemi wysuszonej i spękanej od braku wody, zachmurzone niebo, prawa strona to bujna zielona korona pełna liści, ziemia pokryta trawą, niebo czyste i słoneczne">
            <a:extLst>
              <a:ext uri="{FF2B5EF4-FFF2-40B4-BE49-F238E27FC236}">
                <a16:creationId xmlns:a16="http://schemas.microsoft.com/office/drawing/2014/main" id="{5D184776-5A80-4E5F-A6DD-52100622823D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7" b="3757"/>
          <a:stretch>
            <a:fillRect/>
          </a:stretch>
        </p:blipFill>
        <p:spPr>
          <a:xfrm>
            <a:off x="665386" y="0"/>
            <a:ext cx="6835775" cy="4859338"/>
          </a:xfr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694435F1-2EB1-4D67-BE26-35A971EA1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048225" cy="1320421"/>
          </a:xfrm>
        </p:spPr>
        <p:txBody>
          <a:bodyPr/>
          <a:lstStyle/>
          <a:p>
            <a:r>
              <a:rPr lang="pl-PL" dirty="0"/>
              <a:t>Zasada zrównoważonego rozwoju, w tym zasada DNSH</a:t>
            </a:r>
          </a:p>
        </p:txBody>
      </p:sp>
    </p:spTree>
    <p:extLst>
      <p:ext uri="{BB962C8B-B14F-4D97-AF65-F5344CB8AC3E}">
        <p14:creationId xmlns:p14="http://schemas.microsoft.com/office/powerpoint/2010/main" val="3327443386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0DE5AE9F-D231-4C1D-8C1B-D710F51CA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1650" y="5364013"/>
            <a:ext cx="6133117" cy="648546"/>
          </a:xfrm>
        </p:spPr>
        <p:txBody>
          <a:bodyPr>
            <a:normAutofit fontScale="90000"/>
          </a:bodyPr>
          <a:lstStyle/>
          <a:p>
            <a:pPr algn="r"/>
            <a:r>
              <a:rPr lang="pl-PL" dirty="0"/>
              <a:t>Konwencja ONZ o prawach </a:t>
            </a:r>
            <a:br>
              <a:rPr lang="pl-PL" dirty="0"/>
            </a:br>
            <a:r>
              <a:rPr lang="pl-PL" dirty="0"/>
              <a:t>osób z niepełnosprawnościami </a:t>
            </a:r>
          </a:p>
        </p:txBody>
      </p:sp>
      <p:pic>
        <p:nvPicPr>
          <p:cNvPr id="28" name="Symbol zastępczy obrazu 27" descr="rysunek osób z różnymi niepełnosprawnościami, w tym osoba na wózku, postać kobiety mężczyzny trzyma po 1 transparencie: Konwencja, Wspólna sprawa">
            <a:extLst>
              <a:ext uri="{FF2B5EF4-FFF2-40B4-BE49-F238E27FC236}">
                <a16:creationId xmlns:a16="http://schemas.microsoft.com/office/drawing/2014/main" id="{B31EC65D-2B6D-46E6-8C2E-BCB260B321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1" r="10691"/>
          <a:stretch>
            <a:fillRect/>
          </a:stretch>
        </p:blipFill>
        <p:spPr>
          <a:xfrm>
            <a:off x="0" y="0"/>
            <a:ext cx="6946305" cy="5221288"/>
          </a:xfrm>
        </p:spPr>
      </p:pic>
    </p:spTree>
    <p:extLst>
      <p:ext uri="{BB962C8B-B14F-4D97-AF65-F5344CB8AC3E}">
        <p14:creationId xmlns:p14="http://schemas.microsoft.com/office/powerpoint/2010/main" val="1084527599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30" y="539834"/>
            <a:ext cx="10441160" cy="1007755"/>
          </a:xfrm>
        </p:spPr>
        <p:txBody>
          <a:bodyPr>
            <a:normAutofit/>
          </a:bodyPr>
          <a:lstStyle/>
          <a:p>
            <a:r>
              <a:rPr lang="pl-PL" dirty="0"/>
              <a:t>Kryterium – Konwencja o Prawach Osób Niepełnosprawnych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1763613"/>
            <a:ext cx="9865096" cy="4392488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pl-PL" b="1" dirty="0"/>
              <a:t>Ocenie podlega </a:t>
            </a:r>
            <a:r>
              <a:rPr lang="pl-PL" dirty="0"/>
              <a:t>zgodność projektu z Konwencją o Prawach Osób Niepełnosprawnych, sporządzoną w Nowym Jorku dnia 13 grudnia 2006 r., tj.:</a:t>
            </a:r>
          </a:p>
          <a:p>
            <a:pPr lvl="0">
              <a:spcBef>
                <a:spcPts val="2400"/>
              </a:spcBef>
              <a:spcAft>
                <a:spcPts val="2400"/>
              </a:spcAft>
            </a:pPr>
            <a:r>
              <a:rPr lang="pl-PL" dirty="0"/>
              <a:t>czy zapisy wniosku o dofinansowanie dotyczące zakresu i sposobu realizacji projektu oraz wnioskodawcy nie stoją w sprzeczności z wymogami KPON?</a:t>
            </a:r>
          </a:p>
          <a:p>
            <a:pPr lvl="0">
              <a:spcAft>
                <a:spcPts val="1200"/>
              </a:spcAft>
            </a:pPr>
            <a:r>
              <a:rPr lang="pl-PL" dirty="0"/>
              <a:t>w przypadku, gdy we wniosku o dofinansowanie stwierdzono neutralny charakter wymogów KPON względem zakresu i sposobu realizacji projektu oraz wnioskodawcy: czy neutralny charakter wymogów został zidentyfikowany prawidłowo?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4923526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DC13BE-C9C7-490E-8597-E60D186D3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/>
              <a:t>Artykuł 6</a:t>
            </a:r>
            <a:r>
              <a:rPr lang="pl-PL" dirty="0"/>
              <a:t> </a:t>
            </a:r>
            <a:r>
              <a:rPr lang="pl-PL" b="0" dirty="0"/>
              <a:t> </a:t>
            </a:r>
            <a:r>
              <a:rPr lang="pl-PL" sz="3600" dirty="0"/>
              <a:t>Niepełnosprawne kobiety</a:t>
            </a:r>
            <a:br>
              <a:rPr lang="pl-PL" b="0" dirty="0"/>
            </a:br>
            <a:br>
              <a:rPr lang="pl-PL" b="0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8B58E18-26FF-4278-9D2C-5AE5E41A9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1979637"/>
            <a:ext cx="9793088" cy="3888432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pl-PL" dirty="0"/>
              <a:t>Państwa Strony uznają, że </a:t>
            </a:r>
            <a:r>
              <a:rPr lang="pl-PL" b="1" dirty="0"/>
              <a:t>niepełnosprawne kobiety i dziewczęta </a:t>
            </a:r>
            <a:r>
              <a:rPr lang="pl-PL" dirty="0"/>
              <a:t>są narażone na wieloaspektową dyskryminację i, w związku z tym, podejmą środki w celu zapewnienia pełnego i równego korzystania przez nie ze wszystkich praw człowieka i podstawowych wolności.</a:t>
            </a:r>
          </a:p>
          <a:p>
            <a:pPr>
              <a:spcAft>
                <a:spcPts val="1800"/>
              </a:spcAft>
            </a:pPr>
            <a:r>
              <a:rPr lang="pl-PL" dirty="0"/>
              <a:t>Państwa Strony podejmą wszelkie odpowiednie środki, aby </a:t>
            </a:r>
            <a:r>
              <a:rPr lang="pl-PL" b="1" dirty="0"/>
              <a:t>zapewnić pełen rozwój, awans i wzmocnienie pozycji kobiet</a:t>
            </a:r>
            <a:r>
              <a:rPr lang="pl-PL" dirty="0"/>
              <a:t>, w celu zagwarantowania im możliwości wykonywania i korzystania z praw człowieka i podstawowych wolności ustanowionych w niniejszej konwencji.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78F4C35-55C8-4B6E-9E46-C2701BA107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5164184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5" y="522130"/>
            <a:ext cx="9433049" cy="902319"/>
          </a:xfrm>
        </p:spPr>
        <p:txBody>
          <a:bodyPr>
            <a:normAutofit/>
          </a:bodyPr>
          <a:lstStyle/>
          <a:p>
            <a:r>
              <a:rPr lang="pl-PL" dirty="0"/>
              <a:t>KPON – Artykuł 9 Dostępność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60" y="2267669"/>
            <a:ext cx="9829092" cy="403244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/>
              <a:t>1. Aby umożliwić osobom niepełnosprawnym </a:t>
            </a:r>
            <a:r>
              <a:rPr lang="pl-PL" b="1" dirty="0"/>
              <a:t>samodzielne funkcjonowanie </a:t>
            </a:r>
            <a:br>
              <a:rPr lang="pl-PL" dirty="0"/>
            </a:br>
            <a:r>
              <a:rPr lang="pl-PL" b="1" dirty="0"/>
              <a:t>i pełny udział we wszystkich sferach życia</a:t>
            </a:r>
            <a:r>
              <a:rPr lang="pl-PL" dirty="0"/>
              <a:t>, Państwa Strony podejmą odpowiednie środki w celu zapewnienia osobom niepełnosprawnym, na zasadzie równości z innymi osobami, </a:t>
            </a:r>
            <a:r>
              <a:rPr lang="pl-PL" b="1" dirty="0"/>
              <a:t>dostępu do </a:t>
            </a:r>
            <a:r>
              <a:rPr lang="pl-PL" dirty="0"/>
              <a:t>środowiska fizycznego, środków transportu, informacji </a:t>
            </a:r>
            <a:br>
              <a:rPr lang="pl-PL" dirty="0"/>
            </a:br>
            <a:r>
              <a:rPr lang="pl-PL" dirty="0"/>
              <a:t>i komunikacji, w tym technologii i systemów informacyjno-komunikacyjnych, a także do innych urządzeń i usług, powszechnie dostępnych lub powszechnie zapewnianych, zarówno na obszarach miejskich, jak i wiejskich.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04973401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417" y="522131"/>
            <a:ext cx="9505057" cy="881442"/>
          </a:xfrm>
        </p:spPr>
        <p:txBody>
          <a:bodyPr>
            <a:normAutofit/>
          </a:bodyPr>
          <a:lstStyle/>
          <a:p>
            <a:r>
              <a:rPr lang="pl-PL" dirty="0"/>
              <a:t>KPON – Artykuł 9 Dostępność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60" y="1979637"/>
            <a:ext cx="9667074" cy="3888432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pl-PL" b="1" dirty="0"/>
              <a:t>Rozpoznanie i eliminację przeszkód i barier w zakresie dostępności</a:t>
            </a:r>
            <a:r>
              <a:rPr lang="pl-PL" dirty="0"/>
              <a:t>, stosuje się między innymi do: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LcParenR"/>
            </a:pPr>
            <a:r>
              <a:rPr lang="pl-PL" dirty="0"/>
              <a:t>budynków, dróg, transportu oraz innych urządzeń wewnętrznych </a:t>
            </a:r>
            <a:br>
              <a:rPr lang="pl-PL" dirty="0"/>
            </a:br>
            <a:r>
              <a:rPr lang="pl-PL" dirty="0"/>
              <a:t>i zewnętrznych, w tym szkół, mieszkań, instytucji zapewniających opiekę medyczną i miejsc pracy,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LcParenR"/>
            </a:pPr>
            <a:r>
              <a:rPr lang="pl-PL" dirty="0"/>
              <a:t>informacji, komunikacji i innych usług, w tym usług elektronicznych </a:t>
            </a:r>
            <a:br>
              <a:rPr lang="pl-PL" dirty="0"/>
            </a:br>
            <a:r>
              <a:rPr lang="pl-PL" dirty="0"/>
              <a:t>i służb ratowniczych.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59992684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417" y="522131"/>
            <a:ext cx="9505057" cy="881442"/>
          </a:xfrm>
        </p:spPr>
        <p:txBody>
          <a:bodyPr>
            <a:normAutofit/>
          </a:bodyPr>
          <a:lstStyle/>
          <a:p>
            <a:r>
              <a:rPr lang="pl-PL" dirty="0"/>
              <a:t>KPON – Artykuł 9 Dostępność (3)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369" y="1691425"/>
            <a:ext cx="9667074" cy="5040560"/>
          </a:xfrm>
        </p:spPr>
        <p:txBody>
          <a:bodyPr>
            <a:normAutofit lnSpcReduction="10000"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lphaLcParenR" startAt="2"/>
            </a:pPr>
            <a:r>
              <a:rPr lang="pl-PL" dirty="0"/>
              <a:t>… zapewnienia, że instytucje prywatne, które oferują urządzenia i usługi ogólnie dostępne lub powszechnie zapewniane, będą brały pod uwagę wszystkie aspekty ich dostępności dla osób niepełnosprawnych,</a:t>
            </a:r>
          </a:p>
          <a:p>
            <a:pPr marL="457200" indent="-457200">
              <a:spcAft>
                <a:spcPts val="1200"/>
              </a:spcAft>
              <a:buFont typeface="+mj-lt"/>
              <a:buAutoNum type="alphaLcParenR" startAt="2"/>
            </a:pPr>
            <a:r>
              <a:rPr lang="pl-PL" b="1" dirty="0"/>
              <a:t>zapewnienia szkolenia wszystkim zainteresowanym na temat dostępności dla osób niepełnosprawnych</a:t>
            </a:r>
            <a:r>
              <a:rPr lang="pl-PL" dirty="0"/>
              <a:t>,</a:t>
            </a:r>
          </a:p>
          <a:p>
            <a:pPr marL="457200" indent="-457200">
              <a:spcAft>
                <a:spcPts val="1200"/>
              </a:spcAft>
              <a:buFont typeface="+mj-lt"/>
              <a:buAutoNum type="alphaLcParenR" startAt="2"/>
            </a:pPr>
            <a:r>
              <a:rPr lang="pl-PL" dirty="0"/>
              <a:t>zapewnienia w ogólnodostępnych budynkach i innych obiektach oznakowania w alfabecie Braille’a oraz w formach łatwych do czytania i zrozumienia,</a:t>
            </a:r>
          </a:p>
          <a:p>
            <a:pPr marL="457200" indent="-457200">
              <a:spcAft>
                <a:spcPts val="1200"/>
              </a:spcAft>
              <a:buFont typeface="+mj-lt"/>
              <a:buAutoNum type="alphaLcParenR" startAt="2"/>
            </a:pPr>
            <a:r>
              <a:rPr lang="pl-PL" dirty="0"/>
              <a:t>zapewnienia różnych form pomocy i pośrednictwa ze strony innych osób lub zwierząt, w tym przewodników, lektorów i profesjonalnych tłumaczy języka migowego, w celu ułatwienia dostępu do ogólnodostępnych budynków i innych obiektów,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7228784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417" y="522131"/>
            <a:ext cx="9505057" cy="881442"/>
          </a:xfrm>
        </p:spPr>
        <p:txBody>
          <a:bodyPr>
            <a:normAutofit/>
          </a:bodyPr>
          <a:lstStyle/>
          <a:p>
            <a:r>
              <a:rPr lang="pl-PL" dirty="0"/>
              <a:t>KPON – Artykuł 9 Dostępność (4)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369" y="1763613"/>
            <a:ext cx="9667074" cy="4032448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2400"/>
              </a:spcBef>
              <a:buFont typeface="+mj-lt"/>
              <a:buAutoNum type="alphaLcParenR" startAt="6"/>
            </a:pPr>
            <a:r>
              <a:rPr lang="pl-PL" dirty="0"/>
              <a:t>popierania innych odpowiednich form pomocy i wsparcia osób niepełnosprawnych, aby zapewnić im </a:t>
            </a:r>
            <a:r>
              <a:rPr lang="pl-PL" b="1" dirty="0"/>
              <a:t>dostęp do informacji</a:t>
            </a:r>
            <a:r>
              <a:rPr lang="pl-PL" dirty="0"/>
              <a:t>,</a:t>
            </a:r>
          </a:p>
          <a:p>
            <a:pPr marL="457200" indent="-457200">
              <a:spcBef>
                <a:spcPts val="2400"/>
              </a:spcBef>
              <a:buFont typeface="+mj-lt"/>
              <a:buAutoNum type="alphaLcParenR" startAt="6"/>
            </a:pPr>
            <a:r>
              <a:rPr lang="pl-PL" dirty="0"/>
              <a:t>popierania </a:t>
            </a:r>
            <a:r>
              <a:rPr lang="pl-PL" b="1" dirty="0"/>
              <a:t>dostępu </a:t>
            </a:r>
            <a:r>
              <a:rPr lang="pl-PL" dirty="0"/>
              <a:t>osób niepełnosprawnych do nowych technologii </a:t>
            </a:r>
            <a:br>
              <a:rPr lang="pl-PL" dirty="0"/>
            </a:br>
            <a:r>
              <a:rPr lang="pl-PL" dirty="0"/>
              <a:t>i systemów informacyjno-komunikacyjnych, w tym </a:t>
            </a:r>
            <a:r>
              <a:rPr lang="pl-PL" b="1" dirty="0"/>
              <a:t>do Internetu</a:t>
            </a:r>
            <a:r>
              <a:rPr lang="pl-PL" dirty="0"/>
              <a:t>,</a:t>
            </a:r>
          </a:p>
          <a:p>
            <a:pPr marL="457200" indent="-457200">
              <a:spcBef>
                <a:spcPts val="2400"/>
              </a:spcBef>
              <a:buFont typeface="+mj-lt"/>
              <a:buAutoNum type="alphaLcParenR" startAt="6"/>
            </a:pPr>
            <a:r>
              <a:rPr lang="pl-PL" dirty="0"/>
              <a:t>popierania, od wstępnego etapu, projektowania, rozwoju, produkcji </a:t>
            </a:r>
            <a:br>
              <a:rPr lang="pl-PL" dirty="0"/>
            </a:br>
            <a:r>
              <a:rPr lang="pl-PL" dirty="0"/>
              <a:t>i dystrybucji dostępnych technologii i systemów informacyjno-komunikacyjnych, tak aby technologie te i systemy były dostępne </a:t>
            </a:r>
            <a:br>
              <a:rPr lang="pl-PL" dirty="0"/>
            </a:br>
            <a:r>
              <a:rPr lang="pl-PL" dirty="0"/>
              <a:t>po najniższych kosztach.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2355740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2E22AF-3067-4BD8-AFB3-1F900AFA2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396524"/>
            <a:ext cx="8639774" cy="935743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latin typeface="+mn-lt"/>
              </a:rPr>
              <a:t>Uniwersalne</a:t>
            </a:r>
            <a:r>
              <a:rPr lang="pl-PL" dirty="0">
                <a:latin typeface="+mn-lt"/>
              </a:rPr>
              <a:t> </a:t>
            </a:r>
            <a:r>
              <a:rPr lang="pl-PL" sz="3200" dirty="0">
                <a:latin typeface="+mn-lt"/>
              </a:rPr>
              <a:t>projektowanie </a:t>
            </a:r>
            <a:endParaRPr lang="pl-PL" dirty="0">
              <a:latin typeface="+mn-lt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46C1F60-E003-48BF-9279-3F1A4EF002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57474" y="5003973"/>
            <a:ext cx="7776864" cy="185774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2400" dirty="0"/>
              <a:t>Narzędzie, które w centrum stawia </a:t>
            </a:r>
            <a:br>
              <a:rPr lang="pl-PL" sz="2400" dirty="0"/>
            </a:br>
            <a:r>
              <a:rPr lang="pl-PL" sz="2400" b="1" dirty="0"/>
              <a:t>użytkownika i usuwanie ewentualnych barier </a:t>
            </a:r>
            <a:br>
              <a:rPr lang="pl-PL" sz="2400" dirty="0"/>
            </a:br>
            <a:r>
              <a:rPr lang="pl-PL" sz="2400" dirty="0"/>
              <a:t>już na etapie projektu.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23F52E6-E0BA-4A62-91E9-668FE0C6AE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37</a:t>
            </a:fld>
            <a:endParaRPr lang="pl-PL" dirty="0"/>
          </a:p>
        </p:txBody>
      </p:sp>
      <p:pic>
        <p:nvPicPr>
          <p:cNvPr id="9" name="Symbol zastępczy zawartości 8" descr="symbol dostępności i uniwersalnego projektowania - postać człowiek a wpisana w koło na wzór Człowieka witruwiańskiego">
            <a:extLst>
              <a:ext uri="{FF2B5EF4-FFF2-40B4-BE49-F238E27FC236}">
                <a16:creationId xmlns:a16="http://schemas.microsoft.com/office/drawing/2014/main" id="{AEEE73D9-F673-4AFE-836C-9D697AB808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166" y="1028357"/>
            <a:ext cx="3791479" cy="3639058"/>
          </a:xfrm>
        </p:spPr>
      </p:pic>
    </p:spTree>
    <p:extLst>
      <p:ext uri="{BB962C8B-B14F-4D97-AF65-F5344CB8AC3E}">
        <p14:creationId xmlns:p14="http://schemas.microsoft.com/office/powerpoint/2010/main" val="3355500517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720003"/>
          </a:xfrm>
        </p:spPr>
        <p:txBody>
          <a:bodyPr/>
          <a:lstStyle/>
          <a:p>
            <a:r>
              <a:rPr lang="pl-PL" dirty="0"/>
              <a:t>Bariery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02" y="2195584"/>
            <a:ext cx="9397044" cy="2592288"/>
          </a:xfrm>
        </p:spPr>
        <p:txBody>
          <a:bodyPr>
            <a:normAutofit fontScale="92500"/>
          </a:bodyPr>
          <a:lstStyle/>
          <a:p>
            <a:pPr marL="0" indent="0">
              <a:spcAft>
                <a:spcPts val="4800"/>
              </a:spcAft>
              <a:buNone/>
            </a:pPr>
            <a:r>
              <a:rPr lang="pl-PL" dirty="0"/>
              <a:t>Przeszkody lub ograniczenia </a:t>
            </a:r>
            <a:br>
              <a:rPr lang="pl-PL" dirty="0"/>
            </a:br>
            <a:r>
              <a:rPr lang="pl-PL" sz="3000" b="1" dirty="0"/>
              <a:t>cyfrowe, informacyjno-komunikacyjne lub  architektoniczne</a:t>
            </a:r>
            <a:r>
              <a:rPr lang="pl-PL" b="1" dirty="0"/>
              <a:t>,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które uniemożliwiają lub utrudniają osobom ze szczególnymi potrzebami udział </a:t>
            </a:r>
            <a:br>
              <a:rPr lang="pl-PL" dirty="0"/>
            </a:br>
            <a:r>
              <a:rPr lang="pl-PL" dirty="0"/>
              <a:t>w różnych sferach życia na zasadzie równości z innymi osobami.</a:t>
            </a:r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6956284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2E22AF-3067-4BD8-AFB3-1F900AFA2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396524"/>
            <a:ext cx="9001000" cy="935743"/>
          </a:xfrm>
        </p:spPr>
        <p:txBody>
          <a:bodyPr>
            <a:normAutofit/>
          </a:bodyPr>
          <a:lstStyle/>
          <a:p>
            <a:r>
              <a:rPr lang="pl-PL" sz="3200" dirty="0">
                <a:latin typeface="+mn-lt"/>
              </a:rPr>
              <a:t>Uniwersalne</a:t>
            </a:r>
            <a:r>
              <a:rPr lang="pl-PL" dirty="0">
                <a:latin typeface="+mn-lt"/>
              </a:rPr>
              <a:t> </a:t>
            </a:r>
            <a:r>
              <a:rPr lang="pl-PL" sz="3200" dirty="0">
                <a:latin typeface="+mn-lt"/>
              </a:rPr>
              <a:t>projektowanie – </a:t>
            </a:r>
            <a:br>
              <a:rPr lang="pl-PL" sz="3200" dirty="0">
                <a:latin typeface="+mn-lt"/>
              </a:rPr>
            </a:br>
            <a:r>
              <a:rPr lang="pl-PL" sz="3200" dirty="0">
                <a:latin typeface="+mn-lt"/>
              </a:rPr>
              <a:t>sukces w eliminacji zdrowotnych czynników ryzyka </a:t>
            </a:r>
            <a:endParaRPr lang="pl-PL" dirty="0">
              <a:latin typeface="+mn-lt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46C1F60-E003-48BF-9279-3F1A4EF002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9362" y="1619597"/>
            <a:ext cx="9577064" cy="540024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pl-PL" dirty="0"/>
              <a:t>Oznacza projektowanie produktów, środowiska, programów i usług </a:t>
            </a:r>
            <a:br>
              <a:rPr lang="pl-PL" dirty="0"/>
            </a:br>
            <a:r>
              <a:rPr lang="pl-PL" dirty="0"/>
              <a:t>w taki sposób, by były użyteczne dla wszystkich, </a:t>
            </a:r>
            <a:br>
              <a:rPr lang="pl-PL" dirty="0"/>
            </a:br>
            <a:r>
              <a:rPr lang="pl-PL" dirty="0"/>
              <a:t>w możliwie największym stopniu, </a:t>
            </a:r>
            <a:br>
              <a:rPr lang="pl-PL" dirty="0"/>
            </a:br>
            <a:r>
              <a:rPr lang="pl-PL" dirty="0"/>
              <a:t>bez potrzeby adaptacji lub specjalistycznego projektowania.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pl-PL" dirty="0"/>
              <a:t>„Uniwersalne projektowanie” </a:t>
            </a:r>
            <a:br>
              <a:rPr lang="pl-PL" dirty="0"/>
            </a:br>
            <a:r>
              <a:rPr lang="pl-PL" dirty="0"/>
              <a:t>nie wyklucza </a:t>
            </a:r>
            <a:br>
              <a:rPr lang="pl-PL" b="1" dirty="0"/>
            </a:br>
            <a:r>
              <a:rPr lang="pl-PL" dirty="0"/>
              <a:t>pomocy technicznych </a:t>
            </a:r>
            <a:br>
              <a:rPr lang="pl-PL" dirty="0"/>
            </a:br>
            <a:r>
              <a:rPr lang="pl-PL" dirty="0"/>
              <a:t>dla szczególnych grup </a:t>
            </a:r>
            <a:br>
              <a:rPr lang="pl-PL" dirty="0"/>
            </a:br>
            <a:r>
              <a:rPr lang="pl-PL" dirty="0"/>
              <a:t>osób z niepełnosprawnościami, </a:t>
            </a:r>
            <a:br>
              <a:rPr lang="pl-PL" dirty="0"/>
            </a:br>
            <a:r>
              <a:rPr lang="pl-PL" dirty="0"/>
              <a:t>jeżeli jest to potrzebne.</a:t>
            </a:r>
            <a:endParaRPr lang="pl-PL" altLang="pl-PL" dirty="0"/>
          </a:p>
        </p:txBody>
      </p:sp>
      <p:pic>
        <p:nvPicPr>
          <p:cNvPr id="9" name="Symbol zastępczy zawartości 8" descr="mężczyzna, którego bolą plecy, stoi pochylony nad biurkiem, trzyma rękę na biodrze, obok zdjęcie fragmentu biurka mechanizmu do regulacji wysokości blatu.">
            <a:extLst>
              <a:ext uri="{FF2B5EF4-FFF2-40B4-BE49-F238E27FC236}">
                <a16:creationId xmlns:a16="http://schemas.microsoft.com/office/drawing/2014/main" id="{EEFFDC12-90B5-49CC-AB78-2416CB9BCDF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794" y="3347789"/>
            <a:ext cx="6215207" cy="3406199"/>
          </a:xfrm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23F52E6-E0BA-4A62-91E9-668FE0C6AE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5259055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64F5D5-214F-49A3-8BA5-B10933CD3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328" y="345826"/>
            <a:ext cx="8640381" cy="683695"/>
          </a:xfrm>
        </p:spPr>
        <p:txBody>
          <a:bodyPr/>
          <a:lstStyle/>
          <a:p>
            <a:r>
              <a:rPr lang="pl-PL" dirty="0"/>
              <a:t>Jak rozumieć zasadę zrównoważonego rozwoju?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2EDFA3-ACF5-401A-8320-A60CC0631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338" y="2123653"/>
            <a:ext cx="9865096" cy="374441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Aft>
                <a:spcPts val="3600"/>
              </a:spcAft>
              <a:buNone/>
            </a:pPr>
            <a:r>
              <a:rPr lang="pl-PL" dirty="0"/>
              <a:t>Zrównoważony rozwój to </a:t>
            </a:r>
            <a:r>
              <a:rPr lang="pl-PL" sz="2600" b="1" spc="300" dirty="0">
                <a:solidFill>
                  <a:srgbClr val="000000"/>
                </a:solidFill>
              </a:rPr>
              <a:t>solidarność międzypokoleniowa.</a:t>
            </a:r>
          </a:p>
          <a:p>
            <a:pPr marL="538163" indent="0">
              <a:spcAft>
                <a:spcPts val="3600"/>
              </a:spcAft>
              <a:buNone/>
            </a:pPr>
            <a:r>
              <a:rPr lang="pl-PL" b="1" dirty="0"/>
              <a:t>Odpowiedzialność</a:t>
            </a:r>
            <a:r>
              <a:rPr lang="pl-PL" dirty="0"/>
              <a:t> za teraźniejszość, </a:t>
            </a:r>
          </a:p>
          <a:p>
            <a:pPr marL="1165225" indent="-1165225" algn="r">
              <a:spcAft>
                <a:spcPts val="3600"/>
              </a:spcAft>
              <a:buNone/>
            </a:pPr>
            <a:r>
              <a:rPr lang="pl-PL" b="1" dirty="0"/>
              <a:t>Odpowiedzialność </a:t>
            </a:r>
            <a:r>
              <a:rPr lang="pl-PL" dirty="0"/>
              <a:t>za przyszłość – </a:t>
            </a:r>
            <a:r>
              <a:rPr lang="pl-PL" b="1" dirty="0"/>
              <a:t>dla następnych pokoleń.</a:t>
            </a:r>
            <a:r>
              <a:rPr lang="pl-PL" dirty="0"/>
              <a:t>.</a:t>
            </a:r>
          </a:p>
          <a:p>
            <a:pPr marL="714375" indent="0">
              <a:buNone/>
            </a:pPr>
            <a:r>
              <a:rPr lang="pl-PL" dirty="0"/>
              <a:t>„Zrównoważony rozwój </a:t>
            </a:r>
            <a:br>
              <a:rPr lang="pl-PL" dirty="0"/>
            </a:br>
            <a:r>
              <a:rPr lang="pl-PL" dirty="0"/>
              <a:t>to taki rozwój, w którym potrzeby obecnego pokolenia </a:t>
            </a:r>
            <a:br>
              <a:rPr lang="pl-PL" dirty="0"/>
            </a:br>
            <a:r>
              <a:rPr lang="pl-PL" dirty="0"/>
              <a:t>mogą być zaspokojone bez umniejszania szans przyszłych pokoleń </a:t>
            </a:r>
            <a:br>
              <a:rPr lang="pl-PL" dirty="0"/>
            </a:br>
            <a:r>
              <a:rPr lang="pl-PL" dirty="0"/>
              <a:t>na ich zaspokojenie”.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F24B0ED-A0B1-44AC-8256-0F6E2F4E9D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71598533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4155" y="465865"/>
            <a:ext cx="9221688" cy="1162457"/>
          </a:xfrm>
        </p:spPr>
        <p:txBody>
          <a:bodyPr/>
          <a:lstStyle/>
          <a:p>
            <a:r>
              <a:rPr lang="pl-PL" b="1" dirty="0"/>
              <a:t>Zasady projektowania uniwersalnego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85466" y="1259557"/>
            <a:ext cx="8552192" cy="5112568"/>
          </a:xfrm>
        </p:spPr>
        <p:txBody>
          <a:bodyPr>
            <a:noAutofit/>
          </a:bodyPr>
          <a:lstStyle/>
          <a:p>
            <a:pPr marL="451085" indent="-451085">
              <a:lnSpc>
                <a:spcPct val="150000"/>
              </a:lnSpc>
              <a:buNone/>
            </a:pPr>
            <a:r>
              <a:rPr lang="pl-PL" dirty="0"/>
              <a:t>1. Użyteczność dla osób o różnej sprawności</a:t>
            </a:r>
          </a:p>
          <a:p>
            <a:pPr marL="451085" indent="-451085">
              <a:lnSpc>
                <a:spcPct val="150000"/>
              </a:lnSpc>
              <a:buNone/>
            </a:pPr>
            <a:r>
              <a:rPr lang="pl-PL" dirty="0"/>
              <a:t>2. Elastyczność w użytkowaniu </a:t>
            </a:r>
          </a:p>
          <a:p>
            <a:pPr marL="451085" indent="-451085">
              <a:lnSpc>
                <a:spcPct val="150000"/>
              </a:lnSpc>
              <a:buNone/>
            </a:pPr>
            <a:r>
              <a:rPr lang="pl-PL" dirty="0"/>
              <a:t>3. Proste i intuicyjne użytkowanie</a:t>
            </a:r>
          </a:p>
          <a:p>
            <a:pPr marL="451085" indent="-451085">
              <a:lnSpc>
                <a:spcPct val="150000"/>
              </a:lnSpc>
              <a:buNone/>
            </a:pPr>
            <a:r>
              <a:rPr lang="pl-PL" dirty="0"/>
              <a:t>4. Czytelna informacja</a:t>
            </a:r>
          </a:p>
          <a:p>
            <a:pPr marL="451085" indent="-451085">
              <a:lnSpc>
                <a:spcPct val="150000"/>
              </a:lnSpc>
              <a:buNone/>
            </a:pPr>
            <a:r>
              <a:rPr lang="pl-PL" dirty="0"/>
              <a:t>5. Tolerancja na błędy</a:t>
            </a:r>
          </a:p>
          <a:p>
            <a:pPr marL="451085" indent="-451085">
              <a:lnSpc>
                <a:spcPct val="150000"/>
              </a:lnSpc>
              <a:buNone/>
            </a:pPr>
            <a:r>
              <a:rPr lang="pl-PL" dirty="0"/>
              <a:t>6. Wygodne użytkowanie bez wysiłku </a:t>
            </a:r>
          </a:p>
          <a:p>
            <a:pPr marL="451085" indent="-451085">
              <a:lnSpc>
                <a:spcPct val="150000"/>
              </a:lnSpc>
              <a:buNone/>
            </a:pPr>
            <a:r>
              <a:rPr lang="pl-PL" dirty="0"/>
              <a:t>7. Wielkość i przestrzeń odpowiednie dla dostępu i użytkowania</a:t>
            </a:r>
          </a:p>
          <a:p>
            <a:pPr marL="451085" indent="-451085">
              <a:lnSpc>
                <a:spcPct val="150000"/>
              </a:lnSpc>
              <a:buNone/>
            </a:pPr>
            <a:r>
              <a:rPr lang="pl-PL" dirty="0"/>
              <a:t>8. Percepcja równości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81542A8-2D53-4F27-A504-2AB025833D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40</a:t>
            </a:fld>
            <a:endParaRPr lang="pl-PL" dirty="0"/>
          </a:p>
        </p:txBody>
      </p:sp>
    </p:spTree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5" y="476411"/>
            <a:ext cx="7848873" cy="881442"/>
          </a:xfrm>
        </p:spPr>
        <p:txBody>
          <a:bodyPr>
            <a:normAutofit/>
          </a:bodyPr>
          <a:lstStyle/>
          <a:p>
            <a:r>
              <a:rPr lang="pl-PL" dirty="0"/>
              <a:t>Mechanizm racjonalnych usprawnień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410" y="1357853"/>
            <a:ext cx="9145016" cy="5302304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pl-PL" dirty="0"/>
              <a:t>W projektach, w których pojawiły się </a:t>
            </a:r>
            <a:r>
              <a:rPr lang="pl-PL" b="1" dirty="0"/>
              <a:t>nieprzewidziane na etapie planowania</a:t>
            </a:r>
            <a:r>
              <a:rPr lang="pl-PL" dirty="0"/>
              <a:t> wydatki związane z zapewnieniem dostępności uczestnikowi/uczestniczce (lub członkowi/członkini personelu) projektu, jest możliwe zastosowanie MRU.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pl-PL" dirty="0"/>
              <a:t>Beneficjent korzysta w pierwszej kolejności z przesunięcia środków </a:t>
            </a:r>
            <a:br>
              <a:rPr lang="pl-PL" dirty="0"/>
            </a:br>
            <a:r>
              <a:rPr lang="pl-PL" dirty="0"/>
              <a:t>w budżecie projektu lub z powstałych oszczędności.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pl-PL" dirty="0"/>
              <a:t>W przypadku braku możliwości pokrycia wydatków związanych z MRU </a:t>
            </a:r>
            <a:br>
              <a:rPr lang="pl-PL" dirty="0"/>
            </a:br>
            <a:r>
              <a:rPr lang="pl-PL" dirty="0"/>
              <a:t>z bieżącego budżetu projektu, Instytucja Zarządzająca może umożliwić zwiększenie wartości projektu o niezbędne koszty MRU – do 15 tyś. zł nadanego uczestnika projektu.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90293358"/>
      </p:ext>
    </p:extLst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5" y="476411"/>
            <a:ext cx="8784978" cy="881442"/>
          </a:xfrm>
        </p:spPr>
        <p:txBody>
          <a:bodyPr>
            <a:normAutofit/>
          </a:bodyPr>
          <a:lstStyle/>
          <a:p>
            <a:r>
              <a:rPr lang="pl-PL" dirty="0"/>
              <a:t>Mechanizm racjonalnych usprawnień – zastrzeżenie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410" y="1979637"/>
            <a:ext cx="9145016" cy="3286080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l-PL" dirty="0"/>
              <a:t>Dodatkowy koszt wynikający z zastosowania MRU może </a:t>
            </a:r>
            <a:r>
              <a:rPr lang="pl-PL" b="1" dirty="0"/>
              <a:t>zwiększać wartość całkowitą projektu</a:t>
            </a:r>
            <a:r>
              <a:rPr lang="pl-PL" dirty="0"/>
              <a:t> (a tym samym wysokość wkładu własnego beneficjenta).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/>
              <a:t>Co do zasady środki na finansowanie MRU </a:t>
            </a:r>
            <a:r>
              <a:rPr lang="pl-PL" b="1" dirty="0"/>
              <a:t>nie są planowane </a:t>
            </a:r>
            <a:r>
              <a:rPr lang="pl-PL" dirty="0"/>
              <a:t>w budżecie projektu na etapie wnioskowania o jego dofinansowanie. </a:t>
            </a:r>
          </a:p>
          <a:p>
            <a:pPr marL="0" indent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/>
              <a:t>(Definicja: Wytyczne równościowe, 2021-2027)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87269143"/>
      </p:ext>
    </p:extLst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654854-6BC9-4D7A-90B6-139E16F01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Ustawy wspierające wyrównywanie szans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CB7232-2648-4933-ABBA-97A94B3EE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1043533"/>
            <a:ext cx="9793088" cy="5904656"/>
          </a:xfrm>
        </p:spPr>
        <p:txBody>
          <a:bodyPr>
            <a:norm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pl-PL" dirty="0"/>
              <a:t>Ustawa z dnia 19 lipca 2019 r. o zapewnianiu dostępności osobom </a:t>
            </a:r>
            <a:br>
              <a:rPr lang="pl-PL" dirty="0"/>
            </a:br>
            <a:r>
              <a:rPr lang="pl-PL" dirty="0"/>
              <a:t>ze szczególnymi potrzebami (t.j. Dz.U. z 2022 r. poz. 2240)</a:t>
            </a:r>
          </a:p>
          <a:p>
            <a:pPr>
              <a:spcAft>
                <a:spcPts val="2400"/>
              </a:spcAft>
            </a:pPr>
            <a:r>
              <a:rPr lang="pl-PL" dirty="0"/>
              <a:t>Dostępność:</a:t>
            </a:r>
          </a:p>
          <a:p>
            <a:pPr lvl="1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pl-PL" dirty="0"/>
              <a:t> architektoniczna</a:t>
            </a:r>
          </a:p>
          <a:p>
            <a:pPr lvl="1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pl-PL" dirty="0"/>
              <a:t>Informacyjno-komunikacyjna</a:t>
            </a:r>
          </a:p>
          <a:p>
            <a:pPr lvl="1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pl-PL" dirty="0"/>
              <a:t>cyfrowa.</a:t>
            </a:r>
          </a:p>
          <a:p>
            <a:pPr>
              <a:spcAft>
                <a:spcPts val="2400"/>
              </a:spcAft>
            </a:pPr>
            <a:r>
              <a:rPr lang="pl-PL" dirty="0"/>
              <a:t>Ustawa z dnia 4 kwietnia 2019 r. o dostępności cyfrowej stron internetowych i aplikacji mobilnych podmiotów publicznych (t.j. Dz.U. z 2023 r. poz. 82)</a:t>
            </a:r>
          </a:p>
          <a:p>
            <a:pPr>
              <a:spcAft>
                <a:spcPts val="2400"/>
              </a:spcAft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6C900BE-E9BB-4C1F-ACD0-CA60CD08FE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1311760"/>
      </p:ext>
    </p:extLst>
  </p:cSld>
  <p:clrMapOvr>
    <a:masterClrMapping/>
  </p:clrMapOvr>
  <p:transition spd="slow"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720003"/>
          </a:xfrm>
        </p:spPr>
        <p:txBody>
          <a:bodyPr/>
          <a:lstStyle/>
          <a:p>
            <a:r>
              <a:rPr lang="pl-PL" dirty="0"/>
              <a:t>Osoba ze szczególnymi potrzebami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442" y="1619597"/>
            <a:ext cx="9109012" cy="4680519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/>
              <a:t>Osoba, która ze względu na swoje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b="1" dirty="0"/>
              <a:t>cechy</a:t>
            </a:r>
            <a:r>
              <a:rPr lang="pl-PL" dirty="0"/>
              <a:t> </a:t>
            </a:r>
            <a:r>
              <a:rPr lang="pl-PL" b="1" dirty="0"/>
              <a:t>zewnętrzne</a:t>
            </a:r>
            <a:r>
              <a:rPr lang="pl-PL" dirty="0"/>
              <a:t> lub </a:t>
            </a:r>
            <a:r>
              <a:rPr lang="pl-PL" b="1" dirty="0"/>
              <a:t>wewnętrzne</a:t>
            </a:r>
            <a:r>
              <a:rPr lang="pl-PL" dirty="0"/>
              <a:t>,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/>
              <a:t>albo ze względu na </a:t>
            </a:r>
            <a:r>
              <a:rPr lang="pl-PL" b="1" dirty="0"/>
              <a:t>okoliczności</a:t>
            </a:r>
            <a:r>
              <a:rPr lang="pl-PL" dirty="0"/>
              <a:t>, w których się znajduje,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/>
              <a:t>musi podjąć dodatkowe działania lub zastosować dodatkowe środki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/>
              <a:t>w celu </a:t>
            </a:r>
            <a:r>
              <a:rPr lang="pl-PL" b="1" dirty="0"/>
              <a:t>przezwyciężenia bariery</a:t>
            </a:r>
            <a:r>
              <a:rPr lang="pl-PL" dirty="0"/>
              <a:t>,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/>
              <a:t>aby uczestniczyć w różnych sferach życia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/>
              <a:t>na </a:t>
            </a:r>
            <a:r>
              <a:rPr lang="pl-PL" b="1" dirty="0"/>
              <a:t>zasadzie równości z innymi osobami</a:t>
            </a:r>
            <a:r>
              <a:rPr lang="pl-PL" dirty="0"/>
              <a:t>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21064829"/>
      </p:ext>
    </p:extLst>
  </p:cSld>
  <p:clrMapOvr>
    <a:masterClrMapping/>
  </p:clrMapOvr>
  <p:transition spd="slow"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D4CE09-B4AD-4F3E-826E-3075ED796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7634" y="5003973"/>
            <a:ext cx="7128792" cy="1752600"/>
          </a:xfrm>
        </p:spPr>
        <p:txBody>
          <a:bodyPr>
            <a:normAutofit/>
          </a:bodyPr>
          <a:lstStyle/>
          <a:p>
            <a:r>
              <a:rPr lang="pl-PL" dirty="0"/>
              <a:t>Zasada równości szans i niedyskryminacji,  </a:t>
            </a:r>
            <a:br>
              <a:rPr lang="pl-PL" dirty="0"/>
            </a:br>
            <a:r>
              <a:rPr lang="pl-PL" dirty="0"/>
              <a:t>w tym dostępność </a:t>
            </a:r>
            <a:br>
              <a:rPr lang="pl-PL" dirty="0"/>
            </a:br>
            <a:r>
              <a:rPr lang="pl-PL" dirty="0"/>
              <a:t>dla osób z niepełnosprawnościami</a:t>
            </a:r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D2B6DD11-BBD9-48E0-B55A-041690171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" r="1651"/>
          <a:stretch>
            <a:fillRect/>
          </a:stretch>
        </p:blipFill>
        <p:spPr>
          <a:xfrm>
            <a:off x="233338" y="2555701"/>
            <a:ext cx="10009188" cy="1752600"/>
          </a:xfrm>
        </p:spPr>
      </p:pic>
    </p:spTree>
    <p:extLst>
      <p:ext uri="{BB962C8B-B14F-4D97-AF65-F5344CB8AC3E}">
        <p14:creationId xmlns:p14="http://schemas.microsoft.com/office/powerpoint/2010/main" val="725132645"/>
      </p:ext>
    </p:extLst>
  </p:cSld>
  <p:clrMapOvr>
    <a:masterClrMapping/>
  </p:clrMapOvr>
  <p:transition spd="slow">
    <p:push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27858B-E02D-4CC6-956F-812E5194E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Różne obszary niedyskryminacji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FEBF37-36FF-4B10-B155-C5AB51179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533" y="1979626"/>
            <a:ext cx="8856695" cy="3600421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Cel to zapobieganie </a:t>
            </a:r>
            <a:r>
              <a:rPr lang="pl-PL" b="1" dirty="0"/>
              <a:t>wszelkiej dyskryminacji </a:t>
            </a:r>
            <a:r>
              <a:rPr lang="pl-PL" dirty="0"/>
              <a:t>ze względu na:</a:t>
            </a:r>
          </a:p>
          <a:p>
            <a:r>
              <a:rPr lang="pl-PL" dirty="0"/>
              <a:t>płeć, </a:t>
            </a:r>
          </a:p>
          <a:p>
            <a:r>
              <a:rPr lang="pl-PL" dirty="0"/>
              <a:t>rasę lub pochodzenie etniczne, </a:t>
            </a:r>
          </a:p>
          <a:p>
            <a:r>
              <a:rPr lang="pl-PL" dirty="0"/>
              <a:t>religię lub światopogląd, </a:t>
            </a:r>
          </a:p>
          <a:p>
            <a:r>
              <a:rPr lang="pl-PL" dirty="0"/>
              <a:t>niepełnosprawność, </a:t>
            </a:r>
          </a:p>
          <a:p>
            <a:r>
              <a:rPr lang="pl-PL" dirty="0"/>
              <a:t>wiek,</a:t>
            </a:r>
          </a:p>
          <a:p>
            <a:r>
              <a:rPr lang="pl-PL" dirty="0"/>
              <a:t>orientację seksualną.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04FE5DC-4AE0-4A41-BCB8-6223EC976B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8252011"/>
      </p:ext>
    </p:extLst>
  </p:cSld>
  <p:clrMapOvr>
    <a:masterClrMapping/>
  </p:clrMapOvr>
  <p:transition spd="slow"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27858B-E02D-4CC6-956F-812E5194E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Niedyskryminacja to także język </a:t>
            </a:r>
            <a:r>
              <a:rPr lang="pl-PL" dirty="0" err="1"/>
              <a:t>inkluzywny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FEBF37-36FF-4B10-B155-C5AB51179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70" y="1475581"/>
            <a:ext cx="9649072" cy="482453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dirty="0"/>
              <a:t>Regulamin naboru: Warunkiem realizacji działań w zakresie adaptacyjności jest przeprowadzenie diagnozy (…) obejmującej m.in. potrzeby dotyczące: </a:t>
            </a:r>
          </a:p>
          <a:p>
            <a:pPr lvl="0">
              <a:spcAft>
                <a:spcPts val="3000"/>
              </a:spcAft>
            </a:pPr>
            <a:r>
              <a:rPr lang="pl-PL" dirty="0"/>
              <a:t>organizacji pracy do potrzeb pracodawców i pracowników, a także do </a:t>
            </a:r>
            <a:r>
              <a:rPr lang="pl-PL" b="1" dirty="0"/>
              <a:t>nowych wyzwań rozwojowych i cywilizacyjnych…</a:t>
            </a:r>
            <a:endParaRPr lang="pl-PL" dirty="0"/>
          </a:p>
          <a:p>
            <a:pPr marL="0" indent="0">
              <a:spcAft>
                <a:spcPts val="3000"/>
              </a:spcAft>
              <a:buNone/>
            </a:pPr>
            <a:r>
              <a:rPr lang="pl-PL" dirty="0"/>
              <a:t>Inkluzywność oznacza sposób zachowania, który uwzględnia, szanuje </a:t>
            </a:r>
            <a:br>
              <a:rPr lang="pl-PL" dirty="0"/>
            </a:br>
            <a:r>
              <a:rPr lang="pl-PL" dirty="0"/>
              <a:t>i akceptuje różnorodność. Czyli to, kim jesteśmy. To gotowość do uczenia się. </a:t>
            </a:r>
          </a:p>
          <a:p>
            <a:pPr marL="0" indent="0">
              <a:spcAft>
                <a:spcPts val="3000"/>
              </a:spcAft>
              <a:buNone/>
            </a:pPr>
            <a:r>
              <a:rPr lang="pl-PL" dirty="0"/>
              <a:t>Język determinuje to, co widzimy w świecie oraz jak myślimy. Język określa nasze postrzeganie rzeczywistości. Organizując nasze doświadczenia, w dużym stopniu wpływa na nasze życie.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04FE5DC-4AE0-4A41-BCB8-6223EC976B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37246572"/>
      </p:ext>
    </p:extLst>
  </p:cSld>
  <p:clrMapOvr>
    <a:masterClrMapping/>
  </p:clrMapOvr>
  <p:transition spd="slow"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351458-8573-4B5B-BA76-2CE4A6391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Grupy docelowe – różne potrzeby, różne bariery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0378883-69B7-4D43-9718-17092DB108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7354" y="1137524"/>
            <a:ext cx="4417248" cy="575469"/>
          </a:xfrm>
        </p:spPr>
        <p:txBody>
          <a:bodyPr/>
          <a:lstStyle/>
          <a:p>
            <a:pPr marL="0" indent="0">
              <a:buNone/>
            </a:pPr>
            <a:r>
              <a:rPr lang="pl-PL" sz="2800" dirty="0"/>
              <a:t>Nie ważne ile mam lat…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3" name="Symbol zastępczy zawartości 12" descr="Kadr z filmu Stażysta - biuro, dwie kobiety i starszy mężczyzna przy biurku z dużą ilością dokumentów">
            <a:extLst>
              <a:ext uri="{FF2B5EF4-FFF2-40B4-BE49-F238E27FC236}">
                <a16:creationId xmlns:a16="http://schemas.microsoft.com/office/drawing/2014/main" id="{7B19844A-FDDD-4CA5-9310-BDD0499239D0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490" y="1637913"/>
            <a:ext cx="7183848" cy="5625819"/>
          </a:xfrm>
        </p:spPr>
      </p:pic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A98782F-C164-4C9C-B532-AABA80B0D9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728588"/>
      </p:ext>
    </p:extLst>
  </p:cSld>
  <p:clrMapOvr>
    <a:masterClrMapping/>
  </p:clrMapOvr>
  <p:transition spd="slow">
    <p:push dir="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17ED5B-8403-43B6-AC18-D4D154264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Gdzie szukać wsparcia?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A03527-4802-4816-B54C-EA729EBE2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8163" indent="-538163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pl-PL" b="1" dirty="0"/>
              <a:t>(mini)Audyt </a:t>
            </a:r>
            <a:r>
              <a:rPr lang="pl-PL" dirty="0"/>
              <a:t>– analiza potrzeb grupy docelowej, bezpośrednia współpraca z przedstawicielami wspieranych uczestników, w szczególności osób </a:t>
            </a:r>
            <a:br>
              <a:rPr lang="pl-PL" dirty="0"/>
            </a:br>
            <a:r>
              <a:rPr lang="pl-PL" dirty="0"/>
              <a:t>z różnymi niepełnosprawnościami;</a:t>
            </a:r>
          </a:p>
          <a:p>
            <a:pPr marL="538163" indent="-538163">
              <a:buFont typeface="Wingdings" panose="05000000000000000000" pitchFamily="2" charset="2"/>
              <a:buChar char="Ø"/>
            </a:pPr>
            <a:r>
              <a:rPr lang="pl-PL" b="1" dirty="0"/>
              <a:t>Zamówienia w ramach projektu </a:t>
            </a:r>
            <a:r>
              <a:rPr lang="pl-PL" dirty="0"/>
              <a:t>(zgodnie z przepisami ustawy Postępowanie o udzielenie zamówienia  oraz w oparciu o zasadę konkurencyjności) – zobowiązanie do sporządzenia opisu przedmiotu 	zamówienia z uwzględnieniem wymagań nt. dostępności dla osób </a:t>
            </a:r>
            <a:br>
              <a:rPr lang="pl-PL" dirty="0"/>
            </a:br>
            <a:r>
              <a:rPr lang="pl-PL" dirty="0"/>
              <a:t>	z niepełnosprawnościami oraz projektowania uniwersalnego chyba, </a:t>
            </a:r>
            <a:br>
              <a:rPr lang="pl-PL" dirty="0"/>
            </a:br>
            <a:r>
              <a:rPr lang="pl-PL" dirty="0"/>
              <a:t>	że nie jest to uzasadnione charakterem przedmiotu zamówienia.</a:t>
            </a:r>
          </a:p>
          <a:p>
            <a:pPr marL="0" indent="0">
              <a:buNone/>
            </a:pPr>
            <a:r>
              <a:rPr lang="pl-PL" dirty="0"/>
              <a:t>	(</a:t>
            </a:r>
            <a:r>
              <a:rPr lang="pl-PL" b="1" dirty="0"/>
              <a:t>Ważne</a:t>
            </a:r>
            <a:r>
              <a:rPr lang="pl-PL" dirty="0"/>
              <a:t>! </a:t>
            </a:r>
          </a:p>
          <a:p>
            <a:pPr marL="0" indent="0">
              <a:buNone/>
            </a:pPr>
            <a:r>
              <a:rPr lang="pl-PL" dirty="0"/>
              <a:t>	Załącznik nr 2 Standardy dostępności dla polityki spójności 2021-2027)</a:t>
            </a:r>
          </a:p>
          <a:p>
            <a:pPr marL="538163" indent="-538163">
              <a:buFont typeface="Wingdings" panose="05000000000000000000" pitchFamily="2" charset="2"/>
              <a:buChar char="Ø"/>
            </a:pPr>
            <a:endParaRPr lang="pl-PL" dirty="0"/>
          </a:p>
          <a:p>
            <a:pPr marL="538163" indent="-538163">
              <a:buFont typeface="Wingdings" panose="05000000000000000000" pitchFamily="2" charset="2"/>
              <a:buChar char="Ø"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C946778-634F-453F-8262-6EBC44FB3C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9340055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763EDA-91D6-4F96-9B04-1238F23FF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Czym jest zasada DNSH?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18D330-48A0-4EE4-AEA7-9FC5D07CC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2087268"/>
            <a:ext cx="9649072" cy="2988713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pl-PL" b="1" dirty="0"/>
              <a:t>DNSH –</a:t>
            </a:r>
            <a:r>
              <a:rPr lang="pl-PL" dirty="0"/>
              <a:t> ang. „do no </a:t>
            </a:r>
            <a:r>
              <a:rPr lang="pl-PL" dirty="0" err="1"/>
              <a:t>significant</a:t>
            </a:r>
            <a:r>
              <a:rPr lang="pl-PL" dirty="0"/>
              <a:t> </a:t>
            </a:r>
            <a:r>
              <a:rPr lang="pl-PL" dirty="0" err="1"/>
              <a:t>harm</a:t>
            </a:r>
            <a:r>
              <a:rPr lang="pl-PL" dirty="0"/>
              <a:t>” („</a:t>
            </a:r>
            <a:r>
              <a:rPr lang="pl-PL" b="1" dirty="0"/>
              <a:t>nie czyń poważnych szkód</a:t>
            </a:r>
            <a:r>
              <a:rPr lang="pl-PL" dirty="0"/>
              <a:t>”).</a:t>
            </a:r>
          </a:p>
          <a:p>
            <a:pPr marL="263525" indent="0">
              <a:spcAft>
                <a:spcPts val="1200"/>
              </a:spcAft>
              <a:buNone/>
            </a:pPr>
            <a:r>
              <a:rPr lang="pl-PL" dirty="0"/>
              <a:t>Jest to nowa zasada horyzontalna – promuje i wspiera inwestycje zrównoważone środowiskowo – w miarę możliwości wnoszą istotny wkład w osiągnięcie dobrego stanu środowiska zdefiniowanego </a:t>
            </a:r>
            <a:br>
              <a:rPr lang="pl-PL" dirty="0"/>
            </a:br>
            <a:r>
              <a:rPr lang="pl-PL" dirty="0"/>
              <a:t>przez </a:t>
            </a:r>
            <a:r>
              <a:rPr lang="pl-PL" b="1" dirty="0"/>
              <a:t>6 celów środowiskowych</a:t>
            </a:r>
            <a:r>
              <a:rPr lang="pl-PL" dirty="0"/>
              <a:t>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37A1DF8-4CB4-4B37-93D2-49ACCFE014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80535583"/>
      </p:ext>
    </p:extLst>
  </p:cSld>
  <p:clrMapOvr>
    <a:masterClrMapping/>
  </p:clrMapOvr>
  <p:transition spd="slow">
    <p:push dir="u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DB5399-9F62-41CE-B212-F75E304AF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410" y="359838"/>
            <a:ext cx="9073008" cy="1043735"/>
          </a:xfrm>
        </p:spPr>
        <p:txBody>
          <a:bodyPr>
            <a:normAutofit/>
          </a:bodyPr>
          <a:lstStyle/>
          <a:p>
            <a:r>
              <a:rPr lang="pl-PL" dirty="0"/>
              <a:t>Standardy dostępności na stronie programu Dostępność Plus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805469-6F54-4DF2-AAD1-E6CA570CE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30" y="1763613"/>
            <a:ext cx="10189132" cy="4464496"/>
          </a:xfrm>
        </p:spPr>
        <p:txBody>
          <a:bodyPr>
            <a:normAutofit/>
          </a:bodyPr>
          <a:lstStyle/>
          <a:p>
            <a:pPr marL="536575" lvl="1" indent="-268288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pl-PL" sz="2600" dirty="0"/>
              <a:t>zamieszczone na </a:t>
            </a:r>
            <a:r>
              <a:rPr lang="pl-PL" sz="2600" u="sng" dirty="0">
                <a:hlinkClick r:id="rId2"/>
              </a:rPr>
              <a:t>stronie internetowej Programu Dostępność Plus</a:t>
            </a:r>
            <a:r>
              <a:rPr lang="pl-PL" sz="2600" u="sng" dirty="0"/>
              <a:t>, np.:</a:t>
            </a:r>
          </a:p>
          <a:p>
            <a:pPr marL="901700" lvl="2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u="sng" dirty="0">
                <a:hlinkClick r:id="rId3" tooltip="przekierowanie do strony zewnętrznej - link otwiera się w nowej karcie"/>
              </a:rPr>
              <a:t>Standardy projektowania uniwersalnego</a:t>
            </a:r>
            <a:r>
              <a:rPr lang="pl-PL" sz="2600" u="sng" dirty="0"/>
              <a:t>,</a:t>
            </a:r>
          </a:p>
          <a:p>
            <a:pPr marL="901700" lvl="2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u="sng" dirty="0">
                <a:hlinkClick r:id="rId4" tooltip="Standardy przygotowania łatwego tekstu - plik w PDF"/>
              </a:rPr>
              <a:t>Europejskie standardy przygotowania tekstu łatwego do czytania </a:t>
            </a:r>
            <a:br>
              <a:rPr lang="pl-PL" sz="2600" u="sng" dirty="0">
                <a:hlinkClick r:id="rId4" tooltip="Standardy przygotowania łatwego tekstu - plik w PDF"/>
              </a:rPr>
            </a:br>
            <a:r>
              <a:rPr lang="pl-PL" sz="2600" u="sng" dirty="0">
                <a:hlinkClick r:id="rId4" tooltip="Standardy przygotowania łatwego tekstu - plik w PDF"/>
              </a:rPr>
              <a:t>i zrozumienia</a:t>
            </a:r>
            <a:r>
              <a:rPr lang="pl-PL" sz="2600" dirty="0"/>
              <a:t> (PDF 2 MB),</a:t>
            </a:r>
          </a:p>
          <a:p>
            <a:pPr marL="901700" lvl="2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u="sng" dirty="0">
                <a:hlinkClick r:id="rId5" tooltip="Dostępność w dokumentach elektronicznych - plik w formacie PDF"/>
              </a:rPr>
              <a:t>Standardy dostępności dla dokumentów elektronicznych</a:t>
            </a:r>
            <a:r>
              <a:rPr lang="pl-PL" sz="2600" dirty="0"/>
              <a:t> </a:t>
            </a:r>
            <a:br>
              <a:rPr lang="pl-PL" sz="2600" dirty="0"/>
            </a:br>
            <a:r>
              <a:rPr lang="pl-PL" sz="2600" dirty="0"/>
              <a:t>(PDF 6 MB),</a:t>
            </a:r>
          </a:p>
          <a:p>
            <a:pPr marL="901700" lvl="2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u="sng" dirty="0">
                <a:hlinkClick r:id="rId6" tooltip="przekierowanie do stron zewnętrznych - link otwiera się w nowej karcie"/>
              </a:rPr>
              <a:t>Modele wsparcia uczelni w celu zwiększenia ich dostępności dla osób z niepełnosprawnościami</a:t>
            </a:r>
            <a:r>
              <a:rPr lang="pl-PL" sz="2600" dirty="0"/>
              <a:t>,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183413D-0948-4585-8B12-FD87570D4C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12005141"/>
      </p:ext>
    </p:extLst>
  </p:cSld>
  <p:clrMapOvr>
    <a:masterClrMapping/>
  </p:clrMapOvr>
  <p:transition spd="slow">
    <p:push dir="u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DB5399-9F62-41CE-B212-F75E304AF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8" y="359838"/>
            <a:ext cx="9577063" cy="755703"/>
          </a:xfrm>
        </p:spPr>
        <p:txBody>
          <a:bodyPr>
            <a:normAutofit/>
          </a:bodyPr>
          <a:lstStyle/>
          <a:p>
            <a:r>
              <a:rPr lang="pl-PL" dirty="0"/>
              <a:t>Wytyczne dotyczące zasad równościowych – były i są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805469-6F54-4DF2-AAD1-E6CA570CE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85" y="1187549"/>
            <a:ext cx="9721081" cy="5904656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lnSpc>
                <a:spcPct val="170000"/>
              </a:lnSpc>
              <a:spcAft>
                <a:spcPts val="600"/>
              </a:spcAft>
              <a:buNone/>
            </a:pPr>
            <a:r>
              <a:rPr lang="pl-PL" sz="4200" dirty="0">
                <a:hlinkClick r:id="rId2"/>
              </a:rPr>
              <a:t>Wytyczne </a:t>
            </a:r>
            <a:r>
              <a:rPr lang="pl-PL" sz="4400" dirty="0">
                <a:hlinkClick r:id="rId2"/>
              </a:rPr>
              <a:t>dotyczące realizacji zasad równościowych </a:t>
            </a:r>
            <a:br>
              <a:rPr lang="pl-PL" sz="4400" dirty="0">
                <a:hlinkClick r:id="rId2"/>
              </a:rPr>
            </a:br>
            <a:r>
              <a:rPr lang="pl-PL" sz="4400" dirty="0">
                <a:hlinkClick r:id="rId2"/>
              </a:rPr>
              <a:t>w ramach funduszy unijnych na lata 2021-2027</a:t>
            </a:r>
            <a:endParaRPr lang="pl-PL" sz="4400" dirty="0"/>
          </a:p>
          <a:p>
            <a:pPr marL="0" indent="0">
              <a:lnSpc>
                <a:spcPct val="170000"/>
              </a:lnSpc>
              <a:spcAft>
                <a:spcPts val="600"/>
              </a:spcAft>
              <a:buNone/>
            </a:pPr>
            <a:r>
              <a:rPr lang="pl-PL" sz="4400" dirty="0"/>
              <a:t>Załączniki do wytycznych:</a:t>
            </a:r>
          </a:p>
          <a:p>
            <a:pPr marL="719138" indent="-457200">
              <a:lnSpc>
                <a:spcPct val="17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l-PL" sz="4400" b="1" dirty="0"/>
              <a:t>obowiązujące:</a:t>
            </a:r>
          </a:p>
          <a:p>
            <a:pPr marL="1169988" lvl="1" indent="-450850">
              <a:lnSpc>
                <a:spcPct val="170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pl-PL" sz="4400" dirty="0"/>
              <a:t>Standard minimum;</a:t>
            </a:r>
          </a:p>
          <a:p>
            <a:pPr marL="1169988" lvl="1" indent="-450850">
              <a:lnSpc>
                <a:spcPct val="170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pl-PL" sz="4400" dirty="0"/>
              <a:t>Standardy dostępności dla polityk horyzontalnych na lata 2021-2027;  </a:t>
            </a:r>
          </a:p>
          <a:p>
            <a:pPr marL="719138" indent="-457200">
              <a:lnSpc>
                <a:spcPct val="17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l-PL" sz="4400" b="1" dirty="0"/>
              <a:t>nieaktywne</a:t>
            </a:r>
            <a:r>
              <a:rPr lang="pl-PL" sz="4400" dirty="0"/>
              <a:t> – Procedura służąca do włączania zapisów Konwencji </a:t>
            </a:r>
            <a:br>
              <a:rPr lang="pl-PL" sz="4400" dirty="0"/>
            </a:br>
            <a:r>
              <a:rPr lang="pl-PL" sz="4400" dirty="0"/>
              <a:t>o prawach </a:t>
            </a:r>
            <a:r>
              <a:rPr lang="pl-PL" sz="4200" dirty="0"/>
              <a:t>osób niepełnosprawnych (KPON) do praktyki wdrażania programów.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183413D-0948-4585-8B12-FD87570D4C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94986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DB5399-9F62-41CE-B212-F75E304AF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03" y="359838"/>
            <a:ext cx="9073008" cy="1043735"/>
          </a:xfrm>
        </p:spPr>
        <p:txBody>
          <a:bodyPr>
            <a:normAutofit/>
          </a:bodyPr>
          <a:lstStyle/>
          <a:p>
            <a:r>
              <a:rPr lang="pl-PL" dirty="0"/>
              <a:t>Standardy dostępności w Wytycznych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805469-6F54-4DF2-AAD1-E6CA570CE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50" y="1116674"/>
            <a:ext cx="10009112" cy="5904656"/>
          </a:xfrm>
        </p:spPr>
        <p:txBody>
          <a:bodyPr>
            <a:norm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pl-PL" sz="2400" b="1" spc="200" dirty="0">
                <a:solidFill>
                  <a:srgbClr val="C00000"/>
                </a:solidFill>
              </a:rPr>
              <a:t>Wszystkie</a:t>
            </a:r>
            <a:r>
              <a:rPr lang="pl-PL" dirty="0"/>
              <a:t> elementy </a:t>
            </a:r>
            <a:r>
              <a:rPr lang="pl-PL" b="1" spc="200" dirty="0">
                <a:solidFill>
                  <a:srgbClr val="C00000"/>
                </a:solidFill>
              </a:rPr>
              <a:t>(produkty i usługi) </a:t>
            </a:r>
            <a:r>
              <a:rPr lang="pl-PL" b="1" dirty="0"/>
              <a:t>składające się na przedmiot projektu</a:t>
            </a:r>
            <a:r>
              <a:rPr lang="pl-PL" dirty="0"/>
              <a:t>, które nie zostaną uznane za neutralne, są dostępne dla wszystkich ich użytkowniczek oraz użytkowników i </a:t>
            </a:r>
            <a:r>
              <a:rPr lang="pl-PL" b="1" spc="200" dirty="0">
                <a:solidFill>
                  <a:srgbClr val="C00000"/>
                </a:solidFill>
              </a:rPr>
              <a:t>spełniają standardy</a:t>
            </a:r>
            <a:r>
              <a:rPr lang="pl-PL" dirty="0"/>
              <a:t>: </a:t>
            </a:r>
          </a:p>
          <a:p>
            <a:pPr marL="536575" lvl="1" indent="-268288">
              <a:lnSpc>
                <a:spcPct val="12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określone w Załączniku nr 2 (Standardy dostępności dla polityki spójności </a:t>
            </a:r>
            <a:br>
              <a:rPr lang="pl-PL" dirty="0"/>
            </a:br>
            <a:r>
              <a:rPr lang="pl-PL" dirty="0"/>
              <a:t>na lata 2021-2027) do </a:t>
            </a:r>
            <a:r>
              <a:rPr lang="pl-PL" dirty="0">
                <a:hlinkClick r:id="rId2"/>
              </a:rPr>
              <a:t>Wytycznych dotyczących realizacji zasad równościowych w ramach funduszy unijnych na lata 2021-2027</a:t>
            </a:r>
            <a:endParaRPr lang="pl-PL" dirty="0"/>
          </a:p>
          <a:p>
            <a:pPr marL="1115159" lvl="2" indent="-342900">
              <a:lnSpc>
                <a:spcPct val="124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b="1" dirty="0"/>
              <a:t>informacyjno-promocyjny,</a:t>
            </a:r>
          </a:p>
          <a:p>
            <a:pPr marL="1115159" lvl="2" indent="-342900">
              <a:lnSpc>
                <a:spcPct val="124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b="1" dirty="0"/>
              <a:t>szkoleniowy (szkolenia, kursy, warsztaty, doradztwo),</a:t>
            </a:r>
          </a:p>
          <a:p>
            <a:pPr marL="1115159" lvl="2" indent="-342900">
              <a:lnSpc>
                <a:spcPct val="124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800" b="1" dirty="0">
                <a:solidFill>
                  <a:srgbClr val="C00000"/>
                </a:solidFill>
              </a:rPr>
              <a:t>cyfrowy (WCAG 2.1),</a:t>
            </a:r>
          </a:p>
          <a:p>
            <a:pPr marL="1115159" lvl="2" indent="-342900">
              <a:lnSpc>
                <a:spcPct val="124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b="1" dirty="0"/>
              <a:t>architektoniczny,</a:t>
            </a:r>
          </a:p>
          <a:p>
            <a:pPr marL="1115159" lvl="2" indent="-34290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pl-PL" b="1" spc="300" dirty="0"/>
              <a:t>transportowy.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183413D-0948-4585-8B12-FD87570D4C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031467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5CB72B-8581-4161-B13A-CBF8F9DFB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359838"/>
            <a:ext cx="9216735" cy="899719"/>
          </a:xfrm>
        </p:spPr>
        <p:txBody>
          <a:bodyPr>
            <a:normAutofit/>
          </a:bodyPr>
          <a:lstStyle/>
          <a:p>
            <a:r>
              <a:rPr lang="pl-PL" dirty="0"/>
              <a:t>Dostępność cyfrowa - to wstęp do sukcesu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68BF30-8C43-45F2-9593-F2D22CA13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2267669"/>
            <a:ext cx="9793088" cy="2088232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Zgodnie z wymogami dotyczącymi promocji projektów finansowanych ze środków Unii Europejskiej, tj. obowiązkiem prowadzenia przez beneficjenta </a:t>
            </a:r>
            <a:r>
              <a:rPr lang="pl-PL" b="1" dirty="0"/>
              <a:t>profilu w mediach społecznościowych</a:t>
            </a:r>
            <a:r>
              <a:rPr lang="pl-PL" dirty="0"/>
              <a:t>, przypominamy o konieczności realizacji tego zadania </a:t>
            </a:r>
            <a:r>
              <a:rPr lang="pl-PL" b="1" dirty="0"/>
              <a:t>zgodnie z zasadami dostępności cyfrowej</a:t>
            </a:r>
            <a:r>
              <a:rPr lang="pl-PL" dirty="0"/>
              <a:t>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81656C3-3801-40D8-8D10-2667335604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15198942"/>
      </p:ext>
    </p:extLst>
  </p:cSld>
  <p:clrMapOvr>
    <a:masterClrMapping/>
  </p:clrMapOvr>
  <p:transition spd="slow">
    <p:push dir="u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5CB72B-8581-4161-B13A-CBF8F9DFB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359838"/>
            <a:ext cx="9216735" cy="899719"/>
          </a:xfrm>
        </p:spPr>
        <p:txBody>
          <a:bodyPr>
            <a:normAutofit fontScale="90000"/>
          </a:bodyPr>
          <a:lstStyle/>
          <a:p>
            <a:r>
              <a:rPr lang="pl-PL" dirty="0"/>
              <a:t>Standard cyfrowy </a:t>
            </a:r>
            <a:br>
              <a:rPr lang="pl-PL" dirty="0"/>
            </a:br>
            <a:r>
              <a:rPr lang="pl-PL" dirty="0"/>
              <a:t>– załącznik nr 2 do wytycznych równościowych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68BF30-8C43-45F2-9593-F2D22CA13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1403573"/>
            <a:ext cx="10009111" cy="5472608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pl-PL" dirty="0"/>
              <a:t>„Standard cyfrowy jest zbiorem wymagań dla produktów cyfrowych powstających w ramach projektów UE.</a:t>
            </a:r>
          </a:p>
          <a:p>
            <a:pPr marL="0" indent="0">
              <a:buNone/>
            </a:pPr>
            <a:r>
              <a:rPr lang="pl-PL" dirty="0"/>
              <a:t>Standard ma oparcie w następujących przepisach prawa wspólnotowego i krajowego:</a:t>
            </a:r>
          </a:p>
          <a:p>
            <a:pPr lvl="0"/>
            <a:r>
              <a:rPr lang="pl-PL" dirty="0"/>
              <a:t>Ustawa z dnia 19 lipca 2019 r. o zapewnianiu dostępności osobom ze szczególnymi potrzebami,</a:t>
            </a:r>
          </a:p>
          <a:p>
            <a:pPr lvl="0">
              <a:spcBef>
                <a:spcPts val="1800"/>
              </a:spcBef>
            </a:pPr>
            <a:r>
              <a:rPr lang="pl-PL" b="1" dirty="0"/>
              <a:t>Ustawa z dnia 4 kwietnia 2019 r. o dostępności cyfrowej stron internetowych </a:t>
            </a:r>
            <a:br>
              <a:rPr lang="pl-PL" b="1" dirty="0"/>
            </a:br>
            <a:r>
              <a:rPr lang="pl-PL" b="1" dirty="0"/>
              <a:t>i aplikacji mobilnych podmiotów publicznych</a:t>
            </a:r>
            <a:r>
              <a:rPr lang="pl-PL" dirty="0"/>
              <a:t>.”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/>
              <a:t>Załącznik do ustawy – Wytyczne dla dostępności treści internetowych 2.1  stosowane do stron internetowych i aplikacji mobilnych  w zakresie dostępności dla osób niepełnosprawnych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81656C3-3801-40D8-8D10-2667335604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2265642"/>
      </p:ext>
    </p:extLst>
  </p:cSld>
  <p:clrMapOvr>
    <a:masterClrMapping/>
  </p:clrMapOvr>
  <p:transition spd="slow">
    <p:push dir="u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610612-A56B-4F94-8F66-BAA1AF156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359838"/>
            <a:ext cx="8640381" cy="1187751"/>
          </a:xfrm>
        </p:spPr>
        <p:txBody>
          <a:bodyPr>
            <a:normAutofit/>
          </a:bodyPr>
          <a:lstStyle/>
          <a:p>
            <a:r>
              <a:rPr lang="pl-PL" dirty="0"/>
              <a:t>Przykład dostępności cyfrowej</a:t>
            </a:r>
            <a:br>
              <a:rPr lang="pl-PL" dirty="0"/>
            </a:br>
            <a:r>
              <a:rPr lang="pl-PL" dirty="0"/>
              <a:t>Kolor? Tak, ale…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92F2423-6CC4-4DAF-A753-9D9BC848B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1546947"/>
            <a:ext cx="9793088" cy="5329233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pl-PL" sz="2200" b="1" dirty="0"/>
              <a:t>Uwaga:</a:t>
            </a:r>
          </a:p>
          <a:p>
            <a:pPr marL="0" indent="0">
              <a:spcAft>
                <a:spcPts val="3600"/>
              </a:spcAft>
              <a:buNone/>
            </a:pPr>
            <a:r>
              <a:rPr lang="pl-PL" sz="2200" dirty="0"/>
              <a:t>Niektóre treści prezentowane poniżej mogą nie być dostępne dla osób, które mają dysfunkcję widzenia barw. Brak dostępności jest zamierzony – celem tego slajdu jest wskazanie błędów popełnianych przez autorów treści cyfrowych.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pl-PL" dirty="0"/>
              <a:t>Kolor </a:t>
            </a:r>
            <a:r>
              <a:rPr lang="pl-PL" b="1" dirty="0">
                <a:solidFill>
                  <a:srgbClr val="C00000"/>
                </a:solidFill>
              </a:rPr>
              <a:t>nie może </a:t>
            </a:r>
            <a:r>
              <a:rPr lang="pl-PL" dirty="0"/>
              <a:t>być jedynym wyróżnikiem treści.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pl-PL" dirty="0"/>
              <a:t>Dotyczy to tekstu oraz </a:t>
            </a:r>
            <a:r>
              <a:rPr lang="pl-PL" dirty="0">
                <a:solidFill>
                  <a:srgbClr val="FFFF00"/>
                </a:solidFill>
              </a:rPr>
              <a:t>elementów graficznych</a:t>
            </a:r>
            <a:r>
              <a:rPr lang="pl-PL" dirty="0"/>
              <a:t>, na przykład linii wykresów liniowych. Oprócz koloru tych linii stosuj </a:t>
            </a:r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dodatkowo wyróżnik </a:t>
            </a:r>
            <a:r>
              <a:rPr lang="pl-PL" dirty="0"/>
              <a:t>– kształty geometryczne.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pl-PL" dirty="0"/>
              <a:t>Pamiętaj – odbiorca Twojej treści może nie rozróżniać kolorów </a:t>
            </a:r>
            <a:br>
              <a:rPr lang="pl-PL" dirty="0"/>
            </a:br>
            <a:r>
              <a:rPr lang="pl-PL" dirty="0"/>
              <a:t>(przykład – monochromatyzm). </a:t>
            </a:r>
            <a:endParaRPr lang="pl-PL" b="1" dirty="0"/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857DAB4-7EE2-41D3-98B9-1F953DBACD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087065"/>
      </p:ext>
    </p:extLst>
  </p:cSld>
  <p:clrMapOvr>
    <a:masterClrMapping/>
  </p:clrMapOvr>
  <p:transition spd="slow">
    <p:push dir="u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5C3BCC-EFA4-4A50-B521-1B983E8E4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0" dirty="0"/>
              <a:t>Achromatopsja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1EF0A3-F34B-45A2-8C3F-4917C7D57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354" y="1259557"/>
            <a:ext cx="9793088" cy="5688632"/>
          </a:xfrm>
        </p:spPr>
        <p:txBody>
          <a:bodyPr>
            <a:norm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pl-PL" dirty="0"/>
              <a:t>Tak może widzieć kolorową treść osoba z wrodzoną chorobą wzroku, polegającą na całkowitej lub częściowej niezdolności do rozpoznawania barw.</a:t>
            </a:r>
            <a:endParaRPr lang="pl-PL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spcAft>
                <a:spcPts val="1800"/>
              </a:spcAft>
              <a:buNone/>
            </a:pPr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Kolor </a:t>
            </a:r>
            <a:r>
              <a:rPr lang="pl-PL" sz="2800" b="1" dirty="0">
                <a:solidFill>
                  <a:schemeClr val="bg1">
                    <a:lumMod val="50000"/>
                  </a:schemeClr>
                </a:solidFill>
              </a:rPr>
              <a:t>nie może 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być jedynym wyróżnikiem treści.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Dotyczy to tekstu oraz </a:t>
            </a:r>
            <a:r>
              <a:rPr lang="pl-PL" b="1" spc="150" dirty="0">
                <a:solidFill>
                  <a:schemeClr val="bg1">
                    <a:lumMod val="50000"/>
                  </a:schemeClr>
                </a:solidFill>
              </a:rPr>
              <a:t>elementów graficznych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, na przykład linii wykresów liniowych. Oprócz koloru tych linii stosuj </a:t>
            </a:r>
            <a:r>
              <a:rPr lang="pl-PL" sz="2800" b="1" dirty="0">
                <a:solidFill>
                  <a:schemeClr val="bg1">
                    <a:lumMod val="50000"/>
                  </a:schemeClr>
                </a:solidFill>
              </a:rPr>
              <a:t>dodatkowo</a:t>
            </a:r>
            <a:r>
              <a:rPr lang="pl-PL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2800" b="1" dirty="0">
                <a:solidFill>
                  <a:schemeClr val="bg1">
                    <a:lumMod val="50000"/>
                  </a:schemeClr>
                </a:solidFill>
              </a:rPr>
              <a:t>wyróżnik</a:t>
            </a:r>
            <a:r>
              <a:rPr lang="pl-PL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- kształty geometryczne. 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Pamiętaj – odbiorca Twojej treści może nie rozróżniać kolorów </a:t>
            </a:r>
            <a:br>
              <a:rPr lang="pl-PL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(przykład – monochromatyzm). </a:t>
            </a:r>
            <a:endParaRPr lang="pl-PL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1446E7E-F200-4684-80E9-81B00FCDBD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09416248"/>
      </p:ext>
    </p:extLst>
  </p:cSld>
  <p:clrMapOvr>
    <a:masterClrMapping/>
  </p:clrMapOvr>
  <p:transition spd="slow">
    <p:push dir="u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6C77E7-BD39-4B62-B427-94920418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Dbaj o wzrok – swój i czytelnika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B14AF9A-A975-441F-B3B1-3DA1D4EF0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dirty="0"/>
              <a:t>Kolor </a:t>
            </a:r>
            <a:r>
              <a:rPr lang="pl-PL" sz="3200" b="1" dirty="0">
                <a:solidFill>
                  <a:srgbClr val="C00000"/>
                </a:solidFill>
              </a:rPr>
              <a:t>nie może </a:t>
            </a:r>
            <a:r>
              <a:rPr lang="pl-PL" sz="2800" dirty="0"/>
              <a:t>być jedynym wyróżnikiem treści.</a:t>
            </a:r>
          </a:p>
          <a:p>
            <a:r>
              <a:rPr lang="pl-PL" sz="2800" dirty="0"/>
              <a:t>Dotyczy to tekstu oraz </a:t>
            </a:r>
            <a:r>
              <a:rPr lang="pl-PL" sz="2800" b="1" spc="150" dirty="0">
                <a:solidFill>
                  <a:srgbClr val="FFFF00"/>
                </a:solidFill>
                <a:highlight>
                  <a:srgbClr val="000000"/>
                </a:highlight>
              </a:rPr>
              <a:t>elementów graficznych</a:t>
            </a:r>
            <a:r>
              <a:rPr lang="pl-PL" sz="2800" dirty="0"/>
              <a:t>, na przykład linii wykresów liniowych. Oprócz koloru tych linii stosuj </a:t>
            </a:r>
            <a:r>
              <a:rPr lang="pl-PL" sz="3200" b="1" dirty="0">
                <a:solidFill>
                  <a:schemeClr val="accent6">
                    <a:lumMod val="40000"/>
                    <a:lumOff val="60000"/>
                  </a:schemeClr>
                </a:solidFill>
                <a:highlight>
                  <a:srgbClr val="002B82"/>
                </a:highlight>
              </a:rPr>
              <a:t>dodatkowo</a:t>
            </a:r>
            <a:r>
              <a:rPr lang="pl-PL" sz="2800" b="1" dirty="0">
                <a:solidFill>
                  <a:schemeClr val="accent6">
                    <a:lumMod val="40000"/>
                    <a:lumOff val="60000"/>
                  </a:schemeClr>
                </a:solidFill>
                <a:highlight>
                  <a:srgbClr val="002B82"/>
                </a:highlight>
              </a:rPr>
              <a:t> </a:t>
            </a:r>
            <a:r>
              <a:rPr lang="pl-PL" sz="3200" b="1" dirty="0">
                <a:solidFill>
                  <a:schemeClr val="accent6">
                    <a:lumMod val="40000"/>
                    <a:lumOff val="60000"/>
                  </a:schemeClr>
                </a:solidFill>
                <a:highlight>
                  <a:srgbClr val="002B82"/>
                </a:highlight>
              </a:rPr>
              <a:t>wyróżnik</a:t>
            </a:r>
            <a:r>
              <a:rPr lang="pl-PL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pl-PL" sz="2800" dirty="0"/>
              <a:t>- kształty geometryczne. </a:t>
            </a:r>
          </a:p>
          <a:p>
            <a:r>
              <a:rPr lang="pl-PL" sz="2800" dirty="0"/>
              <a:t>Pamiętaj – odbiorca Twojej treści może nie rozróżniać kolorów </a:t>
            </a:r>
            <a:br>
              <a:rPr lang="pl-PL" sz="2800" dirty="0"/>
            </a:br>
            <a:r>
              <a:rPr lang="pl-PL" sz="2800" dirty="0"/>
              <a:t>(przykład – monochromatyzm). </a:t>
            </a:r>
            <a:endParaRPr lang="pl-PL" sz="2800" b="1" dirty="0"/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20F9C6E-0054-4E5F-A33F-A8189B4892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9550109"/>
      </p:ext>
    </p:extLst>
  </p:cSld>
  <p:clrMapOvr>
    <a:masterClrMapping/>
  </p:clrMapOvr>
  <p:transition spd="slow">
    <p:push dir="u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B45473-FF6E-4213-AB3B-5E75E5BA4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Różne widzenie barw</a:t>
            </a:r>
          </a:p>
        </p:txBody>
      </p:sp>
      <p:grpSp>
        <p:nvGrpSpPr>
          <p:cNvPr id="5" name="Grupa 4" descr="Zestawienie widzenia 6 podstawowych barw (czerwony, pomarańczowy, żółty, zielony, niebieski, fioletowy) przez osoby z normalnowzroczną, pronatopią, deuteranopią, tritanopią.  ">
            <a:extLst>
              <a:ext uri="{FF2B5EF4-FFF2-40B4-BE49-F238E27FC236}">
                <a16:creationId xmlns:a16="http://schemas.microsoft.com/office/drawing/2014/main" id="{A288025C-296E-4CF0-97F7-9AC72C8314B7}"/>
              </a:ext>
            </a:extLst>
          </p:cNvPr>
          <p:cNvGrpSpPr/>
          <p:nvPr/>
        </p:nvGrpSpPr>
        <p:grpSpPr>
          <a:xfrm>
            <a:off x="881410" y="2123653"/>
            <a:ext cx="8655049" cy="4758465"/>
            <a:chOff x="1703389" y="1267686"/>
            <a:chExt cx="8655049" cy="4758465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53BF3669-8CB2-4607-B956-942818F174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8813" y="1267686"/>
              <a:ext cx="1800225" cy="2363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Prostokąt 1">
              <a:extLst>
                <a:ext uri="{FF2B5EF4-FFF2-40B4-BE49-F238E27FC236}">
                  <a16:creationId xmlns:a16="http://schemas.microsoft.com/office/drawing/2014/main" id="{E900CFD6-52C0-4DAB-8AED-87A5308B1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3389" y="3835401"/>
              <a:ext cx="2357437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l-PL" altLang="pl-PL" sz="1800" dirty="0">
                  <a:solidFill>
                    <a:srgbClr val="222222"/>
                  </a:solidFill>
                </a:rPr>
                <a:t>Tęcza widziana przez osobę </a:t>
              </a:r>
              <a:r>
                <a:rPr lang="pl-PL" altLang="pl-PL" sz="1800" dirty="0" err="1">
                  <a:solidFill>
                    <a:srgbClr val="222222"/>
                  </a:solidFill>
                </a:rPr>
                <a:t>normalnowzroczną</a:t>
              </a:r>
              <a:endParaRPr lang="pl-PL" altLang="pl-PL" sz="1800" dirty="0"/>
            </a:p>
          </p:txBody>
        </p:sp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539EF61F-1CFB-4DD9-9FF4-A24E5ED5B7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5414" y="1268414"/>
              <a:ext cx="1800225" cy="2363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Prostokąt 2">
              <a:extLst>
                <a:ext uri="{FF2B5EF4-FFF2-40B4-BE49-F238E27FC236}">
                  <a16:creationId xmlns:a16="http://schemas.microsoft.com/office/drawing/2014/main" id="{8F67A0D6-64F7-4D66-AF27-070AE1359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3014" y="3736976"/>
              <a:ext cx="1925637" cy="2289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l-PL" altLang="pl-PL" sz="1800">
                  <a:solidFill>
                    <a:srgbClr val="222222"/>
                  </a:solidFill>
                </a:rPr>
                <a:t>Tęcza widziana przez osobę </a:t>
              </a:r>
              <a:br>
                <a:rPr lang="pl-PL" altLang="pl-PL" sz="1800">
                  <a:solidFill>
                    <a:srgbClr val="222222"/>
                  </a:solidFill>
                </a:rPr>
              </a:br>
              <a:r>
                <a:rPr lang="pl-PL" altLang="pl-PL" sz="1800">
                  <a:solidFill>
                    <a:srgbClr val="222222"/>
                  </a:solidFill>
                </a:rPr>
                <a:t>z protanopią -barwa czerwona nie jest widziana, purpura jest mylona </a:t>
              </a:r>
              <a:br>
                <a:rPr lang="pl-PL" altLang="pl-PL" sz="1800">
                  <a:solidFill>
                    <a:srgbClr val="222222"/>
                  </a:solidFill>
                </a:rPr>
              </a:br>
              <a:r>
                <a:rPr lang="pl-PL" altLang="pl-PL" sz="1800">
                  <a:solidFill>
                    <a:srgbClr val="222222"/>
                  </a:solidFill>
                </a:rPr>
                <a:t>z niebieską</a:t>
              </a:r>
              <a:endParaRPr lang="pl-PL" altLang="pl-PL" sz="1800"/>
            </a:p>
          </p:txBody>
        </p:sp>
        <p:pic>
          <p:nvPicPr>
            <p:cNvPr id="10" name="Picture 6">
              <a:extLst>
                <a:ext uri="{FF2B5EF4-FFF2-40B4-BE49-F238E27FC236}">
                  <a16:creationId xmlns:a16="http://schemas.microsoft.com/office/drawing/2014/main" id="{6615DD29-A19E-4E90-B108-C1E1248C2F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1876" y="1268414"/>
              <a:ext cx="1871663" cy="2363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Prostokąt 3">
              <a:extLst>
                <a:ext uri="{FF2B5EF4-FFF2-40B4-BE49-F238E27FC236}">
                  <a16:creationId xmlns:a16="http://schemas.microsoft.com/office/drawing/2014/main" id="{C7D9815B-9A17-4234-93E6-B7FBAD46A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7438" y="3716338"/>
              <a:ext cx="1873250" cy="1465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l-PL" altLang="pl-PL" sz="1800">
                  <a:solidFill>
                    <a:srgbClr val="222222"/>
                  </a:solidFill>
                </a:rPr>
                <a:t>Tęcza widziana przez osobę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pl-PL" altLang="pl-PL" sz="1800">
                  <a:solidFill>
                    <a:srgbClr val="222222"/>
                  </a:solidFill>
                </a:rPr>
                <a:t>z deuteranopią - barwa zielona nie jest widziana</a:t>
              </a:r>
              <a:endParaRPr lang="pl-PL" altLang="pl-PL" sz="1800"/>
            </a:p>
          </p:txBody>
        </p:sp>
        <p:pic>
          <p:nvPicPr>
            <p:cNvPr id="12" name="Obraz 4">
              <a:extLst>
                <a:ext uri="{FF2B5EF4-FFF2-40B4-BE49-F238E27FC236}">
                  <a16:creationId xmlns:a16="http://schemas.microsoft.com/office/drawing/2014/main" id="{C54CCC5D-291A-426A-A55F-52036B8678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9776" y="1268414"/>
              <a:ext cx="1916113" cy="2363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Prostokąt 5">
              <a:extLst>
                <a:ext uri="{FF2B5EF4-FFF2-40B4-BE49-F238E27FC236}">
                  <a16:creationId xmlns:a16="http://schemas.microsoft.com/office/drawing/2014/main" id="{9C1F7D73-00C8-4652-98BB-1E056B9684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2488" y="3789364"/>
              <a:ext cx="1885950" cy="915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l-PL" altLang="pl-PL" sz="1800">
                  <a:solidFill>
                    <a:srgbClr val="222222"/>
                  </a:solidFill>
                </a:rPr>
                <a:t>Tęcza widziana przez osobę </a:t>
              </a:r>
              <a:br>
                <a:rPr lang="pl-PL" altLang="pl-PL" sz="1800">
                  <a:solidFill>
                    <a:srgbClr val="222222"/>
                  </a:solidFill>
                </a:rPr>
              </a:br>
              <a:r>
                <a:rPr lang="pl-PL" altLang="pl-PL" sz="1800">
                  <a:solidFill>
                    <a:srgbClr val="222222"/>
                  </a:solidFill>
                </a:rPr>
                <a:t>z tritanopią</a:t>
              </a:r>
              <a:endParaRPr lang="pl-PL" altLang="pl-PL" sz="1800"/>
            </a:p>
          </p:txBody>
        </p:sp>
      </p:grp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FBFCCFE-7385-45F1-9D00-6EA9AE183F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48559192"/>
      </p:ext>
    </p:extLst>
  </p:cSld>
  <p:clrMapOvr>
    <a:masterClrMapping/>
  </p:clrMapOvr>
  <p:transition spd="slow">
    <p:push dir="u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95A21F-5BC0-4FEF-9D7F-8A47DBF8F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Teksty alternatywne dla elementów graficznych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9AE048E-95E1-44AE-A66E-B44DB7FFD2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3348" y="1907629"/>
            <a:ext cx="3528391" cy="357392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pl-PL" dirty="0"/>
              <a:t>Tekst alternatywny </a:t>
            </a:r>
            <a:br>
              <a:rPr lang="pl-PL" dirty="0"/>
            </a:br>
            <a:r>
              <a:rPr lang="pl-PL" dirty="0"/>
              <a:t>to w uproszczeniu opis tego, </a:t>
            </a:r>
            <a:br>
              <a:rPr lang="pl-PL" dirty="0"/>
            </a:br>
            <a:r>
              <a:rPr lang="pl-PL" dirty="0"/>
              <a:t>co znajduje się na:</a:t>
            </a:r>
          </a:p>
          <a:p>
            <a:pPr marL="357188" indent="-357188">
              <a:buFont typeface="Wingdings" panose="05000000000000000000" pitchFamily="2" charset="2"/>
              <a:buChar char="Ø"/>
              <a:tabLst>
                <a:tab pos="268288" algn="l"/>
              </a:tabLst>
              <a:defRPr/>
            </a:pPr>
            <a:r>
              <a:rPr lang="pl-PL" dirty="0"/>
              <a:t>obrazkach,</a:t>
            </a:r>
          </a:p>
          <a:p>
            <a:pPr marL="357188" indent="-357188">
              <a:buFont typeface="Wingdings" panose="05000000000000000000" pitchFamily="2" charset="2"/>
              <a:buChar char="Ø"/>
              <a:tabLst>
                <a:tab pos="268288" algn="l"/>
              </a:tabLst>
              <a:defRPr/>
            </a:pPr>
            <a:r>
              <a:rPr lang="pl-PL" dirty="0"/>
              <a:t>rysunkach,</a:t>
            </a:r>
          </a:p>
          <a:p>
            <a:pPr marL="357188" indent="-357188">
              <a:buFont typeface="Wingdings" panose="05000000000000000000" pitchFamily="2" charset="2"/>
              <a:buChar char="Ø"/>
              <a:tabLst>
                <a:tab pos="268288" algn="l"/>
              </a:tabLst>
              <a:defRPr/>
            </a:pPr>
            <a:r>
              <a:rPr lang="pl-PL" dirty="0"/>
              <a:t>wykresach,</a:t>
            </a:r>
          </a:p>
          <a:p>
            <a:pPr marL="357188" indent="-357188">
              <a:buFont typeface="Wingdings" panose="05000000000000000000" pitchFamily="2" charset="2"/>
              <a:buChar char="Ø"/>
              <a:tabLst>
                <a:tab pos="268288" algn="l"/>
              </a:tabLst>
              <a:defRPr/>
            </a:pPr>
            <a:r>
              <a:rPr lang="pl-PL" dirty="0"/>
              <a:t>mapach,</a:t>
            </a:r>
          </a:p>
          <a:p>
            <a:pPr marL="357188" indent="-357188">
              <a:buFont typeface="Wingdings" panose="05000000000000000000" pitchFamily="2" charset="2"/>
              <a:buChar char="Ø"/>
              <a:tabLst>
                <a:tab pos="268288" algn="l"/>
              </a:tabLst>
              <a:defRPr/>
            </a:pPr>
            <a:r>
              <a:rPr lang="pl-PL" dirty="0"/>
              <a:t>schematach.</a:t>
            </a:r>
          </a:p>
        </p:txBody>
      </p:sp>
      <p:pic>
        <p:nvPicPr>
          <p:cNvPr id="11" name="Symbol zastępczy zawartości 10" descr="Zrzut ekranu okno Tekst alternatywny dla grafiki z oznaczonym polem tytuł - nie wypełniać">
            <a:extLst>
              <a:ext uri="{FF2B5EF4-FFF2-40B4-BE49-F238E27FC236}">
                <a16:creationId xmlns:a16="http://schemas.microsoft.com/office/drawing/2014/main" id="{7815BFC2-919F-4BB6-8CE8-20809C63B509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762" y="1319819"/>
            <a:ext cx="6318703" cy="5112568"/>
          </a:xfrm>
        </p:spPr>
      </p:pic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84465D7D-A7B7-4658-963F-C5ED767B09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34190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763EDA-91D6-4F96-9B04-1238F23FF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279155"/>
            <a:ext cx="8640381" cy="683695"/>
          </a:xfrm>
        </p:spPr>
        <p:txBody>
          <a:bodyPr/>
          <a:lstStyle/>
          <a:p>
            <a:r>
              <a:rPr lang="pl-PL" dirty="0"/>
              <a:t>DNSH – 6 celów środowiskowych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18D330-48A0-4EE4-AEA7-9FC5D07CC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394" y="2133040"/>
            <a:ext cx="9649071" cy="33663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Cele środowiskowe to: </a:t>
            </a:r>
          </a:p>
          <a:p>
            <a:pPr marL="457200" indent="-457200">
              <a:buFont typeface="+mj-lt"/>
              <a:buAutoNum type="arabicParenR"/>
            </a:pPr>
            <a:r>
              <a:rPr lang="pl-PL" dirty="0"/>
              <a:t>łagodzenie zmian klimatu,</a:t>
            </a:r>
          </a:p>
          <a:p>
            <a:pPr marL="457200" indent="-457200">
              <a:buFont typeface="+mj-lt"/>
              <a:buAutoNum type="arabicParenR"/>
            </a:pPr>
            <a:r>
              <a:rPr lang="pl-PL" dirty="0"/>
              <a:t>adaptacja do zmian klimatu,</a:t>
            </a:r>
          </a:p>
          <a:p>
            <a:pPr marL="457200" indent="-457200">
              <a:buFont typeface="+mj-lt"/>
              <a:buAutoNum type="arabicParenR"/>
            </a:pPr>
            <a:r>
              <a:rPr lang="pl-PL" dirty="0"/>
              <a:t>zrównoważone wykorzystanie zasobów wodnych i morskich,</a:t>
            </a:r>
          </a:p>
          <a:p>
            <a:pPr marL="457200" indent="-457200">
              <a:buFont typeface="+mj-lt"/>
              <a:buAutoNum type="arabicParenR"/>
            </a:pPr>
            <a:r>
              <a:rPr lang="pl-PL" dirty="0"/>
              <a:t>przejście na gospodarkę obiegu zamkniętego (</a:t>
            </a:r>
            <a:r>
              <a:rPr lang="pl-PL" dirty="0" err="1"/>
              <a:t>goz</a:t>
            </a:r>
            <a:r>
              <a:rPr lang="pl-PL" dirty="0"/>
              <a:t>),</a:t>
            </a:r>
          </a:p>
          <a:p>
            <a:pPr marL="457200" indent="-457200">
              <a:buFont typeface="+mj-lt"/>
              <a:buAutoNum type="arabicParenR"/>
            </a:pPr>
            <a:r>
              <a:rPr lang="pl-PL" dirty="0"/>
              <a:t>zapobieganie zanieczyszczeniu i jego kontrola,</a:t>
            </a:r>
          </a:p>
          <a:p>
            <a:pPr marL="457200" indent="-457200">
              <a:spcAft>
                <a:spcPts val="2400"/>
              </a:spcAft>
              <a:buFont typeface="+mj-lt"/>
              <a:buAutoNum type="arabicParenR"/>
            </a:pPr>
            <a:r>
              <a:rPr lang="pl-PL" dirty="0"/>
              <a:t>ochrona i odbudowa różnorodności biologicznej i ekosystemów.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37A1DF8-4CB4-4B37-93D2-49ACCFE014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844134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74EE88-4BEB-4E83-92E0-A9AAFE4EC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Dostępność cyfrowa to okno na świat </a:t>
            </a:r>
            <a:br>
              <a:rPr lang="pl-PL" altLang="pl-PL" dirty="0"/>
            </a:br>
            <a:r>
              <a:rPr lang="pl-PL" altLang="pl-PL" dirty="0"/>
              <a:t>dla wielu osób ze zróżnicowanymi potrzebami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18A1174-6C1F-412A-BE8C-C4E51A35BB8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37394" y="1907629"/>
            <a:ext cx="9433047" cy="5007908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l-PL" dirty="0"/>
              <a:t>Wykorzystywanie technologii cyfrowych, takich jak internet, telefony komórkowe, media społecznościowe itp. do komunikowania się z innymi ludźmi to dzisiejsza rzeczywistość. Nie powinna ona w całości zastępować bezpośrednich kontaktów międzyludzkich. Ale dla wielu osób ze zróżnicowanymi potrzebami, w tym w szczególności dla osób z dysfunkcją wzroku, dostępne cyfrowo treści są niezbędne do pozyskiwania wiedzy, wykonywania pracy czy podnoszenia kwalifikacja. To możliwość skorzystania na równi z innymi z powszechnie dostępnych informacji. 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pl-PL" dirty="0"/>
              <a:t>To od każdego z nas zależy, czy generowane przez nas treści będą dostępne dla każdego odbiorcy.  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pl-PL" dirty="0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6803D9B6-F3A6-40C4-B729-46938A925A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00625568"/>
      </p:ext>
    </p:extLst>
  </p:cSld>
  <p:clrMapOvr>
    <a:masterClrMapping/>
  </p:clrMapOvr>
  <p:transition spd="slow">
    <p:push dir="u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0CD17717-5751-F730-50BD-CBB39F576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068" y="3491805"/>
            <a:ext cx="7559675" cy="1080120"/>
          </a:xfrm>
        </p:spPr>
        <p:txBody>
          <a:bodyPr/>
          <a:lstStyle/>
          <a:p>
            <a:r>
              <a:rPr lang="pl-PL" dirty="0"/>
              <a:t>Wszystkiego dostępnego!</a:t>
            </a:r>
          </a:p>
        </p:txBody>
      </p:sp>
    </p:spTree>
    <p:extLst>
      <p:ext uri="{BB962C8B-B14F-4D97-AF65-F5344CB8AC3E}">
        <p14:creationId xmlns:p14="http://schemas.microsoft.com/office/powerpoint/2010/main" val="332599481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763EDA-91D6-4F96-9B04-1238F23FF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DNSH – analiza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18D330-48A0-4EE4-AEA7-9FC5D07CC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70" y="2123653"/>
            <a:ext cx="9649071" cy="2790300"/>
          </a:xfrm>
        </p:spPr>
        <p:txBody>
          <a:bodyPr>
            <a:norm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pl-PL" dirty="0"/>
              <a:t>Uchwała Nr 1039/398/22 Zarządu Województwa Pomorskiego z dnia </a:t>
            </a:r>
            <a:br>
              <a:rPr lang="pl-PL" dirty="0"/>
            </a:br>
            <a:r>
              <a:rPr lang="pl-PL" dirty="0"/>
              <a:t>25 października 2022 roku w sprawie przyjęcia „</a:t>
            </a:r>
            <a:r>
              <a:rPr lang="pl-PL" b="1" dirty="0"/>
              <a:t>Analizy spełniania zasady DNSH </a:t>
            </a:r>
            <a:r>
              <a:rPr lang="pl-PL" dirty="0"/>
              <a:t>dla projektu programu Fundusze Europejskie dla Pomorza 2021-2027”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pl-PL" dirty="0">
                <a:hlinkClick r:id="rId2"/>
              </a:rPr>
              <a:t>https://bip.pomorskie.eu/a,67934,w-sprawie-przyjecia-analizy-spelniania-zasady-dnsh-dlaprojektu-programu-fundusze-europejskie-dla-po.html</a:t>
            </a:r>
            <a:r>
              <a:rPr lang="pl-PL" dirty="0"/>
              <a:t>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37A1DF8-4CB4-4B37-93D2-49ACCFE014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7377069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A1C7B4-EB0C-499A-AA14-8185B05C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02" y="345258"/>
            <a:ext cx="9520893" cy="1080001"/>
          </a:xfrm>
        </p:spPr>
        <p:txBody>
          <a:bodyPr>
            <a:normAutofit/>
          </a:bodyPr>
          <a:lstStyle/>
          <a:p>
            <a:r>
              <a:rPr lang="pl-PL" dirty="0"/>
              <a:t>Zrównoważone wykorzystanie i ochrona</a:t>
            </a:r>
            <a:br>
              <a:rPr lang="pl-PL" dirty="0"/>
            </a:br>
            <a:r>
              <a:rPr lang="pl-PL" dirty="0"/>
              <a:t>zasobów wodnych i morskich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3DF77A-3C0D-4E6E-AC7C-F2AA588B19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370" y="2109467"/>
            <a:ext cx="5763513" cy="2247490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pl-PL" dirty="0"/>
              <a:t>Działalność szkodzi dobremu stanowi / potencjałowi jednolitych części wód (JCW), </a:t>
            </a:r>
            <a:br>
              <a:rPr lang="pl-PL" dirty="0"/>
            </a:br>
            <a:r>
              <a:rPr lang="pl-PL" dirty="0"/>
              <a:t>w tym podziemnych i powierzchniowych. 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pl-PL" dirty="0"/>
              <a:t>Działalność szkodzi dobremu stanowi środowiska wód morskich.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B946C48D-EFB6-46BF-A924-7DB3B71BB0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09602" y="4848615"/>
            <a:ext cx="6677791" cy="1866668"/>
          </a:xfrm>
        </p:spPr>
        <p:txBody>
          <a:bodyPr/>
          <a:lstStyle/>
          <a:p>
            <a:pPr marL="0" indent="0">
              <a:buNone/>
            </a:pPr>
            <a:r>
              <a:rPr lang="pl-PL" sz="2400" b="1" dirty="0"/>
              <a:t>Rozwiązania: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/>
              <a:t>utrzymanie oraz poprawa jakości i ilości wód,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/>
              <a:t>zrównoważone pobory wód,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/>
              <a:t>rozwiązania </a:t>
            </a:r>
            <a:r>
              <a:rPr lang="pl-PL" sz="2400" dirty="0" err="1"/>
              <a:t>wodooszczędne</a:t>
            </a:r>
            <a:r>
              <a:rPr lang="pl-PL" sz="2400" dirty="0"/>
              <a:t>.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93EAC46-CA47-4B43-BE81-276010B856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  <p:pic>
        <p:nvPicPr>
          <p:cNvPr id="9" name="Symbol zastępczy zawartości 8" descr="kran do wody z napisem przerwa w dostawie wody ">
            <a:extLst>
              <a:ext uri="{FF2B5EF4-FFF2-40B4-BE49-F238E27FC236}">
                <a16:creationId xmlns:a16="http://schemas.microsoft.com/office/drawing/2014/main" id="{E1E09F2F-26B5-4BC8-B18B-3E2FB52943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267" y="1029466"/>
            <a:ext cx="3400028" cy="3134941"/>
          </a:xfrm>
        </p:spPr>
      </p:pic>
    </p:spTree>
    <p:extLst>
      <p:ext uri="{BB962C8B-B14F-4D97-AF65-F5344CB8AC3E}">
        <p14:creationId xmlns:p14="http://schemas.microsoft.com/office/powerpoint/2010/main" val="259323682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64F5D5-214F-49A3-8BA5-B10933CD3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410" y="611485"/>
            <a:ext cx="9649073" cy="755703"/>
          </a:xfrm>
        </p:spPr>
        <p:txBody>
          <a:bodyPr>
            <a:normAutofit/>
          </a:bodyPr>
          <a:lstStyle/>
          <a:p>
            <a:pPr marL="627063" lvl="0" indent="-452438"/>
            <a:r>
              <a:rPr lang="pl-PL" dirty="0"/>
              <a:t>Zamówienia publiczne? Baza konkurencyjności?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2EDFA3-ACF5-401A-8320-A60CC0631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77" y="1367188"/>
            <a:ext cx="9505056" cy="5832649"/>
          </a:xfrm>
        </p:spPr>
        <p:txBody>
          <a:bodyPr>
            <a:normAutofit lnSpcReduction="10000"/>
          </a:bodyPr>
          <a:lstStyle/>
          <a:p>
            <a:pPr marL="0" lvl="0" indent="0">
              <a:spcAft>
                <a:spcPts val="3000"/>
              </a:spcAft>
              <a:buNone/>
            </a:pPr>
            <a:r>
              <a:rPr lang="pl-PL" b="1" dirty="0"/>
              <a:t>Gospodarka o obiegu zamkniętym</a:t>
            </a:r>
            <a:r>
              <a:rPr lang="pl-PL" dirty="0"/>
              <a:t> to model produkcji i konsumpcji, </a:t>
            </a:r>
            <a:br>
              <a:rPr lang="pl-PL" dirty="0"/>
            </a:br>
            <a:r>
              <a:rPr lang="pl-PL" dirty="0"/>
              <a:t>który polega na dzieleniu się, pożyczaniu, ponownym użyciu, naprawie, odnawianiu i recyklingu istniejących materiałów i produktów tak długo,</a:t>
            </a:r>
            <a:br>
              <a:rPr lang="pl-PL" dirty="0"/>
            </a:br>
            <a:r>
              <a:rPr lang="pl-PL" dirty="0"/>
              <a:t>jak to możliwe. </a:t>
            </a:r>
            <a:r>
              <a:rPr lang="pl-PL" b="1" dirty="0"/>
              <a:t>W ten sposób wydłuża się cykl życia produktów</a:t>
            </a:r>
            <a:r>
              <a:rPr lang="pl-PL" dirty="0"/>
              <a:t>.</a:t>
            </a:r>
          </a:p>
          <a:p>
            <a:pPr marL="0" lvl="0" indent="0">
              <a:spcAft>
                <a:spcPts val="3000"/>
              </a:spcAft>
              <a:buNone/>
            </a:pPr>
            <a:r>
              <a:rPr lang="pl-PL" dirty="0"/>
              <a:t>W praktyce oznacza to </a:t>
            </a:r>
            <a:r>
              <a:rPr lang="pl-PL" b="1" dirty="0"/>
              <a:t>ograniczenie odpadów do minimum</a:t>
            </a:r>
            <a:r>
              <a:rPr lang="pl-PL" dirty="0"/>
              <a:t>. Kiedy cykl życia produktu dobiega końca, surowce i odpady, które z niego pochodzą, powinny zostać w gospodarce, </a:t>
            </a:r>
            <a:r>
              <a:rPr lang="pl-PL" b="1" dirty="0"/>
              <a:t>dzięki recyklingowi. </a:t>
            </a:r>
            <a:r>
              <a:rPr lang="pl-PL" dirty="0"/>
              <a:t>Można je z powodzeniem wykorzystać ponownie, </a:t>
            </a:r>
            <a:r>
              <a:rPr lang="pl-PL" b="1" dirty="0"/>
              <a:t>tworząc w ten sposób dodatkową wartość</a:t>
            </a:r>
            <a:r>
              <a:rPr lang="pl-PL" dirty="0"/>
              <a:t>.</a:t>
            </a:r>
          </a:p>
          <a:p>
            <a:pPr marL="0" lvl="0" indent="0">
              <a:spcAft>
                <a:spcPts val="3000"/>
              </a:spcAft>
              <a:buNone/>
            </a:pPr>
            <a:r>
              <a:rPr lang="pl-PL" dirty="0"/>
              <a:t>O ile sama realizacja zakupu nowych towarów i usług w projekcie jest uzasadnionym zadaniem, to warto pomyśleć o tych działaniach także </a:t>
            </a:r>
            <a:br>
              <a:rPr lang="pl-PL" dirty="0"/>
            </a:br>
            <a:r>
              <a:rPr lang="pl-PL" dirty="0"/>
              <a:t>w szerszym kontekście, tj. w aspekcie zrównoważonego rozwoju, </a:t>
            </a:r>
            <a:br>
              <a:rPr lang="pl-PL" dirty="0"/>
            </a:br>
            <a:r>
              <a:rPr lang="pl-PL" dirty="0"/>
              <a:t>w tym </a:t>
            </a:r>
            <a:r>
              <a:rPr lang="pl-PL" b="1" dirty="0"/>
              <a:t>np. gospodarki o obiegu zamkniętym.</a:t>
            </a:r>
            <a:r>
              <a:rPr lang="pl-PL" dirty="0"/>
              <a:t> 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F24B0ED-A0B1-44AC-8256-0F6E2F4E9D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8744685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12694</TotalTime>
  <Words>3894</Words>
  <Application>Microsoft Office PowerPoint</Application>
  <PresentationFormat>Niestandardowy</PresentationFormat>
  <Paragraphs>340</Paragraphs>
  <Slides>61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61</vt:i4>
      </vt:variant>
    </vt:vector>
  </HeadingPairs>
  <TitlesOfParts>
    <vt:vector size="66" baseType="lpstr">
      <vt:lpstr>Arial</vt:lpstr>
      <vt:lpstr>Calibri</vt:lpstr>
      <vt:lpstr>Open Sans</vt:lpstr>
      <vt:lpstr>Wingdings</vt:lpstr>
      <vt:lpstr>Motyw pakietu Office</vt:lpstr>
      <vt:lpstr>Polityki horyzontalne  w projektach dofinansowanych z programu  Fundusze Europejskie dla Pomorza na lata 2021-2027 Działanie 5.5 Aktywne i zdrowe starzenie się: eliminowanie zdrowotnych czynników ryzyka  w miejscu pracy dostosowane do potrzeb  konkretnego pracodawcy i jego pracowników </vt:lpstr>
      <vt:lpstr>Kryteria zgodności z zasadami horyzontalnymi</vt:lpstr>
      <vt:lpstr>Zasada zrównoważonego rozwoju, w tym zasada DNSH</vt:lpstr>
      <vt:lpstr>Jak rozumieć zasadę zrównoważonego rozwoju? </vt:lpstr>
      <vt:lpstr>Czym jest zasada DNSH?</vt:lpstr>
      <vt:lpstr>DNSH – 6 celów środowiskowych</vt:lpstr>
      <vt:lpstr>DNSH – analiza</vt:lpstr>
      <vt:lpstr>Zrównoważone wykorzystanie i ochrona zasobów wodnych i morskich</vt:lpstr>
      <vt:lpstr>Zamówienia publiczne? Baza konkurencyjności?</vt:lpstr>
      <vt:lpstr>Zasada zrównoważonego rozwoju i DNSH we wniosku o dofinansowanie projektu EFS+  </vt:lpstr>
      <vt:lpstr>Informacja i promocja a zasada DNSH Zalecenia Komisji Europejskiej </vt:lpstr>
      <vt:lpstr>Równość kobiet i mężczyzn</vt:lpstr>
      <vt:lpstr>Równości kobiet i mężczyzn w Wytycznych równościowych</vt:lpstr>
      <vt:lpstr>Równości kobiet i mężczyzn a diagnoza potrzeb pracodawcy oraz pracownic i pracowników</vt:lpstr>
      <vt:lpstr>Ocena zasady równości kobiet i mężczyzn</vt:lpstr>
      <vt:lpstr>Kryteria zgodności z zasadami horyzontalnymi </vt:lpstr>
      <vt:lpstr>Logiczny związek przyczynowo skutkowy standardu minimum</vt:lpstr>
      <vt:lpstr>Kryterium nr 1 standardu minimum</vt:lpstr>
      <vt:lpstr>Kryteria nr 2 i 3 standardu minimum</vt:lpstr>
      <vt:lpstr>Kryterium nr 4 standardu minimum</vt:lpstr>
      <vt:lpstr>Kryterium nr 5 standardu minimum </vt:lpstr>
      <vt:lpstr>Równość płci</vt:lpstr>
      <vt:lpstr>Karta praw podstawowych  Unii Europejskiej</vt:lpstr>
      <vt:lpstr>Fundusze Europejskie dla Pomorza na lata 2021-2027 a prawa człowieka</vt:lpstr>
      <vt:lpstr>Karta Praw Podstawowych UE w projektach EFS+  w FEP 2021-2027</vt:lpstr>
      <vt:lpstr>Ocena kryterium – Karta Praw Podstawowych UE</vt:lpstr>
      <vt:lpstr>Przewodnik po KPP UE</vt:lpstr>
      <vt:lpstr>Lista kontrolna dotycząca praw podstawowych</vt:lpstr>
      <vt:lpstr>(nie)horyzontalna Karta Praw Podstawowych UE a uchwały dyskryminujące </vt:lpstr>
      <vt:lpstr>Konwencja ONZ o prawach  osób z niepełnosprawnościami </vt:lpstr>
      <vt:lpstr>Kryterium – Konwencja o Prawach Osób Niepełnosprawnych</vt:lpstr>
      <vt:lpstr>Artykuł 6  Niepełnosprawne kobiety  </vt:lpstr>
      <vt:lpstr>KPON – Artykuł 9 Dostępność (1)</vt:lpstr>
      <vt:lpstr>KPON – Artykuł 9 Dostępność (2)</vt:lpstr>
      <vt:lpstr>KPON – Artykuł 9 Dostępność (3)</vt:lpstr>
      <vt:lpstr>KPON – Artykuł 9 Dostępność (4)</vt:lpstr>
      <vt:lpstr>Uniwersalne projektowanie </vt:lpstr>
      <vt:lpstr>Bariery </vt:lpstr>
      <vt:lpstr>Uniwersalne projektowanie –  sukces w eliminacji zdrowotnych czynników ryzyka </vt:lpstr>
      <vt:lpstr>Zasady projektowania uniwersalnego </vt:lpstr>
      <vt:lpstr>Mechanizm racjonalnych usprawnień </vt:lpstr>
      <vt:lpstr>Mechanizm racjonalnych usprawnień – zastrzeżenie  </vt:lpstr>
      <vt:lpstr>Ustawy wspierające wyrównywanie szans</vt:lpstr>
      <vt:lpstr>Osoba ze szczególnymi potrzebami</vt:lpstr>
      <vt:lpstr>Zasada równości szans i niedyskryminacji,   w tym dostępność  dla osób z niepełnosprawnościami</vt:lpstr>
      <vt:lpstr>Różne obszary niedyskryminacji </vt:lpstr>
      <vt:lpstr>Niedyskryminacja to także język inkluzywny</vt:lpstr>
      <vt:lpstr>Grupy docelowe – różne potrzeby, różne bariery </vt:lpstr>
      <vt:lpstr>Gdzie szukać wsparcia?</vt:lpstr>
      <vt:lpstr>Standardy dostępności na stronie programu Dostępność Plus</vt:lpstr>
      <vt:lpstr>Wytyczne dotyczące zasad równościowych – były i są</vt:lpstr>
      <vt:lpstr>Standardy dostępności w Wytycznych</vt:lpstr>
      <vt:lpstr>Dostępność cyfrowa - to wstęp do sukcesu </vt:lpstr>
      <vt:lpstr>Standard cyfrowy  – załącznik nr 2 do wytycznych równościowych</vt:lpstr>
      <vt:lpstr>Przykład dostępności cyfrowej Kolor? Tak, ale…</vt:lpstr>
      <vt:lpstr>Achromatopsja</vt:lpstr>
      <vt:lpstr>Dbaj o wzrok – swój i czytelnika</vt:lpstr>
      <vt:lpstr>Różne widzenie barw</vt:lpstr>
      <vt:lpstr>Teksty alternatywne dla elementów graficznych</vt:lpstr>
      <vt:lpstr>Dostępność cyfrowa to okno na świat  dla wielu osób ze zróżnicowanymi potrzebami</vt:lpstr>
      <vt:lpstr>Wszystkiego dostępnego!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5.5 czynniki ryzyka - polityki horyzontalne</dc:title>
  <dc:creator>Anna Bizub-jechna</dc:creator>
  <cp:keywords>Polityki horyzontalne</cp:keywords>
  <cp:lastModifiedBy>Anna Bizub-Jechna</cp:lastModifiedBy>
  <cp:revision>268</cp:revision>
  <dcterms:created xsi:type="dcterms:W3CDTF">2022-06-22T09:40:44Z</dcterms:created>
  <dcterms:modified xsi:type="dcterms:W3CDTF">2024-07-04T08:13:46Z</dcterms:modified>
</cp:coreProperties>
</file>