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90" r:id="rId2"/>
    <p:sldId id="1021" r:id="rId3"/>
    <p:sldId id="1011" r:id="rId4"/>
    <p:sldId id="1012" r:id="rId5"/>
    <p:sldId id="1013" r:id="rId6"/>
    <p:sldId id="1014" r:id="rId7"/>
    <p:sldId id="1015" r:id="rId8"/>
    <p:sldId id="1016" r:id="rId9"/>
    <p:sldId id="1017" r:id="rId10"/>
    <p:sldId id="1018" r:id="rId11"/>
    <p:sldId id="1019" r:id="rId12"/>
    <p:sldId id="1022" r:id="rId13"/>
    <p:sldId id="1009" r:id="rId14"/>
    <p:sldId id="1010" r:id="rId15"/>
    <p:sldId id="328" r:id="rId16"/>
    <p:sldId id="329" r:id="rId17"/>
    <p:sldId id="330" r:id="rId18"/>
    <p:sldId id="1024" r:id="rId19"/>
    <p:sldId id="1020" r:id="rId20"/>
    <p:sldId id="1023" r:id="rId21"/>
    <p:sldId id="1008" r:id="rId22"/>
    <p:sldId id="275" r:id="rId23"/>
    <p:sldId id="1000" r:id="rId24"/>
    <p:sldId id="284" r:id="rId25"/>
    <p:sldId id="1001" r:id="rId26"/>
    <p:sldId id="1002" r:id="rId27"/>
    <p:sldId id="1003" r:id="rId28"/>
    <p:sldId id="1004" r:id="rId29"/>
    <p:sldId id="984" r:id="rId30"/>
    <p:sldId id="1007" r:id="rId31"/>
    <p:sldId id="260" r:id="rId3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K" initials="AK" lastIdx="2" clrIdx="0">
    <p:extLst>
      <p:ext uri="{19B8F6BF-5375-455C-9EA6-DF929625EA0E}">
        <p15:presenceInfo xmlns:p15="http://schemas.microsoft.com/office/powerpoint/2012/main" userId="A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675" autoAdjust="0"/>
  </p:normalViewPr>
  <p:slideViewPr>
    <p:cSldViewPr snapToGrid="0">
      <p:cViewPr varScale="1">
        <p:scale>
          <a:sx n="77" d="100"/>
          <a:sy n="77" d="100"/>
        </p:scale>
        <p:origin x="91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541906-F7D7-4590-990D-B9D902344738}" type="datetimeFigureOut">
              <a:rPr lang="pl-PL" smtClean="0"/>
              <a:t>2024-07-29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4A4E63-7224-469D-9C03-58FE018829E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42913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726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69840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8603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834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54867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725578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9642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92843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726916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479720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51292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0092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9933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pl-PL" b="0" dirty="0"/>
          </a:p>
          <a:p>
            <a:pPr marL="0" indent="0">
              <a:buFont typeface="+mj-lt"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0885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pl-PL" b="0" dirty="0"/>
          </a:p>
          <a:p>
            <a:pPr marL="0" indent="0">
              <a:buFont typeface="+mj-lt"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635686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pl-PL" b="0" dirty="0"/>
          </a:p>
          <a:p>
            <a:pPr marL="0" indent="0">
              <a:buFont typeface="+mj-lt"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7056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18682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9194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F4E76-CFBF-4E7B-8C6B-E87567E1A45A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02099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F4E76-CFBF-4E7B-8C6B-E87567E1A45A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93943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4592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56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4944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87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9481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5100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555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992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4.png"/><Relationship Id="rId16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8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70659" y="1790613"/>
            <a:ext cx="9851923" cy="3924814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827" y="1790612"/>
            <a:ext cx="4514751" cy="653253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487" y="490243"/>
            <a:ext cx="1231537" cy="979756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1255" y="490243"/>
            <a:ext cx="1231537" cy="979756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23" y="490243"/>
            <a:ext cx="1231537" cy="9797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75173"/>
            <a:ext cx="9031400" cy="1004864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2024-07-29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12" name="Obraz 11" descr="Logo rocznicowe: 25 lat Samorządu Województwa Pomorskiego.">
            <a:extLst>
              <a:ext uri="{FF2B5EF4-FFF2-40B4-BE49-F238E27FC236}">
                <a16:creationId xmlns:a16="http://schemas.microsoft.com/office/drawing/2014/main" id="{EA3EF631-4EC4-4DF9-9F29-F25B4C6AE2E6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5469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0A228201-59AA-470F-B779-D4FECA3DF137}"/>
              </a:ext>
            </a:extLst>
          </p:cNvPr>
          <p:cNvSpPr/>
          <p:nvPr userDrawn="1"/>
        </p:nvSpPr>
        <p:spPr>
          <a:xfrm>
            <a:off x="1169419" y="1799461"/>
            <a:ext cx="9853164" cy="39201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C7D00171-EF30-4814-B375-246769FD4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ABF63AC-8150-4C02-BE62-EBE0A03986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1629EBDD-5340-4285-A47D-77B29466EF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80299" y="3094953"/>
            <a:ext cx="9031400" cy="986800"/>
          </a:xfrm>
        </p:spPr>
        <p:txBody>
          <a:bodyPr anchor="t" anchorCtr="0">
            <a:normAutofit/>
          </a:bodyPr>
          <a:lstStyle>
            <a:lvl1pPr algn="ctr">
              <a:lnSpc>
                <a:spcPts val="3629"/>
              </a:lnSpc>
              <a:defRPr sz="2903"/>
            </a:lvl1pPr>
          </a:lstStyle>
          <a:p>
            <a:br>
              <a:rPr lang="pl-PL" dirty="0"/>
            </a:br>
            <a:r>
              <a:rPr lang="pl-PL" dirty="0"/>
              <a:t>Dziękuję za uwagę.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E08A69D8-E434-4799-8832-9915F4EB34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2024-07-29</a:t>
            </a:fld>
            <a:endParaRPr lang="pl-PL" dirty="0"/>
          </a:p>
        </p:txBody>
      </p:sp>
      <p:pic>
        <p:nvPicPr>
          <p:cNvPr id="16" name="Obraz 15">
            <a:extLst>
              <a:ext uri="{FF2B5EF4-FFF2-40B4-BE49-F238E27FC236}">
                <a16:creationId xmlns:a16="http://schemas.microsoft.com/office/drawing/2014/main" id="{E2649279-68AC-4F54-A880-75A79D7385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1C169691-7357-4DDF-8437-CEB5E8C7275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8" name="Obraz 17">
            <a:extLst>
              <a:ext uri="{FF2B5EF4-FFF2-40B4-BE49-F238E27FC236}">
                <a16:creationId xmlns:a16="http://schemas.microsoft.com/office/drawing/2014/main" id="{69B9B22B-67E4-4504-8A58-6D72DCD7A2A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0BC155C9-2974-4950-B840-0E7ABDF714B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0" name="Obraz 19">
            <a:extLst>
              <a:ext uri="{FF2B5EF4-FFF2-40B4-BE49-F238E27FC236}">
                <a16:creationId xmlns:a16="http://schemas.microsoft.com/office/drawing/2014/main" id="{C1C9A51C-3E9A-43B3-865C-E0B79CE15EF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AE3D26F0-CB23-476D-84AC-833FF583534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2" name="Obraz 21">
            <a:extLst>
              <a:ext uri="{FF2B5EF4-FFF2-40B4-BE49-F238E27FC236}">
                <a16:creationId xmlns:a16="http://schemas.microsoft.com/office/drawing/2014/main" id="{02C74DC5-C335-4B67-9BCD-34D60F57C6C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0F174CC1-CE15-4868-A9EE-2844EB32D55C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580C7992-BAEE-4176-9AF5-42DA24B7599A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BA86516E-B5E1-4DB3-981D-6523926A2A17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26" name="Obraz 25">
            <a:extLst>
              <a:ext uri="{FF2B5EF4-FFF2-40B4-BE49-F238E27FC236}">
                <a16:creationId xmlns:a16="http://schemas.microsoft.com/office/drawing/2014/main" id="{709B0195-39FE-4DB2-9F58-C6258A41F18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06B4110B-C953-4485-B94D-302AD469CBD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8" name="Obraz 27">
            <a:extLst>
              <a:ext uri="{FF2B5EF4-FFF2-40B4-BE49-F238E27FC236}">
                <a16:creationId xmlns:a16="http://schemas.microsoft.com/office/drawing/2014/main" id="{7E3F8DBC-0D86-4A87-B80E-1209AC8C45A4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9" name="Obraz 28" descr="Logo rocznicowe: 25 lat Samorządu Województwa Pomorskiego.">
            <a:extLst>
              <a:ext uri="{FF2B5EF4-FFF2-40B4-BE49-F238E27FC236}">
                <a16:creationId xmlns:a16="http://schemas.microsoft.com/office/drawing/2014/main" id="{81D43660-ADF3-43C6-A90B-7E0A413FEDB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3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169419" y="1799461"/>
            <a:ext cx="9853164" cy="3915966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" y="0"/>
            <a:ext cx="5685979" cy="24438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419" y="1799460"/>
            <a:ext cx="4514751" cy="6532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0332" y="2785254"/>
            <a:ext cx="9031400" cy="986800"/>
          </a:xfrm>
        </p:spPr>
        <p:txBody>
          <a:bodyPr anchor="t" anchorCtr="0">
            <a:normAutofit/>
          </a:bodyPr>
          <a:lstStyle>
            <a:lvl1pPr algn="l">
              <a:lnSpc>
                <a:spcPts val="3629"/>
              </a:lnSpc>
              <a:defRPr sz="2903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0345" y="4410532"/>
            <a:ext cx="9031311" cy="979756"/>
          </a:xfrm>
        </p:spPr>
        <p:txBody>
          <a:bodyPr>
            <a:normAutofit/>
          </a:bodyPr>
          <a:lstStyle>
            <a:lvl1pPr marL="0" indent="0" algn="l">
              <a:lnSpc>
                <a:spcPts val="3175"/>
              </a:lnSpc>
              <a:buNone/>
              <a:defRPr sz="2540" b="1">
                <a:solidFill>
                  <a:schemeClr val="tx2"/>
                </a:solidFill>
              </a:defRPr>
            </a:lvl1pPr>
            <a:lvl2pPr marL="457203" indent="0" algn="ctr">
              <a:buNone/>
              <a:defRPr sz="2000"/>
            </a:lvl2pPr>
            <a:lvl3pPr marL="914406" indent="0" algn="ctr">
              <a:buNone/>
              <a:defRPr sz="1800"/>
            </a:lvl3pPr>
            <a:lvl4pPr marL="1371609" indent="0" algn="ctr">
              <a:buNone/>
              <a:defRPr sz="1600"/>
            </a:lvl4pPr>
            <a:lvl5pPr marL="1828812" indent="0" algn="ctr">
              <a:buNone/>
              <a:defRPr sz="1600"/>
            </a:lvl5pPr>
            <a:lvl6pPr marL="2286015" indent="0" algn="ctr">
              <a:buNone/>
              <a:defRPr sz="1600"/>
            </a:lvl6pPr>
            <a:lvl7pPr marL="2743218" indent="0" algn="ctr">
              <a:buNone/>
              <a:defRPr sz="1600"/>
            </a:lvl7pPr>
            <a:lvl8pPr marL="3200421" indent="0" algn="ctr">
              <a:buNone/>
              <a:defRPr sz="1600"/>
            </a:lvl8pPr>
            <a:lvl9pPr marL="3657624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68958" y="490243"/>
            <a:ext cx="2052383" cy="316710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2024-07-29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346" y="1128866"/>
            <a:ext cx="434459" cy="345636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811" y="495200"/>
            <a:ext cx="434459" cy="345636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213" y="1128866"/>
            <a:ext cx="434459" cy="345636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326" y="488325"/>
            <a:ext cx="434459" cy="345636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959" y="495200"/>
            <a:ext cx="434459" cy="345636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9550" y="1138358"/>
            <a:ext cx="434459" cy="345636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493114"/>
            <a:ext cx="434459" cy="345636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3303" y="485586"/>
            <a:ext cx="434459" cy="345636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5824" y="481800"/>
            <a:ext cx="434459" cy="345636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0776" y="1135780"/>
            <a:ext cx="434459" cy="345636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4129" y="1134476"/>
            <a:ext cx="434459" cy="345636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564" y="1134476"/>
            <a:ext cx="434459" cy="345636"/>
          </a:xfrm>
          <a:prstGeom prst="rect">
            <a:avLst/>
          </a:prstGeom>
        </p:spPr>
      </p:pic>
      <p:pic>
        <p:nvPicPr>
          <p:cNvPr id="24" name="Obraz 23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26" name="Obraz 25" descr="Logo rocznicowe: 25 lat Samorządu Województwa Pomorskiego.">
            <a:extLst>
              <a:ext uri="{FF2B5EF4-FFF2-40B4-BE49-F238E27FC236}">
                <a16:creationId xmlns:a16="http://schemas.microsoft.com/office/drawing/2014/main" id="{26A9FA7C-9311-4E28-9148-0DF0D28C7CE9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326" y="417780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3000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7736987" cy="473665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3222236" y="4082829"/>
            <a:ext cx="7800346" cy="163259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17991" y="5061678"/>
            <a:ext cx="6993665" cy="588349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0199" y="489652"/>
            <a:ext cx="2052383" cy="332686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633"/>
              </a:lnSpc>
              <a:defRPr sz="127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2024-07-29</a:t>
            </a:fld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36" y="4082829"/>
            <a:ext cx="4514751" cy="653253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048" y="5846001"/>
            <a:ext cx="10097758" cy="751766"/>
          </a:xfrm>
          <a:prstGeom prst="rect">
            <a:avLst/>
          </a:prstGeom>
        </p:spPr>
      </p:pic>
      <p:pic>
        <p:nvPicPr>
          <p:cNvPr id="8" name="Obraz 7" descr="Logo rocznicowe: 25 lat Samorządu Województwa Pomorskiego.">
            <a:extLst>
              <a:ext uri="{FF2B5EF4-FFF2-40B4-BE49-F238E27FC236}">
                <a16:creationId xmlns:a16="http://schemas.microsoft.com/office/drawing/2014/main" id="{47461BC3-2B77-43FB-8BAB-EFD2EBB038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7760" y="952912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852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3222235" y="4082829"/>
            <a:ext cx="8205842" cy="195914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63924" y="0"/>
            <a:ext cx="7794915" cy="4408303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4453203" y="4082828"/>
            <a:ext cx="4105634" cy="326037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3222237" y="4082828"/>
            <a:ext cx="1230967" cy="3254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162" y="4713462"/>
            <a:ext cx="7389421" cy="1197862"/>
          </a:xfrm>
        </p:spPr>
        <p:txBody>
          <a:bodyPr anchor="t" anchorCtr="0">
            <a:normAutofit/>
          </a:bodyPr>
          <a:lstStyle>
            <a:lvl1pPr algn="l">
              <a:lnSpc>
                <a:spcPts val="3175"/>
              </a:lnSpc>
              <a:defRPr sz="254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pic>
        <p:nvPicPr>
          <p:cNvPr id="7" name="Obraz 6" descr="Logo rocznicowe: 25 lat Samorządu Województwa Pomorskiego.">
            <a:extLst>
              <a:ext uri="{FF2B5EF4-FFF2-40B4-BE49-F238E27FC236}">
                <a16:creationId xmlns:a16="http://schemas.microsoft.com/office/drawing/2014/main" id="{8DAA9314-721F-4659-8D76-1CB0F3F0F6E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4027" y="685377"/>
            <a:ext cx="2744050" cy="1062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8312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>
          <p15:clr>
            <a:srgbClr val="FBAE40"/>
          </p15:clr>
        </p15:guide>
        <p15:guide id="2" orient="horz" pos="113">
          <p15:clr>
            <a:srgbClr val="FBAE40"/>
          </p15:clr>
        </p15:guide>
        <p15:guide id="3" orient="horz" pos="2381">
          <p15:clr>
            <a:srgbClr val="FBAE40"/>
          </p15:clr>
        </p15:guide>
        <p15:guide id="4" orient="horz" pos="340">
          <p15:clr>
            <a:srgbClr val="FBAE40"/>
          </p15:clr>
        </p15:guide>
        <p15:guide id="5" orient="horz" pos="567">
          <p15:clr>
            <a:srgbClr val="FBAE40"/>
          </p15:clr>
        </p15:guide>
        <p15:guide id="6" orient="horz" pos="794">
          <p15:clr>
            <a:srgbClr val="FBAE40"/>
          </p15:clr>
        </p15:guide>
        <p15:guide id="7" orient="horz" pos="1020">
          <p15:clr>
            <a:srgbClr val="FBAE40"/>
          </p15:clr>
        </p15:guide>
        <p15:guide id="8" orient="horz" pos="1247">
          <p15:clr>
            <a:srgbClr val="FBAE40"/>
          </p15:clr>
        </p15:guide>
        <p15:guide id="9" orient="horz" pos="1474">
          <p15:clr>
            <a:srgbClr val="FBAE40"/>
          </p15:clr>
        </p15:guide>
        <p15:guide id="10" orient="horz" pos="1701">
          <p15:clr>
            <a:srgbClr val="FBAE40"/>
          </p15:clr>
        </p15:guide>
        <p15:guide id="11" orient="horz" pos="1927">
          <p15:clr>
            <a:srgbClr val="FBAE40"/>
          </p15:clr>
        </p15:guide>
        <p15:guide id="12" orient="horz" pos="2154">
          <p15:clr>
            <a:srgbClr val="FBAE40"/>
          </p15:clr>
        </p15:guide>
        <p15:guide id="13" orient="horz" pos="2608">
          <p15:clr>
            <a:srgbClr val="FBAE40"/>
          </p15:clr>
        </p15:guide>
        <p15:guide id="14" orient="horz" pos="2835">
          <p15:clr>
            <a:srgbClr val="FBAE40"/>
          </p15:clr>
        </p15:guide>
        <p15:guide id="15" orient="horz" pos="3061">
          <p15:clr>
            <a:srgbClr val="FBAE40"/>
          </p15:clr>
        </p15:guide>
        <p15:guide id="16" orient="horz" pos="3288">
          <p15:clr>
            <a:srgbClr val="FBAE40"/>
          </p15:clr>
        </p15:guide>
        <p15:guide id="17" orient="horz" pos="3515">
          <p15:clr>
            <a:srgbClr val="FBAE40"/>
          </p15:clr>
        </p15:guide>
        <p15:guide id="18" orient="horz" pos="3742">
          <p15:clr>
            <a:srgbClr val="FBAE40"/>
          </p15:clr>
        </p15:guide>
        <p15:guide id="19" orient="horz" pos="3968">
          <p15:clr>
            <a:srgbClr val="FBAE40"/>
          </p15:clr>
        </p15:guide>
        <p15:guide id="20" orient="horz" pos="4195">
          <p15:clr>
            <a:srgbClr val="FBAE40"/>
          </p15:clr>
        </p15:guide>
        <p15:guide id="21" orient="horz" pos="4422">
          <p15:clr>
            <a:srgbClr val="FBAE40"/>
          </p15:clr>
        </p15:guide>
        <p15:guide id="22" orient="horz" pos="4649">
          <p15:clr>
            <a:srgbClr val="FBAE40"/>
          </p15:clr>
        </p15:guide>
        <p15:guide id="23" pos="419">
          <p15:clr>
            <a:srgbClr val="FBAE40"/>
          </p15:clr>
        </p15:guide>
        <p15:guide id="24" pos="646">
          <p15:clr>
            <a:srgbClr val="FBAE40"/>
          </p15:clr>
        </p15:guide>
        <p15:guide id="25" pos="873">
          <p15:clr>
            <a:srgbClr val="FBAE40"/>
          </p15:clr>
        </p15:guide>
        <p15:guide id="26" pos="1100">
          <p15:clr>
            <a:srgbClr val="FBAE40"/>
          </p15:clr>
        </p15:guide>
        <p15:guide id="27" pos="1327">
          <p15:clr>
            <a:srgbClr val="FBAE40"/>
          </p15:clr>
        </p15:guide>
        <p15:guide id="28" pos="1553">
          <p15:clr>
            <a:srgbClr val="FBAE40"/>
          </p15:clr>
        </p15:guide>
        <p15:guide id="29" pos="1780">
          <p15:clr>
            <a:srgbClr val="FBAE40"/>
          </p15:clr>
        </p15:guide>
        <p15:guide id="30" pos="2007">
          <p15:clr>
            <a:srgbClr val="FBAE40"/>
          </p15:clr>
        </p15:guide>
        <p15:guide id="31" pos="2234">
          <p15:clr>
            <a:srgbClr val="FBAE40"/>
          </p15:clr>
        </p15:guide>
        <p15:guide id="32" pos="2460">
          <p15:clr>
            <a:srgbClr val="FBAE40"/>
          </p15:clr>
        </p15:guide>
        <p15:guide id="33" pos="2687">
          <p15:clr>
            <a:srgbClr val="FBAE40"/>
          </p15:clr>
        </p15:guide>
        <p15:guide id="34" pos="2914">
          <p15:clr>
            <a:srgbClr val="FBAE40"/>
          </p15:clr>
        </p15:guide>
        <p15:guide id="35" pos="3141">
          <p15:clr>
            <a:srgbClr val="FBAE40"/>
          </p15:clr>
        </p15:guide>
        <p15:guide id="36" pos="3368">
          <p15:clr>
            <a:srgbClr val="FBAE40"/>
          </p15:clr>
        </p15:guide>
        <p15:guide id="37" pos="3594">
          <p15:clr>
            <a:srgbClr val="FBAE40"/>
          </p15:clr>
        </p15:guide>
        <p15:guide id="38" pos="3821">
          <p15:clr>
            <a:srgbClr val="FBAE40"/>
          </p15:clr>
        </p15:guide>
        <p15:guide id="39" pos="4048">
          <p15:clr>
            <a:srgbClr val="FBAE40"/>
          </p15:clr>
        </p15:guide>
        <p15:guide id="40" pos="4275">
          <p15:clr>
            <a:srgbClr val="FBAE40"/>
          </p15:clr>
        </p15:guide>
        <p15:guide id="41" pos="4501">
          <p15:clr>
            <a:srgbClr val="FBAE40"/>
          </p15:clr>
        </p15:guide>
        <p15:guide id="42" pos="4728">
          <p15:clr>
            <a:srgbClr val="FBAE40"/>
          </p15:clr>
        </p15:guide>
        <p15:guide id="43" pos="4955">
          <p15:clr>
            <a:srgbClr val="FBAE40"/>
          </p15:clr>
        </p15:guide>
        <p15:guide id="44" pos="5182">
          <p15:clr>
            <a:srgbClr val="FBAE40"/>
          </p15:clr>
        </p15:guide>
        <p15:guide id="45" pos="5408">
          <p15:clr>
            <a:srgbClr val="FBAE40"/>
          </p15:clr>
        </p15:guide>
        <p15:guide id="46" pos="5635">
          <p15:clr>
            <a:srgbClr val="FBAE40"/>
          </p15:clr>
        </p15:guide>
        <p15:guide id="47" pos="5862">
          <p15:clr>
            <a:srgbClr val="FBAE40"/>
          </p15:clr>
        </p15:guide>
        <p15:guide id="48" pos="6089">
          <p15:clr>
            <a:srgbClr val="FBAE40"/>
          </p15:clr>
        </p15:guide>
        <p15:guide id="49" pos="6316">
          <p15:clr>
            <a:srgbClr val="FBAE40"/>
          </p15:clr>
        </p15:guide>
        <p15:guide id="50" pos="65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60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4805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9" y="816316"/>
            <a:ext cx="4926147" cy="979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0" y="1796072"/>
            <a:ext cx="4926582" cy="424561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816566"/>
            <a:ext cx="5685980" cy="5225119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907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884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05438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69852" y="1796072"/>
            <a:ext cx="4720891" cy="4245627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255" y="1795869"/>
            <a:ext cx="4720891" cy="424581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1496231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69419" y="816316"/>
            <a:ext cx="9852728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854" y="1796072"/>
            <a:ext cx="9852729" cy="424561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169812" y="0"/>
            <a:ext cx="1232383" cy="1627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402195" y="0"/>
            <a:ext cx="8619951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9804" y="6368269"/>
            <a:ext cx="1231537" cy="163293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907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9790199" y="6695263"/>
            <a:ext cx="1232383" cy="1627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633"/>
          </a:p>
        </p:txBody>
      </p:sp>
    </p:spTree>
    <p:extLst>
      <p:ext uri="{BB962C8B-B14F-4D97-AF65-F5344CB8AC3E}">
        <p14:creationId xmlns:p14="http://schemas.microsoft.com/office/powerpoint/2010/main" val="718160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/>
  <p:txStyles>
    <p:titleStyle>
      <a:lvl1pPr algn="l" defTabSz="914406" rtl="0" eaLnBrk="1" latinLnBrk="0" hangingPunct="1">
        <a:lnSpc>
          <a:spcPts val="3266"/>
        </a:lnSpc>
        <a:spcBef>
          <a:spcPct val="0"/>
        </a:spcBef>
        <a:buNone/>
        <a:defRPr sz="254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28602" indent="-228602" algn="l" defTabSz="914406" rtl="0" eaLnBrk="1" latinLnBrk="0" hangingPunct="1">
        <a:lnSpc>
          <a:spcPts val="2177"/>
        </a:lnSpc>
        <a:spcBef>
          <a:spcPts val="1000"/>
        </a:spcBef>
        <a:buClr>
          <a:schemeClr val="accent1"/>
        </a:buClr>
        <a:buFontTx/>
        <a:buBlip>
          <a:blip r:embed="rId12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685804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3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143008" indent="-228602" algn="l" defTabSz="914406" rtl="0" eaLnBrk="1" latinLnBrk="0" hangingPunct="1">
        <a:lnSpc>
          <a:spcPts val="2177"/>
        </a:lnSpc>
        <a:spcBef>
          <a:spcPts val="500"/>
        </a:spcBef>
        <a:buFontTx/>
        <a:buBlip>
          <a:blip r:embed="rId14"/>
        </a:buBlip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600210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057413" indent="-228602" algn="l" defTabSz="914406" rtl="0" eaLnBrk="1" latinLnBrk="0" hangingPunct="1">
        <a:lnSpc>
          <a:spcPts val="2177"/>
        </a:lnSpc>
        <a:spcBef>
          <a:spcPts val="500"/>
        </a:spcBef>
        <a:buFont typeface="Arial" panose="020B0604020202020204" pitchFamily="34" charset="0"/>
        <a:buChar char="•"/>
        <a:defRPr sz="1633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514617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19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23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25" indent="-228602" algn="l" defTabSz="91440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3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6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9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12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15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18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21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24" algn="l" defTabSz="91440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>
          <p15:clr>
            <a:srgbClr val="F26B43"/>
          </p15:clr>
        </p15:guide>
        <p15:guide id="2" pos="419">
          <p15:clr>
            <a:srgbClr val="F26B43"/>
          </p15:clr>
        </p15:guide>
        <p15:guide id="3" pos="646">
          <p15:clr>
            <a:srgbClr val="F26B43"/>
          </p15:clr>
        </p15:guide>
        <p15:guide id="4" pos="873">
          <p15:clr>
            <a:srgbClr val="F26B43"/>
          </p15:clr>
        </p15:guide>
        <p15:guide id="5" pos="1100">
          <p15:clr>
            <a:srgbClr val="F26B43"/>
          </p15:clr>
        </p15:guide>
        <p15:guide id="6" pos="1327">
          <p15:clr>
            <a:srgbClr val="F26B43"/>
          </p15:clr>
        </p15:guide>
        <p15:guide id="7" pos="1553">
          <p15:clr>
            <a:srgbClr val="F26B43"/>
          </p15:clr>
        </p15:guide>
        <p15:guide id="8" pos="1780">
          <p15:clr>
            <a:srgbClr val="F26B43"/>
          </p15:clr>
        </p15:guide>
        <p15:guide id="9" pos="2007">
          <p15:clr>
            <a:srgbClr val="F26B43"/>
          </p15:clr>
        </p15:guide>
        <p15:guide id="10" pos="2234">
          <p15:clr>
            <a:srgbClr val="F26B43"/>
          </p15:clr>
        </p15:guide>
        <p15:guide id="11" pos="2460">
          <p15:clr>
            <a:srgbClr val="F26B43"/>
          </p15:clr>
        </p15:guide>
        <p15:guide id="12" pos="2687">
          <p15:clr>
            <a:srgbClr val="F26B43"/>
          </p15:clr>
        </p15:guide>
        <p15:guide id="13" pos="2914">
          <p15:clr>
            <a:srgbClr val="F26B43"/>
          </p15:clr>
        </p15:guide>
        <p15:guide id="14" pos="3141">
          <p15:clr>
            <a:srgbClr val="F26B43"/>
          </p15:clr>
        </p15:guide>
        <p15:guide id="15" pos="3368">
          <p15:clr>
            <a:srgbClr val="F26B43"/>
          </p15:clr>
        </p15:guide>
        <p15:guide id="16" pos="3594">
          <p15:clr>
            <a:srgbClr val="F26B43"/>
          </p15:clr>
        </p15:guide>
        <p15:guide id="17" pos="3821">
          <p15:clr>
            <a:srgbClr val="F26B43"/>
          </p15:clr>
        </p15:guide>
        <p15:guide id="18" pos="4048">
          <p15:clr>
            <a:srgbClr val="F26B43"/>
          </p15:clr>
        </p15:guide>
        <p15:guide id="19" pos="4275">
          <p15:clr>
            <a:srgbClr val="F26B43"/>
          </p15:clr>
        </p15:guide>
        <p15:guide id="20" pos="4501">
          <p15:clr>
            <a:srgbClr val="F26B43"/>
          </p15:clr>
        </p15:guide>
        <p15:guide id="21" pos="4728">
          <p15:clr>
            <a:srgbClr val="F26B43"/>
          </p15:clr>
        </p15:guide>
        <p15:guide id="22" pos="4955">
          <p15:clr>
            <a:srgbClr val="F26B43"/>
          </p15:clr>
        </p15:guide>
        <p15:guide id="23" pos="5182">
          <p15:clr>
            <a:srgbClr val="F26B43"/>
          </p15:clr>
        </p15:guide>
        <p15:guide id="24" pos="5408">
          <p15:clr>
            <a:srgbClr val="F26B43"/>
          </p15:clr>
        </p15:guide>
        <p15:guide id="25" pos="5635">
          <p15:clr>
            <a:srgbClr val="F26B43"/>
          </p15:clr>
        </p15:guide>
        <p15:guide id="26" pos="5862">
          <p15:clr>
            <a:srgbClr val="F26B43"/>
          </p15:clr>
        </p15:guide>
        <p15:guide id="27" pos="6089">
          <p15:clr>
            <a:srgbClr val="F26B43"/>
          </p15:clr>
        </p15:guide>
        <p15:guide id="28" pos="6316">
          <p15:clr>
            <a:srgbClr val="F26B43"/>
          </p15:clr>
        </p15:guide>
        <p15:guide id="29" pos="6542">
          <p15:clr>
            <a:srgbClr val="F26B43"/>
          </p15:clr>
        </p15:guide>
        <p15:guide id="30" orient="horz" pos="113">
          <p15:clr>
            <a:srgbClr val="F26B43"/>
          </p15:clr>
        </p15:guide>
        <p15:guide id="31" orient="horz" pos="340">
          <p15:clr>
            <a:srgbClr val="F26B43"/>
          </p15:clr>
        </p15:guide>
        <p15:guide id="32" orient="horz" pos="567">
          <p15:clr>
            <a:srgbClr val="F26B43"/>
          </p15:clr>
        </p15:guide>
        <p15:guide id="33" orient="horz" pos="794">
          <p15:clr>
            <a:srgbClr val="F26B43"/>
          </p15:clr>
        </p15:guide>
        <p15:guide id="34" orient="horz" pos="1020">
          <p15:clr>
            <a:srgbClr val="F26B43"/>
          </p15:clr>
        </p15:guide>
        <p15:guide id="35" orient="horz" pos="1247">
          <p15:clr>
            <a:srgbClr val="F26B43"/>
          </p15:clr>
        </p15:guide>
        <p15:guide id="36" orient="horz" pos="1474">
          <p15:clr>
            <a:srgbClr val="F26B43"/>
          </p15:clr>
        </p15:guide>
        <p15:guide id="37" orient="horz" pos="1701">
          <p15:clr>
            <a:srgbClr val="F26B43"/>
          </p15:clr>
        </p15:guide>
        <p15:guide id="38" orient="horz" pos="1927">
          <p15:clr>
            <a:srgbClr val="F26B43"/>
          </p15:clr>
        </p15:guide>
        <p15:guide id="39" orient="horz" pos="2154">
          <p15:clr>
            <a:srgbClr val="F26B43"/>
          </p15:clr>
        </p15:guide>
        <p15:guide id="40" orient="horz" pos="2381">
          <p15:clr>
            <a:srgbClr val="F26B43"/>
          </p15:clr>
        </p15:guide>
        <p15:guide id="41" orient="horz" pos="2608">
          <p15:clr>
            <a:srgbClr val="F26B43"/>
          </p15:clr>
        </p15:guide>
        <p15:guide id="42" orient="horz" pos="2835">
          <p15:clr>
            <a:srgbClr val="F26B43"/>
          </p15:clr>
        </p15:guide>
        <p15:guide id="43" orient="horz" pos="3061">
          <p15:clr>
            <a:srgbClr val="F26B43"/>
          </p15:clr>
        </p15:guide>
        <p15:guide id="44" orient="horz" pos="3288">
          <p15:clr>
            <a:srgbClr val="F26B43"/>
          </p15:clr>
        </p15:guide>
        <p15:guide id="45" orient="horz" pos="3515">
          <p15:clr>
            <a:srgbClr val="F26B43"/>
          </p15:clr>
        </p15:guide>
        <p15:guide id="46" orient="horz" pos="3742">
          <p15:clr>
            <a:srgbClr val="F26B43"/>
          </p15:clr>
        </p15:guide>
        <p15:guide id="47" orient="horz" pos="3968">
          <p15:clr>
            <a:srgbClr val="F26B43"/>
          </p15:clr>
        </p15:guide>
        <p15:guide id="48" orient="horz" pos="4195">
          <p15:clr>
            <a:srgbClr val="F26B43"/>
          </p15:clr>
        </p15:guide>
        <p15:guide id="49" orient="horz" pos="4422">
          <p15:clr>
            <a:srgbClr val="F26B43"/>
          </p15:clr>
        </p15:guide>
        <p15:guide id="50" orient="horz" pos="464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2683" y="2424136"/>
            <a:ext cx="9422780" cy="1004864"/>
          </a:xfrm>
        </p:spPr>
        <p:txBody>
          <a:bodyPr>
            <a:noAutofit/>
          </a:bodyPr>
          <a:lstStyle/>
          <a:p>
            <a:pPr>
              <a:lnSpc>
                <a:spcPts val="3600"/>
              </a:lnSpc>
              <a:spcBef>
                <a:spcPts val="0"/>
              </a:spcBef>
            </a:pPr>
            <a:r>
              <a:rPr lang="pl-PL" sz="1814" dirty="0"/>
              <a:t>Projekty rewitalizacyjne – </a:t>
            </a:r>
            <a:r>
              <a:rPr lang="pl-PL" sz="1814" dirty="0" err="1"/>
              <a:t>EFRR</a:t>
            </a:r>
            <a:br>
              <a:rPr lang="pl-PL" sz="1814" dirty="0"/>
            </a:br>
            <a:r>
              <a:rPr lang="pl-PL" sz="1814" dirty="0"/>
              <a:t>— uwarunkowania wsparcia z </a:t>
            </a:r>
            <a:r>
              <a:rPr lang="pl-PL" sz="1814" dirty="0" err="1"/>
              <a:t>FEP</a:t>
            </a:r>
            <a:r>
              <a:rPr lang="pl-PL" sz="1814" dirty="0"/>
              <a:t> 2021-2027 </a:t>
            </a:r>
            <a:br>
              <a:rPr lang="pl-PL" sz="1814" dirty="0"/>
            </a:br>
            <a:r>
              <a:rPr lang="pl-PL" sz="1814" dirty="0"/>
              <a:t>(Działania: 7.1. Rewitalizacja zdegradowanych obszarów miejskich,</a:t>
            </a:r>
            <a:br>
              <a:rPr lang="pl-PL" sz="1814" dirty="0"/>
            </a:br>
            <a:r>
              <a:rPr lang="pl-PL" sz="1814" dirty="0"/>
              <a:t>2.4. Efektywność energetyczna – programy rewitalizacji</a:t>
            </a:r>
            <a:br>
              <a:rPr lang="pl-PL" sz="1814" dirty="0"/>
            </a:br>
            <a:r>
              <a:rPr lang="pl-PL" sz="1814" dirty="0"/>
              <a:t>6.5. Infrastruktura społeczna – programy rewitalizacji).</a:t>
            </a:r>
            <a:br>
              <a:rPr lang="pl-PL" sz="1814" dirty="0"/>
            </a:br>
            <a:r>
              <a:rPr lang="pl-PL" sz="1814" dirty="0"/>
              <a:t>Dyskusja i pytania</a:t>
            </a:r>
            <a:br>
              <a:rPr lang="pl-PL" sz="1814" dirty="0"/>
            </a:br>
            <a:br>
              <a:rPr lang="pl-PL" sz="1814" dirty="0"/>
            </a:br>
            <a:br>
              <a:rPr lang="pl-PL" sz="1814" dirty="0"/>
            </a:br>
            <a:endParaRPr lang="pl-PL" sz="1814" dirty="0"/>
          </a:p>
        </p:txBody>
      </p:sp>
      <p:sp>
        <p:nvSpPr>
          <p:cNvPr id="3" name="Tytuł 1">
            <a:extLst>
              <a:ext uri="{FF2B5EF4-FFF2-40B4-BE49-F238E27FC236}">
                <a16:creationId xmlns:a16="http://schemas.microsoft.com/office/drawing/2014/main" id="{C96AA398-3522-410B-85E9-4B36BB6C7778}"/>
              </a:ext>
            </a:extLst>
          </p:cNvPr>
          <p:cNvSpPr txBox="1">
            <a:spLocks/>
          </p:cNvSpPr>
          <p:nvPr/>
        </p:nvSpPr>
        <p:spPr>
          <a:xfrm>
            <a:off x="2986466" y="4478243"/>
            <a:ext cx="7184985" cy="10048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406" rtl="0" eaLnBrk="1" latinLnBrk="0" hangingPunct="1">
              <a:lnSpc>
                <a:spcPts val="3629"/>
              </a:lnSpc>
              <a:spcBef>
                <a:spcPct val="0"/>
              </a:spcBef>
              <a:buNone/>
              <a:defRPr sz="2903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sz="1814" dirty="0"/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AF1E87B-8D08-416D-99E6-ACA14194EC55}"/>
              </a:ext>
            </a:extLst>
          </p:cNvPr>
          <p:cNvSpPr txBox="1"/>
          <p:nvPr/>
        </p:nvSpPr>
        <p:spPr>
          <a:xfrm>
            <a:off x="5521233" y="4959887"/>
            <a:ext cx="51210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b="1" dirty="0">
                <a:solidFill>
                  <a:schemeClr val="tx2"/>
                </a:solidFill>
              </a:rPr>
              <a:t>Seminarium: Zasady dotyczące wspierania rewitalizacji w ramach</a:t>
            </a:r>
          </a:p>
          <a:p>
            <a:r>
              <a:rPr lang="pl-PL" sz="1400" b="1" dirty="0">
                <a:solidFill>
                  <a:schemeClr val="tx2"/>
                </a:solidFill>
              </a:rPr>
              <a:t>programu regionalnego Fundusze Europejskie dla Pomorza</a:t>
            </a:r>
          </a:p>
          <a:p>
            <a:r>
              <a:rPr lang="pl-PL" sz="1400" b="1" dirty="0">
                <a:solidFill>
                  <a:schemeClr val="tx2"/>
                </a:solidFill>
              </a:rPr>
              <a:t>2021-2027, 2 sierpnia 2024 r. </a:t>
            </a:r>
          </a:p>
        </p:txBody>
      </p:sp>
    </p:spTree>
    <p:extLst>
      <p:ext uri="{BB962C8B-B14F-4D97-AF65-F5344CB8AC3E}">
        <p14:creationId xmlns:p14="http://schemas.microsoft.com/office/powerpoint/2010/main" val="6185643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37625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7.1. Rewitalizacja zdegradowanych obszarów miejskich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89" y="1042642"/>
            <a:ext cx="10349803" cy="5325627"/>
          </a:xfrm>
        </p:spPr>
        <p:txBody>
          <a:bodyPr>
            <a:noAutofit/>
          </a:bodyPr>
          <a:lstStyle/>
          <a:p>
            <a:pPr lvl="1"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b="1" dirty="0"/>
              <a:t>Najważniejsze warunki realizacji projektów: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4. Realizując projekty należy:</a:t>
            </a:r>
            <a:br>
              <a:rPr lang="pl-PL" sz="1600" dirty="0"/>
            </a:br>
            <a:r>
              <a:rPr lang="pl-PL" sz="1600" dirty="0"/>
              <a:t>a. </a:t>
            </a:r>
            <a:r>
              <a:rPr lang="pl-PL" sz="1600" b="1" dirty="0"/>
              <a:t>szczególnie zadbać o zachowanie i rozwój zielonej infrastruktury, zwłaszcza ochronę drzew w całym cyklu projektowym, w tym poprzez stosowanie standardów ochrony zieleni</a:t>
            </a:r>
            <a:r>
              <a:rPr lang="pl-PL" sz="1600" dirty="0"/>
              <a:t>;</a:t>
            </a:r>
            <a:br>
              <a:rPr lang="pl-PL" sz="1600" dirty="0"/>
            </a:br>
            <a:r>
              <a:rPr lang="pl-PL" sz="1600" dirty="0"/>
              <a:t>b. </a:t>
            </a:r>
            <a:r>
              <a:rPr lang="pl-PL" sz="1600" b="1" dirty="0"/>
              <a:t>dążyć do zwiększania powierzchni biologicznie czynnych i unikać tworzenia powierzchni uszczelnionych</a:t>
            </a:r>
            <a:r>
              <a:rPr lang="pl-PL" sz="1600" dirty="0"/>
              <a:t>.</a:t>
            </a:r>
            <a:br>
              <a:rPr lang="pl-PL" sz="1600" dirty="0"/>
            </a:br>
            <a:r>
              <a:rPr lang="pl-PL" sz="1600" dirty="0"/>
              <a:t>5. </a:t>
            </a:r>
            <a:r>
              <a:rPr lang="pl-PL" sz="1600" b="1" dirty="0"/>
              <a:t>Projekty nie mogą obejmować budowy nowych dróg lub parkingów </a:t>
            </a:r>
            <a:r>
              <a:rPr lang="pl-PL" sz="1600" dirty="0"/>
              <a:t>oraz, </a:t>
            </a:r>
            <a:r>
              <a:rPr lang="pl-PL" sz="1600" b="1" dirty="0"/>
              <a:t>w odniesieniu do istniejących, zwiększenia ich pojemności lub przepustowości</a:t>
            </a:r>
            <a:r>
              <a:rPr lang="pl-PL" sz="1600" dirty="0"/>
              <a:t>, ani nie mogą w żaden inny sposób przyczyniać się do zwiększenia natężenia ruchu samochodowego. </a:t>
            </a:r>
            <a:r>
              <a:rPr lang="pl-PL" sz="1600" b="1" dirty="0"/>
              <a:t>Inwestycje w elementy infrastruktury drogowej (w tym w parkingi) mogą być wspierane wyłącznie uzupełniająco, jako komponent projektu, a ich koszt nie może przekroczyć</a:t>
            </a:r>
            <a:r>
              <a:rPr lang="pl-PL" sz="1600" dirty="0"/>
              <a:t> </a:t>
            </a:r>
            <a:r>
              <a:rPr lang="pl-PL" sz="1600" b="1" dirty="0"/>
              <a:t>15% kosztów kwalifikowalnych Pakietu Projektów Rewitalizacyjnych w części finansowanej z </a:t>
            </a:r>
            <a:r>
              <a:rPr lang="pl-PL" sz="1600" b="1" dirty="0" err="1"/>
              <a:t>EFRR</a:t>
            </a:r>
            <a:r>
              <a:rPr lang="pl-PL" sz="1600" dirty="0"/>
              <a:t>. Do powyższego limitu nie wlicza się kosztów związanych z realizacją dróg rowerowych, ciągów pieszych i pieszo-rowerowych, a także budową, przebudową i modernizacją niezbędnej sieciowej infrastruktury technicznej.</a:t>
            </a:r>
            <a:br>
              <a:rPr lang="pl-PL" sz="1600" dirty="0"/>
            </a:br>
            <a:r>
              <a:rPr lang="pl-PL" sz="1600" dirty="0"/>
              <a:t>6. W zakresie inwestycji w obszarze kultury mających wpływ na dziedzictwo kulturowe, zasadne jest wykorzystywanie zaleceń wynikających z dokumentu „Europejskie zasady jakości dla finansowanych przez UE interwencji o potencjalnym wpływie na dziedzictwo kulturowe”.</a:t>
            </a:r>
            <a:br>
              <a:rPr lang="pl-PL" sz="1600" dirty="0"/>
            </a:b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10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089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455" y="164932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7.1. Rewitalizacja zdegradowanych obszarów miejskich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889" y="1024494"/>
            <a:ext cx="10349803" cy="5325627"/>
          </a:xfrm>
        </p:spPr>
        <p:txBody>
          <a:bodyPr>
            <a:noAutofit/>
          </a:bodyPr>
          <a:lstStyle/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Duże przedsiębiorstwa,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Instytucje integracji i pomocy społecznej, Instytucje kultury,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Instytucje rynku pracy,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Jednostki organizacyjne działające w imieniu jednostek samorządu terytorialnego,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Jednostki Samorządu Terytorialnego,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Kluby sportowe, centra sportu,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Kościoły i związki wyznaniowe,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 err="1"/>
              <a:t>MŚP</a:t>
            </a:r>
            <a:r>
              <a:rPr lang="pl-PL" sz="1600" dirty="0"/>
              <a:t>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Organizacje pozarządowe,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Podmioty świadczące usługi publiczne w ramach realizacji obowiązków własnych jednostek samorządu terytorialnego,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Przedszkola i inne formy wychowania przedszkolnego,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Szkoły i inne placówki systemu oświaty,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Uczelnie, </a:t>
            </a:r>
          </a:p>
          <a:p>
            <a:pPr marL="742954" lvl="2" indent="-28575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600" dirty="0"/>
              <a:t>Wspólnoty, spółdzielnie mieszkaniowe i TBS.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11</a:t>
            </a:fld>
            <a:endParaRPr lang="pl-PL" sz="1200" dirty="0">
              <a:solidFill>
                <a:srgbClr val="002073"/>
              </a:solidFill>
            </a:endParaRP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9EABC197-8D11-48D9-996E-116D1F988641}"/>
              </a:ext>
            </a:extLst>
          </p:cNvPr>
          <p:cNvSpPr txBox="1">
            <a:spLocks/>
          </p:cNvSpPr>
          <p:nvPr/>
        </p:nvSpPr>
        <p:spPr>
          <a:xfrm>
            <a:off x="1593925" y="609608"/>
            <a:ext cx="9004150" cy="82977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0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Partnerzy w projektach realizowanych przez </a:t>
            </a:r>
            <a:r>
              <a:rPr lang="pl-PL" sz="2000" dirty="0" err="1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jst</a:t>
            </a:r>
            <a:endParaRPr lang="pl-PL" sz="20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2383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FF2391-F80A-4FF6-B9B3-998FBFDE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8" y="816315"/>
            <a:ext cx="10362181" cy="2909017"/>
          </a:xfrm>
        </p:spPr>
        <p:txBody>
          <a:bodyPr>
            <a:normAutofit/>
          </a:bodyPr>
          <a:lstStyle/>
          <a:p>
            <a:pPr algn="ctr"/>
            <a:r>
              <a:rPr lang="pl-PL" sz="4400" dirty="0"/>
              <a:t>Działanie 6.5. Infrastruktura społeczna</a:t>
            </a:r>
            <a:br>
              <a:rPr lang="pl-PL" sz="4400" dirty="0"/>
            </a:br>
            <a:br>
              <a:rPr lang="pl-PL" sz="4400" dirty="0"/>
            </a:br>
            <a:r>
              <a:rPr lang="pl-PL" sz="4400" dirty="0"/>
              <a:t>– programy rewitalizacji</a:t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DD0E7F7-7081-47F4-AB4F-534099ADB7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35311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37625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6.5. Infrastruktura społeczna– programy rewitalizacji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755" y="1205935"/>
            <a:ext cx="10349803" cy="5325627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dirty="0"/>
              <a:t>W ramach Działania prowadzona będzie interwencja </a:t>
            </a:r>
            <a:r>
              <a:rPr lang="pl-PL" sz="1600" b="1" dirty="0"/>
              <a:t>na rzecz rewitalizacji zdegradowanych obszarów </a:t>
            </a:r>
            <a:r>
              <a:rPr lang="pl-PL" sz="1600" dirty="0"/>
              <a:t>w miastach wynikająca </a:t>
            </a:r>
            <a:r>
              <a:rPr lang="pl-PL" sz="1600" b="1" dirty="0"/>
              <a:t>z obowiązujących gminnych programów rewitalizacji, które spełniają wymogi Strategii Innego Instrumentu Terytorialnego (</a:t>
            </a:r>
            <a:r>
              <a:rPr lang="pl-PL" sz="1600" b="1" dirty="0" err="1"/>
              <a:t>IIT</a:t>
            </a:r>
            <a:r>
              <a:rPr lang="pl-PL" sz="1600" dirty="0"/>
              <a:t>) i zostały wpisane do </a:t>
            </a:r>
            <a:r>
              <a:rPr lang="pl-PL" sz="1600" b="1" dirty="0"/>
              <a:t>Wykazu prowadzonego przez Instytucję Zarządzającą (IZ).</a:t>
            </a:r>
          </a:p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dirty="0"/>
              <a:t>Wsparcie to będzie stanowić </a:t>
            </a:r>
            <a:r>
              <a:rPr lang="pl-PL" sz="1600" b="1" dirty="0"/>
              <a:t>fakultatywny element </a:t>
            </a:r>
            <a:r>
              <a:rPr lang="pl-PL" sz="1600" dirty="0"/>
              <a:t>wdrażanej w sposób zintegrowany w formie </a:t>
            </a:r>
            <a:r>
              <a:rPr lang="pl-PL" sz="1600" b="1" dirty="0"/>
              <a:t>Pakietu Projektów Rewitalizacyjnych</a:t>
            </a:r>
            <a:r>
              <a:rPr lang="pl-PL" sz="1600" dirty="0"/>
              <a:t> interwencji, która obligatoryjnie składa się z projektu finansowanego z </a:t>
            </a:r>
            <a:r>
              <a:rPr lang="pl-PL" sz="1600" b="1" dirty="0"/>
              <a:t>Działania 7.1.</a:t>
            </a:r>
            <a:r>
              <a:rPr lang="pl-PL" sz="1600" dirty="0"/>
              <a:t> w powiązaniu z projektem finansowanym w </a:t>
            </a:r>
            <a:r>
              <a:rPr lang="pl-PL" sz="1600" b="1" dirty="0"/>
              <a:t>Działaniu 5.12. i/lub Działaniu 5.19</a:t>
            </a:r>
            <a:r>
              <a:rPr lang="pl-PL" sz="1600" dirty="0"/>
              <a:t>. </a:t>
            </a:r>
          </a:p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dirty="0"/>
              <a:t>Projekty na rzecz </a:t>
            </a:r>
            <a:r>
              <a:rPr lang="pl-PL" sz="1600" b="1" dirty="0"/>
              <a:t>ułatwienia dostępu do usług społecznych </a:t>
            </a:r>
            <a:r>
              <a:rPr lang="pl-PL" sz="1600" dirty="0"/>
              <a:t>poprzez zwiększenie liczby miejsc świadczenia usług w społeczności lokalnej oraz poprawę ich jakości.</a:t>
            </a:r>
          </a:p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dirty="0"/>
              <a:t>Interwencja ma na celu </a:t>
            </a:r>
            <a:r>
              <a:rPr lang="pl-PL" sz="1600" b="1" dirty="0" err="1"/>
              <a:t>deinstytucjonalizację</a:t>
            </a:r>
            <a:r>
              <a:rPr lang="pl-PL" sz="1600" b="1" dirty="0"/>
              <a:t> usług społecznych </a:t>
            </a:r>
            <a:r>
              <a:rPr lang="pl-PL" sz="1600" dirty="0"/>
              <a:t>tj.: przejście od opieki zdominowanej przez pomoc instytucjonalną do zintegrowanych i zindywidualizowanych usług świadczonych przede wszystkim w miejscu zamieszkania, przy zaangażowaniu społeczności lokalnej oraz zapobieganie umieszczaniu osób w instytucjach pobytu długoterminowego;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13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5446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37625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6.5. Infrastruktura społeczna– programy rewitalizacji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173" y="944545"/>
            <a:ext cx="10349803" cy="5325627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dirty="0"/>
              <a:t>Zakres prowadzonych w ramach wsparcia działań obejmie m.in. rozwój infrastruktury: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a. służącej </a:t>
            </a:r>
            <a:r>
              <a:rPr lang="pl-PL" sz="1600" b="1" dirty="0"/>
              <a:t>realizacji specjalistycznych usług opiekuńczych</a:t>
            </a:r>
            <a:r>
              <a:rPr lang="pl-PL" sz="1600" dirty="0"/>
              <a:t>, opiekuńczo-wychowawczych, asystenckich, specjalistycznych i innych wynikających z diagnozy grupy docelowej, w szczególności skierowanych do osób z niepełnosprawnościami, długotrwale i ciężko chorych lub seniorów;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b. </a:t>
            </a:r>
            <a:r>
              <a:rPr lang="pl-PL" sz="1600" b="1" dirty="0"/>
              <a:t>mieszkalnictwa treningowego i wspomaganego </a:t>
            </a:r>
            <a:r>
              <a:rPr lang="pl-PL" sz="1600" dirty="0"/>
              <a:t>powiązanego z działaniami m.in. z obszaru aktywizacji społecznej i usług zdrowotnych;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c. służącej </a:t>
            </a:r>
            <a:r>
              <a:rPr lang="pl-PL" sz="1600" b="1" dirty="0"/>
              <a:t>interwencji kryzysowej</a:t>
            </a:r>
            <a:r>
              <a:rPr lang="pl-PL" sz="1600" dirty="0"/>
              <a:t>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d. na rzecz osób </a:t>
            </a:r>
            <a:r>
              <a:rPr lang="pl-PL" sz="1600" b="1" dirty="0"/>
              <a:t>w kryzysie bezdomności </a:t>
            </a:r>
            <a:r>
              <a:rPr lang="pl-PL" sz="1600" dirty="0"/>
              <a:t>i dotkniętych wykluczeniem z dostępu do mieszkań;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e. służącej </a:t>
            </a:r>
            <a:r>
              <a:rPr lang="pl-PL" sz="1600" b="1" dirty="0"/>
              <a:t>wsparciu dziennemu </a:t>
            </a:r>
            <a:r>
              <a:rPr lang="pl-PL" sz="1600" dirty="0"/>
              <a:t>dzieci i młodzieży oraz seniorów.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f. służącej wsparciu osób z niepełnosprawnościami, np. domów samopomocy, CIS, </a:t>
            </a:r>
            <a:r>
              <a:rPr lang="pl-PL" sz="1600" dirty="0" err="1"/>
              <a:t>KIS</a:t>
            </a:r>
            <a:r>
              <a:rPr lang="pl-PL" sz="1600" dirty="0"/>
              <a:t>, </a:t>
            </a:r>
            <a:r>
              <a:rPr lang="pl-PL" sz="1600" dirty="0" err="1"/>
              <a:t>WTZ</a:t>
            </a:r>
            <a:r>
              <a:rPr lang="pl-PL" sz="1600" dirty="0"/>
              <a:t> i </a:t>
            </a:r>
            <a:r>
              <a:rPr lang="pl-PL" sz="1600" dirty="0" err="1"/>
              <a:t>ZAZ</a:t>
            </a:r>
            <a:r>
              <a:rPr lang="pl-PL" sz="1600" dirty="0"/>
              <a:t>.</a:t>
            </a:r>
          </a:p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14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4063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659" y="1023481"/>
            <a:ext cx="10254317" cy="5246691"/>
          </a:xfrm>
        </p:spPr>
        <p:txBody>
          <a:bodyPr>
            <a:normAutofit/>
          </a:bodyPr>
          <a:lstStyle/>
          <a:p>
            <a:pPr marL="271463" lvl="1" indent="-271463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Typy projektów:</a:t>
            </a:r>
          </a:p>
          <a:p>
            <a:pPr marL="622300" lvl="2" indent="-34290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budowa, rozbudowa, roboty budowlane (przebudowa i remont) obiektów infrastruktury społecznej </a:t>
            </a:r>
            <a:r>
              <a:rPr lang="pl-PL" sz="1800" b="1" dirty="0"/>
              <a:t>na rzecz usług społecznych </a:t>
            </a:r>
            <a:r>
              <a:rPr lang="pl-PL" sz="1800" dirty="0"/>
              <a:t>wraz z niezbędnym zagospodarowaniem otoczenia;</a:t>
            </a:r>
          </a:p>
          <a:p>
            <a:pPr marL="622300" lvl="2" indent="-34290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wyposażenie obiektów infrastruktury społecznej oraz ich doposażenie w niezbędny sprzęt i środki trwałe (z wyłączeniem wyrobów i produktów jednorazowego użytku). </a:t>
            </a:r>
          </a:p>
          <a:p>
            <a:pPr marL="622300" lvl="2" indent="-34290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endParaRPr lang="pl-PL" sz="1800" dirty="0"/>
          </a:p>
          <a:p>
            <a:pPr marL="165096" lvl="1" indent="-34290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Uzupełniająco </a:t>
            </a:r>
            <a:r>
              <a:rPr lang="pl-PL" sz="1800" dirty="0"/>
              <a:t>w ramach ww. typów projektów, możliwe będą również działania:</a:t>
            </a:r>
          </a:p>
          <a:p>
            <a:pPr marL="622300" lvl="2" indent="-34290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służące poprawie dostępności cyfrowej i informacyjno – komunikacyjnej oraz likwidacji barier architektonicznych w szczególności w oparciu o projektowanie uniwersalne lub zastosowanie racjonalnego usprawnienia oraz uwzględniające potrzeby osób z niepełnosprawnościami;</a:t>
            </a:r>
          </a:p>
          <a:p>
            <a:pPr marL="622300" lvl="2" indent="-34290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800" dirty="0"/>
              <a:t>służące zmniejszeniu energochłonności infrastruktury i przyczyniające się do zmniejszenia kosztów jej utrzymania i osiągnięcia neutralności klimatycznej.</a:t>
            </a:r>
          </a:p>
          <a:p>
            <a:pPr marL="457204" lvl="2" indent="0">
              <a:lnSpc>
                <a:spcPct val="114000"/>
              </a:lnSpc>
              <a:spcBef>
                <a:spcPts val="1000"/>
              </a:spcBef>
              <a:buClr>
                <a:schemeClr val="accent1"/>
              </a:buClr>
              <a:buNone/>
            </a:pPr>
            <a:endParaRPr lang="pl-PL" sz="18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15</a:t>
            </a:fld>
            <a:endParaRPr lang="pl-PL" sz="1200" dirty="0">
              <a:solidFill>
                <a:srgbClr val="002073"/>
              </a:solidFill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7052039B-D151-4C9D-9CEB-13D8A9D32F6E}"/>
              </a:ext>
            </a:extLst>
          </p:cNvPr>
          <p:cNvSpPr txBox="1">
            <a:spLocks/>
          </p:cNvSpPr>
          <p:nvPr/>
        </p:nvSpPr>
        <p:spPr>
          <a:xfrm>
            <a:off x="490654" y="337625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6.5. Infrastruktura społeczna– programy rewitalizacji </a:t>
            </a:r>
          </a:p>
        </p:txBody>
      </p:sp>
    </p:spTree>
    <p:extLst>
      <p:ext uri="{BB962C8B-B14F-4D97-AF65-F5344CB8AC3E}">
        <p14:creationId xmlns:p14="http://schemas.microsoft.com/office/powerpoint/2010/main" val="3583886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3775" y="627268"/>
            <a:ext cx="10616057" cy="5301995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Najważniejsze warunki realizacji projektów:</a:t>
            </a:r>
          </a:p>
          <a:p>
            <a:pPr marL="542925" lvl="2" indent="-27463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b="1" dirty="0"/>
              <a:t>Wsparcie uzyskać mogą wyłącznie projekty uzgodnione z IZ i ujęte na liście projektów stanowiącej załącznik do gminnego programu rewitalizacji</a:t>
            </a:r>
            <a:r>
              <a:rPr lang="pl-PL" sz="1450" dirty="0"/>
              <a:t>.</a:t>
            </a:r>
          </a:p>
          <a:p>
            <a:pPr marL="542925" lvl="2" indent="-27463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dirty="0"/>
              <a:t>dotyczące </a:t>
            </a:r>
            <a:r>
              <a:rPr lang="pl-PL" sz="1450" b="1" dirty="0"/>
              <a:t>zdeinstytucjonalizowanych form wsparcia </a:t>
            </a:r>
            <a:r>
              <a:rPr lang="pl-PL" sz="1450" dirty="0"/>
              <a:t>i dopasowane do indywidualnych potrzeb osób otrzymujących wsparcie; </a:t>
            </a:r>
          </a:p>
          <a:p>
            <a:pPr marL="542925" lvl="2" indent="-27463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dirty="0"/>
              <a:t>uwzględniające na etapie diagnozy </a:t>
            </a:r>
            <a:r>
              <a:rPr lang="pl-PL" sz="1450" b="1" dirty="0"/>
              <a:t>szczegółową analizę bieżących i prognozowanych potrzeb </a:t>
            </a:r>
            <a:r>
              <a:rPr lang="pl-PL" sz="1450" dirty="0"/>
              <a:t>w zakresie miejsc świadczenia usług społecznych;</a:t>
            </a:r>
          </a:p>
          <a:p>
            <a:pPr marL="542925" lvl="2" indent="-27463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dirty="0"/>
              <a:t>dotyczące infrastruktury, która będzie służyć świadczeniu usług społecznych zgodnych z </a:t>
            </a:r>
            <a:r>
              <a:rPr lang="pl-PL" sz="1450" b="1" dirty="0"/>
              <a:t>właściwymi standardami</a:t>
            </a:r>
            <a:r>
              <a:rPr lang="pl-PL" sz="1450" dirty="0"/>
              <a:t> określonymi w Wytycznych dotyczących realizacji projektów z udziałem środków Europejskiego Funduszu Społecznego Plus (…), a w przypadku mieszkalnictwa treningowego i wspomaganego zgodnych również ze standardami określonymi w przedsięwzięciu strategicznym wskazanym w Regionalnym Programie Strategicznym w zakresie bezpieczeństwa zdrowotnego i wrażliwości społecznej pn. Zintegrowany rozwój infrastruktury i usług społecznych w województwie pomorskim;</a:t>
            </a:r>
          </a:p>
          <a:p>
            <a:pPr marL="542925" lvl="2" indent="-274638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dirty="0"/>
              <a:t>które </a:t>
            </a:r>
            <a:r>
              <a:rPr lang="pl-PL" sz="1450" b="1" dirty="0"/>
              <a:t>nie będą przyczyniać się do segregacji przestrzennej grup marginalizowanych </a:t>
            </a:r>
            <a:r>
              <a:rPr lang="pl-PL" sz="1450" dirty="0"/>
              <a:t>- wsparte lokale nie powinny znajdować się na obszarach odizolowanych od społeczności lokalnej i słabo skomunikowanych;</a:t>
            </a:r>
          </a:p>
          <a:p>
            <a:pPr marL="623888" lvl="2" indent="-35560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dirty="0"/>
              <a:t>zgodne z zapisami: </a:t>
            </a:r>
          </a:p>
          <a:p>
            <a:pPr marL="893763" lvl="4" indent="-1952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pl-PL" sz="1450" dirty="0"/>
              <a:t>Strategii Rozwoju Usług Społecznych, polityka publiczna do roku 2030 (z perspektywą do 2035 r.), </a:t>
            </a:r>
          </a:p>
          <a:p>
            <a:pPr marL="893763" lvl="4" indent="-1952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pl-PL" sz="1450" dirty="0"/>
              <a:t>Krajowego Programu Przeciwdziałania Ubóstwu i Wykluczeniu Społecznemu. Aktualizacja 2021-2027, polityka publiczna z perspektywą do roku 2030, </a:t>
            </a:r>
          </a:p>
          <a:p>
            <a:pPr marL="893763" lvl="4" indent="-195263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</a:pPr>
            <a:r>
              <a:rPr lang="pl-PL" sz="1450" dirty="0"/>
              <a:t>Regionalnego Planu Rozwoju i Deinstytucjonalizacji Usług Społecznych i Zdrowotnych w Województwie Pomorskim na lata 2023-2025.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16</a:t>
            </a:fld>
            <a:endParaRPr lang="pl-PL" sz="1200" dirty="0">
              <a:solidFill>
                <a:srgbClr val="002073"/>
              </a:solidFill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BD601467-B451-44F2-B4BA-B01291A19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7" y="184513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6.5. Infrastruktura społeczna– programy rewitalizacji</a:t>
            </a:r>
          </a:p>
        </p:txBody>
      </p:sp>
    </p:spTree>
    <p:extLst>
      <p:ext uri="{BB962C8B-B14F-4D97-AF65-F5344CB8AC3E}">
        <p14:creationId xmlns:p14="http://schemas.microsoft.com/office/powerpoint/2010/main" val="28759121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8745" y="726138"/>
            <a:ext cx="10294510" cy="5080433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800" b="1" dirty="0"/>
              <a:t>Najważniejsze warunki realizacji projektów: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b="1" dirty="0"/>
              <a:t>Niedozwolone</a:t>
            </a:r>
            <a:r>
              <a:rPr lang="pl-PL" sz="1450" dirty="0"/>
              <a:t> będą inwestycje infrastrukturalne </a:t>
            </a:r>
            <a:r>
              <a:rPr lang="pl-PL" sz="1450" b="1" dirty="0"/>
              <a:t>w placówki świadczące całodobową opiekę długoterminową </a:t>
            </a:r>
            <a:r>
              <a:rPr lang="pl-PL" sz="1450" dirty="0"/>
              <a:t>w </a:t>
            </a:r>
            <a:r>
              <a:rPr lang="pl-PL" sz="1450" b="1" dirty="0"/>
              <a:t>instytucjonalnych</a:t>
            </a:r>
            <a:r>
              <a:rPr lang="pl-PL" sz="1450" dirty="0"/>
              <a:t> formach. 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dirty="0"/>
              <a:t>Wsparcie mające na celu otwieranie się domów pomocy społecznej (DPS) na usługi świadczone w społeczności lokalnej </a:t>
            </a:r>
            <a:r>
              <a:rPr lang="pl-PL" sz="1450" b="1" dirty="0"/>
              <a:t>jest możliwe pod warunkiem</a:t>
            </a:r>
            <a:r>
              <a:rPr lang="pl-PL" sz="1450" dirty="0"/>
              <a:t>, że bezpośrednio wynika z planu rozwoju usług społecznych/planu deinstytucjonalizacji usług społecznych danej jednostki samorządu terytorialnego (</a:t>
            </a:r>
            <a:r>
              <a:rPr lang="pl-PL" sz="1450" dirty="0" err="1"/>
              <a:t>jst</a:t>
            </a:r>
            <a:r>
              <a:rPr lang="pl-PL" sz="1450" dirty="0"/>
              <a:t>).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dirty="0"/>
              <a:t>Wsparcie dla </a:t>
            </a:r>
            <a:r>
              <a:rPr lang="pl-PL" sz="1450" dirty="0" err="1"/>
              <a:t>ZAZ</a:t>
            </a:r>
            <a:r>
              <a:rPr lang="pl-PL" sz="1450" dirty="0"/>
              <a:t> oraz </a:t>
            </a:r>
            <a:r>
              <a:rPr lang="pl-PL" sz="1450" dirty="0" err="1"/>
              <a:t>WTZ</a:t>
            </a:r>
            <a:r>
              <a:rPr lang="pl-PL" sz="1450" dirty="0"/>
              <a:t> będzie mieć charakter warunkowy, tj. będzie możliwe tylko o ile placówka otrzyma wsparcie z </a:t>
            </a:r>
            <a:r>
              <a:rPr lang="pl-PL" sz="1450" dirty="0" err="1"/>
              <a:t>EFS</a:t>
            </a:r>
            <a:r>
              <a:rPr lang="pl-PL" sz="1450" dirty="0"/>
              <a:t>+ zgodnie z warunkami wskazanymi w ramach CS 4 (h) oraz gdy będzie wynikało z regionalnego planu </a:t>
            </a:r>
            <a:r>
              <a:rPr lang="pl-PL" sz="1450" dirty="0" err="1"/>
              <a:t>deinstytucjonalizacji</a:t>
            </a:r>
            <a:r>
              <a:rPr lang="pl-PL" sz="1450" dirty="0"/>
              <a:t>.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450" dirty="0"/>
              <a:t>Wszystkie projekty, na każdym etapie realizacji, muszą zapewnić poszanowanie praw podstawowych oraz przestrzeganie Karty praw podstawowych UE i być zgodne z zasadami horyzontalnymi dot.: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None/>
            </a:pPr>
            <a:r>
              <a:rPr lang="pl-PL" sz="1450" dirty="0"/>
              <a:t>- równości kobiet i mężczyzn,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None/>
            </a:pPr>
            <a:r>
              <a:rPr lang="pl-PL" sz="1450" dirty="0"/>
              <a:t>- zapobiegania wszelkiej dyskryminacji,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None/>
            </a:pPr>
            <a:r>
              <a:rPr lang="pl-PL" sz="1450" dirty="0"/>
              <a:t>- zapewnienia dostępności dla osób o ograniczonej mobilności oraz z niepełnosprawnościami,</a:t>
            </a:r>
          </a:p>
          <a:p>
            <a:pPr marL="0" lvl="1" indent="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None/>
            </a:pPr>
            <a:r>
              <a:rPr lang="pl-PL" sz="1450" dirty="0"/>
              <a:t>- wspierania zrównoważonego rozwoju, z uwzględnieniem zasady „nie czyń poważnych szkód” (</a:t>
            </a:r>
            <a:r>
              <a:rPr lang="pl-PL" sz="1450" dirty="0" err="1"/>
              <a:t>DNSH</a:t>
            </a:r>
            <a:r>
              <a:rPr lang="pl-PL" sz="1450" dirty="0"/>
              <a:t>), zgodnie z Wytycznymi </a:t>
            </a:r>
            <a:r>
              <a:rPr lang="pl-PL" sz="1450" dirty="0" err="1"/>
              <a:t>MFiPR</a:t>
            </a:r>
            <a:r>
              <a:rPr lang="pl-PL" sz="1450" dirty="0"/>
              <a:t> dotyczącymi realizacji zasad równościowych w ramach funduszy unijnych na lata 2021-2027 i zapisami „Analizy spełniania zasady </a:t>
            </a:r>
            <a:r>
              <a:rPr lang="pl-PL" sz="1450" dirty="0" err="1"/>
              <a:t>DNSH</a:t>
            </a:r>
            <a:r>
              <a:rPr lang="pl-PL" sz="1450" dirty="0"/>
              <a:t> dla projektu programu Fundusze Europejskie dla Pomorza 2021–2027” w zakresie celu szczegółowego 4 (iii).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l-PL" sz="1700" dirty="0"/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l-PL" sz="20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17</a:t>
            </a:fld>
            <a:endParaRPr lang="pl-PL" sz="1200" dirty="0">
              <a:solidFill>
                <a:srgbClr val="002073"/>
              </a:solidFill>
            </a:endParaRP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4C1732DA-326B-44AA-97FF-DE1F3B212109}"/>
              </a:ext>
            </a:extLst>
          </p:cNvPr>
          <p:cNvSpPr txBox="1">
            <a:spLocks/>
          </p:cNvSpPr>
          <p:nvPr/>
        </p:nvSpPr>
        <p:spPr>
          <a:xfrm>
            <a:off x="499120" y="260875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6.5. Infrastruktura społeczna– programy rewitalizacji</a:t>
            </a:r>
          </a:p>
        </p:txBody>
      </p:sp>
    </p:spTree>
    <p:extLst>
      <p:ext uri="{BB962C8B-B14F-4D97-AF65-F5344CB8AC3E}">
        <p14:creationId xmlns:p14="http://schemas.microsoft.com/office/powerpoint/2010/main" val="31718686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0660" y="1008868"/>
            <a:ext cx="10294510" cy="5080433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1700" b="1" dirty="0"/>
              <a:t>Preferowane będą projekty:</a:t>
            </a:r>
          </a:p>
          <a:p>
            <a:pPr marL="800104" lvl="2" indent="-342900">
              <a:lnSpc>
                <a:spcPct val="114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realizowane w partnerstwie organizacji pozarządowych z instytucjami integracji i pomocy społecznej;</a:t>
            </a:r>
          </a:p>
          <a:p>
            <a:pPr marL="800104" lvl="2" indent="-342900">
              <a:lnSpc>
                <a:spcPct val="114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realizowane przez Centra Usług Społecznych lub prowadzące do powstania tego typu centrów;</a:t>
            </a:r>
          </a:p>
          <a:p>
            <a:pPr marL="800104" lvl="2" indent="-34290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pl-PL" sz="1700" dirty="0"/>
              <a:t>wykorzystujące potencjał organizacji pozarządowych/podmiotów ekonomii społecznej/przedsiębiorstw społecznych jako realizatorów usług społecznych oraz jednocześnie przyczyniające się do wzmocnienia infrastrukturalnego i ekonomicznego ww. podmiotów.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pl-PL" sz="20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18</a:t>
            </a:fld>
            <a:endParaRPr lang="pl-PL" sz="1200" dirty="0">
              <a:solidFill>
                <a:srgbClr val="002073"/>
              </a:solidFill>
            </a:endParaRP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4C1732DA-326B-44AA-97FF-DE1F3B212109}"/>
              </a:ext>
            </a:extLst>
          </p:cNvPr>
          <p:cNvSpPr txBox="1">
            <a:spLocks/>
          </p:cNvSpPr>
          <p:nvPr/>
        </p:nvSpPr>
        <p:spPr>
          <a:xfrm>
            <a:off x="490654" y="337625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6.5. Infrastruktura społeczna– programy rewitalizacji</a:t>
            </a:r>
          </a:p>
        </p:txBody>
      </p:sp>
    </p:spTree>
    <p:extLst>
      <p:ext uri="{BB962C8B-B14F-4D97-AF65-F5344CB8AC3E}">
        <p14:creationId xmlns:p14="http://schemas.microsoft.com/office/powerpoint/2010/main" val="39074752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9068" y="1439942"/>
            <a:ext cx="10294510" cy="5080433"/>
          </a:xfrm>
        </p:spPr>
        <p:txBody>
          <a:bodyPr>
            <a:noAutofit/>
          </a:bodyPr>
          <a:lstStyle/>
          <a:p>
            <a:pPr marL="0" lvl="1" indent="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None/>
            </a:pPr>
            <a:endParaRPr lang="pl-PL" sz="2000" dirty="0"/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Jednostki Samorządu Terytorialnego, 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Jednostki organizacyjne działające w imieniu jednostek samorządu terytorialnego,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Kościoły i związki wyznaniowe, </a:t>
            </a:r>
          </a:p>
          <a:p>
            <a:pPr marL="342900" lvl="1" indent="-342900">
              <a:lnSpc>
                <a:spcPct val="114000"/>
              </a:lnSpc>
              <a:spcBef>
                <a:spcPts val="0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/>
              <a:t>Organizacje pozarządowe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19</a:t>
            </a:fld>
            <a:endParaRPr lang="pl-PL" sz="1200" dirty="0">
              <a:solidFill>
                <a:srgbClr val="002073"/>
              </a:solidFill>
            </a:endParaRP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4C1732DA-326B-44AA-97FF-DE1F3B212109}"/>
              </a:ext>
            </a:extLst>
          </p:cNvPr>
          <p:cNvSpPr txBox="1">
            <a:spLocks/>
          </p:cNvSpPr>
          <p:nvPr/>
        </p:nvSpPr>
        <p:spPr>
          <a:xfrm>
            <a:off x="490654" y="337625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6.5. Infrastruktura społeczna– programy rewitalizacji</a:t>
            </a:r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D04822F6-6AD3-4248-82A9-85029BFC0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9068" y="800025"/>
            <a:ext cx="9004150" cy="829773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Wnioskodawcy uprawnieni do złożenia wniosku</a:t>
            </a:r>
            <a:endParaRPr lang="pl-PL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521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FF2391-F80A-4FF6-B9B3-998FBFDE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8" y="816315"/>
            <a:ext cx="10362181" cy="2909017"/>
          </a:xfrm>
        </p:spPr>
        <p:txBody>
          <a:bodyPr>
            <a:normAutofit/>
          </a:bodyPr>
          <a:lstStyle/>
          <a:p>
            <a:pPr algn="ctr"/>
            <a:r>
              <a:rPr lang="pl-PL" sz="4400" dirty="0"/>
              <a:t>Działanie 7.1. Rewitalizacja</a:t>
            </a:r>
            <a:br>
              <a:rPr lang="pl-PL" sz="4400" dirty="0"/>
            </a:br>
            <a:br>
              <a:rPr lang="pl-PL" sz="4400" dirty="0"/>
            </a:br>
            <a:r>
              <a:rPr lang="pl-PL" sz="4400" dirty="0"/>
              <a:t> zdegradowanych obszarów miejskich</a:t>
            </a:r>
            <a:br>
              <a:rPr lang="pl-PL" sz="4400" dirty="0"/>
            </a:br>
            <a:br>
              <a:rPr lang="pl-PL" sz="4400" dirty="0"/>
            </a:b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DD0E7F7-7081-47F4-AB4F-534099ADB7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1849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FF2391-F80A-4FF6-B9B3-998FBFDEA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18" y="816315"/>
            <a:ext cx="10666982" cy="2909017"/>
          </a:xfrm>
        </p:spPr>
        <p:txBody>
          <a:bodyPr>
            <a:normAutofit/>
          </a:bodyPr>
          <a:lstStyle/>
          <a:p>
            <a:pPr algn="ctr"/>
            <a:r>
              <a:rPr lang="pl-PL" sz="4400" dirty="0"/>
              <a:t>Działanie 2.4. Efektywność energetyczna </a:t>
            </a:r>
            <a:br>
              <a:rPr lang="pl-PL" sz="4400" dirty="0"/>
            </a:br>
            <a:br>
              <a:rPr lang="pl-PL" sz="4400" dirty="0"/>
            </a:br>
            <a:r>
              <a:rPr lang="pl-PL" sz="4400" dirty="0"/>
              <a:t>– programy rewitalizacji</a:t>
            </a:r>
            <a:br>
              <a:rPr lang="pl-PL" dirty="0"/>
            </a:b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DD0E7F7-7081-47F4-AB4F-534099ADB7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5807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044" y="1382360"/>
            <a:ext cx="10137912" cy="3713875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Działania prowadzona będzie interwencja na rzecz 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rewitalizacji zdegradowanych obszarów w miastach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wynikająca z 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obowiązujących gminnych programów rewitalizacji, które spełniają wymogi Strategii Innego Instrumentu Terytorialnego (</a:t>
            </a:r>
            <a:r>
              <a:rPr lang="pl-PL" sz="18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IIT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zostały wpisane do 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Wykazu prowadzonego przez Instytucję Zarządzającą (IZ)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Wsparcie  to stanowi 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uzupełniający element Pakietu Projektów Rewitalizacyjnych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który ponadto składa się z realizowanych w sposób zintegrowany:</a:t>
            </a:r>
          </a:p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a. 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obligatoryjnie: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projektu finansowanego z Działania 7.1. w powiązaniu z projektem finansowanym w Działaniu 5.12. i/lub Działaniu 5.19.;</a:t>
            </a:r>
          </a:p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pl-PL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fakultatywnie: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 projektu finansowanego w Działaniu 6.5.</a:t>
            </a:r>
          </a:p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endParaRPr lang="pl-PL" sz="1800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45594654-2F56-43DF-B4D0-A5A52BFC0EB7}"/>
              </a:ext>
            </a:extLst>
          </p:cNvPr>
          <p:cNvSpPr txBox="1">
            <a:spLocks/>
          </p:cNvSpPr>
          <p:nvPr/>
        </p:nvSpPr>
        <p:spPr>
          <a:xfrm>
            <a:off x="1858617" y="892482"/>
            <a:ext cx="8013932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000" dirty="0"/>
              <a:t>Najważniejsze warunki realizacji</a:t>
            </a: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B6E0D7B-BFA8-40D1-BA63-389190A79E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  <p:sp>
        <p:nvSpPr>
          <p:cNvPr id="9" name="Tytuł 1">
            <a:extLst>
              <a:ext uri="{FF2B5EF4-FFF2-40B4-BE49-F238E27FC236}">
                <a16:creationId xmlns:a16="http://schemas.microsoft.com/office/drawing/2014/main" id="{D652697F-DCEA-469C-A18A-62BCE8C17E66}"/>
              </a:ext>
            </a:extLst>
          </p:cNvPr>
          <p:cNvSpPr txBox="1">
            <a:spLocks/>
          </p:cNvSpPr>
          <p:nvPr/>
        </p:nvSpPr>
        <p:spPr>
          <a:xfrm>
            <a:off x="490654" y="337625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2.4 Efektywność energetyczna – programy rewitalizacji </a:t>
            </a:r>
          </a:p>
        </p:txBody>
      </p:sp>
    </p:spTree>
    <p:extLst>
      <p:ext uri="{BB962C8B-B14F-4D97-AF65-F5344CB8AC3E}">
        <p14:creationId xmlns:p14="http://schemas.microsoft.com/office/powerpoint/2010/main" val="13791769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355" y="1520688"/>
            <a:ext cx="8313797" cy="3713875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r>
              <a:rPr lang="pl-PL" sz="1710" b="1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pl-PL" sz="171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Kompleksowe przedsięwzięcia termomodernizacyjne </a:t>
            </a:r>
            <a:r>
              <a:rPr lang="pl-PL" sz="171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polegające m.in. na:</a:t>
            </a:r>
            <a:endParaRPr lang="pl-PL" sz="171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4244" lvl="1" indent="-293248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Font typeface="+mj-lt"/>
              <a:buAutoNum type="alphaLcPeriod"/>
            </a:pPr>
            <a:r>
              <a:rPr lang="pl-PL" sz="171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zmniejszeniu strat ciepła przez przenikanie w zewnętrznych przegrodach;</a:t>
            </a:r>
            <a:endParaRPr lang="pl-PL" sz="171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4244" lvl="1" indent="-293248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Font typeface="+mj-lt"/>
              <a:buAutoNum type="alphaLcPeriod"/>
            </a:pPr>
            <a:r>
              <a:rPr lang="pl-PL" sz="171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modernizacji źródła ciepła;</a:t>
            </a:r>
            <a:endParaRPr lang="pl-PL" sz="171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4244" lvl="1" indent="-293248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Font typeface="+mj-lt"/>
              <a:buAutoNum type="alphaLcPeriod"/>
            </a:pPr>
            <a:r>
              <a:rPr lang="pl-PL" sz="171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modernizacji systemów grzewczo–wentylacyjnych z zastosowaniem wysokosprawnej rekuperacji energii;</a:t>
            </a:r>
            <a:endParaRPr lang="pl-PL" sz="171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4244" lvl="1" indent="-293248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Font typeface="+mj-lt"/>
              <a:buAutoNum type="alphaLcPeriod"/>
            </a:pPr>
            <a:r>
              <a:rPr lang="pl-PL" sz="171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modernizacji instalacji wewnętrznej centralnego ogrzewania i ciepłej wody użytkowej;</a:t>
            </a:r>
            <a:endParaRPr lang="pl-PL" sz="171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24244" lvl="1" indent="-293248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Font typeface="+mj-lt"/>
              <a:buAutoNum type="alphaLcPeriod"/>
            </a:pPr>
            <a:r>
              <a:rPr lang="pl-PL" sz="171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wykorzystaniu OZE.</a:t>
            </a:r>
            <a:endParaRPr lang="pl-PL" sz="171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45594654-2F56-43DF-B4D0-A5A52BFC0EB7}"/>
              </a:ext>
            </a:extLst>
          </p:cNvPr>
          <p:cNvSpPr txBox="1">
            <a:spLocks/>
          </p:cNvSpPr>
          <p:nvPr/>
        </p:nvSpPr>
        <p:spPr>
          <a:xfrm>
            <a:off x="2483003" y="892482"/>
            <a:ext cx="7389546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000" dirty="0"/>
              <a:t>Typy projektów (1/2)</a:t>
            </a:r>
            <a:endParaRPr lang="pl-PL" dirty="0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1C9E3A3F-651E-40EC-804F-1EF49B7C6429}"/>
              </a:ext>
            </a:extLst>
          </p:cNvPr>
          <p:cNvSpPr/>
          <p:nvPr/>
        </p:nvSpPr>
        <p:spPr>
          <a:xfrm>
            <a:off x="2051355" y="4601087"/>
            <a:ext cx="7723045" cy="1200329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Zakres rzeczowy musi wynikać z analizy możliwych rozwiązań w ramach </a:t>
            </a:r>
            <a:r>
              <a:rPr lang="pl-PL" b="1" dirty="0">
                <a:solidFill>
                  <a:schemeClr val="tx2"/>
                </a:solidFill>
                <a:latin typeface="Calibri" panose="020F0502020204030204" pitchFamily="34" charset="0"/>
              </a:rPr>
              <a:t>obowiązkowego audytu energetycznego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. Wybrany wariant musi uwzględniać kryterium kosztowe odnoszące się do uzyskanych efektów (np. redukcji zapotrzebowania na energię) w stosunku do nakładów finansowych. </a:t>
            </a: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B6E0D7B-BFA8-40D1-BA63-389190A79E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  <p:sp>
        <p:nvSpPr>
          <p:cNvPr id="9" name="Tytuł 1">
            <a:extLst>
              <a:ext uri="{FF2B5EF4-FFF2-40B4-BE49-F238E27FC236}">
                <a16:creationId xmlns:a16="http://schemas.microsoft.com/office/drawing/2014/main" id="{D652697F-DCEA-469C-A18A-62BCE8C17E66}"/>
              </a:ext>
            </a:extLst>
          </p:cNvPr>
          <p:cNvSpPr txBox="1">
            <a:spLocks/>
          </p:cNvSpPr>
          <p:nvPr/>
        </p:nvSpPr>
        <p:spPr>
          <a:xfrm>
            <a:off x="490654" y="337625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2.4 Efektywność energetyczna – programy rewitalizacji </a:t>
            </a:r>
          </a:p>
        </p:txBody>
      </p:sp>
    </p:spTree>
    <p:extLst>
      <p:ext uri="{BB962C8B-B14F-4D97-AF65-F5344CB8AC3E}">
        <p14:creationId xmlns:p14="http://schemas.microsoft.com/office/powerpoint/2010/main" val="4104920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355" y="1520688"/>
            <a:ext cx="8313797" cy="3713875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pl-PL" sz="2000" b="1" dirty="0">
                <a:solidFill>
                  <a:schemeClr val="tx2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powiązaniu z typem 1. </a:t>
            </a:r>
            <a:r>
              <a:rPr lang="pl-P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uzupełniająco</a:t>
            </a: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możliwe będą </a:t>
            </a:r>
            <a:r>
              <a:rPr lang="pl-P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działania funkcjonalnie powiązane z </a:t>
            </a:r>
            <a:r>
              <a:rPr lang="pl-PL" sz="2000" b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termomodernizowanym</a:t>
            </a:r>
            <a:r>
              <a:rPr lang="pl-PL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budynkiem </a:t>
            </a: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dotyczące: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6871" lvl="1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rozwoju systemów zarządzania energią lub wodą;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6871" lvl="1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modernizacji oświetlenia wewnętrznego ograniczającego zużycie energii elektrycznej;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6871" lvl="1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zastosowania błękitno-zielonej infrastruktury np. zielone dachy, zielone ściany;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6871" lvl="1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likwidacji barier architektonicznych z uwzględnieniem potrzeb osób z niepełnosprawnościami;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6871" lvl="1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edukacji podnoszącej świadomość użytkowników w zakresie efektywności energetycznej;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46871" lvl="1" indent="-342900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lphaLcPeriod"/>
            </a:pPr>
            <a:r>
              <a:rPr lang="pl-P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innych prac budowlanych.</a:t>
            </a:r>
            <a:endParaRPr lang="pl-PL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45594654-2F56-43DF-B4D0-A5A52BFC0EB7}"/>
              </a:ext>
            </a:extLst>
          </p:cNvPr>
          <p:cNvSpPr txBox="1">
            <a:spLocks/>
          </p:cNvSpPr>
          <p:nvPr/>
        </p:nvSpPr>
        <p:spPr>
          <a:xfrm>
            <a:off x="2513480" y="867495"/>
            <a:ext cx="7389546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000" dirty="0"/>
              <a:t>Typy projektów (2/2)</a:t>
            </a:r>
            <a:endParaRPr lang="pl-PL" dirty="0"/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1C9E3A3F-651E-40EC-804F-1EF49B7C6429}"/>
              </a:ext>
            </a:extLst>
          </p:cNvPr>
          <p:cNvSpPr/>
          <p:nvPr/>
        </p:nvSpPr>
        <p:spPr>
          <a:xfrm>
            <a:off x="2234477" y="5417259"/>
            <a:ext cx="7723045" cy="646331"/>
          </a:xfrm>
          <a:prstGeom prst="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Działania wskazane w 2. typie projektu i niewynikające z audytu energetycznego nie mogą przekroczyć </a:t>
            </a:r>
            <a:r>
              <a:rPr lang="pl-PL" b="1" dirty="0">
                <a:solidFill>
                  <a:schemeClr val="tx2"/>
                </a:solidFill>
                <a:latin typeface="Calibri" panose="020F0502020204030204" pitchFamily="34" charset="0"/>
              </a:rPr>
              <a:t>15% kosztów kwalifikowalnych projektu</a:t>
            </a:r>
            <a:endParaRPr lang="pl-PL" b="1" dirty="0">
              <a:solidFill>
                <a:schemeClr val="tx2"/>
              </a:solidFill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4B5EE66-5B7B-4768-8B07-D5E7D7CCB4F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  <p:sp>
        <p:nvSpPr>
          <p:cNvPr id="9" name="Tytuł 1">
            <a:extLst>
              <a:ext uri="{FF2B5EF4-FFF2-40B4-BE49-F238E27FC236}">
                <a16:creationId xmlns:a16="http://schemas.microsoft.com/office/drawing/2014/main" id="{74A5FAF2-A293-4412-B1D4-0BC11993722E}"/>
              </a:ext>
            </a:extLst>
          </p:cNvPr>
          <p:cNvSpPr txBox="1">
            <a:spLocks/>
          </p:cNvSpPr>
          <p:nvPr/>
        </p:nvSpPr>
        <p:spPr>
          <a:xfrm>
            <a:off x="490654" y="337625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2.4 Efektywność energetyczna – programy rewitalizacji </a:t>
            </a:r>
          </a:p>
        </p:txBody>
      </p:sp>
    </p:spTree>
    <p:extLst>
      <p:ext uri="{BB962C8B-B14F-4D97-AF65-F5344CB8AC3E}">
        <p14:creationId xmlns:p14="http://schemas.microsoft.com/office/powerpoint/2010/main" val="1749466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646" y="1241610"/>
            <a:ext cx="7821127" cy="4957134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r>
              <a:rPr lang="pl-PL" sz="1400" b="1" dirty="0"/>
              <a:t>Wspierane za pomocą dotacji będą projekty dotyczące:</a:t>
            </a:r>
          </a:p>
          <a:p>
            <a:pPr marL="773896" lvl="1" indent="-342900">
              <a:buFont typeface="+mj-lt"/>
              <a:buAutoNum type="alphaLcPeriod"/>
            </a:pPr>
            <a:r>
              <a:rPr lang="pl-PL" sz="1400" dirty="0"/>
              <a:t>budynków użyteczności publicznej,</a:t>
            </a:r>
          </a:p>
          <a:p>
            <a:pPr marL="773896" lvl="1" indent="-342900">
              <a:buFont typeface="+mj-lt"/>
              <a:buAutoNum type="alphaLcPeriod" startAt="2"/>
            </a:pPr>
            <a:r>
              <a:rPr lang="pl-PL" sz="1400" dirty="0"/>
              <a:t>wielorodzinnych budynków mieszkalnych stanowiących w 100% mienie komunalne,</a:t>
            </a:r>
          </a:p>
          <a:p>
            <a:pPr marL="773896" lvl="1" indent="-342900">
              <a:buFont typeface="+mj-lt"/>
              <a:buAutoNum type="alphaLcPeriod" startAt="2"/>
            </a:pPr>
            <a:r>
              <a:rPr lang="pl-PL" sz="1400" dirty="0"/>
              <a:t>zabytkowych wielorodzinnych budynków mieszkalnych należących do wspólnot mieszkaniowych.</a:t>
            </a:r>
          </a:p>
          <a:p>
            <a:pPr marL="430996" lvl="1" indent="0">
              <a:buNone/>
            </a:pPr>
            <a:endParaRPr lang="pl-PL" sz="1400" dirty="0"/>
          </a:p>
          <a:p>
            <a:pPr marL="0" indent="0">
              <a:buNone/>
            </a:pPr>
            <a:r>
              <a:rPr lang="pl-PL" sz="1400" b="1" dirty="0">
                <a:solidFill>
                  <a:schemeClr val="tx2"/>
                </a:solidFill>
              </a:rPr>
              <a:t>Budynek użyteczności publicznej </a:t>
            </a:r>
            <a:r>
              <a:rPr lang="pl-PL" sz="1400" dirty="0"/>
              <a:t>to budynek:</a:t>
            </a:r>
          </a:p>
          <a:p>
            <a:pPr>
              <a:buFontTx/>
              <a:buChar char="-"/>
            </a:pPr>
            <a:r>
              <a:rPr lang="pl-PL" sz="1400" dirty="0"/>
              <a:t>przeznaczony </a:t>
            </a:r>
            <a:r>
              <a:rPr lang="pl-PL" sz="1400" b="1" dirty="0">
                <a:solidFill>
                  <a:schemeClr val="tx2"/>
                </a:solidFill>
              </a:rPr>
              <a:t>na potrzeby </a:t>
            </a:r>
            <a:r>
              <a:rPr lang="pl-PL" sz="1400" dirty="0"/>
              <a:t>administracji publicznej, kultury, edukacji, wychowania, społeczne, opieki zdrowotnej i socjalnej, sportu, kultu religijnego lub</a:t>
            </a:r>
          </a:p>
          <a:p>
            <a:pPr>
              <a:buFontTx/>
              <a:buChar char="-"/>
            </a:pPr>
            <a:r>
              <a:rPr lang="pl-PL" sz="1400" dirty="0"/>
              <a:t>którego </a:t>
            </a:r>
            <a:r>
              <a:rPr lang="pl-PL" sz="1400" b="1" dirty="0">
                <a:solidFill>
                  <a:schemeClr val="tx2"/>
                </a:solidFill>
              </a:rPr>
              <a:t>właścicielem</a:t>
            </a:r>
            <a:r>
              <a:rPr lang="pl-PL" sz="1400" dirty="0"/>
              <a:t> jest jednostka samorządu terytorialnego (</a:t>
            </a:r>
            <a:r>
              <a:rPr lang="pl-PL" sz="1400" dirty="0" err="1"/>
              <a:t>jst</a:t>
            </a:r>
            <a:r>
              <a:rPr lang="pl-PL" sz="1400" dirty="0"/>
              <a:t>) lub podmiot z większościowym udziałem </a:t>
            </a:r>
            <a:r>
              <a:rPr lang="pl-PL" sz="1400" dirty="0" err="1"/>
              <a:t>jst</a:t>
            </a:r>
            <a:r>
              <a:rPr lang="pl-PL" sz="1400" dirty="0"/>
              <a:t>, służący świadczeniu usług komunalnych przez administrację lub służby publiczne bądź usług o charakterze powszechnym świadczonych przez publiczne instytucje otoczenia biznesu.</a:t>
            </a:r>
          </a:p>
          <a:p>
            <a:pPr marL="0" indent="0">
              <a:buNone/>
            </a:pPr>
            <a:endParaRPr lang="pl-PL" sz="1400" dirty="0"/>
          </a:p>
          <a:p>
            <a:pPr marL="0" indent="0">
              <a:buNone/>
            </a:pPr>
            <a:r>
              <a:rPr lang="pl-PL" sz="1400" b="1" dirty="0">
                <a:solidFill>
                  <a:schemeClr val="tx2"/>
                </a:solidFill>
              </a:rPr>
              <a:t>Budynek zabytkowy </a:t>
            </a:r>
            <a:r>
              <a:rPr lang="pl-PL" sz="1400" dirty="0"/>
              <a:t>to budynek użyteczności publicznej lub wielorodzinny budynek mieszkalny wpisany do rejestru zabytków lub do wojewódzkiej/gminnej ewidencji zabytków.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27A281F-F0A9-4592-9C95-5357E151187A}"/>
              </a:ext>
            </a:extLst>
          </p:cNvPr>
          <p:cNvSpPr txBox="1">
            <a:spLocks/>
          </p:cNvSpPr>
          <p:nvPr/>
        </p:nvSpPr>
        <p:spPr>
          <a:xfrm>
            <a:off x="2154646" y="751731"/>
            <a:ext cx="8046216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000" dirty="0"/>
              <a:t>Rodzaje budynków (1/2)</a:t>
            </a: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341A0A30-F288-4811-87AD-E63CF1F94B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EEAB5BB5-9F5B-46A4-92C4-2CF6D3519DD1}"/>
              </a:ext>
            </a:extLst>
          </p:cNvPr>
          <p:cNvSpPr txBox="1">
            <a:spLocks/>
          </p:cNvSpPr>
          <p:nvPr/>
        </p:nvSpPr>
        <p:spPr>
          <a:xfrm>
            <a:off x="679497" y="267405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2.4 Efektywność energetyczna – programy rewitalizacji </a:t>
            </a:r>
          </a:p>
        </p:txBody>
      </p:sp>
    </p:spTree>
    <p:extLst>
      <p:ext uri="{BB962C8B-B14F-4D97-AF65-F5344CB8AC3E}">
        <p14:creationId xmlns:p14="http://schemas.microsoft.com/office/powerpoint/2010/main" val="40947119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646" y="1908313"/>
            <a:ext cx="7821127" cy="4568727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r>
              <a:rPr lang="pl-PL" b="1" dirty="0"/>
              <a:t>Wyłączone ze wsparcia są:</a:t>
            </a:r>
          </a:p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endParaRPr lang="pl-PL" b="1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/>
              <a:t>budynki użyteczności publicznej należące do administracji rządowej, podległych jej organów i jednostek organizacyjnych,</a:t>
            </a:r>
          </a:p>
          <a:p>
            <a:pPr marL="430996" lvl="1" indent="0">
              <a:buNone/>
            </a:pPr>
            <a:endParaRPr lang="pl-PL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/>
              <a:t>wielorodzinne budynki mieszkalne: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pl-PL" dirty="0"/>
              <a:t>będące własnością Skarbu Państwa, spółek z jego udziałem,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pl-PL" dirty="0"/>
              <a:t>spółdzielni mieszkaniowych,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pl-PL" dirty="0"/>
              <a:t>należące do wspólnot mieszkaniowych, które nie są zabytkami.</a:t>
            </a:r>
          </a:p>
          <a:p>
            <a:pPr marL="0" indent="0"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None/>
            </a:pPr>
            <a:endParaRPr lang="pl-PL" sz="171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257"/>
              </a:spcBef>
              <a:spcAft>
                <a:spcPts val="257"/>
              </a:spcAft>
              <a:buFont typeface="Wingdings" panose="05000000000000000000" pitchFamily="2" charset="2"/>
              <a:buChar char="§"/>
            </a:pPr>
            <a:endParaRPr lang="pl-PL" dirty="0"/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27A281F-F0A9-4592-9C95-5357E151187A}"/>
              </a:ext>
            </a:extLst>
          </p:cNvPr>
          <p:cNvSpPr txBox="1">
            <a:spLocks/>
          </p:cNvSpPr>
          <p:nvPr/>
        </p:nvSpPr>
        <p:spPr>
          <a:xfrm>
            <a:off x="2401227" y="928556"/>
            <a:ext cx="7389546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000" dirty="0"/>
              <a:t>Rodzaje budynków (2/2)</a:t>
            </a: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98F5E4B-3419-452F-8708-958688EDF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956935E3-614B-4A52-BCC7-CF51AE226FF9}"/>
              </a:ext>
            </a:extLst>
          </p:cNvPr>
          <p:cNvSpPr txBox="1">
            <a:spLocks/>
          </p:cNvSpPr>
          <p:nvPr/>
        </p:nvSpPr>
        <p:spPr>
          <a:xfrm>
            <a:off x="490654" y="337625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2.4 Efektywność energetyczna – programy rewitalizacji </a:t>
            </a:r>
          </a:p>
        </p:txBody>
      </p:sp>
    </p:spTree>
    <p:extLst>
      <p:ext uri="{BB962C8B-B14F-4D97-AF65-F5344CB8AC3E}">
        <p14:creationId xmlns:p14="http://schemas.microsoft.com/office/powerpoint/2010/main" val="3440808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1">
            <a:extLst>
              <a:ext uri="{FF2B5EF4-FFF2-40B4-BE49-F238E27FC236}">
                <a16:creationId xmlns:a16="http://schemas.microsoft.com/office/drawing/2014/main" id="{227A281F-F0A9-4592-9C95-5357E151187A}"/>
              </a:ext>
            </a:extLst>
          </p:cNvPr>
          <p:cNvSpPr txBox="1">
            <a:spLocks/>
          </p:cNvSpPr>
          <p:nvPr/>
        </p:nvSpPr>
        <p:spPr>
          <a:xfrm>
            <a:off x="2401227" y="663732"/>
            <a:ext cx="7389546" cy="114591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000" dirty="0"/>
              <a:t>Poziomy oszczędności energii pierwotnej</a:t>
            </a:r>
            <a:endParaRPr lang="pl-PL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23A0FF67-C784-45AC-82FF-20179581B46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43734" y="1937493"/>
          <a:ext cx="7904532" cy="3410361"/>
        </p:xfrm>
        <a:graphic>
          <a:graphicData uri="http://schemas.openxmlformats.org/drawingml/2006/table">
            <a:tbl>
              <a:tblPr firstRow="1" firstCol="1" bandRow="1"/>
              <a:tblGrid>
                <a:gridCol w="1089796">
                  <a:extLst>
                    <a:ext uri="{9D8B030D-6E8A-4147-A177-3AD203B41FA5}">
                      <a16:colId xmlns:a16="http://schemas.microsoft.com/office/drawing/2014/main" val="2785591167"/>
                    </a:ext>
                  </a:extLst>
                </a:gridCol>
                <a:gridCol w="1152940">
                  <a:extLst>
                    <a:ext uri="{9D8B030D-6E8A-4147-A177-3AD203B41FA5}">
                      <a16:colId xmlns:a16="http://schemas.microsoft.com/office/drawing/2014/main" val="2770347103"/>
                    </a:ext>
                  </a:extLst>
                </a:gridCol>
                <a:gridCol w="1580321">
                  <a:extLst>
                    <a:ext uri="{9D8B030D-6E8A-4147-A177-3AD203B41FA5}">
                      <a16:colId xmlns:a16="http://schemas.microsoft.com/office/drawing/2014/main" val="58212522"/>
                    </a:ext>
                  </a:extLst>
                </a:gridCol>
                <a:gridCol w="1204167">
                  <a:extLst>
                    <a:ext uri="{9D8B030D-6E8A-4147-A177-3AD203B41FA5}">
                      <a16:colId xmlns:a16="http://schemas.microsoft.com/office/drawing/2014/main" val="4170244855"/>
                    </a:ext>
                  </a:extLst>
                </a:gridCol>
                <a:gridCol w="1438654">
                  <a:extLst>
                    <a:ext uri="{9D8B030D-6E8A-4147-A177-3AD203B41FA5}">
                      <a16:colId xmlns:a16="http://schemas.microsoft.com/office/drawing/2014/main" val="3440502746"/>
                    </a:ext>
                  </a:extLst>
                </a:gridCol>
                <a:gridCol w="1438654">
                  <a:extLst>
                    <a:ext uri="{9D8B030D-6E8A-4147-A177-3AD203B41FA5}">
                      <a16:colId xmlns:a16="http://schemas.microsoft.com/office/drawing/2014/main" val="3171475193"/>
                    </a:ext>
                  </a:extLst>
                </a:gridCol>
              </a:tblGrid>
              <a:tr h="411614">
                <a:tc rowSpan="3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Rodzaj budynku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budynek użyteczności publicznej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wielorodzinny budynek mieszkalny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6716500"/>
                  </a:ext>
                </a:extLst>
              </a:tr>
              <a:tr h="2795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zabytkowy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inny niż zabytek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stanowiący w 100% mienie komunalne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zabytkowy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należący do wspólnoty mieszkaniowej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877248"/>
                  </a:ext>
                </a:extLst>
              </a:tr>
              <a:tr h="126701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zlokalizowany </a:t>
                      </a: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gminach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ze wskaźnikiem dochodów podatkowych (wskaźnik </a:t>
                      </a:r>
                      <a:r>
                        <a:rPr lang="pl-PL" sz="1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Gg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 wyższym od średniej wartości dla województwa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zlokalizowany </a:t>
                      </a: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 pozostałych</a:t>
                      </a:r>
                      <a:r>
                        <a:rPr lang="pl-P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gminach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207484"/>
                  </a:ext>
                </a:extLst>
              </a:tr>
              <a:tr h="4160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Minimalny poziom oszczędności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413100"/>
                  </a:ext>
                </a:extLst>
              </a:tr>
            </a:tbl>
          </a:graphicData>
        </a:graphic>
      </p:graphicFrame>
      <p:sp>
        <p:nvSpPr>
          <p:cNvPr id="2" name="Prostokąt 1">
            <a:extLst>
              <a:ext uri="{FF2B5EF4-FFF2-40B4-BE49-F238E27FC236}">
                <a16:creationId xmlns:a16="http://schemas.microsoft.com/office/drawing/2014/main" id="{AF77801F-F910-4631-BCA5-229C59AE9F32}"/>
              </a:ext>
            </a:extLst>
          </p:cNvPr>
          <p:cNvSpPr/>
          <p:nvPr/>
        </p:nvSpPr>
        <p:spPr>
          <a:xfrm>
            <a:off x="2143736" y="5757381"/>
            <a:ext cx="79045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Wskazane powyżej minimalne poziomy oszczędności energii pierwotnej muszą wynikać z </a:t>
            </a:r>
            <a:r>
              <a:rPr lang="pl-PL" b="1" dirty="0">
                <a:solidFill>
                  <a:schemeClr val="tx2"/>
                </a:solidFill>
              </a:rPr>
              <a:t>audytu energetycznego dla każdego budynku</a:t>
            </a:r>
            <a:r>
              <a:rPr lang="pl-PL" dirty="0"/>
              <a:t>.</a:t>
            </a: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C53A0F96-6526-47E7-99EA-8DA3A77B99A7}"/>
              </a:ext>
            </a:extLst>
          </p:cNvPr>
          <p:cNvSpPr/>
          <p:nvPr/>
        </p:nvSpPr>
        <p:spPr>
          <a:xfrm>
            <a:off x="2308851" y="1206797"/>
            <a:ext cx="73895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Wspierane będą budynki których celem jest osiągnięcie </a:t>
            </a:r>
            <a:r>
              <a:rPr lang="pl-PL" b="1" dirty="0">
                <a:solidFill>
                  <a:schemeClr val="tx2"/>
                </a:solidFill>
              </a:rPr>
              <a:t>minimum 30% oszczędności energii pierwotnej</a:t>
            </a:r>
            <a:r>
              <a:rPr lang="pl-PL" dirty="0"/>
              <a:t> dla każdego budynku, za wyjątkiem: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152628F-B6F8-4027-A39F-9DAC1F5CA5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D6175028-67DC-488F-B73B-D6D7F28919DF}"/>
              </a:ext>
            </a:extLst>
          </p:cNvPr>
          <p:cNvSpPr txBox="1">
            <a:spLocks/>
          </p:cNvSpPr>
          <p:nvPr/>
        </p:nvSpPr>
        <p:spPr>
          <a:xfrm>
            <a:off x="699376" y="292647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2.4 Efektywność energetyczna – programy rewitalizacji </a:t>
            </a:r>
          </a:p>
        </p:txBody>
      </p:sp>
    </p:spTree>
    <p:extLst>
      <p:ext uri="{BB962C8B-B14F-4D97-AF65-F5344CB8AC3E}">
        <p14:creationId xmlns:p14="http://schemas.microsoft.com/office/powerpoint/2010/main" val="11186915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BF50EF6E-B167-4BAC-A212-896A17B22C9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01" t="11748" r="10638" b="17157"/>
          <a:stretch/>
        </p:blipFill>
        <p:spPr>
          <a:xfrm>
            <a:off x="8008884" y="3300249"/>
            <a:ext cx="2543503" cy="1686403"/>
          </a:xfrm>
          <a:prstGeom prst="rect">
            <a:avLst/>
          </a:prstGeom>
        </p:spPr>
      </p:pic>
      <p:sp>
        <p:nvSpPr>
          <p:cNvPr id="7" name="Tytuł 1">
            <a:extLst>
              <a:ext uri="{FF2B5EF4-FFF2-40B4-BE49-F238E27FC236}">
                <a16:creationId xmlns:a16="http://schemas.microsoft.com/office/drawing/2014/main" id="{227A281F-F0A9-4592-9C95-5357E151187A}"/>
              </a:ext>
            </a:extLst>
          </p:cNvPr>
          <p:cNvSpPr txBox="1">
            <a:spLocks/>
          </p:cNvSpPr>
          <p:nvPr/>
        </p:nvSpPr>
        <p:spPr>
          <a:xfrm>
            <a:off x="2401227" y="447286"/>
            <a:ext cx="7389546" cy="70414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000" dirty="0"/>
              <a:t>Dotacja warunkowa (1/2)</a:t>
            </a: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198" y="956443"/>
            <a:ext cx="8571188" cy="21230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1400" dirty="0"/>
              <a:t>Dotacja warunkowa zgodnie z definicją zawartą w art. 2 pkt 43 rozporządzenia ogólnego oznacza </a:t>
            </a:r>
            <a:r>
              <a:rPr lang="pl-PL" sz="1400" b="1" dirty="0">
                <a:solidFill>
                  <a:schemeClr val="tx2"/>
                </a:solidFill>
              </a:rPr>
              <a:t>kategorię dotacji, której zwrot jest uzależniony od określonych warunków</a:t>
            </a:r>
            <a:r>
              <a:rPr lang="pl-PL" sz="14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l-PL" sz="1400" dirty="0"/>
              <a:t>Zasady wdrożenia dotacji warunkowej reguluje art. 57 rozporządzenia ogólnego: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podlega pełnemu lub częściowemu zwrotowi, zgodnie z dokumentem określającym warunki wsparcia,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1400" dirty="0"/>
              <a:t>Państwa członkowskie ponownie wykorzystują zasoby zwrócone przez beneficjenta w tym samym celu lub zgodnie z celami danego programu do dnia 31 grudnia 2030 r. </a:t>
            </a:r>
          </a:p>
        </p:txBody>
      </p:sp>
      <p:sp>
        <p:nvSpPr>
          <p:cNvPr id="9" name="Symbol zastępczy zawartości 5">
            <a:extLst>
              <a:ext uri="{FF2B5EF4-FFF2-40B4-BE49-F238E27FC236}">
                <a16:creationId xmlns:a16="http://schemas.microsoft.com/office/drawing/2014/main" id="{B8AC1F51-BB3D-4473-93C9-880B40B9D3FC}"/>
              </a:ext>
            </a:extLst>
          </p:cNvPr>
          <p:cNvSpPr txBox="1">
            <a:spLocks/>
          </p:cNvSpPr>
          <p:nvPr/>
        </p:nvSpPr>
        <p:spPr>
          <a:xfrm>
            <a:off x="1981198" y="2915930"/>
            <a:ext cx="5943602" cy="23253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15498" indent="-215498" algn="l" defTabSz="861993" rtl="0" eaLnBrk="1" latinLnBrk="0" hangingPunct="1">
              <a:lnSpc>
                <a:spcPts val="2052"/>
              </a:lnSpc>
              <a:spcBef>
                <a:spcPts val="942"/>
              </a:spcBef>
              <a:buClr>
                <a:schemeClr val="accent1"/>
              </a:buClr>
              <a:buFontTx/>
              <a:buBlip>
                <a:blip r:embed="rId4"/>
              </a:buBlip>
              <a:defRPr sz="1539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  <a:lvl2pPr marL="646494" indent="-215498" algn="l" defTabSz="861993" rtl="0" eaLnBrk="1" latinLnBrk="0" hangingPunct="1">
              <a:lnSpc>
                <a:spcPts val="2052"/>
              </a:lnSpc>
              <a:spcBef>
                <a:spcPts val="471"/>
              </a:spcBef>
              <a:buFontTx/>
              <a:buBlip>
                <a:blip r:embed="rId5"/>
              </a:buBlip>
              <a:defRPr sz="1539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2pPr>
            <a:lvl3pPr marL="1077491" indent="-215498" algn="l" defTabSz="861993" rtl="0" eaLnBrk="1" latinLnBrk="0" hangingPunct="1">
              <a:lnSpc>
                <a:spcPts val="2052"/>
              </a:lnSpc>
              <a:spcBef>
                <a:spcPts val="471"/>
              </a:spcBef>
              <a:buFontTx/>
              <a:buBlip>
                <a:blip r:embed="rId6"/>
              </a:buBlip>
              <a:defRPr sz="1539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3pPr>
            <a:lvl4pPr marL="1508487" indent="-215498" algn="l" defTabSz="861993" rtl="0" eaLnBrk="1" latinLnBrk="0" hangingPunct="1">
              <a:lnSpc>
                <a:spcPts val="2052"/>
              </a:lnSpc>
              <a:spcBef>
                <a:spcPts val="471"/>
              </a:spcBef>
              <a:buFont typeface="Arial" panose="020B0604020202020204" pitchFamily="34" charset="0"/>
              <a:buChar char="•"/>
              <a:defRPr sz="1539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4pPr>
            <a:lvl5pPr marL="1939484" indent="-215498" algn="l" defTabSz="861993" rtl="0" eaLnBrk="1" latinLnBrk="0" hangingPunct="1">
              <a:lnSpc>
                <a:spcPts val="2052"/>
              </a:lnSpc>
              <a:spcBef>
                <a:spcPts val="471"/>
              </a:spcBef>
              <a:buFont typeface="Arial" panose="020B0604020202020204" pitchFamily="34" charset="0"/>
              <a:buChar char="•"/>
              <a:defRPr sz="1539" kern="120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5pPr>
            <a:lvl6pPr marL="2370481" indent="-215498" algn="l" defTabSz="861993" rtl="0" eaLnBrk="1" latinLnBrk="0" hangingPunct="1">
              <a:lnSpc>
                <a:spcPct val="90000"/>
              </a:lnSpc>
              <a:spcBef>
                <a:spcPts val="471"/>
              </a:spcBef>
              <a:buFont typeface="Arial" panose="020B0604020202020204" pitchFamily="34" charset="0"/>
              <a:buChar char="•"/>
              <a:defRPr sz="16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01477" indent="-215498" algn="l" defTabSz="861993" rtl="0" eaLnBrk="1" latinLnBrk="0" hangingPunct="1">
              <a:lnSpc>
                <a:spcPct val="90000"/>
              </a:lnSpc>
              <a:spcBef>
                <a:spcPts val="471"/>
              </a:spcBef>
              <a:buFont typeface="Arial" panose="020B0604020202020204" pitchFamily="34" charset="0"/>
              <a:buChar char="•"/>
              <a:defRPr sz="16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32474" indent="-215498" algn="l" defTabSz="861993" rtl="0" eaLnBrk="1" latinLnBrk="0" hangingPunct="1">
              <a:lnSpc>
                <a:spcPct val="90000"/>
              </a:lnSpc>
              <a:spcBef>
                <a:spcPts val="471"/>
              </a:spcBef>
              <a:buFont typeface="Arial" panose="020B0604020202020204" pitchFamily="34" charset="0"/>
              <a:buChar char="•"/>
              <a:defRPr sz="16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63470" indent="-215498" algn="l" defTabSz="861993" rtl="0" eaLnBrk="1" latinLnBrk="0" hangingPunct="1">
              <a:lnSpc>
                <a:spcPct val="90000"/>
              </a:lnSpc>
              <a:spcBef>
                <a:spcPts val="471"/>
              </a:spcBef>
              <a:buFont typeface="Arial" panose="020B0604020202020204" pitchFamily="34" charset="0"/>
              <a:buChar char="•"/>
              <a:defRPr sz="16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pl-PL" sz="1400" dirty="0"/>
              <a:t>Dotacją warunkową zostanie wsparty każdy budynek użyteczności publicznej (za wyjątkiem budynku zabytkowego) zlokalizowany na terenie gminy ze wskaźnikiem dochodów podatkowych (wskaźnik </a:t>
            </a:r>
            <a:r>
              <a:rPr lang="pl-PL" sz="1400" dirty="0" err="1"/>
              <a:t>Gg</a:t>
            </a:r>
            <a:r>
              <a:rPr lang="pl-PL" sz="1400" dirty="0"/>
              <a:t>) wyższym od średniej wartości dla województwa.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400" b="1" dirty="0"/>
              <a:t>Zasady udzielania dotacji warunkowej </a:t>
            </a:r>
            <a:r>
              <a:rPr lang="pl-PL" sz="1400" dirty="0"/>
              <a:t>w projektach z zakresu poprawy efektywności energetycznej zostały przyjęte uchwałą nr 4/IV/23 Komitetu Monitorującego program regionalny Fundusze Europejskie dla Pomorza 2021-2027 z dnia 6 grudnia 2023 r. 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6B26C78F-A697-428A-B38E-6305954FF3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4C404064-8669-4F3C-87F3-1089C4D57B70}"/>
              </a:ext>
            </a:extLst>
          </p:cNvPr>
          <p:cNvSpPr/>
          <p:nvPr/>
        </p:nvSpPr>
        <p:spPr>
          <a:xfrm>
            <a:off x="2052601" y="5495809"/>
            <a:ext cx="84283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pl-PL" sz="1400" dirty="0">
                <a:solidFill>
                  <a:srgbClr val="000000"/>
                </a:solidFill>
              </a:rPr>
              <a:t>Gminy, których </a:t>
            </a:r>
            <a:r>
              <a:rPr lang="pl-PL" sz="1400" b="1" dirty="0">
                <a:solidFill>
                  <a:srgbClr val="000000"/>
                </a:solidFill>
              </a:rPr>
              <a:t>wskaźnik </a:t>
            </a:r>
            <a:r>
              <a:rPr lang="pl-PL" sz="1400" b="1" dirty="0" err="1">
                <a:solidFill>
                  <a:srgbClr val="000000"/>
                </a:solidFill>
              </a:rPr>
              <a:t>Gg</a:t>
            </a:r>
            <a:r>
              <a:rPr lang="pl-PL" sz="1400" b="1" dirty="0">
                <a:solidFill>
                  <a:srgbClr val="000000"/>
                </a:solidFill>
              </a:rPr>
              <a:t> </a:t>
            </a:r>
            <a:r>
              <a:rPr lang="pl-PL" sz="1400" dirty="0">
                <a:solidFill>
                  <a:srgbClr val="000000"/>
                </a:solidFill>
              </a:rPr>
              <a:t>jest wyższy od średniej wartości dla województwa (uchwała ZWP nr 248/527/24 z 29 lutego 2024 r.): </a:t>
            </a:r>
            <a:r>
              <a:rPr lang="pl-PL" sz="1400" b="1" dirty="0"/>
              <a:t>Malbork</a:t>
            </a:r>
            <a:r>
              <a:rPr lang="pl-PL" sz="1400" dirty="0"/>
              <a:t>, Krokowa, </a:t>
            </a:r>
            <a:r>
              <a:rPr lang="pl-PL" sz="1400" b="1" dirty="0"/>
              <a:t>Czarna Woda</a:t>
            </a:r>
            <a:r>
              <a:rPr lang="pl-PL" sz="1400" dirty="0"/>
              <a:t>, </a:t>
            </a:r>
            <a:r>
              <a:rPr lang="pl-PL" sz="1400" b="1" dirty="0"/>
              <a:t>Tczew</a:t>
            </a:r>
            <a:r>
              <a:rPr lang="pl-PL" sz="1400" dirty="0"/>
              <a:t>, Stare Pole, Wicko, </a:t>
            </a:r>
            <a:r>
              <a:rPr lang="pl-PL" sz="1400" b="1" dirty="0"/>
              <a:t>Żukowo</a:t>
            </a:r>
            <a:r>
              <a:rPr lang="pl-PL" sz="1400" dirty="0"/>
              <a:t>, </a:t>
            </a:r>
            <a:r>
              <a:rPr lang="pl-PL" sz="1400" b="1" dirty="0"/>
              <a:t>Gdynia, Hel, Jastarnia</a:t>
            </a:r>
            <a:r>
              <a:rPr lang="pl-PL" sz="1400" dirty="0"/>
              <a:t>, Kobylnica, </a:t>
            </a:r>
            <a:r>
              <a:rPr lang="pl-PL" sz="1400" b="1" dirty="0"/>
              <a:t>Władysławowo</a:t>
            </a:r>
            <a:r>
              <a:rPr lang="pl-PL" sz="1400" dirty="0"/>
              <a:t>, Pruszcz Gdański, </a:t>
            </a:r>
            <a:r>
              <a:rPr lang="pl-PL" sz="1400" b="1" dirty="0"/>
              <a:t>m. Pruszcz Gdański</a:t>
            </a:r>
            <a:r>
              <a:rPr lang="pl-PL" sz="1400" dirty="0"/>
              <a:t>, Redzikowo, </a:t>
            </a:r>
            <a:r>
              <a:rPr lang="pl-PL" sz="1400" b="1" dirty="0"/>
              <a:t>Gdańsk</a:t>
            </a:r>
            <a:r>
              <a:rPr lang="pl-PL" sz="1400" dirty="0"/>
              <a:t>, Kosakowo, </a:t>
            </a:r>
            <a:r>
              <a:rPr lang="pl-PL" sz="1400" b="1" dirty="0"/>
              <a:t>m. Kwidzyn</a:t>
            </a:r>
            <a:r>
              <a:rPr lang="pl-PL" sz="1400" dirty="0"/>
              <a:t>, Gniewino, </a:t>
            </a:r>
            <a:r>
              <a:rPr lang="pl-PL" sz="1400" b="1" dirty="0"/>
              <a:t>Ustka</a:t>
            </a:r>
            <a:r>
              <a:rPr lang="pl-PL" sz="1400" dirty="0"/>
              <a:t>, </a:t>
            </a:r>
            <a:r>
              <a:rPr lang="pl-PL" sz="1400" b="1" dirty="0"/>
              <a:t>Sopot</a:t>
            </a:r>
            <a:r>
              <a:rPr lang="pl-PL" sz="1400" dirty="0"/>
              <a:t>, </a:t>
            </a:r>
            <a:r>
              <a:rPr lang="pl-PL" sz="1400" b="1" dirty="0"/>
              <a:t>Łeba</a:t>
            </a:r>
            <a:r>
              <a:rPr lang="pl-PL" sz="1400" dirty="0"/>
              <a:t>, Kolbudy, Cedry Wielkie, </a:t>
            </a:r>
            <a:r>
              <a:rPr lang="pl-PL" sz="1400" b="1" dirty="0"/>
              <a:t>Krynica Morska</a:t>
            </a:r>
            <a:r>
              <a:rPr lang="pl-PL" sz="1400" dirty="0"/>
              <a:t>. </a:t>
            </a:r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DBD9198E-2EDD-42BF-8C41-E7D5F0E1C399}"/>
              </a:ext>
            </a:extLst>
          </p:cNvPr>
          <p:cNvSpPr txBox="1">
            <a:spLocks/>
          </p:cNvSpPr>
          <p:nvPr/>
        </p:nvSpPr>
        <p:spPr>
          <a:xfrm>
            <a:off x="708879" y="148191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2.4 Efektywność energetyczna – programy rewitalizacji </a:t>
            </a:r>
          </a:p>
        </p:txBody>
      </p:sp>
    </p:spTree>
    <p:extLst>
      <p:ext uri="{BB962C8B-B14F-4D97-AF65-F5344CB8AC3E}">
        <p14:creationId xmlns:p14="http://schemas.microsoft.com/office/powerpoint/2010/main" val="392683237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8926" y="872360"/>
            <a:ext cx="7954148" cy="3748993"/>
          </a:xfrm>
        </p:spPr>
        <p:txBody>
          <a:bodyPr>
            <a:normAutofit fontScale="92500" lnSpcReduction="20000"/>
          </a:bodyPr>
          <a:lstStyle/>
          <a:p>
            <a:pPr marL="452438" lvl="1" indent="-366713" defTabSz="914400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Dotacją warunkową objęte są </a:t>
            </a:r>
            <a:r>
              <a:rPr lang="pl-PL" sz="1700" b="1" dirty="0">
                <a:solidFill>
                  <a:schemeClr val="tx2"/>
                </a:solidFill>
                <a:latin typeface="Calibri" panose="020F0502020204030204"/>
                <a:ea typeface="+mn-ea"/>
                <a:cs typeface="+mn-cs"/>
              </a:rPr>
              <a:t>wydatki kwalifikowalne wynikające bezpośrednio z audytu energetycznego</a:t>
            </a: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,</a:t>
            </a:r>
          </a:p>
          <a:p>
            <a:pPr marL="909642" lvl="2" indent="-366713" defTabSz="914400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Courier New" panose="02070309020205020404" pitchFamily="49" charset="0"/>
              <a:buChar char="o"/>
            </a:pP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Wszystkie pozostałe wydatki w projekcie, które nie wynikają z audytu energetycznego (np. wydatki dotyczące promocji, nadzoru inwestorskiego, prac przygotowawczych lub stanowiące do 15% kosztów kwalifikowalnych przeznaczonych na działania uzupełniające) </a:t>
            </a:r>
            <a:r>
              <a:rPr lang="pl-PL" sz="1700" b="1" dirty="0">
                <a:solidFill>
                  <a:schemeClr val="tx2"/>
                </a:solidFill>
                <a:latin typeface="Calibri" panose="020F0502020204030204"/>
                <a:ea typeface="+mn-ea"/>
                <a:cs typeface="+mn-cs"/>
              </a:rPr>
              <a:t>nie są objęte dotacją warunkową</a:t>
            </a: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, </a:t>
            </a:r>
          </a:p>
          <a:p>
            <a:pPr marL="909642" lvl="2" indent="-366713" defTabSz="914400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Courier New" panose="02070309020205020404" pitchFamily="49" charset="0"/>
              <a:buChar char="o"/>
            </a:pP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Wysokość zwrotu liczona jest od kwoty dofinansowania z EFRR. </a:t>
            </a:r>
          </a:p>
          <a:p>
            <a:pPr marL="452438" lvl="1" indent="-366713" defTabSz="914400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Wyjściowy poziom zwrotu dotacji warunkowej dla każdego budynku </a:t>
            </a:r>
            <a:r>
              <a:rPr lang="pl-PL" sz="1700" b="1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wynosi 20%;</a:t>
            </a:r>
          </a:p>
          <a:p>
            <a:pPr marL="452438" lvl="1" indent="-366713" defTabSz="914400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700" b="1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Pomniejszenia </a:t>
            </a: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-</a:t>
            </a:r>
            <a:r>
              <a:rPr lang="pl-PL" sz="1700" b="1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 </a:t>
            </a: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jeżeli po zakończeniu realizacji inwestycji osiągnięty zostanie wyższy poziom oszczędności energii pierwotnej dla budynku </a:t>
            </a:r>
            <a:r>
              <a:rPr lang="pl-PL" sz="1700" dirty="0">
                <a:sym typeface="Symbol" panose="05050102010706020507" pitchFamily="18" charset="2"/>
              </a:rPr>
              <a:t></a:t>
            </a: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 im wyższa oszczędność tym niższy poziom zwrotu kwoty dofinansowania;</a:t>
            </a:r>
          </a:p>
          <a:p>
            <a:pPr marL="452438" lvl="1" indent="-366713" defTabSz="914400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Weryfikacja na podstawie </a:t>
            </a:r>
            <a:r>
              <a:rPr lang="pl-PL" sz="1700" b="1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audytu energetycznego ex-post;</a:t>
            </a:r>
          </a:p>
          <a:p>
            <a:pPr marL="452438" lvl="1" indent="-366713" defTabSz="914400">
              <a:lnSpc>
                <a:spcPct val="120000"/>
              </a:lnSpc>
              <a:spcBef>
                <a:spcPts val="600"/>
              </a:spcBef>
              <a:buClr>
                <a:srgbClr val="003399"/>
              </a:buClr>
              <a:buFont typeface="Wingdings" panose="05000000000000000000" pitchFamily="2" charset="2"/>
              <a:buChar char="§"/>
            </a:pPr>
            <a:r>
              <a:rPr lang="pl-PL" sz="1700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Warunki zwrotu (terminy, rachunki) </a:t>
            </a:r>
            <a:r>
              <a:rPr lang="pl-PL" sz="1700" b="1" dirty="0">
                <a:solidFill>
                  <a:srgbClr val="000000"/>
                </a:solidFill>
                <a:latin typeface="Calibri" panose="020F0502020204030204"/>
                <a:ea typeface="+mn-ea"/>
                <a:cs typeface="+mn-cs"/>
              </a:rPr>
              <a:t>– umowa o dofinansowanie projektu.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27A281F-F0A9-4592-9C95-5357E151187A}"/>
              </a:ext>
            </a:extLst>
          </p:cNvPr>
          <p:cNvSpPr txBox="1">
            <a:spLocks/>
          </p:cNvSpPr>
          <p:nvPr/>
        </p:nvSpPr>
        <p:spPr>
          <a:xfrm>
            <a:off x="2476702" y="230547"/>
            <a:ext cx="7389546" cy="97975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861993" rtl="0" eaLnBrk="1" latinLnBrk="0" hangingPunct="1">
              <a:lnSpc>
                <a:spcPts val="3079"/>
              </a:lnSpc>
              <a:spcBef>
                <a:spcPct val="0"/>
              </a:spcBef>
              <a:buNone/>
              <a:defRPr sz="2395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pPr algn="ctr"/>
            <a:r>
              <a:rPr lang="pl-PL" sz="2000" dirty="0"/>
              <a:t>Dotacja warunkowa (2/2)</a:t>
            </a: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0A09AE2-7CB9-4F48-B5D3-6812CCB1F5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AC4627CE-4A8B-4249-9B84-3A0C3FD1BA9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118926" y="4887772"/>
          <a:ext cx="7954149" cy="17396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88538">
                  <a:extLst>
                    <a:ext uri="{9D8B030D-6E8A-4147-A177-3AD203B41FA5}">
                      <a16:colId xmlns:a16="http://schemas.microsoft.com/office/drawing/2014/main" val="1124600879"/>
                    </a:ext>
                  </a:extLst>
                </a:gridCol>
                <a:gridCol w="1727523">
                  <a:extLst>
                    <a:ext uri="{9D8B030D-6E8A-4147-A177-3AD203B41FA5}">
                      <a16:colId xmlns:a16="http://schemas.microsoft.com/office/drawing/2014/main" val="1997030218"/>
                    </a:ext>
                  </a:extLst>
                </a:gridCol>
                <a:gridCol w="2246418">
                  <a:extLst>
                    <a:ext uri="{9D8B030D-6E8A-4147-A177-3AD203B41FA5}">
                      <a16:colId xmlns:a16="http://schemas.microsoft.com/office/drawing/2014/main" val="3932772503"/>
                    </a:ext>
                  </a:extLst>
                </a:gridCol>
                <a:gridCol w="1991670">
                  <a:extLst>
                    <a:ext uri="{9D8B030D-6E8A-4147-A177-3AD203B41FA5}">
                      <a16:colId xmlns:a16="http://schemas.microsoft.com/office/drawing/2014/main" val="1991149283"/>
                    </a:ext>
                  </a:extLst>
                </a:gridCol>
              </a:tblGrid>
              <a:tr h="607962">
                <a:tc>
                  <a:txBody>
                    <a:bodyPr/>
                    <a:lstStyle/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u="none" strike="noStrike" kern="1200" dirty="0">
                          <a:effectLst/>
                        </a:rPr>
                        <a:t>Poziom oszczędności energii pierwotnej dla budynku (1)</a:t>
                      </a:r>
                      <a:endParaRPr lang="pl-PL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u="none" strike="noStrike" kern="1200" dirty="0">
                          <a:effectLst/>
                        </a:rPr>
                        <a:t>Wyjściowy poziom zwrotu dotacji warunkowej (2)</a:t>
                      </a:r>
                      <a:endParaRPr lang="pl-PL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u="none" strike="noStrike" kern="1200" dirty="0">
                          <a:effectLst/>
                        </a:rPr>
                        <a:t>Liczba punktów procentowych o którą zmniejszany jest poziom zakładanego zwrotu środków (3)</a:t>
                      </a:r>
                      <a:endParaRPr lang="pl-PL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6" rtl="0" eaLnBrk="1" fontAlgn="b" latinLnBrk="0" hangingPunct="1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u="none" strike="noStrike" kern="1200" dirty="0">
                          <a:effectLst/>
                        </a:rPr>
                        <a:t>Ostateczny poziom zwrotu (2-3)</a:t>
                      </a:r>
                      <a:endParaRPr lang="pl-PL" sz="12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385610"/>
                  </a:ext>
                </a:extLst>
              </a:tr>
              <a:tr h="226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>
                          <a:effectLst/>
                        </a:rPr>
                        <a:t>40% - 44,99%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20%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0 </a:t>
                      </a:r>
                      <a:r>
                        <a:rPr lang="pl-PL" sz="1200" dirty="0" err="1">
                          <a:effectLst/>
                        </a:rPr>
                        <a:t>p.p</a:t>
                      </a:r>
                      <a:r>
                        <a:rPr lang="pl-PL" sz="1200" dirty="0">
                          <a:effectLst/>
                        </a:rPr>
                        <a:t>.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20%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030022"/>
                  </a:ext>
                </a:extLst>
              </a:tr>
              <a:tr h="226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>
                          <a:effectLst/>
                        </a:rPr>
                        <a:t>45% - 49,99%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20%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5 </a:t>
                      </a:r>
                      <a:r>
                        <a:rPr lang="pl-PL" sz="1200" dirty="0" err="1">
                          <a:effectLst/>
                        </a:rPr>
                        <a:t>p.p</a:t>
                      </a:r>
                      <a:r>
                        <a:rPr lang="pl-PL" sz="1200" dirty="0">
                          <a:effectLst/>
                        </a:rPr>
                        <a:t>.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15%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960484"/>
                  </a:ext>
                </a:extLst>
              </a:tr>
              <a:tr h="226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50% - 54,99%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20%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10 </a:t>
                      </a:r>
                      <a:r>
                        <a:rPr lang="pl-PL" sz="1200" dirty="0" err="1">
                          <a:effectLst/>
                        </a:rPr>
                        <a:t>p.p</a:t>
                      </a:r>
                      <a:r>
                        <a:rPr lang="pl-PL" sz="1200" dirty="0">
                          <a:effectLst/>
                        </a:rPr>
                        <a:t>.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10%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449274"/>
                  </a:ext>
                </a:extLst>
              </a:tr>
              <a:tr h="226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>
                          <a:effectLst/>
                        </a:rPr>
                        <a:t>55% - 59,99%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20%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15 </a:t>
                      </a:r>
                      <a:r>
                        <a:rPr lang="pl-PL" sz="1200" dirty="0" err="1">
                          <a:effectLst/>
                        </a:rPr>
                        <a:t>p.p</a:t>
                      </a:r>
                      <a:r>
                        <a:rPr lang="pl-PL" sz="1200" dirty="0">
                          <a:effectLst/>
                        </a:rPr>
                        <a:t>.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5%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113841"/>
                  </a:ext>
                </a:extLst>
              </a:tr>
              <a:tr h="2263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60% - więcej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>
                          <a:effectLst/>
                        </a:rPr>
                        <a:t>20%</a:t>
                      </a:r>
                      <a:endParaRPr lang="pl-PL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20 </a:t>
                      </a:r>
                      <a:r>
                        <a:rPr lang="pl-PL" sz="1200" dirty="0" err="1">
                          <a:effectLst/>
                        </a:rPr>
                        <a:t>p.p</a:t>
                      </a:r>
                      <a:r>
                        <a:rPr lang="pl-PL" sz="1200" dirty="0">
                          <a:effectLst/>
                        </a:rPr>
                        <a:t>.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  <a:tabLst>
                          <a:tab pos="980440" algn="l"/>
                        </a:tabLst>
                      </a:pPr>
                      <a:r>
                        <a:rPr lang="pl-PL" sz="1200" dirty="0">
                          <a:effectLst/>
                        </a:rPr>
                        <a:t>0%</a:t>
                      </a:r>
                      <a:endParaRPr lang="pl-PL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713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7706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484FF68E-CCEC-48A4-B545-7B13F29B6BFA}"/>
              </a:ext>
            </a:extLst>
          </p:cNvPr>
          <p:cNvSpPr/>
          <p:nvPr/>
        </p:nvSpPr>
        <p:spPr>
          <a:xfrm>
            <a:off x="1663849" y="1341445"/>
            <a:ext cx="9144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pl-PL" sz="2000" dirty="0"/>
              <a:t>Preferowane będą projekty: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Dostosowujące budynki do wymogów dla budynków </a:t>
            </a:r>
            <a:r>
              <a:rPr lang="pl-PL" sz="2000" b="1" dirty="0">
                <a:solidFill>
                  <a:schemeClr val="tx2"/>
                </a:solidFill>
              </a:rPr>
              <a:t>zero- i plus- energetycznych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Wpisujące się w aktualne gminne projekty założeń lub założenia do </a:t>
            </a:r>
            <a:r>
              <a:rPr lang="pl-PL" sz="2000" b="1" dirty="0">
                <a:solidFill>
                  <a:schemeClr val="tx2"/>
                </a:solidFill>
              </a:rPr>
              <a:t>planów zaopatrzenia w ciepło, energię elektryczną i paliwa gazowe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Przewidujące zastosowanie </a:t>
            </a:r>
            <a:r>
              <a:rPr lang="pl-PL" sz="2000" b="1" dirty="0">
                <a:solidFill>
                  <a:schemeClr val="tx2"/>
                </a:solidFill>
              </a:rPr>
              <a:t>OZE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Stanowiące element </a:t>
            </a:r>
            <a:r>
              <a:rPr lang="pl-PL" sz="2000" b="1" dirty="0">
                <a:solidFill>
                  <a:schemeClr val="tx2"/>
                </a:solidFill>
              </a:rPr>
              <a:t>wyspy energetycznej </a:t>
            </a:r>
            <a:r>
              <a:rPr lang="pl-PL" sz="2000" dirty="0"/>
              <a:t>(w ramach przedsięwzięcia strategicznego Pomorski Archipelag Wysp Energetycznych określonego w Regionalnym Programie Strategicznym)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Dotyczące poprawy efektywności energetycznej budynków wpisanych do </a:t>
            </a:r>
            <a:r>
              <a:rPr lang="pl-PL" sz="2000" b="1" dirty="0">
                <a:solidFill>
                  <a:schemeClr val="tx2"/>
                </a:solidFill>
              </a:rPr>
              <a:t>rejestru zabytków </a:t>
            </a:r>
            <a:r>
              <a:rPr lang="pl-PL" sz="2000" dirty="0"/>
              <a:t>lub do </a:t>
            </a:r>
            <a:r>
              <a:rPr lang="pl-PL" sz="2000" b="1" dirty="0">
                <a:solidFill>
                  <a:schemeClr val="tx2"/>
                </a:solidFill>
              </a:rPr>
              <a:t>wojewódzkiej/gminnej ewidencji zabytków</a:t>
            </a:r>
            <a:r>
              <a:rPr lang="pl-PL" sz="2000" dirty="0"/>
              <a:t>, obejmujące </a:t>
            </a:r>
            <a:r>
              <a:rPr lang="pl-PL" sz="2000" b="1" dirty="0">
                <a:solidFill>
                  <a:schemeClr val="tx2"/>
                </a:solidFill>
              </a:rPr>
              <a:t>kompleksowy system zarządzania energią </a:t>
            </a:r>
            <a:r>
              <a:rPr lang="pl-PL" sz="2000" dirty="0"/>
              <a:t>w tych budynkach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Realizowane w </a:t>
            </a:r>
            <a:r>
              <a:rPr lang="pl-PL" sz="2000" b="1" dirty="0">
                <a:solidFill>
                  <a:schemeClr val="tx2"/>
                </a:solidFill>
              </a:rPr>
              <a:t>partnerstwie publiczno-prywatnym</a:t>
            </a: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BE5FF0C9-D0BA-4EFD-9138-FFE86F748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767637"/>
            <a:ext cx="9004150" cy="829773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Preferencje</a:t>
            </a:r>
            <a:endParaRPr lang="pl-PL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F610B5-9AD3-42B6-81F4-798A3C0E8B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075B02D8-3786-424F-B4A4-38B2564DBD55}"/>
              </a:ext>
            </a:extLst>
          </p:cNvPr>
          <p:cNvSpPr txBox="1">
            <a:spLocks/>
          </p:cNvSpPr>
          <p:nvPr/>
        </p:nvSpPr>
        <p:spPr>
          <a:xfrm>
            <a:off x="817756" y="159040"/>
            <a:ext cx="11374244" cy="465263"/>
          </a:xfrm>
          <a:prstGeom prst="rect">
            <a:avLst/>
          </a:prstGeom>
        </p:spPr>
        <p:txBody>
          <a:bodyPr vert="horz" lIns="0" tIns="0" rIns="0" bIns="0" rtlCol="0" anchor="t" anchorCtr="0">
            <a:normAutofit fontScale="97500"/>
          </a:bodyPr>
          <a:lstStyle>
            <a:lvl1pPr algn="l" defTabSz="914406" rtl="0" eaLnBrk="1" latinLnBrk="0" hangingPunct="1">
              <a:lnSpc>
                <a:spcPts val="3266"/>
              </a:lnSpc>
              <a:spcBef>
                <a:spcPct val="0"/>
              </a:spcBef>
              <a:buNone/>
              <a:defRPr sz="2540" b="1" kern="12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r>
              <a:rPr lang="pl-PL" dirty="0"/>
              <a:t>Działanie 2.4 Efektywność energetyczna – programy rewitalizacji </a:t>
            </a:r>
          </a:p>
        </p:txBody>
      </p:sp>
    </p:spTree>
    <p:extLst>
      <p:ext uri="{BB962C8B-B14F-4D97-AF65-F5344CB8AC3E}">
        <p14:creationId xmlns:p14="http://schemas.microsoft.com/office/powerpoint/2010/main" val="129701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37625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7.1. Rewitalizacja zdegradowanych obszarów miejskich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1538" y="922765"/>
            <a:ext cx="10349803" cy="5325627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dirty="0"/>
              <a:t>W ramach Działania prowadzona będzie interwencja na rzecz </a:t>
            </a:r>
            <a:r>
              <a:rPr lang="pl-PL" sz="1600" b="1" dirty="0"/>
              <a:t>rewitalizacji zdegradowanych obszarów w miastach </a:t>
            </a:r>
            <a:r>
              <a:rPr lang="pl-PL" sz="1600" dirty="0"/>
              <a:t>wynikająca z obowiązujących </a:t>
            </a:r>
            <a:r>
              <a:rPr lang="pl-PL" sz="1600" b="1" dirty="0"/>
              <a:t>gminnych programów rewitalizacji, które spełniają wymogi Strategii Innego Instrumentu Terytorialnego (</a:t>
            </a:r>
            <a:r>
              <a:rPr lang="pl-PL" sz="1600" b="1" dirty="0" err="1"/>
              <a:t>IIT</a:t>
            </a:r>
            <a:r>
              <a:rPr lang="pl-PL" sz="1600" b="1" dirty="0"/>
              <a:t>)</a:t>
            </a:r>
            <a:r>
              <a:rPr lang="pl-PL" sz="1600" dirty="0"/>
              <a:t> i zostały wpisane do </a:t>
            </a:r>
            <a:r>
              <a:rPr lang="pl-PL" sz="1600" b="1" dirty="0"/>
              <a:t>Wykazu prowadzonego przez Instytucję Zarządzającą (IZ)</a:t>
            </a:r>
            <a:r>
              <a:rPr lang="pl-PL" sz="1600" dirty="0"/>
              <a:t>.</a:t>
            </a:r>
          </a:p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dirty="0"/>
              <a:t>Zakłada się realizację (w tym kontynuację) </a:t>
            </a:r>
            <a:r>
              <a:rPr lang="pl-PL" sz="1600" b="1" dirty="0"/>
              <a:t>kompleksowych, skoncentrowanych terytorialnie działań na rzecz mieszkańców obszarów zdegradowanych</a:t>
            </a:r>
            <a:r>
              <a:rPr lang="pl-PL" sz="1600" dirty="0"/>
              <a:t>, których celem będzie niwelowanie zdiagnozowanych problemów oraz wyprowadzenie tych obszarów ze stanu kryzysowego, wspieranie nowych form aktywizujących mieszkańców obszaru m.in. poprzez rozwój lub modernizację infrastruktury (z uwzględnieniem walorów historycznych i architektonicznych obszarów zdegradowanych) w powiązaniu z działaniami na rzecz rozwoju usług społecznych oraz aktywizacji społecznej i zawodowej.</a:t>
            </a:r>
          </a:p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dirty="0"/>
              <a:t>Wsparcie to wdrażane będzie w formie </a:t>
            </a:r>
            <a:r>
              <a:rPr lang="pl-PL" sz="1600" b="1" dirty="0"/>
              <a:t>Pakietu Projektów Rewitalizacyjnych</a:t>
            </a:r>
            <a:r>
              <a:rPr lang="pl-PL" sz="1600" dirty="0"/>
              <a:t>, który składa się z realizowanych w sposób zintegrowany:</a:t>
            </a:r>
          </a:p>
          <a:p>
            <a:pPr marL="0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a. </a:t>
            </a:r>
            <a:r>
              <a:rPr lang="pl-PL" sz="1600" b="1" dirty="0"/>
              <a:t>obligatoryjnie: projektu finansowanego z niniejszego Działania w powiązaniu z projektem finansowanym w Działaniu 5.12. i/lub Działaniu 5.19.</a:t>
            </a:r>
            <a:r>
              <a:rPr lang="pl-PL" sz="1600" dirty="0"/>
              <a:t>;</a:t>
            </a:r>
          </a:p>
          <a:p>
            <a:pPr marL="0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b. </a:t>
            </a:r>
            <a:r>
              <a:rPr lang="pl-PL" sz="1600" b="1" dirty="0"/>
              <a:t>fakultatywnie</a:t>
            </a:r>
            <a:r>
              <a:rPr lang="pl-PL" sz="1600" dirty="0"/>
              <a:t>: z projektu finansowanego w </a:t>
            </a:r>
            <a:r>
              <a:rPr lang="pl-PL" sz="1600" b="1" dirty="0"/>
              <a:t>Działaniu 6.5</a:t>
            </a:r>
            <a:r>
              <a:rPr lang="pl-PL" sz="1600" dirty="0"/>
              <a:t>.</a:t>
            </a:r>
          </a:p>
          <a:p>
            <a:pPr marL="0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Ponadto, </a:t>
            </a:r>
            <a:r>
              <a:rPr lang="pl-PL" sz="1600" b="1" dirty="0"/>
              <a:t>uzupełniająco w ramach Pakietu Projektów Rewitalizacyjnych </a:t>
            </a:r>
            <a:r>
              <a:rPr lang="pl-PL" sz="1600" dirty="0"/>
              <a:t>możliwa jest realizacja projektu finansowanego w </a:t>
            </a:r>
            <a:r>
              <a:rPr lang="pl-PL" sz="1600" b="1" dirty="0"/>
              <a:t>Działaniu 2.4</a:t>
            </a:r>
            <a:r>
              <a:rPr lang="pl-PL" sz="1600" dirty="0"/>
              <a:t>. </a:t>
            </a:r>
          </a:p>
          <a:p>
            <a:pPr marL="0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pl-PL" sz="1600" dirty="0"/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3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14039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484FF68E-CCEC-48A4-B545-7B13F29B6BFA}"/>
              </a:ext>
            </a:extLst>
          </p:cNvPr>
          <p:cNvSpPr/>
          <p:nvPr/>
        </p:nvSpPr>
        <p:spPr>
          <a:xfrm>
            <a:off x="2060028" y="856358"/>
            <a:ext cx="7882758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Duże przedsiębiorstwa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Instytucje kultury 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Instytucje otoczenia biznesu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Jednostki organizacyjne działające w imieniu jednostek samorządu terytorialnego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Jednostki Samorządu Terytorialnego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Kościoły i związki wyznaniowe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MŚP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Niepubliczne zakłady opieki zdrowotnej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Organizacje pozarządowe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Partnerstwa Publiczno-Prywatne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Podmioty świadczące usługi publiczne w ramach realizacji obowiązków własnych jednostek samorządu terytorialnego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Publiczne zakłady opieki zdrowotnej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Uczelnie 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pl-PL" sz="1600" dirty="0"/>
              <a:t>Wspólnoty mieszkaniowe, TBS</a:t>
            </a:r>
          </a:p>
        </p:txBody>
      </p:sp>
      <p:sp>
        <p:nvSpPr>
          <p:cNvPr id="6" name="Tytuł 1">
            <a:extLst>
              <a:ext uri="{FF2B5EF4-FFF2-40B4-BE49-F238E27FC236}">
                <a16:creationId xmlns:a16="http://schemas.microsoft.com/office/drawing/2014/main" id="{BE5FF0C9-D0BA-4EFD-9138-FFE86F748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1" y="226141"/>
            <a:ext cx="9004150" cy="829773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solidFill>
                  <a:srgbClr val="0020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Wnioskodawcy uprawnieni do złożenia wniosku</a:t>
            </a:r>
            <a:endParaRPr lang="pl-PL" sz="28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75B5DBA6-6553-4E30-95C4-07FE72BEAC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4861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5">
            <a:extLst>
              <a:ext uri="{FF2B5EF4-FFF2-40B4-BE49-F238E27FC236}">
                <a16:creationId xmlns:a16="http://schemas.microsoft.com/office/drawing/2014/main" id="{80683CB0-5D83-43DD-B3FD-D0C64C3A6D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6291" y="2383810"/>
            <a:ext cx="9602680" cy="280894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29" dirty="0"/>
              <a:t>Dziękuję za uwagę</a:t>
            </a:r>
            <a:br>
              <a:rPr lang="pl-PL" sz="3629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29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94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37625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7.1. Rewitalizacja zdegradowanych obszarów miejskich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755" y="1205935"/>
            <a:ext cx="10349803" cy="5325627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b="1" dirty="0"/>
              <a:t>Typy projektów:</a:t>
            </a:r>
            <a:endParaRPr lang="pl-PL" sz="1600" dirty="0"/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1. </a:t>
            </a:r>
            <a:r>
              <a:rPr lang="pl-PL" sz="1600" b="1" dirty="0"/>
              <a:t>Rozwój lokalnej infrastruktury służącej realizacji celów społecznych, integracyjnych, kulturalnych, edukacyjnych, gospodarczych oraz związanych z promocją zdrowego trybu życia i bezpieczeństwem poprzez</a:t>
            </a:r>
            <a:r>
              <a:rPr lang="pl-PL" sz="1600" dirty="0"/>
              <a:t>: 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a. </a:t>
            </a:r>
            <a:r>
              <a:rPr lang="pl-PL" sz="1600" b="1" dirty="0"/>
              <a:t>adaptację, roboty budowlane (przebudowę i remont), rozbudowę istniejącej zabudowy oraz budowę nowych obiektów </a:t>
            </a:r>
            <a:r>
              <a:rPr lang="pl-PL" sz="1600" dirty="0"/>
              <a:t>(wyłącznie w wyjątkowych, uzasadnionych przypadkach wynikających z analizy potrzeb oraz braku możliwości wykorzystania istniejącej infrastruktury komunalnej na danym terenie) </a:t>
            </a:r>
            <a:r>
              <a:rPr lang="pl-PL" sz="1600" b="1" dirty="0"/>
              <a:t>wraz z zagospodarowaniem ich bezpośredniego otoczenia oraz zastosowaniem rozwiązań z zakresu błękitno-zielonej infrastruktury, np. zielone dachy i ściany</a:t>
            </a:r>
            <a:r>
              <a:rPr lang="pl-PL" sz="1600" dirty="0"/>
              <a:t>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b. </a:t>
            </a:r>
            <a:r>
              <a:rPr lang="pl-PL" sz="1600" b="1" dirty="0"/>
              <a:t>zakup trwałego wyposażenia</a:t>
            </a:r>
            <a:r>
              <a:rPr lang="pl-PL" sz="1600" dirty="0"/>
              <a:t>.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4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07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121" y="217748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7.1. Rewitalizacja zdegradowanych obszarów miejskich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1356" y="683011"/>
            <a:ext cx="10349803" cy="5325627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b="1" dirty="0"/>
              <a:t>Typy projektów:</a:t>
            </a:r>
            <a:endParaRPr lang="pl-PL" sz="1600" dirty="0"/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2. </a:t>
            </a:r>
            <a:r>
              <a:rPr lang="pl-PL" sz="1600" b="1" dirty="0"/>
              <a:t>Kompleksowe zagospodarowanie przestrzeni publicznych i półpublicznych o lokalnym charakterze poprzez</a:t>
            </a:r>
            <a:r>
              <a:rPr lang="pl-PL" sz="1600" dirty="0"/>
              <a:t>: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a. </a:t>
            </a:r>
            <a:r>
              <a:rPr lang="pl-PL" sz="1600" b="1" dirty="0"/>
              <a:t>odnowę istniejących lub tworzenie nowych terenów zielonych </a:t>
            </a:r>
            <a:r>
              <a:rPr lang="pl-PL" sz="1600" dirty="0"/>
              <a:t>(m.in.: parków, parków kieszonkowych, skwerów, zieleńców) - podniesienie ich funkcjonalności i estetyki przy uwzględnieniu wartości wynikających z kontekstu przyrodniczego i kulturowego;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b. </a:t>
            </a:r>
            <a:r>
              <a:rPr lang="pl-PL" sz="1600" b="1" dirty="0"/>
              <a:t>działania sprzyjające adaptacji obszarów zdegradowanych do zmian klimatu poprzez zastosowanie rozwiązań błękitno-zielonej infrastruktury</a:t>
            </a:r>
            <a:r>
              <a:rPr lang="pl-PL" sz="1600" dirty="0"/>
              <a:t>, np. niecki, zbiorniki, stawy retencyjne, rowy infiltracyjne, ogrody deszczowe, łąki kwietne, zielone przystanki, nawierzchnie przepuszczalne;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a także uzupełniająco: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c. </a:t>
            </a:r>
            <a:r>
              <a:rPr lang="pl-PL" sz="1600" b="1" dirty="0"/>
              <a:t>budowę, rozbudowę lub przebudowę lokalnej infrastruktury technicznej</a:t>
            </a:r>
            <a:r>
              <a:rPr lang="pl-PL" sz="1600" dirty="0"/>
              <a:t> m.in.: 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- sieci lub urządzeń kanalizacyjnych, wodociągowych, ciepłowniczych, elektrycznych, gazowych lub telekomunikacyjnych, 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- sprzyjającej transportowi zbiorowemu, 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- służącej uspokojeniu lokalnego ruchu drogowego,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- służącej uporządkowaniu miejsc parkingowych,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- dróg rowerowych, ciągów pieszo-rowerowych i pieszych.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5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613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37625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7.1. Rewitalizacja zdegradowanych obszarów miejskich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89" y="1042642"/>
            <a:ext cx="10349803" cy="5325627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b="1" dirty="0"/>
              <a:t>Typy projektów:</a:t>
            </a:r>
            <a:endParaRPr lang="pl-PL" sz="1600" dirty="0"/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3. </a:t>
            </a:r>
            <a:r>
              <a:rPr lang="pl-PL" sz="1600" b="1" dirty="0"/>
              <a:t>Dostosowanie techniczne wielorodzinnych budynków mieszkalnych poprzez</a:t>
            </a:r>
            <a:r>
              <a:rPr lang="pl-PL" sz="1600" dirty="0"/>
              <a:t>: 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a. </a:t>
            </a:r>
            <a:r>
              <a:rPr lang="pl-PL" sz="1600" b="1" dirty="0"/>
              <a:t>roboty budowlane (przebudowę lub remont) i prace konserwatorskie budynków stanowiących w 100% mienie komunalne;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b. </a:t>
            </a:r>
            <a:r>
              <a:rPr lang="pl-PL" sz="1600" b="1" dirty="0"/>
              <a:t>roboty budowlane </a:t>
            </a:r>
            <a:r>
              <a:rPr lang="pl-PL" sz="1600" dirty="0"/>
              <a:t>(przebudowę lub remont) i prace konserwatorskie części wspólnych (np. fundamentów, elewacji, dachów, klatek schodowych) </a:t>
            </a:r>
            <a:r>
              <a:rPr lang="pl-PL" sz="1600" b="1" dirty="0"/>
              <a:t>w budynkach wspólnot mieszkaniowych</a:t>
            </a:r>
            <a:r>
              <a:rPr lang="pl-PL" sz="1600" dirty="0"/>
              <a:t>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c. przebudowę lub remont instalacji wewnętrznych w budynkach wspólnot mieszkaniowych na potrzeby poprawy standardów bytowych (np. sanitarnych, grzewczych, elektrycznych);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d. </a:t>
            </a:r>
            <a:r>
              <a:rPr lang="pl-PL" sz="1600" b="1" dirty="0"/>
              <a:t>zagospodarowanie bezpośredniego otoczenia budynków </a:t>
            </a:r>
            <a:r>
              <a:rPr lang="pl-PL" sz="1600" dirty="0"/>
              <a:t>w celu wykreowania przyjaznych przestrzeni sprzyjających integracji i bezpieczeństwu mieszkańców, w tym również zastosowanie rozwiązań z zakresu błękitno-zielonej infrastruktury.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4. </a:t>
            </a:r>
            <a:r>
              <a:rPr lang="pl-PL" sz="1600" b="1" dirty="0"/>
              <a:t>Działania aktywizujące lokalną społeczność, w szczególności dotyczące kształtowania postaw 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b="1" dirty="0"/>
              <a:t>społecznych i włączenia lokalnej społeczności w działania rewitalizacyjne, także w ramach domów/klubów sąsiedzkich. 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6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296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37625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7.1. Rewitalizacja zdegradowanych obszarów miejskich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89" y="1042642"/>
            <a:ext cx="10349803" cy="5325627"/>
          </a:xfrm>
        </p:spPr>
        <p:txBody>
          <a:bodyPr>
            <a:noAutofit/>
          </a:bodyPr>
          <a:lstStyle/>
          <a:p>
            <a:pPr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b="1" dirty="0"/>
              <a:t>Uzupełniająco w ramach ww. typów projektów, możliwa będzie:</a:t>
            </a:r>
          </a:p>
          <a:p>
            <a:pPr marL="0" indent="0">
              <a:lnSpc>
                <a:spcPct val="113000"/>
              </a:lnSpc>
              <a:spcBef>
                <a:spcPts val="600"/>
              </a:spcBef>
              <a:buNone/>
            </a:pPr>
            <a:r>
              <a:rPr lang="pl-PL" sz="1600" dirty="0"/>
              <a:t>realizacja działań prowadzących do likwidacji barier architektonicznych, w szczególności w oparciu o projektowanie uniwersalne lub zastosowanie racjonalnego usprawnienia, a także służących poprawie dostępności cyfrowej i informacyjno-komunikacyjnej oraz uwzględniających potrzeby osób ze specjalnymi potrzebami.  </a:t>
            </a:r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 marL="457202" lvl="1" indent="0">
              <a:lnSpc>
                <a:spcPct val="113000"/>
              </a:lnSpc>
              <a:spcBef>
                <a:spcPts val="600"/>
              </a:spcBef>
              <a:buNone/>
            </a:pP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7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267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37625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7.1. Rewitalizacja zdegradowanych obszarów miejskich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89" y="1042642"/>
            <a:ext cx="10349803" cy="5325627"/>
          </a:xfrm>
        </p:spPr>
        <p:txBody>
          <a:bodyPr>
            <a:noAutofit/>
          </a:bodyPr>
          <a:lstStyle/>
          <a:p>
            <a:pPr lvl="1"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b="1" dirty="0"/>
              <a:t>Najważniejsze warunki realizacji projektów:</a:t>
            </a: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1. </a:t>
            </a:r>
            <a:r>
              <a:rPr lang="pl-PL" sz="1600" b="1" dirty="0"/>
              <a:t>Wsparcie uzyskać mogą wyłącznie projekty uzgodnione z IZ i ujęte na liście projektów stanowiącej załącznik do gminnego programu rewitalizacji</a:t>
            </a:r>
            <a:r>
              <a:rPr lang="pl-PL" sz="1600" dirty="0"/>
              <a:t>.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2. </a:t>
            </a:r>
            <a:r>
              <a:rPr lang="pl-PL" sz="1600" b="1" dirty="0"/>
              <a:t>Zakres uzgodnionego projektu musi</a:t>
            </a:r>
            <a:r>
              <a:rPr lang="pl-PL" sz="1600" dirty="0"/>
              <a:t>: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a. wynikać z przeprowadzonej diagnozy obszaru zdegradowanego;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b. obowiązkowo składać się z: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- </a:t>
            </a:r>
            <a:r>
              <a:rPr lang="pl-PL" sz="1600" b="1" dirty="0"/>
              <a:t>co najmniej jednego zadania realizowanego w ramach 4. typu projektu oraz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b="1" dirty="0"/>
              <a:t>- co najmniej</a:t>
            </a:r>
            <a:r>
              <a:rPr lang="pl-PL" sz="1600" dirty="0"/>
              <a:t>: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• </a:t>
            </a:r>
            <a:r>
              <a:rPr lang="pl-PL" sz="1600" b="1" dirty="0"/>
              <a:t>jednego zadania w ramach jednego z typów projektów 1.-3.</a:t>
            </a:r>
            <a:r>
              <a:rPr lang="pl-PL" sz="1600" dirty="0"/>
              <a:t> – pod warunkiem, iż </a:t>
            </a:r>
            <a:r>
              <a:rPr lang="pl-PL" sz="1600" b="1" dirty="0"/>
              <a:t>stanowi ono uzupełnienie/kontynuację już zrealizowanych przedsięwzięć </a:t>
            </a:r>
            <a:r>
              <a:rPr lang="pl-PL" sz="1600" dirty="0"/>
              <a:t>na danym obszarze/podobszarze (niezależnie od źródła ich finansowania), 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• </a:t>
            </a:r>
            <a:r>
              <a:rPr lang="pl-PL" sz="1600" b="1" dirty="0"/>
              <a:t>dwóch zadań w ramach dwóch różnych typów projektów 1.-3.</a:t>
            </a:r>
            <a:r>
              <a:rPr lang="pl-PL" sz="1600" dirty="0"/>
              <a:t> – w przypadku, gdy </a:t>
            </a:r>
            <a:r>
              <a:rPr lang="pl-PL" sz="1600" b="1" dirty="0"/>
              <a:t>stanowią one przedsięwzięcia planowane na obszarze/podobszarze, na którym nie były realizowane działania rewitalizacyjne</a:t>
            </a:r>
            <a:r>
              <a:rPr lang="pl-PL" sz="1600" dirty="0"/>
              <a:t>. 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8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398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D45123-73E4-476B-A728-685ED8CB6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654" y="337625"/>
            <a:ext cx="11374244" cy="465263"/>
          </a:xfrm>
        </p:spPr>
        <p:txBody>
          <a:bodyPr>
            <a:normAutofit/>
          </a:bodyPr>
          <a:lstStyle/>
          <a:p>
            <a:r>
              <a:rPr lang="pl-PL" dirty="0"/>
              <a:t>Działanie 7.1. Rewitalizacja zdegradowanych obszarów miejskich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FF0D79D-DC8C-4D2B-B025-FAE4F93C3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289" y="1042642"/>
            <a:ext cx="10349803" cy="5325627"/>
          </a:xfrm>
        </p:spPr>
        <p:txBody>
          <a:bodyPr>
            <a:noAutofit/>
          </a:bodyPr>
          <a:lstStyle/>
          <a:p>
            <a:pPr lvl="1">
              <a:lnSpc>
                <a:spcPct val="113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pl-PL" sz="1600" b="1" dirty="0"/>
              <a:t>Najważniejsze warunki realizacji projektów:</a:t>
            </a:r>
            <a:endParaRPr lang="pl-PL" sz="1600" dirty="0"/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3. Realizowane będą wyłącznie projekty: 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a. </a:t>
            </a:r>
            <a:r>
              <a:rPr lang="pl-PL" sz="1600" b="1" dirty="0"/>
              <a:t>partnerskie</a:t>
            </a:r>
            <a:r>
              <a:rPr lang="pl-PL" sz="1600" dirty="0"/>
              <a:t> – partnerami w projektach koordynowanych przez Miasta (jednostki samorządu terytorialnego – będące liderami projektów i beneficjentami) mogą być wszystkie podmioty określone w punkcie "Typ Beneficjenta – szczegółowy", których udział jest istotny dla realizacji lub osiągnięcia celów projektu. </a:t>
            </a:r>
            <a:r>
              <a:rPr lang="pl-PL" sz="1600" b="1" dirty="0"/>
              <a:t>Za partnerstwo uznaje się również współpracę z organizacjami pozarządowymi/pożytku publicznego, w formule zlecania zadań publicznych;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b. </a:t>
            </a:r>
            <a:r>
              <a:rPr lang="pl-PL" sz="1600" b="1" dirty="0"/>
              <a:t>nieprzyczyniające się do segregacji (w tym przestrzennej) osób zamieszkujących obszary zdegradowane i zapewniające dostęp do ogólnie dostępnych usług społecznych</a:t>
            </a:r>
            <a:r>
              <a:rPr lang="pl-PL" sz="1600" dirty="0"/>
              <a:t>;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r>
              <a:rPr lang="pl-PL" sz="1600" dirty="0"/>
              <a:t>c. </a:t>
            </a:r>
            <a:r>
              <a:rPr lang="pl-PL" sz="1600" b="1" dirty="0"/>
              <a:t>uwzględniające wymogi kształtowania ładu przestrzennego</a:t>
            </a:r>
            <a:r>
              <a:rPr lang="pl-PL" sz="1600" dirty="0"/>
              <a:t>, korzystające z zasad zagospodarowania przestrzennego zawartych w </a:t>
            </a:r>
            <a:r>
              <a:rPr lang="pl-PL" sz="1600" b="1" dirty="0"/>
              <a:t>Planie zagospodarowania przestrzennego województwa pomorskiego 2030 </a:t>
            </a:r>
            <a:r>
              <a:rPr lang="pl-PL" sz="1600" dirty="0"/>
              <a:t>oraz nawiązujące do koncepcji </a:t>
            </a:r>
            <a:r>
              <a:rPr lang="pl-PL" sz="1600" b="1" dirty="0"/>
              <a:t>Nowego Europejskiego </a:t>
            </a:r>
            <a:r>
              <a:rPr lang="pl-PL" sz="1600" b="1" dirty="0" err="1"/>
              <a:t>Bauhausu</a:t>
            </a:r>
            <a:r>
              <a:rPr lang="pl-PL" sz="1600" dirty="0"/>
              <a:t>.</a:t>
            </a:r>
          </a:p>
          <a:p>
            <a:pPr marL="457204" lvl="2" indent="0">
              <a:lnSpc>
                <a:spcPct val="113000"/>
              </a:lnSpc>
              <a:spcBef>
                <a:spcPts val="600"/>
              </a:spcBef>
              <a:buClr>
                <a:schemeClr val="accent1"/>
              </a:buClr>
              <a:buNone/>
            </a:pPr>
            <a:endParaRPr lang="pl-PL" sz="1600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E90354D-B7CA-4203-9110-88C2DF9EB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14772"/>
            <a:fld id="{EB4015AA-59F6-416B-87A6-8E3D940284E2}" type="slidenum">
              <a:rPr lang="pl-PL" sz="1200">
                <a:solidFill>
                  <a:srgbClr val="002073"/>
                </a:solidFill>
              </a:rPr>
              <a:pPr defTabSz="414772"/>
              <a:t>9</a:t>
            </a:fld>
            <a:endParaRPr lang="pl-PL" sz="1200" dirty="0">
              <a:solidFill>
                <a:srgbClr val="002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807363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5381</TotalTime>
  <Words>3585</Words>
  <Application>Microsoft Office PowerPoint</Application>
  <PresentationFormat>Panoramiczny</PresentationFormat>
  <Paragraphs>336</Paragraphs>
  <Slides>31</Slides>
  <Notes>28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9" baseType="lpstr">
      <vt:lpstr>Arial</vt:lpstr>
      <vt:lpstr>Calibri</vt:lpstr>
      <vt:lpstr>Courier New</vt:lpstr>
      <vt:lpstr>Open Sans</vt:lpstr>
      <vt:lpstr>Symbol</vt:lpstr>
      <vt:lpstr>Times New Roman</vt:lpstr>
      <vt:lpstr>Wingdings</vt:lpstr>
      <vt:lpstr>1_Motyw pakietu Office</vt:lpstr>
      <vt:lpstr>Projekty rewitalizacyjne – EFRR — uwarunkowania wsparcia z FEP 2021-2027  (Działania: 7.1. Rewitalizacja zdegradowanych obszarów miejskich, 2.4. Efektywność energetyczna – programy rewitalizacji 6.5. Infrastruktura społeczna – programy rewitalizacji). Dyskusja i pytania   </vt:lpstr>
      <vt:lpstr>Działanie 7.1. Rewitalizacja   zdegradowanych obszarów miejskich   </vt:lpstr>
      <vt:lpstr>Działanie 7.1. Rewitalizacja zdegradowanych obszarów miejskich</vt:lpstr>
      <vt:lpstr>Działanie 7.1. Rewitalizacja zdegradowanych obszarów miejskich</vt:lpstr>
      <vt:lpstr>Działanie 7.1. Rewitalizacja zdegradowanych obszarów miejskich</vt:lpstr>
      <vt:lpstr>Działanie 7.1. Rewitalizacja zdegradowanych obszarów miejskich</vt:lpstr>
      <vt:lpstr>Działanie 7.1. Rewitalizacja zdegradowanych obszarów miejskich</vt:lpstr>
      <vt:lpstr>Działanie 7.1. Rewitalizacja zdegradowanych obszarów miejskich</vt:lpstr>
      <vt:lpstr>Działanie 7.1. Rewitalizacja zdegradowanych obszarów miejskich</vt:lpstr>
      <vt:lpstr>Działanie 7.1. Rewitalizacja zdegradowanych obszarów miejskich</vt:lpstr>
      <vt:lpstr>Działanie 7.1. Rewitalizacja zdegradowanych obszarów miejskich</vt:lpstr>
      <vt:lpstr>Działanie 6.5. Infrastruktura społeczna  – programy rewitalizacji </vt:lpstr>
      <vt:lpstr>Działanie 6.5. Infrastruktura społeczna– programy rewitalizacji</vt:lpstr>
      <vt:lpstr>Działanie 6.5. Infrastruktura społeczna– programy rewitalizacji</vt:lpstr>
      <vt:lpstr>Prezentacja programu PowerPoint</vt:lpstr>
      <vt:lpstr>Działanie 6.5. Infrastruktura społeczna– programy rewitalizacji</vt:lpstr>
      <vt:lpstr>Prezentacja programu PowerPoint</vt:lpstr>
      <vt:lpstr>Prezentacja programu PowerPoint</vt:lpstr>
      <vt:lpstr>Wnioskodawcy uprawnieni do złożenia wniosku</vt:lpstr>
      <vt:lpstr>Działanie 2.4. Efektywność energetyczna   – programy rewitalizacji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Preferencje</vt:lpstr>
      <vt:lpstr>Wnioskodawcy uprawnieni do złożenia wniosku</vt:lpstr>
      <vt:lpstr> 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Kryteria wyboru projektów  dla Działania 6.10. Infrastruktura kultury w ramach programu regionalnego  Fundusze Europejskie dla Pomorza 2021-2027</dc:title>
  <dc:creator>Agnieszka Surudo</dc:creator>
  <cp:lastModifiedBy>KDZ</cp:lastModifiedBy>
  <cp:revision>122</cp:revision>
  <cp:lastPrinted>2024-07-29T08:33:24Z</cp:lastPrinted>
  <dcterms:created xsi:type="dcterms:W3CDTF">2023-06-16T08:37:31Z</dcterms:created>
  <dcterms:modified xsi:type="dcterms:W3CDTF">2024-07-29T09:05:58Z</dcterms:modified>
</cp:coreProperties>
</file>