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  <p:sldMasterId id="2147483741" r:id="rId2"/>
    <p:sldMasterId id="2147483752" r:id="rId3"/>
  </p:sldMasterIdLst>
  <p:notesMasterIdLst>
    <p:notesMasterId r:id="rId37"/>
  </p:notesMasterIdLst>
  <p:sldIdLst>
    <p:sldId id="256" r:id="rId4"/>
    <p:sldId id="563" r:id="rId5"/>
    <p:sldId id="587" r:id="rId6"/>
    <p:sldId id="584" r:id="rId7"/>
    <p:sldId id="567" r:id="rId8"/>
    <p:sldId id="337" r:id="rId9"/>
    <p:sldId id="564" r:id="rId10"/>
    <p:sldId id="565" r:id="rId11"/>
    <p:sldId id="566" r:id="rId12"/>
    <p:sldId id="568" r:id="rId13"/>
    <p:sldId id="586" r:id="rId14"/>
    <p:sldId id="569" r:id="rId15"/>
    <p:sldId id="571" r:id="rId16"/>
    <p:sldId id="572" r:id="rId17"/>
    <p:sldId id="573" r:id="rId18"/>
    <p:sldId id="575" r:id="rId19"/>
    <p:sldId id="577" r:id="rId20"/>
    <p:sldId id="381" r:id="rId21"/>
    <p:sldId id="375" r:id="rId22"/>
    <p:sldId id="417" r:id="rId23"/>
    <p:sldId id="580" r:id="rId24"/>
    <p:sldId id="581" r:id="rId25"/>
    <p:sldId id="582" r:id="rId26"/>
    <p:sldId id="583" r:id="rId27"/>
    <p:sldId id="386" r:id="rId28"/>
    <p:sldId id="588" r:id="rId29"/>
    <p:sldId id="419" r:id="rId30"/>
    <p:sldId id="399" r:id="rId31"/>
    <p:sldId id="398" r:id="rId32"/>
    <p:sldId id="420" r:id="rId33"/>
    <p:sldId id="403" r:id="rId34"/>
    <p:sldId id="404" r:id="rId35"/>
    <p:sldId id="296" r:id="rId36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ałowska Agata" initials="MA" lastIdx="1" clrIdx="1">
    <p:extLst>
      <p:ext uri="{19B8F6BF-5375-455C-9EA6-DF929625EA0E}">
        <p15:presenceInfo xmlns:p15="http://schemas.microsoft.com/office/powerpoint/2012/main" userId="Michałowska Agata" providerId="None"/>
      </p:ext>
    </p:extLst>
  </p:cmAuthor>
  <p:cmAuthor id="3" name="Sulencka Anna" initials="SA" lastIdx="1" clrIdx="2">
    <p:extLst>
      <p:ext uri="{19B8F6BF-5375-455C-9EA6-DF929625EA0E}">
        <p15:presenceInfo xmlns:p15="http://schemas.microsoft.com/office/powerpoint/2012/main" userId="S-1-5-21-352459600-126056257-345019615-4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0" autoAdjust="0"/>
  </p:normalViewPr>
  <p:slideViewPr>
    <p:cSldViewPr showGuides="1">
      <p:cViewPr varScale="1">
        <p:scale>
          <a:sx n="70" d="100"/>
          <a:sy n="70" d="100"/>
        </p:scale>
        <p:origin x="1426" y="6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26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26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0939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90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0673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958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087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6191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982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9172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873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ct val="114000"/>
              </a:lnSpc>
              <a:spcAft>
                <a:spcPts val="3000"/>
              </a:spcAft>
              <a:defRPr sz="36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 : Fundusze Europejskie dla Pomorza, Rzeczpospolita Polska, Dofinansowane przez Unie Europejską, Urząd Marszałkowski Województwa Pomorskiego 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665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31.07.2024</a:t>
            </a:fld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92305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75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842684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18" name="Obraz 17" descr="Tekst Fundusze Europejsk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368254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42" y="251445"/>
            <a:ext cx="5291869" cy="3788339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1005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>
            <a:normAutofit/>
          </a:bodyPr>
          <a:lstStyle>
            <a:lvl1pPr>
              <a:defRPr sz="32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400">
                <a:latin typeface="+mn-lt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400">
                <a:latin typeface="+mn-lt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400">
                <a:latin typeface="+mn-lt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199217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>
            <a:normAutofit/>
          </a:bodyPr>
          <a:lstStyle>
            <a:lvl1pPr>
              <a:defRPr sz="32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>
            <a:noAutofit/>
          </a:bodyPr>
          <a:lstStyle>
            <a:lvl1pPr>
              <a:defRPr sz="2200">
                <a:latin typeface="+mn-lt"/>
                <a:cs typeface="Arial" panose="020B0604020202020204" pitchFamily="34" charset="0"/>
              </a:defRPr>
            </a:lvl1pPr>
            <a:lvl2pPr>
              <a:defRPr sz="2200">
                <a:latin typeface="+mn-lt"/>
                <a:cs typeface="Arial" panose="020B0604020202020204" pitchFamily="34" charset="0"/>
              </a:defRPr>
            </a:lvl2pPr>
            <a:lvl3pPr>
              <a:defRPr sz="2200">
                <a:latin typeface="+mn-lt"/>
                <a:cs typeface="Arial" panose="020B0604020202020204" pitchFamily="34" charset="0"/>
              </a:defRPr>
            </a:lvl3pPr>
            <a:lvl4pPr>
              <a:defRPr sz="2200">
                <a:latin typeface="+mn-lt"/>
                <a:cs typeface="Arial" panose="020B0604020202020204" pitchFamily="34" charset="0"/>
              </a:defRPr>
            </a:lvl4pPr>
            <a:lvl5pPr>
              <a:defRPr sz="2200"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>
            <a:noAutofit/>
          </a:bodyPr>
          <a:lstStyle>
            <a:lvl1pPr>
              <a:defRPr sz="2200">
                <a:latin typeface="+mn-lt"/>
                <a:cs typeface="Arial" panose="020B0604020202020204" pitchFamily="34" charset="0"/>
              </a:defRPr>
            </a:lvl1pPr>
            <a:lvl2pPr>
              <a:defRPr sz="2200">
                <a:latin typeface="+mn-lt"/>
                <a:cs typeface="Arial" panose="020B0604020202020204" pitchFamily="34" charset="0"/>
              </a:defRPr>
            </a:lvl2pPr>
            <a:lvl3pPr>
              <a:defRPr sz="2200">
                <a:latin typeface="+mn-lt"/>
                <a:cs typeface="Arial" panose="020B0604020202020204" pitchFamily="34" charset="0"/>
              </a:defRPr>
            </a:lvl3pPr>
            <a:lvl4pPr>
              <a:defRPr sz="2200">
                <a:latin typeface="+mn-lt"/>
                <a:cs typeface="Arial" panose="020B0604020202020204" pitchFamily="34" charset="0"/>
              </a:defRPr>
            </a:lvl4pPr>
            <a:lvl5pPr>
              <a:defRPr sz="2200"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8449159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5477600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71454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4262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3757" y="1975274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71333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Tekst 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600">
                <a:latin typeface="+mn-lt"/>
              </a:defRPr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45909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5" y="1979637"/>
            <a:ext cx="8640382" cy="4680002"/>
          </a:xfrm>
        </p:spPr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907" y="559141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900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560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</p:sldLayoutIdLst>
  <p:transition spd="slow">
    <p:push dir="u"/>
  </p:transition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fif"/><Relationship Id="rId2" Type="http://schemas.openxmlformats.org/officeDocument/2006/relationships/image" Target="../media/image40.jf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6.jfif"/><Relationship Id="rId4" Type="http://schemas.openxmlformats.org/officeDocument/2006/relationships/image" Target="../media/image45.jf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fif"/><Relationship Id="rId2" Type="http://schemas.openxmlformats.org/officeDocument/2006/relationships/image" Target="../media/image39.jfif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fif"/><Relationship Id="rId2" Type="http://schemas.openxmlformats.org/officeDocument/2006/relationships/image" Target="../media/image41.jfif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3.jfif"/><Relationship Id="rId4" Type="http://schemas.openxmlformats.org/officeDocument/2006/relationships/image" Target="../media/image39.jf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3131765"/>
            <a:ext cx="8063709" cy="2304254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pl-PL" dirty="0"/>
              <a:t>Projekty rewitalizacyjne – EFS+</a:t>
            </a:r>
            <a:br>
              <a:rPr lang="pl-PL" sz="3200" dirty="0"/>
            </a:br>
            <a:r>
              <a:rPr lang="pl-PL" sz="3200" dirty="0"/>
              <a:t>— uwarunkowania wsparcia z FEP 2021-2027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9" y="5436020"/>
            <a:ext cx="3960018" cy="505773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+mn-lt"/>
              </a:rPr>
              <a:t>Malbork</a:t>
            </a:r>
            <a:r>
              <a:rPr lang="pl-PL" sz="2400">
                <a:latin typeface="+mn-lt"/>
              </a:rPr>
              <a:t>, 2 </a:t>
            </a:r>
            <a:r>
              <a:rPr lang="pl-PL" sz="2400" dirty="0">
                <a:latin typeface="+mn-lt"/>
              </a:rPr>
              <a:t>sierpnia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TYPY PROJEKTÓW (2/3)</a:t>
            </a:r>
            <a:br>
              <a:rPr lang="pl-PL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547589"/>
            <a:ext cx="8639774" cy="5439718"/>
          </a:xfrm>
        </p:spPr>
        <p:txBody>
          <a:bodyPr>
            <a:noAutofit/>
          </a:bodyPr>
          <a:lstStyle/>
          <a:p>
            <a:pPr marL="0" lvl="0" indent="0">
              <a:buClrTx/>
              <a:buNone/>
            </a:pPr>
            <a:endParaRPr lang="pl-PL" dirty="0">
              <a:solidFill>
                <a:srgbClr val="000000"/>
              </a:solidFill>
            </a:endParaRPr>
          </a:p>
          <a:p>
            <a:pPr marL="846871" lvl="1" indent="-342900">
              <a:buFont typeface="+mj-lt"/>
              <a:buAutoNum type="alphaLcPeriod" startAt="3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usługi aktywnej integracji o charakterze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edukacyjnym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których celem jest nabycie lub potwierdzenie kompetencji ogólnych lub zawodowych dostosowanych do potrzeb rynku pracy, prowadzące do uzyskania kwalifikacji (m.in. w ramach edukacji formalnej);</a:t>
            </a:r>
          </a:p>
          <a:p>
            <a:pPr marL="846138" lvl="1" indent="-342900">
              <a:buFont typeface="+mj-lt"/>
              <a:buAutoNum type="alphaLcPeriod" startAt="4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usługi aktywnej integracji o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charakterze zdrowotnym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których celem jest wyeliminowanie lub złagodzenie barier zdrowotnych utrudniających funkcjonowanie w społeczeństwie lub powodujących oddalenie od rynku pracy;</a:t>
            </a:r>
          </a:p>
          <a:p>
            <a:pPr marL="846138" lvl="1" indent="-342900">
              <a:buFont typeface="+mj-lt"/>
              <a:buAutoNum type="alphaLcPeriod" startAt="4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działania w zakresie poprawy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warunków mieszkaniowych 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oraz działania dotyczące poprawy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kompetencji w zakresie spędzania czasu wolnego </a:t>
            </a:r>
            <a:br>
              <a:rPr lang="pl-PL" sz="2000" b="1" dirty="0">
                <a:solidFill>
                  <a:srgbClr val="000000"/>
                </a:solidFill>
                <a:latin typeface="+mn-lt"/>
              </a:rPr>
            </a:br>
            <a:r>
              <a:rPr lang="pl-PL" sz="2000" dirty="0">
                <a:solidFill>
                  <a:srgbClr val="000000"/>
                </a:solidFill>
                <a:latin typeface="+mn-lt"/>
              </a:rPr>
              <a:t>i rekreacji oraz uczestnictwa w kulturze kierowane głównie do dzieci oraz do dzieci i ich rodziców/opiekunów w celu wzmacniania więzi (możliwe </a:t>
            </a:r>
            <a:br>
              <a:rPr lang="pl-PL" sz="2000" dirty="0">
                <a:solidFill>
                  <a:srgbClr val="000000"/>
                </a:solidFill>
                <a:latin typeface="+mn-lt"/>
              </a:rPr>
            </a:br>
            <a:r>
              <a:rPr lang="pl-PL" sz="2000" dirty="0">
                <a:solidFill>
                  <a:srgbClr val="000000"/>
                </a:solidFill>
                <a:latin typeface="+mn-lt"/>
              </a:rPr>
              <a:t>do realizacji wyłącznie jako element kompleksowych projektów w zakresie aktywizacji społeczno-zawodowej).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25637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TYPY PROJEKTÓW</a:t>
            </a:r>
            <a:b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547589"/>
            <a:ext cx="8639774" cy="5439718"/>
          </a:xfrm>
        </p:spPr>
        <p:txBody>
          <a:bodyPr>
            <a:noAutofit/>
          </a:bodyPr>
          <a:lstStyle/>
          <a:p>
            <a:pPr marL="0" lvl="0" indent="0">
              <a:buClrTx/>
              <a:buNone/>
            </a:pPr>
            <a:endParaRPr lang="pl-PL" dirty="0">
              <a:solidFill>
                <a:srgbClr val="000000"/>
              </a:solidFill>
            </a:endParaRPr>
          </a:p>
          <a:p>
            <a:pPr marL="342900" lvl="0" indent="-342900">
              <a:buClrTx/>
              <a:buFont typeface="+mj-lt"/>
              <a:buAutoNum type="arabicPeriod" startAt="2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Kompleksowe wsparcie aktywizacji społeczno–zawodowej za pośrednictwem podmiotów zatrudnienia socjalnego (centrów integracji społecznej (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CIS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) i klubów integracji społecznej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(KIS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)), warsztatów terapii zajęciowej (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WTZ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) i zakładów aktywności zawodowej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(ZAZ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) oraz Środowiskowych Domów Samopomocy (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ŚDS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) poprzez:</a:t>
            </a:r>
          </a:p>
          <a:p>
            <a:pPr marL="846871" lvl="1" indent="-342900">
              <a:buFont typeface="+mj-lt"/>
              <a:buAutoNum type="alphaL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tworzenie nowych podmiotów;</a:t>
            </a:r>
          </a:p>
          <a:p>
            <a:pPr marL="846871" lvl="1" indent="-342900">
              <a:buFont typeface="+mj-lt"/>
              <a:buAutoNum type="alphaL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wsparcie istniejących podmiotów i ich uczestników poprzez realizację działań wymienionych w 1. typie projektów.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None/>
            </a:pPr>
            <a:endParaRPr lang="pl-PL" sz="2800" dirty="0">
              <a:solidFill>
                <a:schemeClr val="tx2">
                  <a:lumMod val="50000"/>
                </a:schemeClr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73004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PREFERENCJE/WYMOGI</a:t>
            </a:r>
            <a:br>
              <a:rPr lang="pl-PL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691605"/>
            <a:ext cx="8639774" cy="52565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Preferowane/wymagane zgodnie z Programem będą projekty: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realizowane w partnerstwie JST z instytucjami rynku pracy i/lub organizacjami pozarządowymi/podmiotami ekonomii społecznej/przedsiębiorstwami społecznymi;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realizowane w partnerstwie z pracodawcami lub organizacjami pracodawców;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prowadzące do zatrudnienia w podmiotach ekonomii społecznej/przedsiębiorstwach społecznych;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wykorzystujące animację środowiskową i wolontariat. </a:t>
            </a:r>
            <a:endParaRPr lang="pl-PL" sz="2400" dirty="0">
              <a:solidFill>
                <a:schemeClr val="tx2">
                  <a:lumMod val="50000"/>
                </a:schemeClr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13192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430" y="243688"/>
            <a:ext cx="8568952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</a:t>
            </a:r>
            <a:r>
              <a:rPr lang="pl-PL" dirty="0">
                <a:solidFill>
                  <a:srgbClr val="002073"/>
                </a:solidFill>
                <a:latin typeface="+mn-lt"/>
              </a:rPr>
              <a:t>PODSTAWOWE WARUNKI (1/4)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30" y="1696263"/>
            <a:ext cx="8568952" cy="5503573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  <a:ea typeface="Times New Roman" panose="02020603050405020304" pitchFamily="18" charset="0"/>
              </a:rPr>
              <a:t>Wsparcie </a:t>
            </a:r>
            <a:r>
              <a:rPr lang="pl-PL" sz="2000" b="1" dirty="0">
                <a:latin typeface="+mn-lt"/>
                <a:ea typeface="Times New Roman" panose="02020603050405020304" pitchFamily="18" charset="0"/>
              </a:rPr>
              <a:t>WTZ/ZAZ </a:t>
            </a:r>
            <a:r>
              <a:rPr lang="pl-PL" sz="2000" dirty="0">
                <a:latin typeface="+mn-lt"/>
                <a:ea typeface="Times New Roman" panose="02020603050405020304" pitchFamily="18" charset="0"/>
              </a:rPr>
              <a:t>udzielanie będzie pod warunkiem zdiagnozowania na poziomie lokalnym potrzeby zastosowania tej formy wsparcia i może zostać zapewnione </a:t>
            </a:r>
            <a:r>
              <a:rPr lang="pl-PL" sz="2000" b="1" dirty="0">
                <a:latin typeface="+mn-lt"/>
                <a:ea typeface="Times New Roman" panose="02020603050405020304" pitchFamily="18" charset="0"/>
              </a:rPr>
              <a:t>przez ograniczony czas dla konkretnego uczestnika (do 2 lat</a:t>
            </a:r>
            <a:r>
              <a:rPr lang="pl-PL" sz="2000" dirty="0">
                <a:latin typeface="+mn-lt"/>
                <a:ea typeface="Times New Roman" panose="02020603050405020304" pitchFamily="18" charset="0"/>
              </a:rPr>
              <a:t>).</a:t>
            </a:r>
          </a:p>
          <a:p>
            <a:pPr lvl="0">
              <a:spcBef>
                <a:spcPts val="18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  <a:ea typeface="Times New Roman" panose="02020603050405020304" pitchFamily="18" charset="0"/>
              </a:rPr>
              <a:t> Warunkiem wsparcia w ramach WTZ będzie zaoferowanie uczestnikom </a:t>
            </a:r>
            <a:r>
              <a:rPr lang="pl-PL" sz="2000" b="1" dirty="0">
                <a:latin typeface="+mn-lt"/>
                <a:ea typeface="Times New Roman" panose="02020603050405020304" pitchFamily="18" charset="0"/>
              </a:rPr>
              <a:t>realnej ścieżki dojścia do PS/PES</a:t>
            </a:r>
            <a:r>
              <a:rPr lang="pl-PL" sz="2000" dirty="0">
                <a:latin typeface="+mn-lt"/>
                <a:ea typeface="Times New Roman" panose="02020603050405020304" pitchFamily="18" charset="0"/>
              </a:rPr>
              <a:t>, w tym ZAZ (lub innej formy zatrudnienia). </a:t>
            </a:r>
          </a:p>
          <a:p>
            <a:pPr lvl="0">
              <a:spcBef>
                <a:spcPts val="18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  <a:ea typeface="Times New Roman" panose="02020603050405020304" pitchFamily="18" charset="0"/>
              </a:rPr>
              <a:t>Wsparcie w ramach </a:t>
            </a:r>
            <a:r>
              <a:rPr lang="pl-PL" sz="2000" b="1" dirty="0">
                <a:latin typeface="+mn-lt"/>
                <a:ea typeface="Times New Roman" panose="02020603050405020304" pitchFamily="18" charset="0"/>
              </a:rPr>
              <a:t>ZAZ</a:t>
            </a:r>
            <a:r>
              <a:rPr lang="pl-PL" sz="2000" dirty="0">
                <a:latin typeface="+mn-lt"/>
                <a:ea typeface="Times New Roman" panose="02020603050405020304" pitchFamily="18" charset="0"/>
              </a:rPr>
              <a:t> będzie możliwe pod warunkiem, że </a:t>
            </a:r>
            <a:r>
              <a:rPr lang="pl-PL" sz="2000" b="1" dirty="0">
                <a:latin typeface="+mn-lt"/>
                <a:ea typeface="Times New Roman" panose="02020603050405020304" pitchFamily="18" charset="0"/>
              </a:rPr>
              <a:t>minimum 5% uczestników </a:t>
            </a:r>
            <a:r>
              <a:rPr lang="pl-PL" sz="2000" dirty="0">
                <a:latin typeface="+mn-lt"/>
                <a:ea typeface="Times New Roman" panose="02020603050405020304" pitchFamily="18" charset="0"/>
              </a:rPr>
              <a:t>ZAZ zostanie zatrudnionych w PS/PES lub wejdzie na otwarty rynek pracy/zarejestruje się w urzędzie pracy. </a:t>
            </a:r>
          </a:p>
          <a:p>
            <a:pPr lvl="0">
              <a:spcBef>
                <a:spcPts val="18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Tworzenie nowych miejsc reintegracji w nowych i istniejących 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/>
              </a:rPr>
              <a:t>ŚDS </a:t>
            </a: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musi być każdorazowo poprzedzone uzyskaniem 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/>
              </a:rPr>
              <a:t>pozytywnej opinii wojewody</a:t>
            </a: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, stwierdzającej potrzebę utworzenia nowych miejsc.</a:t>
            </a:r>
          </a:p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endParaRPr lang="pl-PL" sz="2000" dirty="0"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29579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9145016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</a:t>
            </a:r>
            <a:r>
              <a:rPr lang="pl-PL" dirty="0">
                <a:solidFill>
                  <a:srgbClr val="002073"/>
                </a:solidFill>
                <a:latin typeface="+mn-lt"/>
              </a:rPr>
              <a:t>PODSTAWOWE WARUNKI (2/4)</a:t>
            </a: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979457"/>
            <a:ext cx="8784976" cy="4608512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Jeśli w projektach stosowane są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instrumenty i usługi rynku pracy 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analogiczne jak wskazane w 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ustawie z dnia 20 kwietnia 2004 r. o promocji zatrudnienia </a:t>
            </a:r>
            <a:br>
              <a:rPr lang="pl-PL" sz="2000" b="1" dirty="0">
                <a:solidFill>
                  <a:srgbClr val="000000"/>
                </a:solidFill>
                <a:latin typeface="+mn-lt"/>
              </a:rPr>
            </a:br>
            <a:r>
              <a:rPr lang="pl-PL" sz="2000" b="1" dirty="0">
                <a:solidFill>
                  <a:srgbClr val="000000"/>
                </a:solidFill>
                <a:latin typeface="+mn-lt"/>
              </a:rPr>
              <a:t>i instytucjach rynku pracy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muszą być realizowane w sposób i na zasadach określonych w tej ustawie i odpowiednich aktach wykonawczych do ustawy.</a:t>
            </a:r>
          </a:p>
          <a:p>
            <a:pPr lvl="0">
              <a:spcBef>
                <a:spcPts val="18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+mn-lt"/>
              </a:rPr>
              <a:t>Usługi aktywnej integracji o charakterze zawodowym 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są realizowane przez podmioty wyspecjalizowane w zakresie aktywizacji zawodowej. </a:t>
            </a:r>
          </a:p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/>
              </a:rPr>
              <a:t>Usługi aktywnej integracji o charakterze zawodowym </a:t>
            </a: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dla osób, rodzin i środowisk wymienionych w grupie docelowej 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/>
              </a:rPr>
              <a:t>nie stanowią pierwszego elementu wsparcia </a:t>
            </a:r>
            <a:br>
              <a:rPr lang="pl-PL" sz="2000" b="1" dirty="0">
                <a:solidFill>
                  <a:srgbClr val="000000"/>
                </a:solidFill>
                <a:latin typeface="Calibri" panose="020F0502020204030204"/>
              </a:rPr>
            </a:b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w ramach ścieżki reintegracji (nie dotyczy projektów realizowanych przez podmioty reintegracyjne).</a:t>
            </a:r>
          </a:p>
          <a:p>
            <a:pPr lvl="0">
              <a:spcBef>
                <a:spcPts val="18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71742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9145016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</a:t>
            </a:r>
            <a:r>
              <a:rPr lang="pl-PL" dirty="0">
                <a:solidFill>
                  <a:srgbClr val="002073"/>
                </a:solidFill>
                <a:latin typeface="+mn-lt"/>
              </a:rPr>
              <a:t>PODSTAWOWE WARUNKI (3/4)</a:t>
            </a:r>
            <a:br>
              <a:rPr lang="pl-PL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835621"/>
            <a:ext cx="9217024" cy="5151686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W przypadku wsparcia osób biernych zawodowo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niezbędna jest odpowiednia identyfikacja powodów bierności zawodowe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j i przygotowanie opracowanego na tej podstawie, dopasowanego do potrzeb danej osoby, indywidualnego planu działania.</a:t>
            </a:r>
          </a:p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W ramach aktywnej integracji wparcie odbywa się w oparciu o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ścieżkę reintegracji stworzoną indywidualnie dla każdej osoby, rodziny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z uwzględnieniem diagnozy sytuacji problemowej, zasobów, potencjału, predyspozycji, potrzeb.</a:t>
            </a:r>
          </a:p>
          <a:p>
            <a:pPr lvl="0">
              <a:spcBef>
                <a:spcPts val="18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Beneficjenci są zobowiązani do 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/>
              </a:rPr>
              <a:t>informowania właściwych terytorialnie </a:t>
            </a: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ośrodków pomocy społecznej (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/>
              </a:rPr>
              <a:t>OPS</a:t>
            </a: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) i powiatowych centrów pomocy rodzinie (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/>
              </a:rPr>
              <a:t>PCPR</a:t>
            </a: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) o realizowanych projektach, m.in. w celu niepowielania wsparcia już udzielonego danej osobie.</a:t>
            </a:r>
          </a:p>
          <a:p>
            <a:pPr lvl="0">
              <a:spcBef>
                <a:spcPts val="18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Beneficjent jest zobowiązany do 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/>
              </a:rPr>
              <a:t>przekazania uczestnikom informacji </a:t>
            </a: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o podmiotach realizujących projekt w obszarze rynku pracy oraz udzielenia ewentualnego wsparcia w procesie rekrutacji w celu 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/>
              </a:rPr>
              <a:t>ułatwienia uczestnikom skorzystania z dalszego wsparcia</a:t>
            </a:r>
            <a:r>
              <a:rPr lang="pl-PL" sz="2000" dirty="0">
                <a:solidFill>
                  <a:srgbClr val="000000"/>
                </a:solidFill>
                <a:latin typeface="Calibri" panose="020F0502020204030204"/>
              </a:rPr>
              <a:t>.</a:t>
            </a:r>
          </a:p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+mn-lt"/>
            </a:endParaRPr>
          </a:p>
          <a:p>
            <a:pPr marL="0" lvl="0" indent="0">
              <a:buClr>
                <a:srgbClr val="003399"/>
              </a:buClr>
              <a:buNone/>
            </a:pPr>
            <a:endParaRPr lang="pl-PL" dirty="0">
              <a:solidFill>
                <a:srgbClr val="000000"/>
              </a:solidFill>
            </a:endParaRPr>
          </a:p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30670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9145016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</a:t>
            </a:r>
            <a:r>
              <a:rPr lang="pl-PL" dirty="0">
                <a:solidFill>
                  <a:srgbClr val="002073"/>
                </a:solidFill>
                <a:latin typeface="+mn-lt"/>
              </a:rPr>
              <a:t>PODSTAWOWE WARUNKI (4/4)</a:t>
            </a:r>
            <a:br>
              <a:rPr lang="pl-PL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835621"/>
            <a:ext cx="8784976" cy="5151686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W przypadku wsparcia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osób w kryzysie bezdomności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dotkniętych wykluczeniem </a:t>
            </a:r>
            <a:br>
              <a:rPr lang="pl-PL" sz="2000" dirty="0">
                <a:solidFill>
                  <a:srgbClr val="000000"/>
                </a:solidFill>
                <a:latin typeface="+mn-lt"/>
              </a:rPr>
            </a:br>
            <a:r>
              <a:rPr lang="pl-PL" sz="2000" dirty="0">
                <a:solidFill>
                  <a:srgbClr val="000000"/>
                </a:solidFill>
                <a:latin typeface="+mn-lt"/>
              </a:rPr>
              <a:t>z dostępu do mieszkań lub zagrożonych bezdomnością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wsparcie może ograniczać się do aktywizacji społecznej.</a:t>
            </a:r>
          </a:p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W zakresie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wsparcia osób w kryzysie bezdomności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dotkniętych wykluczeniem </a:t>
            </a:r>
            <a:br>
              <a:rPr lang="pl-PL" sz="2000" dirty="0">
                <a:solidFill>
                  <a:srgbClr val="000000"/>
                </a:solidFill>
                <a:latin typeface="+mn-lt"/>
              </a:rPr>
            </a:br>
            <a:r>
              <a:rPr lang="pl-PL" sz="2000" dirty="0">
                <a:solidFill>
                  <a:srgbClr val="000000"/>
                </a:solidFill>
                <a:latin typeface="+mn-lt"/>
              </a:rPr>
              <a:t>z dostępu do mieszkań lub zagrożonych bezdomnością istnieje możliwość realizacji elementów społecznych w postaci usług w zakresie przeciwdziałania bezdomności i wspierających te osoby (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np. usług streetworkingu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), jak i mieszkaniowych, w tym poprzez wykorzystanie modelu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Najpierw mieszkanie 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(ang. </a:t>
            </a:r>
            <a:r>
              <a:rPr lang="pl-PL" sz="2000" dirty="0" err="1">
                <a:solidFill>
                  <a:srgbClr val="000000"/>
                </a:solidFill>
                <a:latin typeface="+mn-lt"/>
              </a:rPr>
              <a:t>Housing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 First).</a:t>
            </a:r>
          </a:p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Możliwa jest realizacja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działań wspierających tworzenie miejsc pracy dla osób z niepełnosprawnościami,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 w szczególności poprzez wyposażenie lub doposażenie stanowiska pracy na potrzeby zatrudnienia osoby z niepełnosprawnością, dostosowanie stanowiska pracy do potrzeb osób z niepełnosprawnościami (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jako element kompleksowych projektów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 obejmujących aktywizację społeczno-zawodową osób z niepełnosprawnościami).</a:t>
            </a:r>
          </a:p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+mn-lt"/>
            </a:endParaRPr>
          </a:p>
          <a:p>
            <a:pPr lvl="0">
              <a:buClr>
                <a:srgbClr val="003399"/>
              </a:buClr>
              <a:buFont typeface="Arial" panose="020B0604020202020204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48479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8FE0AC6C-CD3A-4087-A40B-B3F87BACD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5718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sz="2800" b="0" dirty="0"/>
              <a:t>Rewitalizacja -  EFS+</a:t>
            </a:r>
          </a:p>
        </p:txBody>
      </p:sp>
      <p:sp>
        <p:nvSpPr>
          <p:cNvPr id="37" name="Prostokąt 36">
            <a:extLst>
              <a:ext uri="{FF2B5EF4-FFF2-40B4-BE49-F238E27FC236}">
                <a16:creationId xmlns:a16="http://schemas.microsoft.com/office/drawing/2014/main" id="{41E3DE10-460E-486E-8A87-787FB886C51B}"/>
              </a:ext>
            </a:extLst>
          </p:cNvPr>
          <p:cNvSpPr/>
          <p:nvPr/>
        </p:nvSpPr>
        <p:spPr>
          <a:xfrm>
            <a:off x="1025716" y="2123653"/>
            <a:ext cx="8639484" cy="10464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Działanie 5.19. </a:t>
            </a:r>
            <a:b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l-PL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2400" dirty="0">
                <a:solidFill>
                  <a:srgbClr val="002060"/>
                </a:solidFill>
                <a:latin typeface="Calibri" panose="020F0502020204030204"/>
              </a:rPr>
              <a:t>sługi społeczne i zdrowotne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programy rewitalizacji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FF7572C-73E7-4EEE-9BEE-597449891A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B4015AA-59F6-416B-87A6-8E3D940284E2}" type="slidenum">
              <a:rPr lang="pl-PL" noProof="0" smtClean="0"/>
              <a:pPr lvl="0"/>
              <a:t>17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07380143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467469"/>
            <a:ext cx="9289032" cy="1080120"/>
          </a:xfrm>
        </p:spPr>
        <p:txBody>
          <a:bodyPr>
            <a:normAutofit/>
          </a:bodyPr>
          <a:lstStyle/>
          <a:p>
            <a:r>
              <a:rPr lang="pl-PL" dirty="0"/>
              <a:t>Działanie 5.19. Usługi społeczne i zdrowotne </a:t>
            </a:r>
            <a:br>
              <a:rPr lang="pl-PL" dirty="0"/>
            </a:br>
            <a:r>
              <a:rPr lang="pl-PL" dirty="0"/>
              <a:t>– CEL DZIAŁANIA</a:t>
            </a:r>
            <a:endParaRPr lang="pl-PL" sz="24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2195661"/>
            <a:ext cx="8712968" cy="4626344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800" dirty="0"/>
              <a:t>Zwiększenie dostępu do </a:t>
            </a:r>
            <a:r>
              <a:rPr lang="pl-PL" sz="2800" b="1" dirty="0"/>
              <a:t>zdeinstytucjonalizowanych</a:t>
            </a:r>
            <a:r>
              <a:rPr lang="pl-PL" sz="2800" dirty="0"/>
              <a:t>, zindywidualizowanych i zintegrowanych usług społecznych, świadczonych </a:t>
            </a:r>
            <a:r>
              <a:rPr lang="pl-PL" sz="2800" b="1" dirty="0"/>
              <a:t>w lokalnej społeczności</a:t>
            </a:r>
            <a:r>
              <a:rPr lang="pl-PL" sz="2800" dirty="0"/>
              <a:t>, </a:t>
            </a:r>
            <a:br>
              <a:rPr lang="pl-PL" sz="2800" dirty="0"/>
            </a:br>
            <a:r>
              <a:rPr lang="pl-PL" sz="2800" dirty="0"/>
              <a:t>w oparciu o </a:t>
            </a:r>
            <a:r>
              <a:rPr lang="pl-PL" sz="2800" b="1" dirty="0"/>
              <a:t>diagnozę sytuacji problemowej</a:t>
            </a:r>
            <a:r>
              <a:rPr lang="pl-PL" sz="2800" dirty="0"/>
              <a:t>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7" name="Owal 6" descr="Obraz rąk starszej osoby opierającej sie na lasce">
            <a:extLst>
              <a:ext uri="{FF2B5EF4-FFF2-40B4-BE49-F238E27FC236}">
                <a16:creationId xmlns:a16="http://schemas.microsoft.com/office/drawing/2014/main" id="{D5D66559-369E-4303-A00B-ABDCEA521542}"/>
              </a:ext>
            </a:extLst>
          </p:cNvPr>
          <p:cNvSpPr/>
          <p:nvPr/>
        </p:nvSpPr>
        <p:spPr>
          <a:xfrm>
            <a:off x="999469" y="4697196"/>
            <a:ext cx="1990734" cy="1935166"/>
          </a:xfrm>
          <a:prstGeom prst="ellipse">
            <a:avLst/>
          </a:prstGeom>
          <a:blipFill>
            <a:blip r:embed="rId2"/>
            <a:srcRect/>
            <a:stretch>
              <a:fillRect l="-28000" r="-28000"/>
            </a:stretch>
          </a:blipFill>
          <a:ln w="285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8" name="Owal 7" descr="Obraz grupy dzieci w trakcie warsztatów plastycznych">
            <a:extLst>
              <a:ext uri="{FF2B5EF4-FFF2-40B4-BE49-F238E27FC236}">
                <a16:creationId xmlns:a16="http://schemas.microsoft.com/office/drawing/2014/main" id="{2C08065C-CF0F-4A5D-85B9-E50FE8A176F9}"/>
              </a:ext>
            </a:extLst>
          </p:cNvPr>
          <p:cNvSpPr/>
          <p:nvPr/>
        </p:nvSpPr>
        <p:spPr>
          <a:xfrm>
            <a:off x="3160176" y="4662706"/>
            <a:ext cx="1990734" cy="1935166"/>
          </a:xfrm>
          <a:prstGeom prst="ellipse">
            <a:avLst/>
          </a:prstGeom>
          <a:blipFill>
            <a:blip r:embed="rId3"/>
            <a:srcRect/>
            <a:stretch>
              <a:fillRect l="-28000" r="-28000"/>
            </a:stretch>
          </a:blipFill>
          <a:ln w="285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9" name="Owal 8" descr="obraz złączonych rąk dorosłych ludzi i dzieci">
            <a:extLst>
              <a:ext uri="{FF2B5EF4-FFF2-40B4-BE49-F238E27FC236}">
                <a16:creationId xmlns:a16="http://schemas.microsoft.com/office/drawing/2014/main" id="{87031064-2716-4D87-9706-15FD975BD74A}"/>
              </a:ext>
            </a:extLst>
          </p:cNvPr>
          <p:cNvSpPr/>
          <p:nvPr/>
        </p:nvSpPr>
        <p:spPr>
          <a:xfrm>
            <a:off x="5280563" y="4656681"/>
            <a:ext cx="1990734" cy="1935166"/>
          </a:xfrm>
          <a:prstGeom prst="ellipse">
            <a:avLst/>
          </a:prstGeom>
          <a:blipFill>
            <a:blip r:embed="rId4"/>
            <a:srcRect/>
            <a:stretch>
              <a:fillRect l="-28000" r="-28000"/>
            </a:stretch>
          </a:blipFill>
          <a:ln w="285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10" name="Owal 9" descr="obraz smutnej osoby oraz wyciągniętej ku niemu ręki">
            <a:extLst>
              <a:ext uri="{FF2B5EF4-FFF2-40B4-BE49-F238E27FC236}">
                <a16:creationId xmlns:a16="http://schemas.microsoft.com/office/drawing/2014/main" id="{04FC96C5-2F10-47A7-A87D-253FE3A84221}"/>
              </a:ext>
            </a:extLst>
          </p:cNvPr>
          <p:cNvSpPr/>
          <p:nvPr/>
        </p:nvSpPr>
        <p:spPr>
          <a:xfrm>
            <a:off x="7380943" y="4669400"/>
            <a:ext cx="1990734" cy="1935166"/>
          </a:xfrm>
          <a:prstGeom prst="ellipse">
            <a:avLst/>
          </a:prstGeom>
          <a:blipFill>
            <a:blip r:embed="rId5"/>
            <a:srcRect/>
            <a:stretch>
              <a:fillRect l="-28000" r="-28000"/>
            </a:stretch>
          </a:blipFill>
          <a:ln w="285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237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rgbClr val="002073"/>
                </a:solidFill>
              </a:rPr>
              <a:t>Działanie 5.19. Usługi społeczne i zdrowotne </a:t>
            </a:r>
            <a:br>
              <a:rPr lang="pl-PL" dirty="0">
                <a:solidFill>
                  <a:srgbClr val="002073"/>
                </a:solidFill>
              </a:rPr>
            </a:br>
            <a:r>
              <a:rPr lang="pl-PL" dirty="0">
                <a:solidFill>
                  <a:srgbClr val="002073"/>
                </a:solidFill>
              </a:rPr>
              <a:t>– GRUPA DOCELOWA</a:t>
            </a:r>
            <a:br>
              <a:rPr lang="pl-PL" u="sng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368" y="899517"/>
            <a:ext cx="8653831" cy="5850281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b="1" dirty="0">
              <a:solidFill>
                <a:srgbClr val="000000"/>
              </a:solidFill>
            </a:endParaRPr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O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soby dotknięte/zagrożone ubóstwem i wykluczeniem społecznym oraz ich rodziny, w szczególności:</a:t>
            </a:r>
          </a:p>
          <a:p>
            <a:pPr marL="542925" lvl="0" indent="-523875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osoby wymagające wsparcia w codziennym funkcjonowaniu i ich opiekunowie,</a:t>
            </a:r>
          </a:p>
          <a:p>
            <a:pPr marL="542925" lvl="0" indent="-523875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dzieci umieszczone w pieczy zastępczej; </a:t>
            </a:r>
            <a:endParaRPr lang="pl-PL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lvl="0" indent="-523875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osoby chorujące przewlekle;</a:t>
            </a:r>
            <a:endParaRPr lang="pl-PL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lvl="0" indent="-523875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osoby starsze;</a:t>
            </a:r>
            <a:endParaRPr lang="pl-PL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lvl="0" indent="-523875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osoby z niepełnosprawnościami;</a:t>
            </a:r>
            <a:endParaRPr lang="pl-PL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lvl="0" indent="-523875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osoby z ograniczoną sprawnością, w tym osoby z niepełnosprawnościami;</a:t>
            </a:r>
            <a:endParaRPr lang="pl-PL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lvl="0" indent="-523875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osoby z problemami zdrowia psychicznego i ich otoczenie.</a:t>
            </a:r>
          </a:p>
          <a:p>
            <a:pPr marL="0" lvl="0" indent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None/>
            </a:pPr>
            <a:endParaRPr lang="pl-PL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669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002894CA-2F6A-4DD1-9B69-8F3261966B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 anchor="ctr" anchorCtr="0">
            <a:normAutofit/>
          </a:bodyPr>
          <a:lstStyle/>
          <a:p>
            <a:pPr algn="ctr"/>
            <a:r>
              <a:rPr lang="pl-PL" sz="2800" b="0" dirty="0"/>
              <a:t>Rewitalizacja - EFS+</a:t>
            </a:r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985EEBFC-C37F-43F6-B220-1F7880FAA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-193505" y="2561325"/>
            <a:ext cx="5544618" cy="3112831"/>
          </a:xfrm>
          <a:prstGeom prst="homePlate">
            <a:avLst>
              <a:gd name="adj" fmla="val 0"/>
            </a:avLst>
          </a:prstGeom>
          <a:solidFill>
            <a:srgbClr val="A6D3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CD1F0B6-41C2-4AC3-89F5-54F5217AAD8C}"/>
              </a:ext>
            </a:extLst>
          </p:cNvPr>
          <p:cNvSpPr txBox="1"/>
          <p:nvPr/>
        </p:nvSpPr>
        <p:spPr>
          <a:xfrm>
            <a:off x="1252497" y="1610564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Aktywizacja </a:t>
            </a:r>
            <a:br>
              <a:rPr lang="pl-PL" sz="2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społeczno - zawodowa</a:t>
            </a:r>
          </a:p>
        </p:txBody>
      </p:sp>
      <p:sp>
        <p:nvSpPr>
          <p:cNvPr id="25" name="Owal 24" descr="Rysunek grupy osób na szkoleniu">
            <a:extLst>
              <a:ext uri="{FF2B5EF4-FFF2-40B4-BE49-F238E27FC236}">
                <a16:creationId xmlns:a16="http://schemas.microsoft.com/office/drawing/2014/main" id="{1B8A58F4-ABB0-462A-8FC0-001B057370F0}"/>
              </a:ext>
            </a:extLst>
          </p:cNvPr>
          <p:cNvSpPr/>
          <p:nvPr/>
        </p:nvSpPr>
        <p:spPr>
          <a:xfrm>
            <a:off x="1578863" y="2482103"/>
            <a:ext cx="2083572" cy="1948405"/>
          </a:xfrm>
          <a:prstGeom prst="ellipse">
            <a:avLst/>
          </a:prstGeom>
          <a:blipFill>
            <a:blip r:embed="rId2"/>
            <a:srcRect/>
            <a:stretch>
              <a:fillRect l="-15000" r="-15000"/>
            </a:stretch>
          </a:blipFill>
          <a:ln w="285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7" name="Prostokąt 36">
            <a:extLst>
              <a:ext uri="{FF2B5EF4-FFF2-40B4-BE49-F238E27FC236}">
                <a16:creationId xmlns:a16="http://schemas.microsoft.com/office/drawing/2014/main" id="{41E3DE10-460E-486E-8A87-787FB886C51B}"/>
              </a:ext>
            </a:extLst>
          </p:cNvPr>
          <p:cNvSpPr/>
          <p:nvPr/>
        </p:nvSpPr>
        <p:spPr>
          <a:xfrm>
            <a:off x="1131248" y="4657355"/>
            <a:ext cx="28951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Działanie 5.12. 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Aktywne </a:t>
            </a:r>
            <a:b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włączenie społeczne </a:t>
            </a:r>
            <a:b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programy rewitalizacji</a:t>
            </a:r>
          </a:p>
        </p:txBody>
      </p:sp>
      <p:sp>
        <p:nvSpPr>
          <p:cNvPr id="31" name="Prostokąt 30">
            <a:extLst>
              <a:ext uri="{FF2B5EF4-FFF2-40B4-BE49-F238E27FC236}">
                <a16:creationId xmlns:a16="http://schemas.microsoft.com/office/drawing/2014/main" id="{461376DD-6222-4BC5-B1D0-B63CF3D59470}"/>
              </a:ext>
            </a:extLst>
          </p:cNvPr>
          <p:cNvSpPr/>
          <p:nvPr/>
        </p:nvSpPr>
        <p:spPr>
          <a:xfrm>
            <a:off x="1252497" y="6143034"/>
            <a:ext cx="24747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0079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 mln euro </a:t>
            </a:r>
            <a:b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(EFS+)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CD7A3A7-C303-4AD4-AD6D-DCF450F6B4E0}"/>
              </a:ext>
            </a:extLst>
          </p:cNvPr>
          <p:cNvSpPr txBox="1"/>
          <p:nvPr/>
        </p:nvSpPr>
        <p:spPr>
          <a:xfrm>
            <a:off x="4517814" y="3456306"/>
            <a:ext cx="1656184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i/lub</a:t>
            </a:r>
          </a:p>
        </p:txBody>
      </p:sp>
      <p:sp>
        <p:nvSpPr>
          <p:cNvPr id="18" name="Strzałka: pięciokąt 17">
            <a:extLst>
              <a:ext uri="{FF2B5EF4-FFF2-40B4-BE49-F238E27FC236}">
                <a16:creationId xmlns:a16="http://schemas.microsoft.com/office/drawing/2014/main" id="{E928FDD8-E809-4596-B55C-29410D75C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48758" y="2561326"/>
            <a:ext cx="5544620" cy="3112831"/>
          </a:xfrm>
          <a:prstGeom prst="homePlate">
            <a:avLst>
              <a:gd name="adj" fmla="val 0"/>
            </a:avLst>
          </a:prstGeom>
          <a:solidFill>
            <a:srgbClr val="A6D3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6AAD16E-C9BB-454E-9FC8-FCC0A1AC2CAF}"/>
              </a:ext>
            </a:extLst>
          </p:cNvPr>
          <p:cNvSpPr txBox="1"/>
          <p:nvPr/>
        </p:nvSpPr>
        <p:spPr>
          <a:xfrm>
            <a:off x="6720908" y="1610564"/>
            <a:ext cx="2717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Usługi </a:t>
            </a:r>
            <a:br>
              <a:rPr lang="pl-PL" sz="2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społeczne i zdrowotne</a:t>
            </a:r>
          </a:p>
        </p:txBody>
      </p:sp>
      <p:sp>
        <p:nvSpPr>
          <p:cNvPr id="26" name="Owal 25" descr="Obraz rąk starszej osoby opierającej sie na lasce">
            <a:extLst>
              <a:ext uri="{FF2B5EF4-FFF2-40B4-BE49-F238E27FC236}">
                <a16:creationId xmlns:a16="http://schemas.microsoft.com/office/drawing/2014/main" id="{53FE2A69-A719-4D51-A19C-E2D6BD158A68}"/>
              </a:ext>
            </a:extLst>
          </p:cNvPr>
          <p:cNvSpPr/>
          <p:nvPr/>
        </p:nvSpPr>
        <p:spPr>
          <a:xfrm>
            <a:off x="7171914" y="2463577"/>
            <a:ext cx="1990734" cy="1935166"/>
          </a:xfrm>
          <a:prstGeom prst="ellipse">
            <a:avLst/>
          </a:prstGeom>
          <a:blipFill>
            <a:blip r:embed="rId3"/>
            <a:srcRect/>
            <a:stretch>
              <a:fillRect l="-28000" r="-28000"/>
            </a:stretch>
          </a:blipFill>
          <a:ln w="285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39" name="Prostokąt 38">
            <a:extLst>
              <a:ext uri="{FF2B5EF4-FFF2-40B4-BE49-F238E27FC236}">
                <a16:creationId xmlns:a16="http://schemas.microsoft.com/office/drawing/2014/main" id="{6FF9CDE9-01EC-4713-81AF-7CA01A44305A}"/>
              </a:ext>
            </a:extLst>
          </p:cNvPr>
          <p:cNvSpPr/>
          <p:nvPr/>
        </p:nvSpPr>
        <p:spPr>
          <a:xfrm>
            <a:off x="6610865" y="4700641"/>
            <a:ext cx="31128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Działanie 5.19. 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Usługi </a:t>
            </a:r>
            <a:b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społeczne i zdrowotne  </a:t>
            </a:r>
            <a:b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programy rewitalizacji 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id="{0B562F02-32A1-45D9-BDAD-9A6B4AC2BD0D}"/>
              </a:ext>
            </a:extLst>
          </p:cNvPr>
          <p:cNvSpPr/>
          <p:nvPr/>
        </p:nvSpPr>
        <p:spPr>
          <a:xfrm>
            <a:off x="7375192" y="6143034"/>
            <a:ext cx="15841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0079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15 mln euro </a:t>
            </a:r>
            <a:b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(EFS+)</a:t>
            </a:r>
          </a:p>
        </p:txBody>
      </p:sp>
    </p:spTree>
    <p:extLst>
      <p:ext uri="{BB962C8B-B14F-4D97-AF65-F5344CB8AC3E}">
        <p14:creationId xmlns:p14="http://schemas.microsoft.com/office/powerpoint/2010/main" val="223618482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77" y="297882"/>
            <a:ext cx="8731217" cy="881927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5.19. Usługi społeczne i zdrowotne </a:t>
            </a:r>
            <a:br>
              <a:rPr lang="pl-PL" sz="3100" dirty="0"/>
            </a:br>
            <a:r>
              <a:rPr lang="pl-PL" sz="3100" dirty="0"/>
              <a:t>– TYPY PROJEKTÓW (1/5)</a:t>
            </a:r>
            <a:br>
              <a:rPr lang="pl-PL" sz="3100" dirty="0"/>
            </a:br>
            <a:endParaRPr lang="pl-PL" sz="25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21" y="1331566"/>
            <a:ext cx="8745873" cy="5688272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dirty="0">
                <a:ea typeface="Times New Roman" panose="02020603050405020304" pitchFamily="18" charset="0"/>
              </a:rPr>
              <a:t>Zwiększenie dostępu do zdeinstytucjonalizowanych, zindywidualizowanych </a:t>
            </a:r>
            <a:br>
              <a:rPr lang="pl-PL" dirty="0">
                <a:ea typeface="Times New Roman" panose="02020603050405020304" pitchFamily="18" charset="0"/>
              </a:rPr>
            </a:br>
            <a:r>
              <a:rPr lang="pl-PL" dirty="0">
                <a:ea typeface="Times New Roman" panose="02020603050405020304" pitchFamily="18" charset="0"/>
              </a:rPr>
              <a:t>i zintegrowanych </a:t>
            </a:r>
            <a:r>
              <a:rPr lang="pl-PL" b="1" dirty="0">
                <a:ea typeface="Times New Roman" panose="02020603050405020304" pitchFamily="18" charset="0"/>
              </a:rPr>
              <a:t>usług społecznych, świadczonych w lokalnej społeczności</a:t>
            </a:r>
            <a:r>
              <a:rPr lang="pl-PL" dirty="0">
                <a:ea typeface="Times New Roman" panose="02020603050405020304" pitchFamily="18" charset="0"/>
              </a:rPr>
              <a:t>, </a:t>
            </a:r>
            <a:br>
              <a:rPr lang="pl-PL" dirty="0">
                <a:ea typeface="Times New Roman" panose="02020603050405020304" pitchFamily="18" charset="0"/>
              </a:rPr>
            </a:br>
            <a:r>
              <a:rPr lang="pl-PL" dirty="0">
                <a:ea typeface="Times New Roman" panose="02020603050405020304" pitchFamily="18" charset="0"/>
              </a:rPr>
              <a:t>w oparciu o diagnozę sytuacji problemowej, m.in. poprzez:</a:t>
            </a:r>
            <a:endParaRPr lang="pl-PL" b="1" dirty="0"/>
          </a:p>
          <a:p>
            <a:pPr marL="712788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dirty="0"/>
              <a:t>rozwój </a:t>
            </a:r>
            <a:r>
              <a:rPr lang="pl-PL" b="1" dirty="0"/>
              <a:t>usług opiekuńczych</a:t>
            </a:r>
            <a:r>
              <a:rPr lang="pl-PL" dirty="0"/>
              <a:t> i specjalistycznych usług opiekuńczych oraz </a:t>
            </a:r>
            <a:r>
              <a:rPr lang="pl-PL" b="1" dirty="0"/>
              <a:t>usług asystenckich</a:t>
            </a:r>
            <a:r>
              <a:rPr lang="pl-PL" dirty="0"/>
              <a:t> dla osób z niepełnosprawnościami, w tym prowadzonych w miejscu zamieszkania;</a:t>
            </a:r>
          </a:p>
          <a:p>
            <a:pPr marL="712788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b="1" dirty="0"/>
              <a:t>opieka wytchnieniowa </a:t>
            </a:r>
            <a:r>
              <a:rPr lang="pl-PL" dirty="0"/>
              <a:t>oraz działania wspierające opiekunów faktycznych </a:t>
            </a:r>
            <a:br>
              <a:rPr lang="pl-PL" dirty="0"/>
            </a:br>
            <a:r>
              <a:rPr lang="pl-PL" dirty="0"/>
              <a:t>w opiece nad osobami potrzebującymi wsparcia w codziennym funkcjonowaniu;</a:t>
            </a:r>
          </a:p>
          <a:p>
            <a:pPr marL="712788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dirty="0"/>
              <a:t>działania na rzecz </a:t>
            </a:r>
            <a:r>
              <a:rPr lang="pl-PL" b="1" dirty="0"/>
              <a:t>rozwoju mieszkalnictwa treningowego i wspomaganego </a:t>
            </a:r>
            <a:r>
              <a:rPr lang="pl-PL" dirty="0"/>
              <a:t>poprzez tworzenie miejsc pobytu okresowego i stałego w nowo tworzonych lub istniejących mieszkaniach treningowych lub mieszkaniach wspomaganych; </a:t>
            </a:r>
          </a:p>
          <a:p>
            <a:pPr marL="712788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dirty="0"/>
              <a:t>usługi na rzecz </a:t>
            </a:r>
            <a:r>
              <a:rPr lang="pl-PL" b="1" dirty="0"/>
              <a:t>specjalistycznego wsparcia dla osób </a:t>
            </a:r>
            <a:r>
              <a:rPr lang="pl-PL" dirty="0"/>
              <a:t>doświadczających przemocy oraz osób uzależnionych od alkoholu lub innych substancji psychoaktywnych;</a:t>
            </a:r>
          </a:p>
          <a:p>
            <a:pPr marL="712788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dirty="0"/>
              <a:t>usługi </a:t>
            </a:r>
            <a:r>
              <a:rPr lang="pl-PL" b="1" dirty="0"/>
              <a:t>wsparcia dziennego osób </a:t>
            </a:r>
            <a:r>
              <a:rPr lang="pl-PL" dirty="0"/>
              <a:t>wymagających intensywnego wsparcia </a:t>
            </a:r>
            <a:r>
              <a:rPr lang="pl-PL" b="1" dirty="0"/>
              <a:t>po zakończeniu obowiązku szkolnego</a:t>
            </a:r>
            <a:r>
              <a:rPr lang="pl-PL" dirty="0"/>
              <a:t>: osób z niepełnosprawnością intelektualną, zaburzeniami psychicznymi oraz ze spektrum autyzmu.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8618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77" y="377629"/>
            <a:ext cx="9289032" cy="953935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5.19. Usługi społeczne i zdrowotne – TYPY PROJEKTÓW (2/5)</a:t>
            </a:r>
            <a:br>
              <a:rPr lang="pl-PL" sz="3100" dirty="0"/>
            </a:br>
            <a:endParaRPr lang="pl-PL" sz="25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30" y="1511565"/>
            <a:ext cx="8568952" cy="4932568"/>
          </a:xfrm>
        </p:spPr>
        <p:txBody>
          <a:bodyPr>
            <a:noAutofit/>
          </a:bodyPr>
          <a:lstStyle/>
          <a:p>
            <a:pPr marL="457200" lvl="1" indent="-4572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Zwiększenie dostępu do zdeinstytucjonalizowanych i zintegrowanych usług społecznych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w zakresie wsparcia rodziny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(w tym wsparcia </a:t>
            </a:r>
            <a:r>
              <a:rPr lang="pl-PL" dirty="0" err="1">
                <a:latin typeface="Calibri" panose="020F0502020204030204" pitchFamily="34" charset="0"/>
                <a:ea typeface="Times New Roman" panose="02020603050405020304" pitchFamily="18" charset="0"/>
              </a:rPr>
              <a:t>preadopcyjnego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b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i </a:t>
            </a:r>
            <a:r>
              <a:rPr lang="pl-PL" dirty="0" err="1">
                <a:latin typeface="Calibri" panose="020F0502020204030204" pitchFamily="34" charset="0"/>
                <a:ea typeface="Times New Roman" panose="02020603050405020304" pitchFamily="18" charset="0"/>
              </a:rPr>
              <a:t>postadopcyjnego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) i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pieczy zastępczej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, w szczególności świadczonych </a:t>
            </a:r>
            <a:b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w lokalnej społeczności, w oparciu o diagnozę sytuacji problemowej, zasobów, potencjału, potrzeb, m.in. poprzez:</a:t>
            </a:r>
          </a:p>
          <a:p>
            <a:pPr marL="803275" lvl="1" indent="-350838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rozwój usług wspierających rodzinę w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prawidłowym pełnieniu jej funkcji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b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w tym działań profilaktycznych mających ograniczyć umieszczanie dzieci </a:t>
            </a:r>
            <a:b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w pieczy zastępczej;</a:t>
            </a:r>
          </a:p>
          <a:p>
            <a:pPr marL="803275" lvl="1" indent="-350838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wspieranie procesu </a:t>
            </a:r>
            <a:r>
              <a:rPr lang="pl-PL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deinstytucjonalizacji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 pieczy zastępczej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obejmujące działania prowadzące do powstawania rodzinnych form pieczy zastępczej;</a:t>
            </a:r>
          </a:p>
          <a:p>
            <a:pPr marL="803275" lvl="1" indent="-350838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usługi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wsparcia dziennego dzieci i młodzieży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doświadczające problemów opiekuńczo wychowawczych poprzez takie usługi jak m.in. placówki wsparcia dziennego, streetworkingu.</a:t>
            </a: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111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77" y="377629"/>
            <a:ext cx="8658023" cy="953935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5.19. Usługi społeczne i zdrowotne </a:t>
            </a:r>
            <a:br>
              <a:rPr lang="pl-PL" sz="3100" dirty="0"/>
            </a:br>
            <a:r>
              <a:rPr lang="pl-PL" sz="3100" dirty="0"/>
              <a:t>– TYPY PROJEKTÓW (3/5)</a:t>
            </a:r>
            <a:br>
              <a:rPr lang="pl-PL" sz="3100" dirty="0"/>
            </a:br>
            <a:endParaRPr lang="pl-PL" sz="25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763613"/>
            <a:ext cx="8568952" cy="1728192"/>
          </a:xfrm>
        </p:spPr>
        <p:txBody>
          <a:bodyPr>
            <a:noAutofit/>
          </a:bodyPr>
          <a:lstStyle/>
          <a:p>
            <a:pPr marL="457200" lvl="1" indent="-4572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Rozwój usług wspierających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osoby objęte pieczą zastępczą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b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 tym osoby usamodzielniane z uwzględnieniem diagnozy sytuacji problemowej, zasobów, potencjału, predyspozycji, potrzeb, z wykorzystaniem usług aktywnej integracji.</a:t>
            </a:r>
            <a:endParaRPr lang="pl-PL" sz="24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4722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77" y="377629"/>
            <a:ext cx="9289032" cy="953935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5.19. Usługi społeczne i zdrowotne </a:t>
            </a:r>
            <a:br>
              <a:rPr lang="pl-PL" sz="3100" dirty="0"/>
            </a:br>
            <a:r>
              <a:rPr lang="pl-PL" sz="3100" dirty="0"/>
              <a:t>– TYPY PROJEKTÓW (4/5)</a:t>
            </a:r>
            <a:br>
              <a:rPr lang="pl-PL" sz="3100" dirty="0"/>
            </a:br>
            <a:endParaRPr lang="pl-PL" sz="25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691605"/>
            <a:ext cx="8568952" cy="3456384"/>
          </a:xfrm>
        </p:spPr>
        <p:txBody>
          <a:bodyPr>
            <a:noAutofit/>
          </a:bodyPr>
          <a:lstStyle/>
          <a:p>
            <a:pPr marL="457200" lvl="1" indent="-4572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Rozwój usług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opieki długoterminowej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świadczonej w formie zdeinstytucjonalizowanej jako działania medyczne lub społeczne polegające na świadczeniu długotrwałej opieki pielęgniarskiej, rehabilitacji, świadczeń terapeutycznych i usług pielęgnacyjno-opiekuńczych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osobom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przewlekle chorym i potrzebującym wsparcia w codziennym funkcjonowaniu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, które nie wymagają hospitalizacji w warunkach oddziału szpitalnego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oraz kontynuacji leczenia farmakologicznego i dietetycznego.</a:t>
            </a:r>
            <a:b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pl-PL" sz="24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94051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77" y="377629"/>
            <a:ext cx="8731217" cy="998505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5.19. Usługi społeczne i zdrowotne </a:t>
            </a:r>
            <a:br>
              <a:rPr lang="pl-PL" sz="3100" dirty="0"/>
            </a:br>
            <a:r>
              <a:rPr lang="pl-PL" sz="3100" dirty="0"/>
              <a:t>– TYPY PROJEKTÓW (5/5)</a:t>
            </a:r>
            <a:br>
              <a:rPr lang="pl-PL" sz="3100" dirty="0"/>
            </a:br>
            <a:endParaRPr lang="pl-PL" sz="25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77" y="1475581"/>
            <a:ext cx="8731216" cy="5544256"/>
          </a:xfrm>
        </p:spPr>
        <p:txBody>
          <a:bodyPr>
            <a:noAutofit/>
          </a:bodyPr>
          <a:lstStyle/>
          <a:p>
            <a:pPr marL="457200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Zwiększenie dostępu do </a:t>
            </a:r>
            <a:r>
              <a:rPr lang="pl-PL" dirty="0" err="1">
                <a:latin typeface="Calibri" panose="020F0502020204030204" pitchFamily="34" charset="0"/>
                <a:ea typeface="Times New Roman" panose="02020603050405020304" pitchFamily="18" charset="0"/>
              </a:rPr>
              <a:t>zdeinstytucjonalizowanych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 i zintegrowanych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usług zdrowotnych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, w oparciu o diagnozę sytuacji problemowej, m.in. poprzez:</a:t>
            </a:r>
          </a:p>
          <a:p>
            <a:pPr marL="803275" lvl="1" indent="-26035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działalność lub tworzenie nowych miejsc opieki medycznej w formach </a:t>
            </a:r>
            <a:r>
              <a:rPr lang="pl-PL" dirty="0" err="1">
                <a:latin typeface="Calibri" panose="020F0502020204030204" pitchFamily="34" charset="0"/>
                <a:ea typeface="Times New Roman" panose="02020603050405020304" pitchFamily="18" charset="0"/>
              </a:rPr>
              <a:t>zdeinstytucjonalizowanych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;</a:t>
            </a:r>
          </a:p>
          <a:p>
            <a:pPr marL="803275" lvl="1" indent="-26035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działalność lub tworzenie nowych pozainstytucjonalnych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miejsc opieki nad osobami potrzebującymi wsparcia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w codziennym funkcjonowaniu, w tym osobami starszymi;</a:t>
            </a:r>
          </a:p>
          <a:p>
            <a:pPr marL="803275" lvl="1" indent="-26035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działania w zakresie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opieki długoterminowej udzielanej w warunkach domowych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 osobom potrzebującym wsparcia w codziennym funkcjonowaniu, w szczególności pielęgniarskiej opieki długoterminowej domowej;</a:t>
            </a:r>
          </a:p>
          <a:p>
            <a:pPr marL="803275" lvl="1" indent="-26035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opiekę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paliatywną i hospicyjną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w formach </a:t>
            </a:r>
            <a:r>
              <a:rPr lang="pl-PL" dirty="0" err="1">
                <a:latin typeface="Calibri" panose="020F0502020204030204" pitchFamily="34" charset="0"/>
                <a:ea typeface="Times New Roman" panose="02020603050405020304" pitchFamily="18" charset="0"/>
              </a:rPr>
              <a:t>zdeinstytucjonalizowanych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;</a:t>
            </a:r>
            <a:b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e. wsparcie dla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opiekunów nieformalnych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osób potrzebujących wsparcia </a:t>
            </a:r>
            <a:b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w codziennym funkcjonowaniu (np. wsparcie psychologiczne, szkolenia w zakresie prawidłowego udzielania codziennej opieki);</a:t>
            </a:r>
          </a:p>
          <a:p>
            <a:pPr marL="803275" lvl="1" indent="-26035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działania wzmacniające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koordynację usług zdrowotnych i/lub społecznych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(jako działanie o charakterze uzupełniającym w kompleksowych projektach);</a:t>
            </a:r>
          </a:p>
          <a:p>
            <a:pPr marL="803275" lvl="1" indent="-260350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upowszechnianie rozwiązań z zakresu </a:t>
            </a:r>
            <a:r>
              <a:rPr lang="pl-PL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teleopieki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pl-PL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telemedycyny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mających </a:t>
            </a:r>
            <a:b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na celu poprawę dostępu do usług zdrowotnych.</a:t>
            </a:r>
            <a:endParaRPr lang="pl-PL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4254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855" y="294181"/>
            <a:ext cx="9360751" cy="1008112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002073"/>
                </a:solidFill>
              </a:rPr>
              <a:t>Działanie 5.19. Usługi społeczne i zdrowotne </a:t>
            </a:r>
            <a:br>
              <a:rPr lang="pl-PL" dirty="0">
                <a:solidFill>
                  <a:srgbClr val="002073"/>
                </a:solidFill>
              </a:rPr>
            </a:br>
            <a:r>
              <a:rPr lang="pl-PL" dirty="0">
                <a:solidFill>
                  <a:srgbClr val="002073"/>
                </a:solidFill>
              </a:rPr>
              <a:t>– ZAŁOŻENIA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855" y="1398073"/>
            <a:ext cx="8639485" cy="5525984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Projekt musi być przygotowany w </a:t>
            </a:r>
            <a:r>
              <a:rPr lang="pl-PL" sz="2400" b="1" dirty="0">
                <a:solidFill>
                  <a:srgbClr val="000000"/>
                </a:solidFill>
                <a:cs typeface="Calibri" panose="020F0502020204030204" pitchFamily="34" charset="0"/>
              </a:rPr>
              <a:t>oparciu o diagnozę</a:t>
            </a: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, ze szczególnym uwzględnieniem analizy bieżących i prognozowanych potrzeb w zakresie miejsc świadczenia usług społecznych</a:t>
            </a:r>
            <a:endParaRPr lang="pl-PL" sz="2400" dirty="0">
              <a:solidFill>
                <a:srgbClr val="000000"/>
              </a:solidFill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Wsparcie realizowane w projekcie musi być </a:t>
            </a:r>
            <a:r>
              <a:rPr lang="pl-PL" sz="2400" b="1" dirty="0">
                <a:cs typeface="Calibri" panose="020F0502020204030204" pitchFamily="34" charset="0"/>
              </a:rPr>
              <a:t>dostosowane do indywidualnych </a:t>
            </a:r>
            <a:r>
              <a:rPr lang="pl-PL" sz="2400" dirty="0">
                <a:cs typeface="Calibri" panose="020F0502020204030204" pitchFamily="34" charset="0"/>
              </a:rPr>
              <a:t>potrzeb, potencjału i osobistych preferencji odbiorców tych usług.</a:t>
            </a: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Wsparcie z zakresu usług społecznych i zdrowotnych </a:t>
            </a:r>
            <a:r>
              <a:rPr lang="pl-PL" sz="2400" b="1" dirty="0">
                <a:solidFill>
                  <a:srgbClr val="000000"/>
                </a:solidFill>
                <a:cs typeface="Calibri" panose="020F0502020204030204" pitchFamily="34" charset="0"/>
              </a:rPr>
              <a:t>musi być zgodne z ideą </a:t>
            </a:r>
            <a:r>
              <a:rPr lang="pl-PL" sz="2400" b="1" dirty="0" err="1">
                <a:solidFill>
                  <a:srgbClr val="000000"/>
                </a:solidFill>
                <a:cs typeface="Calibri" panose="020F0502020204030204" pitchFamily="34" charset="0"/>
              </a:rPr>
              <a:t>deinstytucjonalizacji</a:t>
            </a:r>
            <a:r>
              <a:rPr lang="pl-PL" sz="2400" b="1" dirty="0">
                <a:solidFill>
                  <a:srgbClr val="000000"/>
                </a:solidFill>
                <a:cs typeface="Calibri" panose="020F0502020204030204" pitchFamily="34" charset="0"/>
              </a:rPr>
              <a:t>,</a:t>
            </a:r>
            <a:r>
              <a:rPr lang="pl-PL" sz="2400" dirty="0">
                <a:solidFill>
                  <a:srgbClr val="000000"/>
                </a:solidFill>
                <a:cs typeface="Calibri" panose="020F0502020204030204" pitchFamily="34" charset="0"/>
              </a:rPr>
              <a:t> tj. dotyczyć wyłącznie usług świadczonych w społeczności lokalnej.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Wsparcie z zakresu usług społecznych i zdrowotnych może dotyczyć </a:t>
            </a:r>
            <a:r>
              <a:rPr lang="pl-PL" sz="2400" b="1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wyłącznie usług świadczonych w społeczności lokalnej.</a:t>
            </a:r>
            <a:endParaRPr lang="pl-PL" sz="2400" dirty="0">
              <a:solidFill>
                <a:srgbClr val="000000"/>
              </a:solidFill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06267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936104"/>
          </a:xfrm>
        </p:spPr>
        <p:txBody>
          <a:bodyPr>
            <a:noAutofit/>
          </a:bodyPr>
          <a:lstStyle/>
          <a:p>
            <a:pPr>
              <a:lnSpc>
                <a:spcPts val="3360"/>
              </a:lnSpc>
              <a:spcBef>
                <a:spcPts val="0"/>
              </a:spcBef>
            </a:pPr>
            <a:r>
              <a:rPr lang="pl-PL" dirty="0">
                <a:latin typeface="+mn-lt"/>
              </a:rPr>
              <a:t>Działanie 5.19. Usługi społeczne i zdrowotne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PREFERENCJE/WYMOGI</a:t>
            </a:r>
            <a:br>
              <a:rPr lang="pl-PL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403573"/>
            <a:ext cx="8639774" cy="403244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Preferowane/wymagane zgodnie z Programem będą projekty: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realizowane w partnerstwie organizacji pozarządowych </a:t>
            </a:r>
            <a:b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z instytucjami integracji i pomocy społecznej i/lub podmiotami świadczącymi usługi zdrowotne.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wzmacniające potencjał organizacji pozarządowych/podmiotów ekonomii społecznej/przedsiębiorstw społecznych jako realizatorów usług społecznych.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wykorzystujące animację środowiskową, kręgi wsparcia </a:t>
            </a:r>
            <a:b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i wolontariat.</a:t>
            </a:r>
            <a:endParaRPr lang="pl-PL" sz="2400" dirty="0">
              <a:solidFill>
                <a:schemeClr val="tx2">
                  <a:lumMod val="50000"/>
                </a:schemeClr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38364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5.19. Usługi społeczne i zdrowotne </a:t>
            </a:r>
            <a:br>
              <a:rPr lang="pl-PL" sz="3100" dirty="0">
                <a:solidFill>
                  <a:srgbClr val="002073"/>
                </a:solidFill>
              </a:rPr>
            </a:br>
            <a:r>
              <a:rPr lang="pl-PL" sz="3100" dirty="0">
                <a:solidFill>
                  <a:srgbClr val="002073"/>
                </a:solidFill>
              </a:rPr>
              <a:t>- WARUNKI (1/6)</a:t>
            </a:r>
            <a:br>
              <a:rPr lang="pl-PL" sz="3100" u="sng" dirty="0"/>
            </a:b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844" y="1403573"/>
            <a:ext cx="8711782" cy="5544616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Usługi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świadczone w społeczności lokalnej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są świadczone w sposób: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3763" lvl="1" indent="-436563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zindywidualizowany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(dostosowany do potrzeb i możliwości danej osoby);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3763" lvl="1" indent="-436563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umożliwiający odbiorcom tych usług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kontrolę nad swoim życiem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nad decyzjami, które ich dotyczą (w zakresie wsparcia dzieci uwzględnianie ich zdania);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3763" lvl="1" indent="-436563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zapewniający, że odbiorcy usług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nie są odizolowani od ogółu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społeczności lub nie są zmuszeni do mieszkania razem;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3763" lvl="1" indent="-436563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gwarantujący, że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wymagania organizacyjne nie mają pierwszeństwa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przed indywidualnymi potrzebami osoby z niej korzystającej.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5214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Warunki, o których mowa w literze a-d, muszą być spełnione łącznie.</a:t>
            </a: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4165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882" y="350231"/>
            <a:ext cx="8712969" cy="1008112"/>
          </a:xfrm>
        </p:spPr>
        <p:txBody>
          <a:bodyPr>
            <a:normAutofit/>
          </a:bodyPr>
          <a:lstStyle/>
          <a:p>
            <a:r>
              <a:rPr lang="pl-PL" b="0" dirty="0">
                <a:solidFill>
                  <a:srgbClr val="002073"/>
                </a:solidFill>
              </a:rPr>
              <a:t>Działanie 5.17. Usługi społeczne i zdrowotne </a:t>
            </a:r>
            <a:br>
              <a:rPr lang="pl-PL" b="0" dirty="0">
                <a:solidFill>
                  <a:srgbClr val="002073"/>
                </a:solidFill>
              </a:rPr>
            </a:br>
            <a:r>
              <a:rPr lang="pl-PL" b="0" dirty="0">
                <a:solidFill>
                  <a:srgbClr val="002073"/>
                </a:solidFill>
              </a:rPr>
              <a:t>- </a:t>
            </a:r>
            <a:r>
              <a:rPr lang="pl-PL" dirty="0">
                <a:solidFill>
                  <a:srgbClr val="002073"/>
                </a:solidFill>
              </a:rPr>
              <a:t>WARUNKI (2/6)</a:t>
            </a:r>
            <a:endParaRPr lang="pl-PL" sz="24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962" y="1403573"/>
            <a:ext cx="9217024" cy="3816424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Projekty mogą być realizowane z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wykorzystaniem </a:t>
            </a:r>
            <a:r>
              <a:rPr lang="pl-PL" sz="2400" b="1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istniejących już nowoczesnych rozwiązań i narzędzi technologicznych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w tym </a:t>
            </a:r>
            <a:r>
              <a:rPr lang="pl-PL" sz="24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telemedycznych</a:t>
            </a: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. Nie jest  możliwe finansowanie tworzenia nowych rozwiązań i narzędzi.</a:t>
            </a:r>
          </a:p>
          <a:p>
            <a:pPr lv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Finansowanie usług zdrowotnych jest możliwe w zakresie działań </a:t>
            </a:r>
            <a:b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o charakterze </a:t>
            </a:r>
            <a:r>
              <a:rPr lang="pl-PL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diagnostycznym lub profilaktycznym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zaś finansowanie leczenia jest możliwe wyłącznie w ramach opieki długoterminowej, jako wsparcie towarzyszące.</a:t>
            </a:r>
          </a:p>
          <a:p>
            <a:pPr marL="457200" lvl="0" indent="-4572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66875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5.19. Usługi społeczne i zdrowotne </a:t>
            </a:r>
            <a:br>
              <a:rPr lang="pl-PL" sz="3100" dirty="0">
                <a:solidFill>
                  <a:srgbClr val="002073"/>
                </a:solidFill>
              </a:rPr>
            </a:br>
            <a:r>
              <a:rPr lang="pl-PL" sz="3100" dirty="0">
                <a:solidFill>
                  <a:srgbClr val="002073"/>
                </a:solidFill>
              </a:rPr>
              <a:t>- WARUNKI (3/6)</a:t>
            </a:r>
            <a:br>
              <a:rPr lang="pl-PL" sz="3100" u="sng" dirty="0"/>
            </a:br>
            <a:endParaRPr lang="pl-PL" sz="25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331565"/>
            <a:ext cx="8784976" cy="4680520"/>
          </a:xfrm>
        </p:spPr>
        <p:txBody>
          <a:bodyPr>
            <a:noAutofit/>
          </a:bodyPr>
          <a:lstStyle/>
          <a:p>
            <a:pPr marL="361950" lvl="0" indent="-3619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W ramach projektów </a:t>
            </a: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nie może być 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wspierana opieka instytucjonalna, tj.</a:t>
            </a:r>
          </a:p>
          <a:p>
            <a:pPr marL="712788" lvl="0" indent="-350838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nie mogą być 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tworzone nowe miejsca opieki w formach instytucjonalnych, </a:t>
            </a:r>
          </a:p>
          <a:p>
            <a:pPr marL="712788" lvl="0" indent="-350838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nie mogą być 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utrzymywane istniejące miejsca w tych placówkach;</a:t>
            </a:r>
          </a:p>
          <a:p>
            <a:pPr marL="712788" lvl="0" indent="-350838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nie są 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realizowane usługi na rzecz osób w nich przebywających. 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indent="-36195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</a:rPr>
              <a:t>Podmioty prowadzące opiekę instytucjonalną mogą realizować działania pozwalające na rozszerzenie oferty o prowadzenie usług świadczonych w społeczności lokalnej.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973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7" y="323452"/>
            <a:ext cx="8639774" cy="86445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3200" b="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Rewitalizacja – EFS+</a:t>
            </a:r>
            <a:br>
              <a:rPr lang="pl-PL" sz="32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557" y="1547589"/>
            <a:ext cx="8654643" cy="151216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90488" lv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Realizowane będą wyłącznie projekty partnerskie – projekty zintegrowanych </a:t>
            </a:r>
            <a:b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są 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koordynowane przez jednostki samorządu terytorialnego – Miasta </a:t>
            </a:r>
            <a:b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(jako liderów projektów i beneficjentów).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None/>
            </a:pPr>
            <a:endParaRPr lang="pl-PL" sz="2000" dirty="0">
              <a:solidFill>
                <a:schemeClr val="tx2">
                  <a:lumMod val="50000"/>
                </a:schemeClr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Symbol zastępczy zawartości 5">
            <a:extLst>
              <a:ext uri="{FF2B5EF4-FFF2-40B4-BE49-F238E27FC236}">
                <a16:creationId xmlns:a16="http://schemas.microsoft.com/office/drawing/2014/main" id="{512CD832-430E-46EA-9D68-45ECAD4EBD3E}"/>
              </a:ext>
            </a:extLst>
          </p:cNvPr>
          <p:cNvSpPr txBox="1">
            <a:spLocks/>
          </p:cNvSpPr>
          <p:nvPr/>
        </p:nvSpPr>
        <p:spPr>
          <a:xfrm>
            <a:off x="1018584" y="3491445"/>
            <a:ext cx="8654644" cy="2880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0" tIns="0" rIns="0" bIns="0" rtlCol="0"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8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FontTx/>
              <a:buNone/>
            </a:pPr>
            <a:r>
              <a:rPr lang="pl-PL" sz="2000" dirty="0">
                <a:latin typeface="+mn-lt"/>
              </a:rPr>
              <a:t>Działania społeczne realizowane w ramach projektu/projektów ze środków EFS+ mogą być prowadzone w infrastrukturze nieobjętej projektem finansowanym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z Działania 7.1.</a:t>
            </a:r>
            <a:r>
              <a:rPr lang="pl-PL" sz="2000" b="1" dirty="0">
                <a:latin typeface="+mn-lt"/>
              </a:rPr>
              <a:t> tylko w szczególnie uzasadnionych przypadkach</a:t>
            </a:r>
            <a:r>
              <a:rPr lang="pl-PL" sz="2000" dirty="0">
                <a:latin typeface="+mn-lt"/>
              </a:rPr>
              <a:t>, kiedy stanowią one </a:t>
            </a:r>
            <a:r>
              <a:rPr lang="pl-PL" sz="2000" b="1" dirty="0">
                <a:latin typeface="+mn-lt"/>
              </a:rPr>
              <a:t>uzupełnienie/kontynuację już zrealizowanych przedsięwzięć </a:t>
            </a:r>
            <a:r>
              <a:rPr lang="pl-PL" sz="2000" dirty="0">
                <a:latin typeface="+mn-lt"/>
              </a:rPr>
              <a:t>na danym obszarze (niezależnie od źródła ich finansowania), a zakres interwencji wynikać będzie z przeprowadzonej diagnozy obszaru zdegradowanego.</a:t>
            </a:r>
            <a:endParaRPr lang="pl-PL" sz="2000" dirty="0">
              <a:solidFill>
                <a:schemeClr val="tx2">
                  <a:lumMod val="50000"/>
                </a:schemeClr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426472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5.19. Usługi społeczne i zdrowotne </a:t>
            </a:r>
            <a:br>
              <a:rPr lang="pl-PL" sz="3100" dirty="0">
                <a:solidFill>
                  <a:srgbClr val="002073"/>
                </a:solidFill>
              </a:rPr>
            </a:br>
            <a:r>
              <a:rPr lang="pl-PL" sz="3100" dirty="0">
                <a:solidFill>
                  <a:srgbClr val="002073"/>
                </a:solidFill>
              </a:rPr>
              <a:t>- WARUNKI (4/6)</a:t>
            </a:r>
            <a:br>
              <a:rPr lang="pl-PL" sz="3100" u="sng" dirty="0"/>
            </a:br>
            <a:endParaRPr lang="pl-PL" sz="25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389890"/>
            <a:ext cx="9217024" cy="2749987"/>
          </a:xfrm>
        </p:spPr>
        <p:txBody>
          <a:bodyPr>
            <a:noAutofit/>
          </a:bodyPr>
          <a:lstStyle/>
          <a:p>
            <a:pPr marL="361950" indent="-36195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Ośrodki wsparcia, o których mowa w ustawie o pomocy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społecznej nie mogą mieć  miejsc całodobowego pobytu więcej niż 8.</a:t>
            </a:r>
          </a:p>
          <a:p>
            <a:pPr marL="361950" indent="-36195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Opieka wytchnieniowa w formie całodobowego krótkookresowego pobytu (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nie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dłużej niż 60 dni w roku kalendarzowym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w placówkach, </a:t>
            </a:r>
            <a:b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których liczba miejsc całodobowego pobytu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nie jest większa niż 8 </a:t>
            </a:r>
            <a:b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lub w formie dziennego pobytu.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Garamond" panose="02020404030301010803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430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5.19. Usługi społeczne i zdrowotne </a:t>
            </a:r>
            <a:br>
              <a:rPr lang="pl-PL" sz="3100" dirty="0">
                <a:solidFill>
                  <a:srgbClr val="002073"/>
                </a:solidFill>
              </a:rPr>
            </a:br>
            <a:r>
              <a:rPr lang="pl-PL" sz="3100" dirty="0">
                <a:solidFill>
                  <a:srgbClr val="002073"/>
                </a:solidFill>
              </a:rPr>
              <a:t>- WARUNKI (5/6)</a:t>
            </a:r>
            <a:br>
              <a:rPr lang="pl-PL" sz="3100" u="sng" dirty="0"/>
            </a:br>
            <a:endParaRPr lang="pl-PL" sz="25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403573"/>
            <a:ext cx="8712968" cy="4536504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Działania mające na celu wsparcie dzieci i młodzieży przebywających w całodobowych instytucjach opieki nie mogą wzmacniać potencjału instytucjonalnego tych placówek (np. zatrudnianie personelu, remonty, wyposażenie). Mogą dotyczyć wsparcia dzieci </a:t>
            </a:r>
            <a:br>
              <a:rPr lang="pl-PL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</a:br>
            <a:r>
              <a:rPr lang="pl-PL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 młodzieży oraz kadr w zakresie zgodnym z ideą deinstytucjonalizacji.</a:t>
            </a:r>
          </a:p>
          <a:p>
            <a:pPr lvl="0">
              <a:lnSpc>
                <a:spcPct val="115000"/>
              </a:lnSpc>
              <a:spcBef>
                <a:spcPts val="12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Szczególny nacisk położony jest na rodzinną pieczę zastępczą, rodzinne domy dziecka oraz placówki opiekuńczo wychowawcze typu rodzinnego, o których mowa w ustawie o wspieraniu rodziny i systemie pieczy zastępczej.</a:t>
            </a:r>
            <a:endParaRPr lang="pl-PL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07606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9289032" cy="100811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solidFill>
                  <a:srgbClr val="002073"/>
                </a:solidFill>
              </a:rPr>
              <a:t>Działanie 5.19. Usługi społeczne i zdrowotne </a:t>
            </a:r>
            <a:br>
              <a:rPr lang="pl-PL" sz="3100" dirty="0">
                <a:solidFill>
                  <a:srgbClr val="002073"/>
                </a:solidFill>
              </a:rPr>
            </a:br>
            <a:r>
              <a:rPr lang="pl-PL" sz="3100" dirty="0">
                <a:solidFill>
                  <a:srgbClr val="002073"/>
                </a:solidFill>
              </a:rPr>
              <a:t>- WARUNKI (6/6)</a:t>
            </a:r>
            <a:br>
              <a:rPr lang="pl-PL" sz="3100" u="sng" dirty="0"/>
            </a:br>
            <a:endParaRPr lang="pl-PL" sz="25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389890"/>
            <a:ext cx="8784976" cy="4550187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przypadku </a:t>
            </a: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mieszkań treningowych i wspomaganych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stosowany jest standard dotyczący tej formy pomocy wynikający z ustawy o pomocy społecznej.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Liczba miejsc w mieszkaniu treningowym, wspomaganym nie może być większa niż 3, chyba że większa liczba miejsc wynika z faktu bycia rodziną w rozumieniu ustawy o pomocy społecznej. </a:t>
            </a:r>
            <a:b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Pokoje w mieszkaniu powinny być 1-osobowe.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Mieszkania treningowe, mieszkania wspomagane nie mogą być zlokalizowane na nieruchomości, na której znajduje się placówka opieki instytucjonalnej.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8712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7634" y="3779837"/>
            <a:ext cx="4968552" cy="709610"/>
          </a:xfrm>
        </p:spPr>
        <p:txBody>
          <a:bodyPr>
            <a:noAutofit/>
          </a:bodyPr>
          <a:lstStyle/>
          <a:p>
            <a:r>
              <a:rPr lang="pl-PL" sz="4800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7" y="323453"/>
            <a:ext cx="8639774" cy="72008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Rewitalizacja – EFS+</a:t>
            </a:r>
            <a:br>
              <a:rPr lang="pl-PL" b="0" dirty="0"/>
            </a:br>
            <a:br>
              <a:rPr lang="pl-PL" b="0" dirty="0"/>
            </a:b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7" y="1564396"/>
            <a:ext cx="8639774" cy="201622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9048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Limity:</a:t>
            </a:r>
          </a:p>
          <a:p>
            <a:pPr marL="361950" indent="-271463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Dopuszczalny cross-</a:t>
            </a:r>
            <a:r>
              <a:rPr lang="pl-PL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financing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(%) – 0</a:t>
            </a:r>
          </a:p>
          <a:p>
            <a:pPr marL="361950" indent="-271463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Wkład własny beneficjenta (%) - 5%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l-PL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None/>
            </a:pPr>
            <a:endParaRPr lang="pl-PL" sz="2000" dirty="0">
              <a:solidFill>
                <a:schemeClr val="tx2">
                  <a:lumMod val="50000"/>
                </a:schemeClr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4380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BC74C84D-79EA-40C5-A257-60E5CB91036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 anchor="ctr" anchorCtr="0"/>
          <a:lstStyle/>
          <a:p>
            <a:pPr algn="ctr"/>
            <a:r>
              <a:rPr lang="pl-PL" b="0" dirty="0"/>
              <a:t>Rewitalizacja – EFS+</a:t>
            </a:r>
          </a:p>
        </p:txBody>
      </p:sp>
      <p:sp>
        <p:nvSpPr>
          <p:cNvPr id="37" name="Prostokąt 36">
            <a:extLst>
              <a:ext uri="{FF2B5EF4-FFF2-40B4-BE49-F238E27FC236}">
                <a16:creationId xmlns:a16="http://schemas.microsoft.com/office/drawing/2014/main" id="{41E3DE10-460E-486E-8A87-787FB886C51B}"/>
              </a:ext>
            </a:extLst>
          </p:cNvPr>
          <p:cNvSpPr/>
          <p:nvPr/>
        </p:nvSpPr>
        <p:spPr>
          <a:xfrm>
            <a:off x="1025716" y="1979637"/>
            <a:ext cx="8639484" cy="10464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Działanie 5.12. </a:t>
            </a:r>
            <a:b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Aktywne włączenie społeczne – programy rewitalizacji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FF7572C-73E7-4EEE-9BEE-597449891A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B4015AA-59F6-416B-87A6-8E3D940284E2}" type="slidenum">
              <a:rPr lang="pl-PL" noProof="0" smtClean="0"/>
              <a:pPr lvl="0"/>
              <a:t>5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23404174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CEL DZIAŁANIA</a:t>
            </a:r>
            <a:b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524" y="2139097"/>
            <a:ext cx="9217024" cy="329692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pl-PL" sz="2800" dirty="0">
                <a:solidFill>
                  <a:schemeClr val="tx2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Działania aktywnej integracji są skupione na </a:t>
            </a:r>
            <a:r>
              <a:rPr lang="pl-PL" sz="2800" b="1" dirty="0">
                <a:solidFill>
                  <a:schemeClr val="tx2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powrocie uczestników na rynek pracy</a:t>
            </a:r>
            <a:r>
              <a:rPr lang="pl-PL" sz="2800" dirty="0">
                <a:solidFill>
                  <a:schemeClr val="tx2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z uwzględnieniem społecznych, zawodowych, edukacyjnych i zdrowotnych form wsparcia.</a:t>
            </a:r>
          </a:p>
        </p:txBody>
      </p:sp>
      <p:sp>
        <p:nvSpPr>
          <p:cNvPr id="7" name="Owal 6" descr="obraz złączonych rąk kilku osób">
            <a:extLst>
              <a:ext uri="{FF2B5EF4-FFF2-40B4-BE49-F238E27FC236}">
                <a16:creationId xmlns:a16="http://schemas.microsoft.com/office/drawing/2014/main" id="{E3BB3447-99DE-45AD-BD11-6D42CCCEBF32}"/>
              </a:ext>
            </a:extLst>
          </p:cNvPr>
          <p:cNvSpPr/>
          <p:nvPr/>
        </p:nvSpPr>
        <p:spPr>
          <a:xfrm>
            <a:off x="1042747" y="4470871"/>
            <a:ext cx="2083572" cy="1948405"/>
          </a:xfrm>
          <a:prstGeom prst="ellipse">
            <a:avLst/>
          </a:prstGeom>
          <a:blipFill>
            <a:blip r:embed="rId2"/>
            <a:srcRect/>
            <a:stretch>
              <a:fillRect l="-15000" r="-15000"/>
            </a:stretch>
          </a:blipFill>
          <a:ln w="285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Owal 7" descr="obraz kobiety w trakcie szkolenia zawodowego">
            <a:extLst>
              <a:ext uri="{FF2B5EF4-FFF2-40B4-BE49-F238E27FC236}">
                <a16:creationId xmlns:a16="http://schemas.microsoft.com/office/drawing/2014/main" id="{F7E0061D-DCD9-4CD9-B696-FCEB03E285F6}"/>
              </a:ext>
            </a:extLst>
          </p:cNvPr>
          <p:cNvSpPr/>
          <p:nvPr/>
        </p:nvSpPr>
        <p:spPr>
          <a:xfrm>
            <a:off x="3145453" y="4479924"/>
            <a:ext cx="2083572" cy="1948405"/>
          </a:xfrm>
          <a:prstGeom prst="ellipse">
            <a:avLst/>
          </a:prstGeom>
          <a:blipFill>
            <a:blip r:embed="rId3"/>
            <a:srcRect/>
            <a:stretch>
              <a:fillRect l="-15000" r="-15000"/>
            </a:stretch>
          </a:blipFill>
          <a:ln w="285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Owal 8" descr="Obraz grupy na szkoleniu">
            <a:extLst>
              <a:ext uri="{FF2B5EF4-FFF2-40B4-BE49-F238E27FC236}">
                <a16:creationId xmlns:a16="http://schemas.microsoft.com/office/drawing/2014/main" id="{DCF7BE53-3B3F-4034-9AE2-8FB90FA88386}"/>
              </a:ext>
            </a:extLst>
          </p:cNvPr>
          <p:cNvSpPr/>
          <p:nvPr/>
        </p:nvSpPr>
        <p:spPr>
          <a:xfrm>
            <a:off x="5248159" y="4479924"/>
            <a:ext cx="2083572" cy="1948405"/>
          </a:xfrm>
          <a:prstGeom prst="ellipse">
            <a:avLst/>
          </a:prstGeom>
          <a:blipFill>
            <a:blip r:embed="rId4"/>
            <a:srcRect/>
            <a:stretch>
              <a:fillRect l="-15000" r="-15000"/>
            </a:stretch>
          </a:blipFill>
          <a:ln w="285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Owal 9" descr="obraz pacjenta w trakcie pomiaru obwodu brzucha">
            <a:extLst>
              <a:ext uri="{FF2B5EF4-FFF2-40B4-BE49-F238E27FC236}">
                <a16:creationId xmlns:a16="http://schemas.microsoft.com/office/drawing/2014/main" id="{C8E33EAB-7DE5-434F-8433-4DCC8EDF05A9}"/>
              </a:ext>
            </a:extLst>
          </p:cNvPr>
          <p:cNvSpPr/>
          <p:nvPr/>
        </p:nvSpPr>
        <p:spPr>
          <a:xfrm>
            <a:off x="7384065" y="4479924"/>
            <a:ext cx="2083572" cy="1948405"/>
          </a:xfrm>
          <a:prstGeom prst="ellipse">
            <a:avLst/>
          </a:prstGeom>
          <a:blipFill>
            <a:blip r:embed="rId5"/>
            <a:srcRect/>
            <a:stretch>
              <a:fillRect l="-15000" r="-15000"/>
            </a:stretch>
          </a:blipFill>
          <a:ln w="285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09955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GRUPA DOCELOWA (1/2)</a:t>
            </a:r>
            <a:br>
              <a:rPr lang="pl-PL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100" y="1835621"/>
            <a:ext cx="8611100" cy="4680520"/>
          </a:xfrm>
        </p:spPr>
        <p:txBody>
          <a:bodyPr>
            <a:noAutofit/>
          </a:bodyPr>
          <a:lstStyle/>
          <a:p>
            <a:pPr marL="342900" lvl="0" indent="-342900">
              <a:buClrTx/>
              <a:buFont typeface="+mj-lt"/>
              <a:buAutoNum type="arabi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bierne zawodowo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;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lub rodziny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korzystające ze świadczeń 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z pomocy społecznej 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osoby, o których mowa w art. 1 ust. 2 ustawy z dnia 13 czerwca 2003 r.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zatrudnieniu socjalnym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;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przebywające w pieczy zastępczej 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lub opuszczające pieczę zastępczą 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rodziny przeżywające trudności w pełnieniu funkcji opiekuńczo-wychowawczych, 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nieletnie, wobec których zastosowano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środki zapobiegania i zwalczania demoralizacji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; 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przebywające i opuszczające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młodzieżowe ośrodki wychowawcze </a:t>
            </a:r>
            <a:br>
              <a:rPr lang="pl-PL" sz="2000" b="1" dirty="0">
                <a:solidFill>
                  <a:srgbClr val="000000"/>
                </a:solidFill>
                <a:latin typeface="+mn-lt"/>
              </a:rPr>
            </a:br>
            <a:r>
              <a:rPr lang="pl-PL" sz="2000" b="1" dirty="0">
                <a:solidFill>
                  <a:srgbClr val="000000"/>
                </a:solidFill>
                <a:latin typeface="+mn-lt"/>
              </a:rPr>
              <a:t>i młodzieżowe ośrodki socjoterapii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sz="2000" b="1" dirty="0">
                <a:solidFill>
                  <a:srgbClr val="000000"/>
                </a:solidFill>
                <a:latin typeface="+mn-lt"/>
              </a:rPr>
              <a:t>osoby z niepełnosprawnościami;</a:t>
            </a:r>
            <a:endParaRPr lang="pl-PL" dirty="0">
              <a:solidFill>
                <a:srgbClr val="0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None/>
            </a:pPr>
            <a:endParaRPr lang="pl-PL" sz="2800" dirty="0">
              <a:solidFill>
                <a:schemeClr val="tx2">
                  <a:lumMod val="50000"/>
                </a:schemeClr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56640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GRUPA DOCELOWA (2/2)</a:t>
            </a:r>
            <a:br>
              <a:rPr lang="pl-PL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946747"/>
            <a:ext cx="8639774" cy="5040560"/>
          </a:xfrm>
        </p:spPr>
        <p:txBody>
          <a:bodyPr>
            <a:noAutofit/>
          </a:bodyPr>
          <a:lstStyle/>
          <a:p>
            <a:pPr marL="452438" lvl="0" indent="-452438">
              <a:buClrTx/>
              <a:buFont typeface="+mj-lt"/>
              <a:buAutoNum type="arabicPeriod" startAt="9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członkowie gospodarstw domowych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sprawujący opiekę 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nad osobą potrzebującą wsparcia w codziennym funkcjonowaniu;</a:t>
            </a:r>
          </a:p>
          <a:p>
            <a:pPr marL="452438" lvl="0" indent="-452438">
              <a:buClrTx/>
              <a:buFont typeface="+mj-lt"/>
              <a:buAutoNum type="arabicPeriod" startAt="9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potrzebujące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wsparcia w codziennym funkcjonowaniu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;</a:t>
            </a:r>
          </a:p>
          <a:p>
            <a:pPr marL="452438" lvl="0" indent="-452438">
              <a:buClrTx/>
              <a:buFont typeface="+mj-lt"/>
              <a:buAutoNum type="arabicPeriod" startAt="9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opuszczające placówki opieki instytucjonalne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w tym w szczególności domy pomocy społecznej;</a:t>
            </a:r>
          </a:p>
          <a:p>
            <a:pPr marL="452438" lvl="0" indent="-452438">
              <a:buClrTx/>
              <a:buFont typeface="+mj-lt"/>
              <a:buAutoNum type="arabicPeriod" startAt="9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w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kryzysie bezdomności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dotknięte wykluczeniem z dostępu do mieszkań lub zagrożone bezdomnością;</a:t>
            </a:r>
          </a:p>
          <a:p>
            <a:pPr marL="452438" lvl="0" indent="-452438">
              <a:buClrTx/>
              <a:buFont typeface="+mj-lt"/>
              <a:buAutoNum type="arabicPeriod" startAt="9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odbywające karę pozbawienia wolności,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objęte dozorem elektronicznym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;</a:t>
            </a:r>
          </a:p>
          <a:p>
            <a:pPr marL="452438" lvl="0" indent="-452438">
              <a:buClrTx/>
              <a:buFont typeface="+mj-lt"/>
              <a:buAutoNum type="arabicPeriod" startAt="9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korzystające z programu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FE PŻ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;</a:t>
            </a:r>
          </a:p>
          <a:p>
            <a:pPr marL="452438" lvl="0" indent="-452438">
              <a:buClrTx/>
              <a:buFont typeface="+mj-lt"/>
              <a:buAutoNum type="arabicPeriod" startAt="9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należące do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społeczności marginalizowanych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takich jak Romowie;</a:t>
            </a:r>
          </a:p>
          <a:p>
            <a:pPr marL="452438" lvl="0" indent="-452438">
              <a:buClrTx/>
              <a:buFont typeface="+mj-lt"/>
              <a:buAutoNum type="arabicPeriod" startAt="9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osoby objęte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ochroną czasową 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w Polsce w związku z agresją Federacji Rosyjskiej na Ukrainę.</a:t>
            </a:r>
          </a:p>
          <a:p>
            <a:pPr marL="342900" lvl="0" indent="-342900">
              <a:buClrTx/>
              <a:buFont typeface="+mj-lt"/>
              <a:buAutoNum type="arabicPeriod"/>
            </a:pPr>
            <a:endParaRPr lang="pl-PL" dirty="0">
              <a:solidFill>
                <a:srgbClr val="0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None/>
            </a:pPr>
            <a:endParaRPr lang="pl-PL" sz="2800" dirty="0">
              <a:solidFill>
                <a:schemeClr val="tx2">
                  <a:lumMod val="50000"/>
                </a:schemeClr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250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2241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Działanie 5.12. Aktywne włączenie społeczne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TYPY PROJEKTÓW (1/3)</a:t>
            </a:r>
            <a:br>
              <a:rPr lang="pl-PL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835621"/>
            <a:ext cx="8639774" cy="4104456"/>
          </a:xfrm>
        </p:spPr>
        <p:txBody>
          <a:bodyPr>
            <a:noAutofit/>
          </a:bodyPr>
          <a:lstStyle/>
          <a:p>
            <a:pPr marL="342900" lvl="0" indent="-342900">
              <a:buClrTx/>
              <a:buFont typeface="+mj-lt"/>
              <a:buAutoNum type="arabi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Wdrażanie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kompleksowych programów 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aktywizacji społeczno-zawodowej skierowanych do osób biernych zawodowo, a także osób, rodzin i społeczności zagrożonych ubóstwem lub wykluczeniem społecznym oraz ich otoczenia, jak </a:t>
            </a:r>
            <a:br>
              <a:rPr lang="pl-PL" sz="2000" dirty="0">
                <a:solidFill>
                  <a:srgbClr val="000000"/>
                </a:solidFill>
                <a:latin typeface="+mn-lt"/>
              </a:rPr>
            </a:br>
            <a:r>
              <a:rPr lang="pl-PL" sz="2000" dirty="0">
                <a:solidFill>
                  <a:srgbClr val="000000"/>
                </a:solidFill>
                <a:latin typeface="+mn-lt"/>
              </a:rPr>
              <a:t>i społeczności marginalizowanych, w tym Romów, w szczególności poprzez:</a:t>
            </a:r>
          </a:p>
          <a:p>
            <a:pPr marL="846138" lvl="1" indent="-342900">
              <a:spcBef>
                <a:spcPts val="1200"/>
              </a:spcBef>
              <a:buFont typeface="+mj-lt"/>
              <a:buAutoNum type="alphaL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usługi aktywnej integracji o charakterze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społecznym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których celem jest nabycie, przywrócenie lub wzmocnienie kompetencji społecznych, zaradności, samodzielności i aktywności;</a:t>
            </a:r>
          </a:p>
          <a:p>
            <a:pPr marL="846871" lvl="1" indent="-342900">
              <a:spcBef>
                <a:spcPts val="1200"/>
              </a:spcBef>
              <a:buFont typeface="+mj-lt"/>
              <a:buAutoNum type="alphaLcPeriod"/>
            </a:pPr>
            <a:r>
              <a:rPr lang="pl-PL" sz="2000" dirty="0">
                <a:solidFill>
                  <a:srgbClr val="000000"/>
                </a:solidFill>
                <a:latin typeface="+mn-lt"/>
              </a:rPr>
              <a:t>usługi aktywnej integracji o charakterze </a:t>
            </a:r>
            <a:r>
              <a:rPr lang="pl-PL" sz="2000" b="1" dirty="0">
                <a:solidFill>
                  <a:srgbClr val="000000"/>
                </a:solidFill>
                <a:latin typeface="+mn-lt"/>
              </a:rPr>
              <a:t>zawodowym</a:t>
            </a:r>
            <a:r>
              <a:rPr lang="pl-PL" sz="2000" dirty="0">
                <a:solidFill>
                  <a:srgbClr val="000000"/>
                </a:solidFill>
                <a:latin typeface="+mn-lt"/>
              </a:rPr>
              <a:t>, których celem jest pomoc w podjęciu decyzji dotyczącej wyboru lub zmiany zawodu, pomoc </a:t>
            </a:r>
            <a:br>
              <a:rPr lang="pl-PL" sz="2000" dirty="0">
                <a:solidFill>
                  <a:srgbClr val="000000"/>
                </a:solidFill>
                <a:latin typeface="+mn-lt"/>
              </a:rPr>
            </a:br>
            <a:r>
              <a:rPr lang="pl-PL" sz="2000" dirty="0">
                <a:solidFill>
                  <a:srgbClr val="000000"/>
                </a:solidFill>
                <a:latin typeface="+mn-lt"/>
              </a:rPr>
              <a:t>w utrzymaniu zatrudnienia, wyposażenie w kompetencje i kwalifikacje zawodowe oraz umiejętności pożądane na rynku pracy;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54858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2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4347</TotalTime>
  <Words>2805</Words>
  <Application>Microsoft Office PowerPoint</Application>
  <PresentationFormat>Niestandardowy</PresentationFormat>
  <Paragraphs>203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33</vt:i4>
      </vt:variant>
    </vt:vector>
  </HeadingPairs>
  <TitlesOfParts>
    <vt:vector size="42" baseType="lpstr">
      <vt:lpstr>Arial</vt:lpstr>
      <vt:lpstr>Calibri</vt:lpstr>
      <vt:lpstr>Garamond</vt:lpstr>
      <vt:lpstr>Open Sans</vt:lpstr>
      <vt:lpstr>Times New Roman</vt:lpstr>
      <vt:lpstr>Wingdings</vt:lpstr>
      <vt:lpstr>Motyw pakietu Office</vt:lpstr>
      <vt:lpstr>1_Motyw pakietu Office</vt:lpstr>
      <vt:lpstr>2_Motyw pakietu Office</vt:lpstr>
      <vt:lpstr>Projekty rewitalizacyjne – EFS+ — uwarunkowania wsparcia z FEP 2021-2027</vt:lpstr>
      <vt:lpstr>Rewitalizacja - EFS+</vt:lpstr>
      <vt:lpstr>Rewitalizacja – EFS+   </vt:lpstr>
      <vt:lpstr>Rewitalizacja – EFS+  </vt:lpstr>
      <vt:lpstr>Rewitalizacja – EFS+</vt:lpstr>
      <vt:lpstr>Działanie 5.12. Aktywne włączenie społeczne - CEL DZIAŁANIA   </vt:lpstr>
      <vt:lpstr>Działanie 5.12. Aktywne włączenie społeczne - GRUPA DOCELOWA (1/2)   </vt:lpstr>
      <vt:lpstr>Działanie 5.12. Aktywne włączenie społeczne - GRUPA DOCELOWA (2/2)   </vt:lpstr>
      <vt:lpstr>Działanie 5.12. Aktywne włączenie społeczne - TYPY PROJEKTÓW (1/3)   </vt:lpstr>
      <vt:lpstr>Działanie 5.12. Aktywne włączenie społeczne - TYPY PROJEKTÓW (2/3)   </vt:lpstr>
      <vt:lpstr>Działanie 5.12. Aktywne włączenie społeczne - TYPY PROJEKTÓW   </vt:lpstr>
      <vt:lpstr>Działanie 5.12. Aktywne włączenie społeczne - PREFERENCJE/WYMOGI   </vt:lpstr>
      <vt:lpstr>Działanie 5.12. Aktywne włączenie społeczne - PODSTAWOWE WARUNKI (1/4)  </vt:lpstr>
      <vt:lpstr>Działanie 5.12. Aktywne włączenie społeczne - PODSTAWOWE WARUNKI (2/4)  </vt:lpstr>
      <vt:lpstr>Działanie 5.12. Aktywne włączenie społeczne - PODSTAWOWE WARUNKI (3/4)   </vt:lpstr>
      <vt:lpstr>Działanie 5.12. Aktywne włączenie społeczne - PODSTAWOWE WARUNKI (4/4)   </vt:lpstr>
      <vt:lpstr>Rewitalizacja -  EFS+</vt:lpstr>
      <vt:lpstr>Działanie 5.19. Usługi społeczne i zdrowotne  – CEL DZIAŁANIA</vt:lpstr>
      <vt:lpstr>Działanie 5.19. Usługi społeczne i zdrowotne  – GRUPA DOCELOWA </vt:lpstr>
      <vt:lpstr>Działanie 5.19. Usługi społeczne i zdrowotne  – TYPY PROJEKTÓW (1/5) </vt:lpstr>
      <vt:lpstr>Działanie 5.19. Usługi społeczne i zdrowotne – TYPY PROJEKTÓW (2/5) </vt:lpstr>
      <vt:lpstr>Działanie 5.19. Usługi społeczne i zdrowotne  – TYPY PROJEKTÓW (3/5) </vt:lpstr>
      <vt:lpstr>Działanie 5.19. Usługi społeczne i zdrowotne  – TYPY PROJEKTÓW (4/5) </vt:lpstr>
      <vt:lpstr>Działanie 5.19. Usługi społeczne i zdrowotne  – TYPY PROJEKTÓW (5/5) </vt:lpstr>
      <vt:lpstr>Działanie 5.19. Usługi społeczne i zdrowotne  – ZAŁOŻENIA</vt:lpstr>
      <vt:lpstr>Działanie 5.19. Usługi społeczne i zdrowotne  - PREFERENCJE/WYMOGI   </vt:lpstr>
      <vt:lpstr>Działanie 5.19. Usługi społeczne i zdrowotne  - WARUNKI (1/6) </vt:lpstr>
      <vt:lpstr>Działanie 5.17. Usługi społeczne i zdrowotne  - WARUNKI (2/6)</vt:lpstr>
      <vt:lpstr>Działanie 5.19. Usługi społeczne i zdrowotne  - WARUNKI (3/6) </vt:lpstr>
      <vt:lpstr>Działanie 5.19. Usługi społeczne i zdrowotne  - WARUNKI (4/6) </vt:lpstr>
      <vt:lpstr>Działanie 5.19. Usługi społeczne i zdrowotne  - WARUNKI (5/6) </vt:lpstr>
      <vt:lpstr>Działanie 5.19. Usługi społeczne i zdrowotne  - WARUNKI (6/6) 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Wlizło Agnieszka</cp:lastModifiedBy>
  <cp:revision>362</cp:revision>
  <cp:lastPrinted>2024-03-26T14:19:21Z</cp:lastPrinted>
  <dcterms:created xsi:type="dcterms:W3CDTF">2022-06-22T09:40:44Z</dcterms:created>
  <dcterms:modified xsi:type="dcterms:W3CDTF">2024-07-31T10:49:38Z</dcterms:modified>
</cp:coreProperties>
</file>