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9" r:id="rId5"/>
    <p:sldId id="258" r:id="rId6"/>
    <p:sldId id="266" r:id="rId7"/>
    <p:sldId id="270" r:id="rId8"/>
    <p:sldId id="271" r:id="rId9"/>
    <p:sldId id="26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B673"/>
    <a:srgbClr val="1C75BC"/>
    <a:srgbClr val="92E6BE"/>
    <a:srgbClr val="74DEAC"/>
    <a:srgbClr val="C1F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60"/>
  </p:normalViewPr>
  <p:slideViewPr>
    <p:cSldViewPr snapToGrid="0">
      <p:cViewPr varScale="1">
        <p:scale>
          <a:sx n="85" d="100"/>
          <a:sy n="85" d="100"/>
        </p:scale>
        <p:origin x="79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Obraz zawierający Czcionka, Grafika, zieleń, logo&#10;&#10;Opis wygenerowany automatycznie">
            <a:extLst>
              <a:ext uri="{FF2B5EF4-FFF2-40B4-BE49-F238E27FC236}">
                <a16:creationId xmlns:a16="http://schemas.microsoft.com/office/drawing/2014/main" id="{A0406D4A-9F5E-0764-D11A-1A232D032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B266D1-70EA-6315-61D8-0116CBD2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F524-6F80-4502-9CF9-B93BBC06CED9}" type="datetimeFigureOut">
              <a:rPr lang="pl-PL" smtClean="0"/>
              <a:t>2024-07-30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E55A8E-6D92-FC34-C8C1-864ECADA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F054C24-B192-CEE3-B391-4D2F706D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0F2F-5B5E-4254-B115-332FEBB30619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316C3E71-FF99-9F56-CB4F-D5FEE8DB4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4" b="12930"/>
          <a:stretch/>
        </p:blipFill>
        <p:spPr>
          <a:xfrm>
            <a:off x="6515754" y="1663337"/>
            <a:ext cx="5580452" cy="2002972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3311285F-E29F-CA34-4442-A6B62134E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348548"/>
            <a:ext cx="5893526" cy="1325563"/>
          </a:xfrm>
        </p:spPr>
        <p:txBody>
          <a:bodyPr>
            <a:noAutofit/>
          </a:bodyPr>
          <a:lstStyle>
            <a:lvl1pPr algn="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7902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Czcionka, Grafika, logo, tekst&#10;&#10;Opis wygenerowany automatycznie">
            <a:extLst>
              <a:ext uri="{FF2B5EF4-FFF2-40B4-BE49-F238E27FC236}">
                <a16:creationId xmlns:a16="http://schemas.microsoft.com/office/drawing/2014/main" id="{69725DD8-618D-4A23-6CB3-9EAAA611E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9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748DF4-5A7F-6E5B-C6FB-3D0A761EB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68731"/>
            <a:ext cx="10515601" cy="3808232"/>
          </a:xfrm>
        </p:spPr>
        <p:txBody>
          <a:bodyPr/>
          <a:lstStyle>
            <a:lvl1pPr marL="2286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C4C450-9DFE-3F5A-66F6-52470D47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F524-6F80-4502-9CF9-B93BBC06CED9}" type="datetimeFigureOut">
              <a:rPr lang="pl-PL" smtClean="0"/>
              <a:t>2024-07-30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8BC24A-5D77-F4A9-65D9-45ED1D49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Obraz 9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2DDE8B93-15E5-6F01-3577-87F8F48B08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48" y="0"/>
            <a:ext cx="3434552" cy="1373433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654EB0-143E-1D66-CC5C-E8060651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0F2F-5B5E-4254-B115-332FEBB3061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732A319-5BD9-1E87-7B65-33DD66DCBB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88571"/>
            <a:ext cx="10515600" cy="95918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 </a:t>
            </a:r>
          </a:p>
        </p:txBody>
      </p:sp>
    </p:spTree>
    <p:extLst>
      <p:ext uri="{BB962C8B-B14F-4D97-AF65-F5344CB8AC3E}">
        <p14:creationId xmlns:p14="http://schemas.microsoft.com/office/powerpoint/2010/main" val="233435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748DF4-5A7F-6E5B-C6FB-3D0A761EB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8731"/>
            <a:ext cx="4360818" cy="3808232"/>
          </a:xfrm>
        </p:spPr>
        <p:txBody>
          <a:bodyPr/>
          <a:lstStyle>
            <a:lvl1pPr marL="0" indent="0">
              <a:buClr>
                <a:srgbClr val="2BB673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C4C450-9DFE-3F5A-66F6-52470D47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F524-6F80-4502-9CF9-B93BBC06CED9}" type="datetimeFigureOut">
              <a:rPr lang="pl-PL" smtClean="0"/>
              <a:t>2024-07-30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8BC24A-5D77-F4A9-65D9-45ED1D49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Obraz 9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2DDE8B93-15E5-6F01-3577-87F8F48B0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48" y="0"/>
            <a:ext cx="3434552" cy="1373433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654EB0-143E-1D66-CC5C-E8060651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0F2F-5B5E-4254-B115-332FEBB3061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732A319-5BD9-1E87-7B65-33DD66DCBB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88571"/>
            <a:ext cx="4360817" cy="95918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 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51BEDEC3-5C01-C66F-ED3C-0C31EA92603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30191" y="2368731"/>
            <a:ext cx="4360818" cy="3808232"/>
          </a:xfrm>
        </p:spPr>
        <p:txBody>
          <a:bodyPr/>
          <a:lstStyle>
            <a:lvl1pPr marL="0" indent="0">
              <a:buClr>
                <a:srgbClr val="2BB673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1284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748DF4-5A7F-6E5B-C6FB-3D0A761EB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68731"/>
            <a:ext cx="10515600" cy="3808232"/>
          </a:xfrm>
        </p:spPr>
        <p:txBody>
          <a:bodyPr/>
          <a:lstStyle>
            <a:lvl1pPr marL="0" indent="0">
              <a:buClr>
                <a:srgbClr val="2BB673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C4C450-9DFE-3F5A-66F6-52470D47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F524-6F80-4502-9CF9-B93BBC06CED9}" type="datetimeFigureOut">
              <a:rPr lang="pl-PL" smtClean="0"/>
              <a:t>2024-07-30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8BC24A-5D77-F4A9-65D9-45ED1D49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Obraz 9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2DDE8B93-15E5-6F01-3577-87F8F48B0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48" y="0"/>
            <a:ext cx="3434552" cy="1373433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654EB0-143E-1D66-CC5C-E8060651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0F2F-5B5E-4254-B115-332FEBB3061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27415F86-D07D-2159-6B35-112F3D35E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88571"/>
            <a:ext cx="10515600" cy="95918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 </a:t>
            </a:r>
          </a:p>
        </p:txBody>
      </p:sp>
    </p:spTree>
    <p:extLst>
      <p:ext uri="{BB962C8B-B14F-4D97-AF65-F5344CB8AC3E}">
        <p14:creationId xmlns:p14="http://schemas.microsoft.com/office/powerpoint/2010/main" val="249232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C4C450-9DFE-3F5A-66F6-52470D47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F524-6F80-4502-9CF9-B93BBC06CED9}" type="datetimeFigureOut">
              <a:rPr lang="pl-PL" smtClean="0"/>
              <a:t>2024-07-30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8BC24A-5D77-F4A9-65D9-45ED1D49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Obraz 9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2DDE8B93-15E5-6F01-3577-87F8F48B0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48" y="0"/>
            <a:ext cx="3434552" cy="1373433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654EB0-143E-1D66-CC5C-E8060651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0F2F-5B5E-4254-B115-332FEBB3061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27415F86-D07D-2159-6B35-112F3D35E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88571"/>
            <a:ext cx="10515600" cy="95918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 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C8C9B588-8422-34A2-CEA7-2337589AB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8731"/>
            <a:ext cx="4360818" cy="3808232"/>
          </a:xfrm>
        </p:spPr>
        <p:txBody>
          <a:bodyPr/>
          <a:lstStyle>
            <a:lvl1pPr marL="0" indent="0">
              <a:buClr>
                <a:srgbClr val="2BB673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A7E81BDD-4C08-7DA7-1EEE-48B50C9A865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30191" y="2368731"/>
            <a:ext cx="4360818" cy="3808232"/>
          </a:xfrm>
        </p:spPr>
        <p:txBody>
          <a:bodyPr/>
          <a:lstStyle>
            <a:lvl1pPr marL="0" indent="0">
              <a:buClr>
                <a:srgbClr val="2BB673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7752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C4C450-9DFE-3F5A-66F6-52470D47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F524-6F80-4502-9CF9-B93BBC06CED9}" type="datetimeFigureOut">
              <a:rPr lang="pl-PL" smtClean="0"/>
              <a:t>2024-07-30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8BC24A-5D77-F4A9-65D9-45ED1D49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Obraz 9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2DDE8B93-15E5-6F01-3577-87F8F48B0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48" y="0"/>
            <a:ext cx="3434552" cy="1373433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654EB0-143E-1D66-CC5C-E8060651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0F2F-5B5E-4254-B115-332FEBB3061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27415F86-D07D-2159-6B35-112F3D35E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88571"/>
            <a:ext cx="10515600" cy="95918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C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 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188F3658-30DA-1E00-E2DA-33F76F440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8731"/>
            <a:ext cx="4360818" cy="3808232"/>
          </a:xfrm>
        </p:spPr>
        <p:txBody>
          <a:bodyPr/>
          <a:lstStyle>
            <a:lvl1pPr marL="0" indent="0">
              <a:buClr>
                <a:srgbClr val="2BB673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1" name="Obraz 10" descr="Obraz zawierający Czcionka, Grafika, tekst, zrzut ekranu&#10;&#10;Opis wygenerowany automatycznie">
            <a:extLst>
              <a:ext uri="{FF2B5EF4-FFF2-40B4-BE49-F238E27FC236}">
                <a16:creationId xmlns:a16="http://schemas.microsoft.com/office/drawing/2014/main" id="{50E2BA57-346D-EF97-06FE-00E0E63B53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5" y="4775519"/>
            <a:ext cx="6154782" cy="1194531"/>
          </a:xfrm>
          <a:prstGeom prst="rect">
            <a:avLst/>
          </a:prstGeom>
        </p:spPr>
      </p:pic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A89E5142-96E0-1767-04C9-0363FA3F6B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40833" y="2368731"/>
            <a:ext cx="1932958" cy="2547450"/>
          </a:xfrm>
        </p:spPr>
        <p:txBody>
          <a:bodyPr>
            <a:normAutofit/>
          </a:bodyPr>
          <a:lstStyle>
            <a:lvl1pPr marL="0" indent="0">
              <a:buClr>
                <a:srgbClr val="2BB673"/>
              </a:buClr>
              <a:buFont typeface="Wingdings" panose="05000000000000000000" pitchFamily="2" charset="2"/>
              <a:buNone/>
              <a:defRPr sz="1600">
                <a:solidFill>
                  <a:srgbClr val="2BB6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8106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Obraz zawierający Grafika, Czcionka, logo, biały&#10;&#10;Opis wygenerowany automatycznie">
            <a:extLst>
              <a:ext uri="{FF2B5EF4-FFF2-40B4-BE49-F238E27FC236}">
                <a16:creationId xmlns:a16="http://schemas.microsoft.com/office/drawing/2014/main" id="{A2EF7351-2DD1-DBBA-914C-85536BA140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748DF4-5A7F-6E5B-C6FB-3D0A761EB0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3621" y="3178630"/>
            <a:ext cx="4056016" cy="2058844"/>
          </a:xfrm>
        </p:spPr>
        <p:txBody>
          <a:bodyPr>
            <a:noAutofit/>
          </a:bodyPr>
          <a:lstStyle>
            <a:lvl1pPr marL="0" indent="0">
              <a:buClr>
                <a:srgbClr val="2BB673"/>
              </a:buClr>
              <a:buFont typeface="Wingdings" panose="05000000000000000000" pitchFamily="2" charset="2"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2BB67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Ministerstwo Funduszy i Polityki Regionalnej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endParaRPr lang="pl-PL" dirty="0"/>
          </a:p>
          <a:p>
            <a:pPr lvl="0"/>
            <a:r>
              <a:rPr lang="pl-PL" dirty="0"/>
              <a:t>Tel. +48 22 273 XX </a:t>
            </a:r>
            <a:r>
              <a:rPr lang="pl-PL" dirty="0" err="1"/>
              <a:t>XX</a:t>
            </a:r>
            <a:endParaRPr lang="pl-PL" dirty="0"/>
          </a:p>
          <a:p>
            <a:pPr lvl="0"/>
            <a:r>
              <a:rPr lang="pl-PL" dirty="0"/>
              <a:t>Email: loremipsum@mfipr.gov.pl</a:t>
            </a:r>
          </a:p>
          <a:p>
            <a:pPr lvl="0"/>
            <a:r>
              <a:rPr lang="pl-PL" dirty="0"/>
              <a:t>www.loremipsum.gov.pl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C4C450-9DFE-3F5A-66F6-52470D47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F524-6F80-4502-9CF9-B93BBC06CED9}" type="datetimeFigureOut">
              <a:rPr lang="pl-PL" smtClean="0"/>
              <a:t>2024-07-30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8BC24A-5D77-F4A9-65D9-45ED1D49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Obraz 9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2DDE8B93-15E5-6F01-3577-87F8F48B08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5" y="744066"/>
            <a:ext cx="6086992" cy="2434109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654EB0-143E-1D66-CC5C-E8060651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0F2F-5B5E-4254-B115-332FEBB30619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Obraz 10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25704430-65B5-9226-8F59-E11A5D4BC0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2" y="5281018"/>
            <a:ext cx="10546078" cy="144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3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0B041C0-11F3-09FA-9E18-1228F6AE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55A141-344B-F76C-E450-9629DC103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6A48E9-C8F5-2846-EDCB-2B9E86849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4F524-6F80-4502-9CF9-B93BBC06CED9}" type="datetimeFigureOut">
              <a:rPr lang="pl-PL" smtClean="0"/>
              <a:t>2024-07-30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6BE18E-4335-857F-17AA-9905F7D16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A527D5-0DE6-835F-6154-18E1DC9FF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0F2F-5B5E-4254-B115-332FEBB306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75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4" r:id="rId5"/>
    <p:sldLayoutId id="2147483663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funduszeuepomorskie.pl/rewitalizacja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50BA6A-9471-E260-B954-3D82A70D3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Regiony Rewitalizacji</a:t>
            </a:r>
            <a:br>
              <a:rPr lang="pl-PL" sz="4400" dirty="0"/>
            </a:br>
            <a:r>
              <a:rPr lang="pl-PL" sz="3200" dirty="0"/>
              <a:t>w województwie pomorskim </a:t>
            </a:r>
            <a:endParaRPr lang="pl-PL" sz="4400" dirty="0"/>
          </a:p>
        </p:txBody>
      </p:sp>
      <p:pic>
        <p:nvPicPr>
          <p:cNvPr id="1026" name="Picture 2" descr="PASEK LOGOTYPÓW_FEP 2021-2027">
            <a:extLst>
              <a:ext uri="{FF2B5EF4-FFF2-40B4-BE49-F238E27FC236}">
                <a16:creationId xmlns:a16="http://schemas.microsoft.com/office/drawing/2014/main" id="{5B98B157-2753-445D-8688-6E159DF7E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9"/>
          <a:stretch/>
        </p:blipFill>
        <p:spPr bwMode="auto">
          <a:xfrm>
            <a:off x="7014290" y="408420"/>
            <a:ext cx="4870588" cy="15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7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trzałka: pięciokąt 41">
            <a:extLst>
              <a:ext uri="{FF2B5EF4-FFF2-40B4-BE49-F238E27FC236}">
                <a16:creationId xmlns:a16="http://schemas.microsoft.com/office/drawing/2014/main" id="{AE22E897-795B-4A1C-92BF-30EE329C6E88}"/>
              </a:ext>
            </a:extLst>
          </p:cNvPr>
          <p:cNvSpPr/>
          <p:nvPr/>
        </p:nvSpPr>
        <p:spPr>
          <a:xfrm rot="10800000">
            <a:off x="8751192" y="2969640"/>
            <a:ext cx="3440808" cy="636019"/>
          </a:xfrm>
          <a:prstGeom prst="homePlate">
            <a:avLst/>
          </a:prstGeom>
          <a:solidFill>
            <a:srgbClr val="1C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3" name="Schemat blokowy: opóźnienie 42">
            <a:extLst>
              <a:ext uri="{FF2B5EF4-FFF2-40B4-BE49-F238E27FC236}">
                <a16:creationId xmlns:a16="http://schemas.microsoft.com/office/drawing/2014/main" id="{6E8D0DF2-2887-4233-ABCF-858F69F225D8}"/>
              </a:ext>
            </a:extLst>
          </p:cNvPr>
          <p:cNvSpPr/>
          <p:nvPr/>
        </p:nvSpPr>
        <p:spPr>
          <a:xfrm>
            <a:off x="8631936" y="2969216"/>
            <a:ext cx="863608" cy="636444"/>
          </a:xfrm>
          <a:prstGeom prst="flowChartDelay">
            <a:avLst/>
          </a:prstGeom>
          <a:solidFill>
            <a:srgbClr val="1C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2">
            <a:extLst>
              <a:ext uri="{FF2B5EF4-FFF2-40B4-BE49-F238E27FC236}">
                <a16:creationId xmlns:a16="http://schemas.microsoft.com/office/drawing/2014/main" id="{E4323913-C98F-4D7C-885F-AFA89E4D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39" y="302187"/>
            <a:ext cx="10515600" cy="959186"/>
          </a:xfrm>
        </p:spPr>
        <p:txBody>
          <a:bodyPr/>
          <a:lstStyle/>
          <a:p>
            <a:r>
              <a:rPr lang="pl-PL" dirty="0"/>
              <a:t>Regiony Rewitalizacji 1.0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C0970B1-4374-4295-A634-7CC7902467F1}"/>
              </a:ext>
            </a:extLst>
          </p:cNvPr>
          <p:cNvSpPr/>
          <p:nvPr/>
        </p:nvSpPr>
        <p:spPr>
          <a:xfrm>
            <a:off x="724139" y="1074687"/>
            <a:ext cx="6986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wsparcie gmin Województwa Pomorskiego w opracowaniu</a:t>
            </a:r>
            <a:b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albo aktualizacji programów rewitalizacji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14" name="Strzałka: pięciokąt 13">
            <a:extLst>
              <a:ext uri="{FF2B5EF4-FFF2-40B4-BE49-F238E27FC236}">
                <a16:creationId xmlns:a16="http://schemas.microsoft.com/office/drawing/2014/main" id="{8E15E9DD-3B32-4882-BADB-7749E11073D3}"/>
              </a:ext>
            </a:extLst>
          </p:cNvPr>
          <p:cNvSpPr/>
          <p:nvPr/>
        </p:nvSpPr>
        <p:spPr>
          <a:xfrm>
            <a:off x="805973" y="1876176"/>
            <a:ext cx="3765294" cy="458833"/>
          </a:xfrm>
          <a:prstGeom prst="homePlat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6D342D2-902E-46B1-9D21-CB9839D75AE4}"/>
              </a:ext>
            </a:extLst>
          </p:cNvPr>
          <p:cNvSpPr/>
          <p:nvPr/>
        </p:nvSpPr>
        <p:spPr>
          <a:xfrm>
            <a:off x="8837088" y="1474128"/>
            <a:ext cx="2974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REALIZOWANE W LATACH</a:t>
            </a:r>
            <a:endParaRPr lang="pl-PL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4C0510B5-2EE8-439B-8263-7C6A4C9034C7}"/>
              </a:ext>
            </a:extLst>
          </p:cNvPr>
          <p:cNvSpPr/>
          <p:nvPr/>
        </p:nvSpPr>
        <p:spPr>
          <a:xfrm>
            <a:off x="891909" y="1920133"/>
            <a:ext cx="3277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ZREALIZOWANE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 DZIAŁANIA</a:t>
            </a:r>
            <a:endParaRPr lang="pl-PL" b="1" dirty="0">
              <a:solidFill>
                <a:schemeClr val="bg1"/>
              </a:solidFill>
            </a:endParaRP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20B54828-BCF0-49BE-9F73-90141186BB20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724139" y="1872553"/>
            <a:ext cx="0" cy="4237615"/>
          </a:xfrm>
          <a:prstGeom prst="line">
            <a:avLst/>
          </a:prstGeom>
          <a:ln w="28575">
            <a:solidFill>
              <a:srgbClr val="2BB67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Owal 23">
            <a:extLst>
              <a:ext uri="{FF2B5EF4-FFF2-40B4-BE49-F238E27FC236}">
                <a16:creationId xmlns:a16="http://schemas.microsoft.com/office/drawing/2014/main" id="{8E4FD65C-261C-4689-A361-B57E125429CB}"/>
              </a:ext>
            </a:extLst>
          </p:cNvPr>
          <p:cNvSpPr/>
          <p:nvPr/>
        </p:nvSpPr>
        <p:spPr>
          <a:xfrm>
            <a:off x="611363" y="2572496"/>
            <a:ext cx="225552" cy="225552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pięciokąt 11">
            <a:extLst>
              <a:ext uri="{FF2B5EF4-FFF2-40B4-BE49-F238E27FC236}">
                <a16:creationId xmlns:a16="http://schemas.microsoft.com/office/drawing/2014/main" id="{679157CC-72C4-4C61-85AD-26C17780631B}"/>
              </a:ext>
            </a:extLst>
          </p:cNvPr>
          <p:cNvSpPr/>
          <p:nvPr/>
        </p:nvSpPr>
        <p:spPr>
          <a:xfrm rot="10800000">
            <a:off x="8751193" y="1822187"/>
            <a:ext cx="3440804" cy="636019"/>
          </a:xfrm>
          <a:prstGeom prst="homePlate">
            <a:avLst/>
          </a:prstGeom>
          <a:solidFill>
            <a:srgbClr val="1C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Schemat blokowy: opóźnienie 24">
            <a:extLst>
              <a:ext uri="{FF2B5EF4-FFF2-40B4-BE49-F238E27FC236}">
                <a16:creationId xmlns:a16="http://schemas.microsoft.com/office/drawing/2014/main" id="{15084CAE-2F7D-4D1B-A9C8-0B0C1696F895}"/>
              </a:ext>
            </a:extLst>
          </p:cNvPr>
          <p:cNvSpPr/>
          <p:nvPr/>
        </p:nvSpPr>
        <p:spPr>
          <a:xfrm>
            <a:off x="8631936" y="1822188"/>
            <a:ext cx="863607" cy="636444"/>
          </a:xfrm>
          <a:prstGeom prst="flowChartDelay">
            <a:avLst/>
          </a:prstGeom>
          <a:solidFill>
            <a:srgbClr val="1C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12CBAE8-1130-4085-9194-65650E426321}"/>
              </a:ext>
            </a:extLst>
          </p:cNvPr>
          <p:cNvSpPr/>
          <p:nvPr/>
        </p:nvSpPr>
        <p:spPr>
          <a:xfrm>
            <a:off x="8879048" y="1869207"/>
            <a:ext cx="2291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2015 - 2018</a:t>
            </a:r>
          </a:p>
        </p:txBody>
      </p:sp>
      <p:sp>
        <p:nvSpPr>
          <p:cNvPr id="28" name="Owal 27">
            <a:extLst>
              <a:ext uri="{FF2B5EF4-FFF2-40B4-BE49-F238E27FC236}">
                <a16:creationId xmlns:a16="http://schemas.microsoft.com/office/drawing/2014/main" id="{26924467-53AD-4C2D-B7DF-8BB27F56ECAE}"/>
              </a:ext>
            </a:extLst>
          </p:cNvPr>
          <p:cNvSpPr/>
          <p:nvPr/>
        </p:nvSpPr>
        <p:spPr>
          <a:xfrm>
            <a:off x="611363" y="6110168"/>
            <a:ext cx="225552" cy="225552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Owal 28">
            <a:extLst>
              <a:ext uri="{FF2B5EF4-FFF2-40B4-BE49-F238E27FC236}">
                <a16:creationId xmlns:a16="http://schemas.microsoft.com/office/drawing/2014/main" id="{E78F09E2-F7C0-42AE-B45B-D8A69AD5CE48}"/>
              </a:ext>
            </a:extLst>
          </p:cNvPr>
          <p:cNvSpPr/>
          <p:nvPr/>
        </p:nvSpPr>
        <p:spPr>
          <a:xfrm>
            <a:off x="611363" y="5238950"/>
            <a:ext cx="225552" cy="225552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chemat blokowy: opóźnienie 32">
            <a:extLst>
              <a:ext uri="{FF2B5EF4-FFF2-40B4-BE49-F238E27FC236}">
                <a16:creationId xmlns:a16="http://schemas.microsoft.com/office/drawing/2014/main" id="{1DEF555A-E485-46E9-851F-7D03DFC98441}"/>
              </a:ext>
            </a:extLst>
          </p:cNvPr>
          <p:cNvSpPr/>
          <p:nvPr/>
        </p:nvSpPr>
        <p:spPr>
          <a:xfrm>
            <a:off x="4210683" y="1804473"/>
            <a:ext cx="788127" cy="561351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7E7D5D1A-21BE-483D-89FB-6AE866692F0D}"/>
              </a:ext>
            </a:extLst>
          </p:cNvPr>
          <p:cNvSpPr/>
          <p:nvPr/>
        </p:nvSpPr>
        <p:spPr>
          <a:xfrm>
            <a:off x="8837088" y="3025828"/>
            <a:ext cx="3124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3 507 780,86 PLN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5B8E0A53-5C5A-4C67-872A-761377F19BF3}"/>
              </a:ext>
            </a:extLst>
          </p:cNvPr>
          <p:cNvSpPr/>
          <p:nvPr/>
        </p:nvSpPr>
        <p:spPr>
          <a:xfrm>
            <a:off x="8837088" y="2619526"/>
            <a:ext cx="316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WARTOŚĆ PROJEKTU</a:t>
            </a:r>
            <a:endParaRPr lang="pl-PL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5" name="Obraz 44">
            <a:extLst>
              <a:ext uri="{FF2B5EF4-FFF2-40B4-BE49-F238E27FC236}">
                <a16:creationId xmlns:a16="http://schemas.microsoft.com/office/drawing/2014/main" id="{2BB228C3-36EA-4DE0-A8E3-AC0F38F25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936" y="3823357"/>
            <a:ext cx="3371856" cy="2512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" name="Symbol zastępczy zawartości 2">
            <a:extLst>
              <a:ext uri="{FF2B5EF4-FFF2-40B4-BE49-F238E27FC236}">
                <a16:creationId xmlns:a16="http://schemas.microsoft.com/office/drawing/2014/main" id="{FE0C108E-05A2-45F3-9012-975582BE3619}"/>
              </a:ext>
            </a:extLst>
          </p:cNvPr>
          <p:cNvSpPr txBox="1">
            <a:spLocks/>
          </p:cNvSpPr>
          <p:nvPr/>
        </p:nvSpPr>
        <p:spPr>
          <a:xfrm>
            <a:off x="891909" y="2475457"/>
            <a:ext cx="7453288" cy="4080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BB673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b="1" dirty="0">
                <a:solidFill>
                  <a:srgbClr val="2BB673"/>
                </a:solidFill>
              </a:rPr>
              <a:t>Konkurs dotacji dla gmin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w zakresie przygotowania programów rewitalizacji zdegradowanych </a:t>
            </a:r>
            <a:br>
              <a:rPr lang="pl-PL" sz="19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obszarów miast w gminach miejskich oraz miejsko-wiejskich województwa pomorskiego. Powołana została Komisja Konkursowa ds. oceny wniosków.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b="1" dirty="0">
                <a:solidFill>
                  <a:srgbClr val="2BB673"/>
                </a:solidFill>
              </a:rPr>
              <a:t>Działania Zespołu ds. rewitalizacji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900" dirty="0">
                <a:latin typeface="+mj-lt"/>
              </a:rPr>
              <a:t>- wsparcie merytoryczne dla gmin dot. przygotowania programu </a:t>
            </a:r>
            <a:br>
              <a:rPr lang="pl-PL" sz="1900" dirty="0">
                <a:latin typeface="+mj-lt"/>
              </a:rPr>
            </a:br>
            <a:r>
              <a:rPr lang="pl-PL" sz="1900" dirty="0">
                <a:latin typeface="+mj-lt"/>
              </a:rPr>
              <a:t>rewitalizacji, weryfikacja i ocena programów rewitalizacji.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b="1" dirty="0">
                <a:solidFill>
                  <a:srgbClr val="2BB673"/>
                </a:solidFill>
              </a:rPr>
              <a:t>Spotkania informacyjne dla wnioskodawców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- zasady realizacji projektów i przygotowania programów rewitalizacji.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solidFill>
                  <a:srgbClr val="2BB673"/>
                </a:solidFill>
              </a:rPr>
              <a:t>Spotkania edukacyjne dla gmin</a:t>
            </a:r>
            <a:endParaRPr lang="pl-PL" sz="2000" b="1" dirty="0"/>
          </a:p>
        </p:txBody>
      </p:sp>
      <p:sp>
        <p:nvSpPr>
          <p:cNvPr id="50" name="Owal 49">
            <a:extLst>
              <a:ext uri="{FF2B5EF4-FFF2-40B4-BE49-F238E27FC236}">
                <a16:creationId xmlns:a16="http://schemas.microsoft.com/office/drawing/2014/main" id="{E4308DD9-60B2-4DE2-BC4D-91E97D71A31C}"/>
              </a:ext>
            </a:extLst>
          </p:cNvPr>
          <p:cNvSpPr/>
          <p:nvPr/>
        </p:nvSpPr>
        <p:spPr>
          <a:xfrm>
            <a:off x="603520" y="4049144"/>
            <a:ext cx="225552" cy="225552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82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chemat blokowy: opóźnienie 43">
            <a:extLst>
              <a:ext uri="{FF2B5EF4-FFF2-40B4-BE49-F238E27FC236}">
                <a16:creationId xmlns:a16="http://schemas.microsoft.com/office/drawing/2014/main" id="{3767336E-A2F4-4EDD-9497-FDC4EAC80C5C}"/>
              </a:ext>
            </a:extLst>
          </p:cNvPr>
          <p:cNvSpPr/>
          <p:nvPr/>
        </p:nvSpPr>
        <p:spPr>
          <a:xfrm>
            <a:off x="8801883" y="2766601"/>
            <a:ext cx="821357" cy="636444"/>
          </a:xfrm>
          <a:prstGeom prst="flowChartDelay">
            <a:avLst/>
          </a:prstGeom>
          <a:solidFill>
            <a:srgbClr val="1C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trzałka: pięciokąt 42">
            <a:extLst>
              <a:ext uri="{FF2B5EF4-FFF2-40B4-BE49-F238E27FC236}">
                <a16:creationId xmlns:a16="http://schemas.microsoft.com/office/drawing/2014/main" id="{7687CE7A-958C-4199-A420-B965903111AE}"/>
              </a:ext>
            </a:extLst>
          </p:cNvPr>
          <p:cNvSpPr/>
          <p:nvPr/>
        </p:nvSpPr>
        <p:spPr>
          <a:xfrm rot="10800000">
            <a:off x="8801883" y="2766028"/>
            <a:ext cx="3398558" cy="636019"/>
          </a:xfrm>
          <a:prstGeom prst="homePlate">
            <a:avLst/>
          </a:prstGeom>
          <a:solidFill>
            <a:srgbClr val="1C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7" name="Schemat blokowy: opóźnienie 46">
            <a:extLst>
              <a:ext uri="{FF2B5EF4-FFF2-40B4-BE49-F238E27FC236}">
                <a16:creationId xmlns:a16="http://schemas.microsoft.com/office/drawing/2014/main" id="{51763173-6262-48B9-A9A3-BF0F1488C999}"/>
              </a:ext>
            </a:extLst>
          </p:cNvPr>
          <p:cNvSpPr/>
          <p:nvPr/>
        </p:nvSpPr>
        <p:spPr>
          <a:xfrm>
            <a:off x="8801884" y="1618577"/>
            <a:ext cx="702100" cy="636444"/>
          </a:xfrm>
          <a:prstGeom prst="flowChartDelay">
            <a:avLst/>
          </a:prstGeom>
          <a:solidFill>
            <a:srgbClr val="1C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6" name="Strzałka: pięciokąt 45">
            <a:extLst>
              <a:ext uri="{FF2B5EF4-FFF2-40B4-BE49-F238E27FC236}">
                <a16:creationId xmlns:a16="http://schemas.microsoft.com/office/drawing/2014/main" id="{F9C7138D-7555-430D-9F7F-F1A2D7297D96}"/>
              </a:ext>
            </a:extLst>
          </p:cNvPr>
          <p:cNvSpPr/>
          <p:nvPr/>
        </p:nvSpPr>
        <p:spPr>
          <a:xfrm rot="10800000">
            <a:off x="8801884" y="1618575"/>
            <a:ext cx="3398553" cy="636019"/>
          </a:xfrm>
          <a:prstGeom prst="homePlate">
            <a:avLst/>
          </a:prstGeom>
          <a:solidFill>
            <a:srgbClr val="1C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B82DD9-E142-C1DF-91F6-247F5551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40" y="343923"/>
            <a:ext cx="7591959" cy="959186"/>
          </a:xfrm>
        </p:spPr>
        <p:txBody>
          <a:bodyPr/>
          <a:lstStyle/>
          <a:p>
            <a:r>
              <a:rPr lang="pl-PL" dirty="0"/>
              <a:t>Regiony Rewitalizacji 2.0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A744449B-1956-400B-B5BC-97D062990067}"/>
              </a:ext>
            </a:extLst>
          </p:cNvPr>
          <p:cNvCxnSpPr>
            <a:cxnSpLocks/>
          </p:cNvCxnSpPr>
          <p:nvPr/>
        </p:nvCxnSpPr>
        <p:spPr>
          <a:xfrm>
            <a:off x="725423" y="1845982"/>
            <a:ext cx="0" cy="5012018"/>
          </a:xfrm>
          <a:prstGeom prst="line">
            <a:avLst/>
          </a:prstGeom>
          <a:ln w="28575">
            <a:solidFill>
              <a:srgbClr val="2BB67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Strzałka: pięciokąt 20">
            <a:extLst>
              <a:ext uri="{FF2B5EF4-FFF2-40B4-BE49-F238E27FC236}">
                <a16:creationId xmlns:a16="http://schemas.microsoft.com/office/drawing/2014/main" id="{A6D1CBE5-FFD6-4375-A92D-82DC4B40C6CF}"/>
              </a:ext>
            </a:extLst>
          </p:cNvPr>
          <p:cNvSpPr/>
          <p:nvPr/>
        </p:nvSpPr>
        <p:spPr>
          <a:xfrm>
            <a:off x="805973" y="1833609"/>
            <a:ext cx="3765294" cy="458833"/>
          </a:xfrm>
          <a:prstGeom prst="homePlat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C4C4A2DA-88E1-46AC-A705-D15C8A6BBFE4}"/>
              </a:ext>
            </a:extLst>
          </p:cNvPr>
          <p:cNvSpPr/>
          <p:nvPr/>
        </p:nvSpPr>
        <p:spPr>
          <a:xfrm>
            <a:off x="865108" y="1878359"/>
            <a:ext cx="327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ZREALIZOWANE</a:t>
            </a: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DZIAŁANIA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23" name="Schemat blokowy: opóźnienie 22">
            <a:extLst>
              <a:ext uri="{FF2B5EF4-FFF2-40B4-BE49-F238E27FC236}">
                <a16:creationId xmlns:a16="http://schemas.microsoft.com/office/drawing/2014/main" id="{AD2F95FF-A9D3-444A-8333-467CB6D0233C}"/>
              </a:ext>
            </a:extLst>
          </p:cNvPr>
          <p:cNvSpPr/>
          <p:nvPr/>
        </p:nvSpPr>
        <p:spPr>
          <a:xfrm>
            <a:off x="4178562" y="1805077"/>
            <a:ext cx="788127" cy="561351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7C99BB05-3210-4046-B1AE-1646CD86F2A4}"/>
              </a:ext>
            </a:extLst>
          </p:cNvPr>
          <p:cNvSpPr/>
          <p:nvPr/>
        </p:nvSpPr>
        <p:spPr>
          <a:xfrm>
            <a:off x="8961274" y="1674975"/>
            <a:ext cx="2188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2020 - 2022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37A13460-443E-4B91-9B50-E33E9FB44550}"/>
              </a:ext>
            </a:extLst>
          </p:cNvPr>
          <p:cNvSpPr/>
          <p:nvPr/>
        </p:nvSpPr>
        <p:spPr>
          <a:xfrm>
            <a:off x="8956322" y="2826629"/>
            <a:ext cx="2892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896 809,48 PLN</a:t>
            </a:r>
          </a:p>
        </p:txBody>
      </p:sp>
      <p:pic>
        <p:nvPicPr>
          <p:cNvPr id="40" name="Obraz 39">
            <a:extLst>
              <a:ext uri="{FF2B5EF4-FFF2-40B4-BE49-F238E27FC236}">
                <a16:creationId xmlns:a16="http://schemas.microsoft.com/office/drawing/2014/main" id="{595A185B-5412-42A6-B2B0-3A592356C2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883" y="3520660"/>
            <a:ext cx="3243309" cy="3211204"/>
          </a:xfrm>
          <a:prstGeom prst="rect">
            <a:avLst/>
          </a:prstGeom>
          <a:noFill/>
        </p:spPr>
      </p:pic>
      <p:sp>
        <p:nvSpPr>
          <p:cNvPr id="41" name="Prostokąt 40">
            <a:extLst>
              <a:ext uri="{FF2B5EF4-FFF2-40B4-BE49-F238E27FC236}">
                <a16:creationId xmlns:a16="http://schemas.microsoft.com/office/drawing/2014/main" id="{CD27D5BB-0B1C-4E70-8C07-43FF75920C56}"/>
              </a:ext>
            </a:extLst>
          </p:cNvPr>
          <p:cNvSpPr/>
          <p:nvPr/>
        </p:nvSpPr>
        <p:spPr>
          <a:xfrm>
            <a:off x="757973" y="1066122"/>
            <a:ext cx="5134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wzmacnianie zdolności gmin do programowania i wdrażania działań rewitalizacyjnych</a:t>
            </a:r>
          </a:p>
        </p:txBody>
      </p:sp>
      <p:sp>
        <p:nvSpPr>
          <p:cNvPr id="42" name="Symbol zastępczy zawartości 2">
            <a:extLst>
              <a:ext uri="{FF2B5EF4-FFF2-40B4-BE49-F238E27FC236}">
                <a16:creationId xmlns:a16="http://schemas.microsoft.com/office/drawing/2014/main" id="{5B8C9037-3216-41DA-B5FC-D01FFE672AA9}"/>
              </a:ext>
            </a:extLst>
          </p:cNvPr>
          <p:cNvSpPr txBox="1">
            <a:spLocks/>
          </p:cNvSpPr>
          <p:nvPr/>
        </p:nvSpPr>
        <p:spPr>
          <a:xfrm>
            <a:off x="865110" y="2425932"/>
            <a:ext cx="4653338" cy="43059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BB673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b="1" dirty="0">
                <a:solidFill>
                  <a:srgbClr val="2BB673"/>
                </a:solidFill>
              </a:rPr>
              <a:t>Cykl warsztatów teoretyczno- praktycznych </a:t>
            </a:r>
            <a:br>
              <a:rPr lang="pl-PL" sz="1600" b="1" dirty="0">
                <a:solidFill>
                  <a:srgbClr val="2BB673"/>
                </a:solidFill>
              </a:rPr>
            </a:br>
            <a:r>
              <a:rPr lang="pl-PL" sz="1700" dirty="0">
                <a:latin typeface="+mj-lt"/>
              </a:rPr>
              <a:t>z zakresu działań rewitalizacyjnych</a:t>
            </a:r>
            <a:endParaRPr lang="pl-PL" sz="1700" b="1" dirty="0">
              <a:solidFill>
                <a:srgbClr val="2BB67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b="1" dirty="0">
                <a:solidFill>
                  <a:srgbClr val="2BB673"/>
                </a:solidFill>
              </a:rPr>
              <a:t>6 wizyt studyjnych </a:t>
            </a:r>
            <a:br>
              <a:rPr lang="pl-PL" sz="1600" b="1" dirty="0">
                <a:solidFill>
                  <a:srgbClr val="2BB673"/>
                </a:solidFill>
              </a:rPr>
            </a:br>
            <a:r>
              <a:rPr lang="pl-PL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Słupsk, Gdynia, Gdańsk, Debrzno, Człuchów, Wejherowo, Rumia, Bydgoszcz i Włocławek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b="1" dirty="0">
                <a:solidFill>
                  <a:srgbClr val="2BB673"/>
                </a:solidFill>
              </a:rPr>
              <a:t>Debata online </a:t>
            </a:r>
            <a:r>
              <a:rPr lang="pl-PL" sz="1700" dirty="0">
                <a:latin typeface="+mj-lt"/>
              </a:rPr>
              <a:t>-</a:t>
            </a:r>
            <a:r>
              <a:rPr lang="pl-PL" sz="1700" dirty="0"/>
              <a:t> </a:t>
            </a:r>
            <a:r>
              <a:rPr lang="pl-PL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"Świadoma polityka mieszkaniowa jako narzędzia zapobiegania negatywnym zjawiskom społecznym o istotnym znaczeniu z punktu widzenia procesu rewitalizacji".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b="1" dirty="0">
                <a:solidFill>
                  <a:srgbClr val="2BB673"/>
                </a:solidFill>
              </a:rPr>
              <a:t>Szkolenia i seminaria - klimatyczna regeneracja miast</a:t>
            </a:r>
            <a: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b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„Rola i zastosowanie błękitno-zielonej infrastruktury na obszarach zdegradowanych miast„, „Zieleń jako element zagospodarowania przestrzeni publicznych”.</a:t>
            </a:r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294CF108-A999-4C19-BD77-82DB4A38F766}"/>
              </a:ext>
            </a:extLst>
          </p:cNvPr>
          <p:cNvSpPr/>
          <p:nvPr/>
        </p:nvSpPr>
        <p:spPr>
          <a:xfrm>
            <a:off x="8956322" y="1279735"/>
            <a:ext cx="2974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REALIZOWANE W LATACH</a:t>
            </a:r>
            <a:endParaRPr lang="pl-PL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B8F5AA59-46F4-4AD0-A23C-6762A30A411D}"/>
              </a:ext>
            </a:extLst>
          </p:cNvPr>
          <p:cNvSpPr/>
          <p:nvPr/>
        </p:nvSpPr>
        <p:spPr>
          <a:xfrm>
            <a:off x="8956322" y="2432519"/>
            <a:ext cx="316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WARTOŚĆ PROJEKTU</a:t>
            </a:r>
            <a:endParaRPr lang="pl-PL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FAD232C-385B-44D5-BC03-83DAABE07E31}"/>
              </a:ext>
            </a:extLst>
          </p:cNvPr>
          <p:cNvSpPr/>
          <p:nvPr/>
        </p:nvSpPr>
        <p:spPr>
          <a:xfrm>
            <a:off x="5672885" y="3205479"/>
            <a:ext cx="31290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600" b="1" dirty="0">
                <a:solidFill>
                  <a:srgbClr val="2BB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Szkolenie z estetyki przestrzeni publicznej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600" b="1" dirty="0">
                <a:solidFill>
                  <a:srgbClr val="2BB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doradcze dla gmin</a:t>
            </a:r>
            <a:br>
              <a:rPr lang="pl-PL" b="1" dirty="0">
                <a:solidFill>
                  <a:srgbClr val="2BB673"/>
                </a:solidFill>
              </a:rPr>
            </a:br>
            <a:r>
              <a:rPr lang="pl-PL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w formie spotkań online </a:t>
            </a:r>
            <a:br>
              <a:rPr lang="pl-PL" sz="17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(72 h, 21 miast) i wizyt w miastach (136 h, 33 miasta).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b="1" dirty="0">
                <a:solidFill>
                  <a:srgbClr val="2BB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 podcastów o tematyce miejskiej </a:t>
            </a:r>
            <a: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pl-PL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wywiady z wybranymi rozmówcami promującymi proces rewitalizacji w województwie pomorskim.</a:t>
            </a:r>
            <a:endParaRPr lang="pl-PL" sz="1700" b="1" dirty="0"/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C6751B66-9444-4701-8946-218F2399BFF0}"/>
              </a:ext>
            </a:extLst>
          </p:cNvPr>
          <p:cNvCxnSpPr>
            <a:cxnSpLocks/>
            <a:stCxn id="32" idx="0"/>
          </p:cNvCxnSpPr>
          <p:nvPr/>
        </p:nvCxnSpPr>
        <p:spPr>
          <a:xfrm>
            <a:off x="5512793" y="3257511"/>
            <a:ext cx="5655" cy="3600489"/>
          </a:xfrm>
          <a:prstGeom prst="line">
            <a:avLst/>
          </a:prstGeom>
          <a:ln w="28575">
            <a:solidFill>
              <a:srgbClr val="2BB67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Owal 24">
            <a:extLst>
              <a:ext uri="{FF2B5EF4-FFF2-40B4-BE49-F238E27FC236}">
                <a16:creationId xmlns:a16="http://schemas.microsoft.com/office/drawing/2014/main" id="{3B496F7F-064B-4A54-9FAA-A594CD6FA1AB}"/>
              </a:ext>
            </a:extLst>
          </p:cNvPr>
          <p:cNvSpPr/>
          <p:nvPr/>
        </p:nvSpPr>
        <p:spPr>
          <a:xfrm>
            <a:off x="611364" y="3936866"/>
            <a:ext cx="225552" cy="225552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69BED347-93BB-40F2-8000-EF03A2E2F0BD}"/>
              </a:ext>
            </a:extLst>
          </p:cNvPr>
          <p:cNvSpPr/>
          <p:nvPr/>
        </p:nvSpPr>
        <p:spPr>
          <a:xfrm>
            <a:off x="620991" y="2489020"/>
            <a:ext cx="225552" cy="225552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3817FC93-3E3C-4E7F-86E4-E860ACF1297F}"/>
              </a:ext>
            </a:extLst>
          </p:cNvPr>
          <p:cNvSpPr/>
          <p:nvPr/>
        </p:nvSpPr>
        <p:spPr>
          <a:xfrm>
            <a:off x="619746" y="3092703"/>
            <a:ext cx="225552" cy="225552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2EF17846-33F5-4674-8C7E-0671E3F28894}"/>
              </a:ext>
            </a:extLst>
          </p:cNvPr>
          <p:cNvSpPr/>
          <p:nvPr/>
        </p:nvSpPr>
        <p:spPr>
          <a:xfrm>
            <a:off x="619746" y="5013486"/>
            <a:ext cx="225552" cy="225552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id="{3CEDEB46-4CC4-49AE-A2DC-0ED416EA2B02}"/>
              </a:ext>
            </a:extLst>
          </p:cNvPr>
          <p:cNvSpPr/>
          <p:nvPr/>
        </p:nvSpPr>
        <p:spPr>
          <a:xfrm>
            <a:off x="5400017" y="3257511"/>
            <a:ext cx="225552" cy="225552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ADE86C5C-41AA-4F47-AED4-B351E73AFDFA}"/>
              </a:ext>
            </a:extLst>
          </p:cNvPr>
          <p:cNvSpPr/>
          <p:nvPr/>
        </p:nvSpPr>
        <p:spPr>
          <a:xfrm>
            <a:off x="5400017" y="3969197"/>
            <a:ext cx="225552" cy="225552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8733C9CE-DE00-4A6A-B967-AC354570DB42}"/>
              </a:ext>
            </a:extLst>
          </p:cNvPr>
          <p:cNvSpPr/>
          <p:nvPr/>
        </p:nvSpPr>
        <p:spPr>
          <a:xfrm>
            <a:off x="5406090" y="5239038"/>
            <a:ext cx="225552" cy="225552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455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trzałka: pięciokąt 50">
            <a:extLst>
              <a:ext uri="{FF2B5EF4-FFF2-40B4-BE49-F238E27FC236}">
                <a16:creationId xmlns:a16="http://schemas.microsoft.com/office/drawing/2014/main" id="{0904B677-832C-4DA1-91B2-BE8A64240C5C}"/>
              </a:ext>
            </a:extLst>
          </p:cNvPr>
          <p:cNvSpPr/>
          <p:nvPr/>
        </p:nvSpPr>
        <p:spPr>
          <a:xfrm>
            <a:off x="8919962" y="213529"/>
            <a:ext cx="3119637" cy="88865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F3F1516-0BF4-44B3-9A30-ACAA0380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23" y="300119"/>
            <a:ext cx="6494527" cy="959186"/>
          </a:xfrm>
        </p:spPr>
        <p:txBody>
          <a:bodyPr/>
          <a:lstStyle/>
          <a:p>
            <a:r>
              <a:rPr lang="pl-PL" dirty="0"/>
              <a:t>Regiony Rewitalizacji </a:t>
            </a:r>
            <a:r>
              <a:rPr lang="pl-PL" dirty="0">
                <a:solidFill>
                  <a:srgbClr val="2BB673"/>
                </a:solidFill>
              </a:rPr>
              <a:t>3.0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E3CE468-8682-4016-B561-C020EC2C11BE}"/>
              </a:ext>
            </a:extLst>
          </p:cNvPr>
          <p:cNvSpPr/>
          <p:nvPr/>
        </p:nvSpPr>
        <p:spPr>
          <a:xfrm>
            <a:off x="865108" y="1878359"/>
            <a:ext cx="327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ZREALIZOWANE</a:t>
            </a: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DZIAŁANIA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4" name="Schemat blokowy: opóźnienie 13">
            <a:extLst>
              <a:ext uri="{FF2B5EF4-FFF2-40B4-BE49-F238E27FC236}">
                <a16:creationId xmlns:a16="http://schemas.microsoft.com/office/drawing/2014/main" id="{C0CB00A5-B476-4480-8B07-5A2E58E7ADF8}"/>
              </a:ext>
            </a:extLst>
          </p:cNvPr>
          <p:cNvSpPr/>
          <p:nvPr/>
        </p:nvSpPr>
        <p:spPr>
          <a:xfrm>
            <a:off x="4178562" y="1805077"/>
            <a:ext cx="788127" cy="561351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32" name="Schemat blokowy: opóźnienie 31">
            <a:extLst>
              <a:ext uri="{FF2B5EF4-FFF2-40B4-BE49-F238E27FC236}">
                <a16:creationId xmlns:a16="http://schemas.microsoft.com/office/drawing/2014/main" id="{801C4FF6-4DE9-40A6-A3AC-A5C287A3C31E}"/>
              </a:ext>
            </a:extLst>
          </p:cNvPr>
          <p:cNvSpPr/>
          <p:nvPr/>
        </p:nvSpPr>
        <p:spPr>
          <a:xfrm>
            <a:off x="4214058" y="1821151"/>
            <a:ext cx="788127" cy="561351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16" name="Strzałka: pięciokąt 15">
            <a:extLst>
              <a:ext uri="{FF2B5EF4-FFF2-40B4-BE49-F238E27FC236}">
                <a16:creationId xmlns:a16="http://schemas.microsoft.com/office/drawing/2014/main" id="{5806CA3F-9AF2-4F81-932B-3471B44BA556}"/>
              </a:ext>
            </a:extLst>
          </p:cNvPr>
          <p:cNvSpPr/>
          <p:nvPr/>
        </p:nvSpPr>
        <p:spPr>
          <a:xfrm rot="10800000">
            <a:off x="8330412" y="1280507"/>
            <a:ext cx="3861587" cy="61832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FB477705-AA86-4116-B5A2-8185A2641364}"/>
              </a:ext>
            </a:extLst>
          </p:cNvPr>
          <p:cNvSpPr/>
          <p:nvPr/>
        </p:nvSpPr>
        <p:spPr>
          <a:xfrm>
            <a:off x="8876562" y="1291029"/>
            <a:ext cx="3315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1C75BC"/>
                </a:solidFill>
                <a:latin typeface="+mj-lt"/>
              </a:rPr>
              <a:t>Liczba uczestników form szkoleniowych dla Beneficjentów</a:t>
            </a:r>
            <a:endParaRPr lang="pl-PL" b="1" dirty="0">
              <a:solidFill>
                <a:srgbClr val="1C75B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84AC9E65-817A-4893-9533-3B70A6CEEE92}"/>
              </a:ext>
            </a:extLst>
          </p:cNvPr>
          <p:cNvSpPr/>
          <p:nvPr/>
        </p:nvSpPr>
        <p:spPr>
          <a:xfrm>
            <a:off x="7926258" y="1181784"/>
            <a:ext cx="852876" cy="827534"/>
          </a:xfrm>
          <a:prstGeom prst="ellipse">
            <a:avLst/>
          </a:prstGeom>
          <a:solidFill>
            <a:srgbClr val="1C75B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2BB673"/>
              </a:solidFill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5D356EB7-005C-4C01-B369-24181E44E465}"/>
              </a:ext>
            </a:extLst>
          </p:cNvPr>
          <p:cNvSpPr/>
          <p:nvPr/>
        </p:nvSpPr>
        <p:spPr>
          <a:xfrm>
            <a:off x="7985650" y="1317908"/>
            <a:ext cx="734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635</a:t>
            </a:r>
          </a:p>
        </p:txBody>
      </p:sp>
      <p:sp>
        <p:nvSpPr>
          <p:cNvPr id="21" name="Strzałka: pięciokąt 20">
            <a:extLst>
              <a:ext uri="{FF2B5EF4-FFF2-40B4-BE49-F238E27FC236}">
                <a16:creationId xmlns:a16="http://schemas.microsoft.com/office/drawing/2014/main" id="{B4EA43BB-C238-4A47-B101-EF782D144FC4}"/>
              </a:ext>
            </a:extLst>
          </p:cNvPr>
          <p:cNvSpPr/>
          <p:nvPr/>
        </p:nvSpPr>
        <p:spPr>
          <a:xfrm rot="10800000">
            <a:off x="8326222" y="2216819"/>
            <a:ext cx="3861590" cy="61832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700" dirty="0">
              <a:solidFill>
                <a:srgbClr val="1C75BC"/>
              </a:solidFill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07AE9A28-DB8D-40D1-8E32-B5A94791E4F2}"/>
              </a:ext>
            </a:extLst>
          </p:cNvPr>
          <p:cNvSpPr/>
          <p:nvPr/>
        </p:nvSpPr>
        <p:spPr>
          <a:xfrm>
            <a:off x="8881992" y="2217015"/>
            <a:ext cx="3315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1C75BC"/>
                </a:solidFill>
                <a:latin typeface="+mj-lt"/>
              </a:rPr>
              <a:t>Liczba udzielonych dotacji </a:t>
            </a:r>
            <a:br>
              <a:rPr lang="pl-PL" b="1" dirty="0">
                <a:solidFill>
                  <a:srgbClr val="1C75BC"/>
                </a:solidFill>
                <a:latin typeface="+mj-lt"/>
              </a:rPr>
            </a:br>
            <a:r>
              <a:rPr lang="pl-PL" b="1" dirty="0">
                <a:solidFill>
                  <a:srgbClr val="1C75BC"/>
                </a:solidFill>
                <a:latin typeface="+mj-lt"/>
              </a:rPr>
              <a:t>na realizację Grantów</a:t>
            </a:r>
            <a:endParaRPr lang="pl-PL" b="1" dirty="0">
              <a:solidFill>
                <a:srgbClr val="1C75B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09787ED1-AD61-4EAC-8523-416CBABDF85E}"/>
              </a:ext>
            </a:extLst>
          </p:cNvPr>
          <p:cNvSpPr/>
          <p:nvPr/>
        </p:nvSpPr>
        <p:spPr>
          <a:xfrm>
            <a:off x="7926258" y="2108336"/>
            <a:ext cx="852876" cy="827534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7278901F-A82F-49EB-BCCA-F96912FE133F}"/>
              </a:ext>
            </a:extLst>
          </p:cNvPr>
          <p:cNvSpPr/>
          <p:nvPr/>
        </p:nvSpPr>
        <p:spPr>
          <a:xfrm>
            <a:off x="8098295" y="2244468"/>
            <a:ext cx="551223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29" name="Strzałka: pięciokąt 28">
            <a:extLst>
              <a:ext uri="{FF2B5EF4-FFF2-40B4-BE49-F238E27FC236}">
                <a16:creationId xmlns:a16="http://schemas.microsoft.com/office/drawing/2014/main" id="{428B1103-3A10-47D8-B8D7-E11E0F7B49EC}"/>
              </a:ext>
            </a:extLst>
          </p:cNvPr>
          <p:cNvSpPr/>
          <p:nvPr/>
        </p:nvSpPr>
        <p:spPr>
          <a:xfrm rot="10800000">
            <a:off x="8330408" y="3133135"/>
            <a:ext cx="3861589" cy="61832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700" dirty="0">
              <a:solidFill>
                <a:srgbClr val="1C75BC"/>
              </a:solidFill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E8BE95E6-E497-46F1-8EB4-2C49A85C94CE}"/>
              </a:ext>
            </a:extLst>
          </p:cNvPr>
          <p:cNvSpPr/>
          <p:nvPr/>
        </p:nvSpPr>
        <p:spPr>
          <a:xfrm>
            <a:off x="8872375" y="3123519"/>
            <a:ext cx="3264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1C75BC"/>
                </a:solidFill>
                <a:latin typeface="+mj-lt"/>
              </a:rPr>
              <a:t>Liczba gmin objętych </a:t>
            </a:r>
            <a:br>
              <a:rPr lang="pl-PL" b="1" dirty="0">
                <a:solidFill>
                  <a:srgbClr val="1C75BC"/>
                </a:solidFill>
                <a:latin typeface="+mj-lt"/>
              </a:rPr>
            </a:br>
            <a:r>
              <a:rPr lang="pl-PL" b="1" dirty="0">
                <a:solidFill>
                  <a:srgbClr val="1C75BC"/>
                </a:solidFill>
                <a:latin typeface="+mj-lt"/>
              </a:rPr>
              <a:t>formami szkoleniowymi</a:t>
            </a:r>
            <a:endParaRPr lang="pl-PL" b="1" dirty="0">
              <a:solidFill>
                <a:srgbClr val="1C75B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38DABD27-86B1-4B3E-8747-679A166C8D76}"/>
              </a:ext>
            </a:extLst>
          </p:cNvPr>
          <p:cNvSpPr/>
          <p:nvPr/>
        </p:nvSpPr>
        <p:spPr>
          <a:xfrm>
            <a:off x="7930444" y="3024652"/>
            <a:ext cx="852876" cy="827534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54B329A8-31AB-4A9C-B7E2-85A9838EB48F}"/>
              </a:ext>
            </a:extLst>
          </p:cNvPr>
          <p:cNvSpPr/>
          <p:nvPr/>
        </p:nvSpPr>
        <p:spPr>
          <a:xfrm>
            <a:off x="8081560" y="3160776"/>
            <a:ext cx="551223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36" name="Strzałka: pięciokąt 35">
            <a:extLst>
              <a:ext uri="{FF2B5EF4-FFF2-40B4-BE49-F238E27FC236}">
                <a16:creationId xmlns:a16="http://schemas.microsoft.com/office/drawing/2014/main" id="{4B07BD79-5381-4198-B6B5-74FE0BB1A2E0}"/>
              </a:ext>
            </a:extLst>
          </p:cNvPr>
          <p:cNvSpPr/>
          <p:nvPr/>
        </p:nvSpPr>
        <p:spPr>
          <a:xfrm rot="10800000">
            <a:off x="8351332" y="4034379"/>
            <a:ext cx="3861588" cy="61832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700" dirty="0">
              <a:solidFill>
                <a:srgbClr val="1C75BC"/>
              </a:solidFill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F2EA5127-965F-4420-9248-F1B9F4F789B3}"/>
              </a:ext>
            </a:extLst>
          </p:cNvPr>
          <p:cNvSpPr/>
          <p:nvPr/>
        </p:nvSpPr>
        <p:spPr>
          <a:xfrm>
            <a:off x="8872375" y="4026266"/>
            <a:ext cx="3285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1C75BC"/>
                </a:solidFill>
                <a:latin typeface="+mj-lt"/>
              </a:rPr>
              <a:t>Liczba przeprowadzonych spotkań edukacyjnych/szkoleniowych</a:t>
            </a:r>
            <a:endParaRPr lang="pl-PL" b="1" dirty="0">
              <a:solidFill>
                <a:srgbClr val="1C75B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Owal 37">
            <a:extLst>
              <a:ext uri="{FF2B5EF4-FFF2-40B4-BE49-F238E27FC236}">
                <a16:creationId xmlns:a16="http://schemas.microsoft.com/office/drawing/2014/main" id="{E0CF506F-B7E4-4F7C-87E6-8206D3028FB6}"/>
              </a:ext>
            </a:extLst>
          </p:cNvPr>
          <p:cNvSpPr/>
          <p:nvPr/>
        </p:nvSpPr>
        <p:spPr>
          <a:xfrm>
            <a:off x="7951364" y="3925896"/>
            <a:ext cx="852876" cy="827534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341770A9-355C-4415-8C09-59B5053B90DE}"/>
              </a:ext>
            </a:extLst>
          </p:cNvPr>
          <p:cNvSpPr/>
          <p:nvPr/>
        </p:nvSpPr>
        <p:spPr>
          <a:xfrm>
            <a:off x="8102482" y="4062020"/>
            <a:ext cx="551223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40" name="Strzałka: pięciokąt 39">
            <a:extLst>
              <a:ext uri="{FF2B5EF4-FFF2-40B4-BE49-F238E27FC236}">
                <a16:creationId xmlns:a16="http://schemas.microsoft.com/office/drawing/2014/main" id="{2B683DF1-F939-4D77-ACE2-FFA3967CF8F8}"/>
              </a:ext>
            </a:extLst>
          </p:cNvPr>
          <p:cNvSpPr/>
          <p:nvPr/>
        </p:nvSpPr>
        <p:spPr>
          <a:xfrm rot="10800000">
            <a:off x="8339657" y="4949748"/>
            <a:ext cx="3861587" cy="61832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700" dirty="0">
              <a:solidFill>
                <a:srgbClr val="1C75BC"/>
              </a:solidFill>
            </a:endParaRPr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4E1790FE-B883-49D0-8945-C14BCC1CA4CC}"/>
              </a:ext>
            </a:extLst>
          </p:cNvPr>
          <p:cNvSpPr/>
          <p:nvPr/>
        </p:nvSpPr>
        <p:spPr>
          <a:xfrm>
            <a:off x="8876561" y="4931162"/>
            <a:ext cx="3315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1C75BC"/>
                </a:solidFill>
                <a:latin typeface="+mj-lt"/>
              </a:rPr>
              <a:t>Liczba gmin objętych </a:t>
            </a:r>
            <a:br>
              <a:rPr lang="pl-PL" b="1" dirty="0">
                <a:solidFill>
                  <a:srgbClr val="1C75BC"/>
                </a:solidFill>
                <a:latin typeface="+mj-lt"/>
              </a:rPr>
            </a:br>
            <a:r>
              <a:rPr lang="pl-PL" b="1" dirty="0">
                <a:solidFill>
                  <a:srgbClr val="1C75BC"/>
                </a:solidFill>
                <a:latin typeface="+mj-lt"/>
              </a:rPr>
              <a:t>wsparciem doradczym</a:t>
            </a:r>
            <a:endParaRPr lang="pl-PL" b="1" dirty="0">
              <a:solidFill>
                <a:srgbClr val="1C75B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Owal 41">
            <a:extLst>
              <a:ext uri="{FF2B5EF4-FFF2-40B4-BE49-F238E27FC236}">
                <a16:creationId xmlns:a16="http://schemas.microsoft.com/office/drawing/2014/main" id="{5EA56D3D-8179-4E30-A025-DC39E561A377}"/>
              </a:ext>
            </a:extLst>
          </p:cNvPr>
          <p:cNvSpPr/>
          <p:nvPr/>
        </p:nvSpPr>
        <p:spPr>
          <a:xfrm>
            <a:off x="7939691" y="4841265"/>
            <a:ext cx="852876" cy="827534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B6C89F77-23DA-4B27-A8F5-249AE8555E40}"/>
              </a:ext>
            </a:extLst>
          </p:cNvPr>
          <p:cNvSpPr/>
          <p:nvPr/>
        </p:nvSpPr>
        <p:spPr>
          <a:xfrm>
            <a:off x="8102285" y="4986672"/>
            <a:ext cx="551223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44" name="Strzałka: pięciokąt 43">
            <a:extLst>
              <a:ext uri="{FF2B5EF4-FFF2-40B4-BE49-F238E27FC236}">
                <a16:creationId xmlns:a16="http://schemas.microsoft.com/office/drawing/2014/main" id="{C67C4298-74CA-43C9-8D5D-E75FAF9AE2CB}"/>
              </a:ext>
            </a:extLst>
          </p:cNvPr>
          <p:cNvSpPr/>
          <p:nvPr/>
        </p:nvSpPr>
        <p:spPr>
          <a:xfrm rot="10800000">
            <a:off x="8330410" y="5864152"/>
            <a:ext cx="3861586" cy="61832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700" dirty="0">
              <a:solidFill>
                <a:srgbClr val="1C75BC"/>
              </a:solidFill>
            </a:endParaRPr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DC0C6F1D-58DB-4C5E-BB07-8A9824B6BDAA}"/>
              </a:ext>
            </a:extLst>
          </p:cNvPr>
          <p:cNvSpPr/>
          <p:nvPr/>
        </p:nvSpPr>
        <p:spPr>
          <a:xfrm>
            <a:off x="8848543" y="5843630"/>
            <a:ext cx="3315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1C75BC"/>
                </a:solidFill>
                <a:latin typeface="+mj-lt"/>
              </a:rPr>
              <a:t>Liczba spotkań szkoleniowych dla Członków Zespołu ds. rewitalizacji</a:t>
            </a:r>
            <a:endParaRPr lang="pl-PL" b="1" dirty="0">
              <a:solidFill>
                <a:srgbClr val="1C75B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Owal 45">
            <a:extLst>
              <a:ext uri="{FF2B5EF4-FFF2-40B4-BE49-F238E27FC236}">
                <a16:creationId xmlns:a16="http://schemas.microsoft.com/office/drawing/2014/main" id="{EB56849F-3631-4CF6-B751-BF782F6DC107}"/>
              </a:ext>
            </a:extLst>
          </p:cNvPr>
          <p:cNvSpPr/>
          <p:nvPr/>
        </p:nvSpPr>
        <p:spPr>
          <a:xfrm>
            <a:off x="7930443" y="5755669"/>
            <a:ext cx="852876" cy="827534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97F9FA17-084A-427F-A44C-3D4C71FE9DF4}"/>
              </a:ext>
            </a:extLst>
          </p:cNvPr>
          <p:cNvSpPr/>
          <p:nvPr/>
        </p:nvSpPr>
        <p:spPr>
          <a:xfrm>
            <a:off x="8173288" y="5903646"/>
            <a:ext cx="368124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9" name="Strzałka: pięciokąt 48">
            <a:extLst>
              <a:ext uri="{FF2B5EF4-FFF2-40B4-BE49-F238E27FC236}">
                <a16:creationId xmlns:a16="http://schemas.microsoft.com/office/drawing/2014/main" id="{47ABB193-999D-440B-B541-5D9D3DBADB76}"/>
              </a:ext>
            </a:extLst>
          </p:cNvPr>
          <p:cNvSpPr/>
          <p:nvPr/>
        </p:nvSpPr>
        <p:spPr>
          <a:xfrm>
            <a:off x="8719971" y="555390"/>
            <a:ext cx="3472029" cy="458833"/>
          </a:xfrm>
          <a:prstGeom prst="homePlate">
            <a:avLst>
              <a:gd name="adj" fmla="val 0"/>
            </a:avLst>
          </a:prstGeom>
          <a:solidFill>
            <a:srgbClr val="1C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638BD882-6D95-467D-97C4-355F7EA8C189}"/>
              </a:ext>
            </a:extLst>
          </p:cNvPr>
          <p:cNvSpPr/>
          <p:nvPr/>
        </p:nvSpPr>
        <p:spPr>
          <a:xfrm>
            <a:off x="8872375" y="613183"/>
            <a:ext cx="2903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ZAŁOŻONE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WSKAŹNIKI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3327D00-692E-4E4D-8061-DDE1490E3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08" y="1102179"/>
            <a:ext cx="5145024" cy="57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1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chemat blokowy: opóźnienie 33">
            <a:extLst>
              <a:ext uri="{FF2B5EF4-FFF2-40B4-BE49-F238E27FC236}">
                <a16:creationId xmlns:a16="http://schemas.microsoft.com/office/drawing/2014/main" id="{37C0DE57-BC1C-46B1-9FC7-D75109625361}"/>
              </a:ext>
            </a:extLst>
          </p:cNvPr>
          <p:cNvSpPr/>
          <p:nvPr/>
        </p:nvSpPr>
        <p:spPr>
          <a:xfrm>
            <a:off x="8532787" y="1618575"/>
            <a:ext cx="971198" cy="636444"/>
          </a:xfrm>
          <a:prstGeom prst="flowChartDelay">
            <a:avLst/>
          </a:prstGeom>
          <a:solidFill>
            <a:srgbClr val="1C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F3F1516-0BF4-44B3-9A30-ACAA0380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23" y="300119"/>
            <a:ext cx="10515600" cy="959186"/>
          </a:xfrm>
        </p:spPr>
        <p:txBody>
          <a:bodyPr/>
          <a:lstStyle/>
          <a:p>
            <a:r>
              <a:rPr lang="pl-PL" dirty="0"/>
              <a:t>Regiony Rewitalizacji </a:t>
            </a:r>
            <a:r>
              <a:rPr lang="pl-PL" dirty="0">
                <a:solidFill>
                  <a:srgbClr val="2BB673"/>
                </a:solidFill>
              </a:rPr>
              <a:t>3.0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564E5D1-A2A3-453D-982B-2E8B2AF018AF}"/>
              </a:ext>
            </a:extLst>
          </p:cNvPr>
          <p:cNvSpPr/>
          <p:nvPr/>
        </p:nvSpPr>
        <p:spPr>
          <a:xfrm>
            <a:off x="750149" y="1035106"/>
            <a:ext cx="9726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wzmacnianie zdolności gmin do programowania </a:t>
            </a:r>
            <a:br>
              <a:rPr lang="pl-P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wdrażania działań rewitalizacyjnych</a:t>
            </a:r>
          </a:p>
        </p:txBody>
      </p:sp>
      <p:sp>
        <p:nvSpPr>
          <p:cNvPr id="9" name="Schemat blokowy: opóźnienie 8">
            <a:extLst>
              <a:ext uri="{FF2B5EF4-FFF2-40B4-BE49-F238E27FC236}">
                <a16:creationId xmlns:a16="http://schemas.microsoft.com/office/drawing/2014/main" id="{E64279F0-3042-48F9-8787-3B56DE158419}"/>
              </a:ext>
            </a:extLst>
          </p:cNvPr>
          <p:cNvSpPr/>
          <p:nvPr/>
        </p:nvSpPr>
        <p:spPr>
          <a:xfrm>
            <a:off x="8518711" y="2708473"/>
            <a:ext cx="971198" cy="636444"/>
          </a:xfrm>
          <a:prstGeom prst="flowChartDelay">
            <a:avLst/>
          </a:prstGeom>
          <a:solidFill>
            <a:srgbClr val="1C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pięciokąt 9">
            <a:extLst>
              <a:ext uri="{FF2B5EF4-FFF2-40B4-BE49-F238E27FC236}">
                <a16:creationId xmlns:a16="http://schemas.microsoft.com/office/drawing/2014/main" id="{6BE67588-C446-4171-ACA3-B9280D1E35E3}"/>
              </a:ext>
            </a:extLst>
          </p:cNvPr>
          <p:cNvSpPr/>
          <p:nvPr/>
        </p:nvSpPr>
        <p:spPr>
          <a:xfrm rot="10800000">
            <a:off x="8755973" y="2711195"/>
            <a:ext cx="3440808" cy="636019"/>
          </a:xfrm>
          <a:prstGeom prst="homePlate">
            <a:avLst/>
          </a:prstGeom>
          <a:solidFill>
            <a:srgbClr val="1C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Strzałka: pięciokąt 10">
            <a:extLst>
              <a:ext uri="{FF2B5EF4-FFF2-40B4-BE49-F238E27FC236}">
                <a16:creationId xmlns:a16="http://schemas.microsoft.com/office/drawing/2014/main" id="{E1193017-F21F-4C95-946E-313FC9048825}"/>
              </a:ext>
            </a:extLst>
          </p:cNvPr>
          <p:cNvSpPr/>
          <p:nvPr/>
        </p:nvSpPr>
        <p:spPr>
          <a:xfrm rot="10800000">
            <a:off x="8701521" y="1618575"/>
            <a:ext cx="3498917" cy="636019"/>
          </a:xfrm>
          <a:prstGeom prst="homePlate">
            <a:avLst/>
          </a:prstGeom>
          <a:solidFill>
            <a:srgbClr val="1C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E3CE468-8682-4016-B561-C020EC2C11BE}"/>
              </a:ext>
            </a:extLst>
          </p:cNvPr>
          <p:cNvSpPr/>
          <p:nvPr/>
        </p:nvSpPr>
        <p:spPr>
          <a:xfrm>
            <a:off x="865108" y="1878359"/>
            <a:ext cx="327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ZREALIZOWANE</a:t>
            </a: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DZIAŁANIA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4" name="Schemat blokowy: opóźnienie 13">
            <a:extLst>
              <a:ext uri="{FF2B5EF4-FFF2-40B4-BE49-F238E27FC236}">
                <a16:creationId xmlns:a16="http://schemas.microsoft.com/office/drawing/2014/main" id="{C0CB00A5-B476-4480-8B07-5A2E58E7ADF8}"/>
              </a:ext>
            </a:extLst>
          </p:cNvPr>
          <p:cNvSpPr/>
          <p:nvPr/>
        </p:nvSpPr>
        <p:spPr>
          <a:xfrm>
            <a:off x="4178562" y="1805077"/>
            <a:ext cx="788127" cy="561351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E8890C2F-D84F-4CEA-B3DF-9770DABC2FD1}"/>
              </a:ext>
            </a:extLst>
          </p:cNvPr>
          <p:cNvSpPr/>
          <p:nvPr/>
        </p:nvSpPr>
        <p:spPr>
          <a:xfrm>
            <a:off x="8622781" y="1687944"/>
            <a:ext cx="2188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2024 - 2027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AE43AA8A-B6B4-4984-8FDB-9B7D5F96E634}"/>
              </a:ext>
            </a:extLst>
          </p:cNvPr>
          <p:cNvSpPr/>
          <p:nvPr/>
        </p:nvSpPr>
        <p:spPr>
          <a:xfrm>
            <a:off x="8631127" y="2798371"/>
            <a:ext cx="2438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mln złotych</a:t>
            </a: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19E11D77-5651-4C63-BB1B-DA3E81CC49C8}"/>
              </a:ext>
            </a:extLst>
          </p:cNvPr>
          <p:cNvSpPr txBox="1">
            <a:spLocks/>
          </p:cNvSpPr>
          <p:nvPr/>
        </p:nvSpPr>
        <p:spPr>
          <a:xfrm>
            <a:off x="743273" y="1818169"/>
            <a:ext cx="8285019" cy="3028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BB673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800" dirty="0">
                <a:latin typeface="+mj-lt"/>
              </a:rPr>
              <a:t>Projekt uzyskał dotację celową ze środków programu </a:t>
            </a:r>
            <a:br>
              <a:rPr lang="pl-PL" sz="1800" dirty="0">
                <a:latin typeface="+mj-lt"/>
              </a:rPr>
            </a:br>
            <a:r>
              <a:rPr lang="pl-PL" sz="1600" b="1" dirty="0">
                <a:solidFill>
                  <a:srgbClr val="2BB673"/>
                </a:solidFill>
              </a:rPr>
              <a:t>Pomoc Techniczna dla Funduszy Europejskich 2021-2027</a:t>
            </a:r>
            <a:endParaRPr lang="pl-PL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800" dirty="0">
                <a:latin typeface="+mj-lt"/>
              </a:rPr>
              <a:t>Projekt będzie realizowany </a:t>
            </a:r>
            <a:r>
              <a:rPr lang="pl-PL" sz="1600" b="1" dirty="0">
                <a:solidFill>
                  <a:srgbClr val="2BB673"/>
                </a:solidFill>
              </a:rPr>
              <a:t>do 31 grudnia 2027 roku</a:t>
            </a:r>
            <a:endParaRPr lang="pl-PL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800" dirty="0">
                <a:latin typeface="+mj-lt"/>
              </a:rPr>
              <a:t>Przewiduje się ogłoszenie w III kwartale 2025 roku </a:t>
            </a:r>
            <a:r>
              <a:rPr lang="pl-PL" sz="1600" b="1" dirty="0">
                <a:solidFill>
                  <a:srgbClr val="2BB673"/>
                </a:solidFill>
              </a:rPr>
              <a:t>dwóch konkursów grantowych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latin typeface="+mj-lt"/>
              </a:rPr>
              <a:t>Jeżeli Gmina będzie planowała ubiegać się o grant gminny program rewitalizacji powinien zawierać w ramach przedsięwzięć działania społeczne odpowiadające zakresowi planowanych granów. Należy uwzględnić takie działania również z myślą o innych podmiotach działających na terenie Gminy, które mogą być </a:t>
            </a:r>
            <a:r>
              <a:rPr lang="pl-PL" sz="1600" dirty="0" err="1">
                <a:latin typeface="+mj-lt"/>
              </a:rPr>
              <a:t>grantobiorcami</a:t>
            </a:r>
            <a:r>
              <a:rPr lang="pl-PL" sz="1600" b="1" dirty="0">
                <a:solidFill>
                  <a:srgbClr val="2BB673"/>
                </a:solidFill>
                <a:latin typeface="+mj-lt"/>
              </a:rPr>
              <a:t>. </a:t>
            </a:r>
            <a:endParaRPr lang="pl-PL" sz="1800" b="1" dirty="0">
              <a:solidFill>
                <a:srgbClr val="2BB673"/>
              </a:solidFill>
              <a:latin typeface="+mj-lt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EF412FAB-5901-4CDB-B129-478E0A47F823}"/>
              </a:ext>
            </a:extLst>
          </p:cNvPr>
          <p:cNvSpPr/>
          <p:nvPr/>
        </p:nvSpPr>
        <p:spPr>
          <a:xfrm>
            <a:off x="8532786" y="1262213"/>
            <a:ext cx="2974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ZAPLANOWANE NA LATA</a:t>
            </a:r>
            <a:endParaRPr lang="pl-PL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3641EA34-CB9D-46A0-9E43-00539350B5C4}"/>
              </a:ext>
            </a:extLst>
          </p:cNvPr>
          <p:cNvSpPr/>
          <p:nvPr/>
        </p:nvSpPr>
        <p:spPr>
          <a:xfrm>
            <a:off x="8496507" y="2371168"/>
            <a:ext cx="36954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CAŁKOWITA WARTOŚĆ PROJEKTU</a:t>
            </a:r>
            <a:endParaRPr lang="pl-PL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EE3BC30A-1E99-4EE7-9205-D9BA0DF2E5B2}"/>
              </a:ext>
            </a:extLst>
          </p:cNvPr>
          <p:cNvSpPr/>
          <p:nvPr/>
        </p:nvSpPr>
        <p:spPr>
          <a:xfrm>
            <a:off x="9041121" y="3417884"/>
            <a:ext cx="25953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W TYM GRANTY:</a:t>
            </a:r>
            <a:endParaRPr lang="pl-PL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Schemat blokowy: opóźnienie 40">
            <a:extLst>
              <a:ext uri="{FF2B5EF4-FFF2-40B4-BE49-F238E27FC236}">
                <a16:creationId xmlns:a16="http://schemas.microsoft.com/office/drawing/2014/main" id="{D26DE271-68F5-419D-9D9C-50E6EFE21A5A}"/>
              </a:ext>
            </a:extLst>
          </p:cNvPr>
          <p:cNvSpPr/>
          <p:nvPr/>
        </p:nvSpPr>
        <p:spPr>
          <a:xfrm>
            <a:off x="9109526" y="3737631"/>
            <a:ext cx="872359" cy="5716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Strzałka: pięciokąt 41">
            <a:extLst>
              <a:ext uri="{FF2B5EF4-FFF2-40B4-BE49-F238E27FC236}">
                <a16:creationId xmlns:a16="http://schemas.microsoft.com/office/drawing/2014/main" id="{590D7794-7BEC-4712-8615-15E7EFFC323B}"/>
              </a:ext>
            </a:extLst>
          </p:cNvPr>
          <p:cNvSpPr/>
          <p:nvPr/>
        </p:nvSpPr>
        <p:spPr>
          <a:xfrm rot="10800000">
            <a:off x="9101363" y="3737823"/>
            <a:ext cx="3090637" cy="57129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1BE3F1B1-B804-485C-AC6A-0476989CEF13}"/>
              </a:ext>
            </a:extLst>
          </p:cNvPr>
          <p:cNvSpPr/>
          <p:nvPr/>
        </p:nvSpPr>
        <p:spPr>
          <a:xfrm>
            <a:off x="9291853" y="3792634"/>
            <a:ext cx="2636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mln złotych</a:t>
            </a: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F3743084-0BFE-4777-90D3-0CAED2E0FFEB}"/>
              </a:ext>
            </a:extLst>
          </p:cNvPr>
          <p:cNvCxnSpPr>
            <a:cxnSpLocks/>
            <a:stCxn id="25" idx="4"/>
            <a:endCxn id="37" idx="4"/>
          </p:cNvCxnSpPr>
          <p:nvPr/>
        </p:nvCxnSpPr>
        <p:spPr>
          <a:xfrm flipH="1">
            <a:off x="621707" y="2113722"/>
            <a:ext cx="4500" cy="1111405"/>
          </a:xfrm>
          <a:prstGeom prst="line">
            <a:avLst/>
          </a:prstGeom>
          <a:ln w="28575">
            <a:solidFill>
              <a:srgbClr val="2BB67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Owal 24">
            <a:extLst>
              <a:ext uri="{FF2B5EF4-FFF2-40B4-BE49-F238E27FC236}">
                <a16:creationId xmlns:a16="http://schemas.microsoft.com/office/drawing/2014/main" id="{9F7FE77B-F6A9-45E9-A5C7-BC59B9E28A6D}"/>
              </a:ext>
            </a:extLst>
          </p:cNvPr>
          <p:cNvSpPr/>
          <p:nvPr/>
        </p:nvSpPr>
        <p:spPr>
          <a:xfrm>
            <a:off x="526991" y="1915290"/>
            <a:ext cx="198432" cy="198432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1E00FDB2-009D-4BAF-87D7-F778979B6A74}"/>
              </a:ext>
            </a:extLst>
          </p:cNvPr>
          <p:cNvSpPr/>
          <p:nvPr/>
        </p:nvSpPr>
        <p:spPr>
          <a:xfrm>
            <a:off x="522491" y="2587996"/>
            <a:ext cx="198432" cy="198432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23630438-CB57-4503-8DDF-78B686234210}"/>
              </a:ext>
            </a:extLst>
          </p:cNvPr>
          <p:cNvSpPr/>
          <p:nvPr/>
        </p:nvSpPr>
        <p:spPr>
          <a:xfrm>
            <a:off x="522491" y="3026695"/>
            <a:ext cx="198432" cy="198432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50A284AF-9CB4-4A50-86AF-AD9832080956}"/>
              </a:ext>
            </a:extLst>
          </p:cNvPr>
          <p:cNvSpPr/>
          <p:nvPr/>
        </p:nvSpPr>
        <p:spPr>
          <a:xfrm>
            <a:off x="452821" y="4850831"/>
            <a:ext cx="51887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b="1" dirty="0">
                <a:solidFill>
                  <a:srgbClr val="2BB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 Projekty społeczne </a:t>
            </a:r>
            <a:r>
              <a:rPr lang="pl-PL" dirty="0">
                <a:latin typeface="+mj-lt"/>
              </a:rPr>
              <a:t>o minimalnej wartości 20 tys. zł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   i maksymalnej wartości 100 tys. zł skierowane do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   fundacji, stowarzyszeń, spółdzielni socjalnych,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   organizacji pozarządowych - bez względu na to, czy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   posiadają status organizacji pożytku publicznego.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68542C9A-81E0-4FEF-B051-247894312EA4}"/>
              </a:ext>
            </a:extLst>
          </p:cNvPr>
          <p:cNvSpPr/>
          <p:nvPr/>
        </p:nvSpPr>
        <p:spPr>
          <a:xfrm>
            <a:off x="5874322" y="4846320"/>
            <a:ext cx="604918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b="1" dirty="0">
                <a:solidFill>
                  <a:srgbClr val="2BB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Projekty zintegrowane obejmujące działania społeczne</a:t>
            </a:r>
            <a:br>
              <a:rPr lang="pl-PL" sz="1600" b="1" dirty="0">
                <a:solidFill>
                  <a:srgbClr val="2BB6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solidFill>
                  <a:srgbClr val="2BB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 drobne działania inwestycyjne</a:t>
            </a:r>
            <a:r>
              <a:rPr lang="pl-PL" dirty="0">
                <a:latin typeface="+mj-lt"/>
              </a:rPr>
              <a:t>. Minimalna wartość  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    projektu wynosić będzie 50 tys. zł, a maksymalna nie może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    być większa niż 300 tys. Konkurs będzie skierowany do gmin,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    jednostek organizacyjnych oraz fundacji, stowarzyszeń,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     spółdzielni socjalnych i organizacji pozarządowych </a:t>
            </a:r>
          </a:p>
        </p:txBody>
      </p: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id="{A3148224-D8C5-41B1-9999-7567AF6B1412}"/>
              </a:ext>
            </a:extLst>
          </p:cNvPr>
          <p:cNvCxnSpPr>
            <a:cxnSpLocks/>
          </p:cNvCxnSpPr>
          <p:nvPr/>
        </p:nvCxnSpPr>
        <p:spPr>
          <a:xfrm>
            <a:off x="5733632" y="4917440"/>
            <a:ext cx="0" cy="1652429"/>
          </a:xfrm>
          <a:prstGeom prst="line">
            <a:avLst/>
          </a:prstGeom>
          <a:ln w="28575">
            <a:solidFill>
              <a:srgbClr val="2BB67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23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trzałka: pięciokąt 50">
            <a:extLst>
              <a:ext uri="{FF2B5EF4-FFF2-40B4-BE49-F238E27FC236}">
                <a16:creationId xmlns:a16="http://schemas.microsoft.com/office/drawing/2014/main" id="{0904B677-832C-4DA1-91B2-BE8A64240C5C}"/>
              </a:ext>
            </a:extLst>
          </p:cNvPr>
          <p:cNvSpPr/>
          <p:nvPr/>
        </p:nvSpPr>
        <p:spPr>
          <a:xfrm>
            <a:off x="8919962" y="213529"/>
            <a:ext cx="3119637" cy="88865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F3F1516-0BF4-44B3-9A30-ACAA0380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23" y="300119"/>
            <a:ext cx="6494527" cy="959186"/>
          </a:xfrm>
        </p:spPr>
        <p:txBody>
          <a:bodyPr/>
          <a:lstStyle/>
          <a:p>
            <a:r>
              <a:rPr lang="pl-PL" dirty="0"/>
              <a:t>Regiony Rewitalizacji </a:t>
            </a:r>
            <a:r>
              <a:rPr lang="pl-PL" dirty="0">
                <a:solidFill>
                  <a:srgbClr val="2BB673"/>
                </a:solidFill>
              </a:rPr>
              <a:t>3.0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564E5D1-A2A3-453D-982B-2E8B2AF018AF}"/>
              </a:ext>
            </a:extLst>
          </p:cNvPr>
          <p:cNvSpPr/>
          <p:nvPr/>
        </p:nvSpPr>
        <p:spPr>
          <a:xfrm>
            <a:off x="725423" y="1042057"/>
            <a:ext cx="5894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wzmacnianie zdolności gmin do programowania </a:t>
            </a:r>
            <a:br>
              <a:rPr lang="pl-P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wdrażania działań rewitalizacyjnych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E3CE468-8682-4016-B561-C020EC2C11BE}"/>
              </a:ext>
            </a:extLst>
          </p:cNvPr>
          <p:cNvSpPr/>
          <p:nvPr/>
        </p:nvSpPr>
        <p:spPr>
          <a:xfrm>
            <a:off x="865108" y="1878359"/>
            <a:ext cx="327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ZREALIZOWANE</a:t>
            </a: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DZIAŁANIA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4" name="Schemat blokowy: opóźnienie 13">
            <a:extLst>
              <a:ext uri="{FF2B5EF4-FFF2-40B4-BE49-F238E27FC236}">
                <a16:creationId xmlns:a16="http://schemas.microsoft.com/office/drawing/2014/main" id="{C0CB00A5-B476-4480-8B07-5A2E58E7ADF8}"/>
              </a:ext>
            </a:extLst>
          </p:cNvPr>
          <p:cNvSpPr/>
          <p:nvPr/>
        </p:nvSpPr>
        <p:spPr>
          <a:xfrm>
            <a:off x="4178562" y="1805077"/>
            <a:ext cx="788127" cy="561351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19E11D77-5651-4C63-BB1B-DA3E81CC49C8}"/>
              </a:ext>
            </a:extLst>
          </p:cNvPr>
          <p:cNvSpPr txBox="1">
            <a:spLocks/>
          </p:cNvSpPr>
          <p:nvPr/>
        </p:nvSpPr>
        <p:spPr>
          <a:xfrm>
            <a:off x="822000" y="2319287"/>
            <a:ext cx="11025443" cy="443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BB673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500" b="1" dirty="0">
                <a:solidFill>
                  <a:srgbClr val="2BB673"/>
                </a:solidFill>
                <a:latin typeface="+mj-lt"/>
              </a:rPr>
              <a:t>Warsztaty i szkolenia </a:t>
            </a:r>
            <a:r>
              <a:rPr lang="pl-PL" sz="1500" dirty="0">
                <a:latin typeface="+mj-lt"/>
              </a:rPr>
              <a:t>z zakresu rewitalizacji (szkolenia jedno i dwudniowe o różnym stopniu zaawansowania w latach 2024-2025, miejsce realizacji: Tczew, Kartuzy, Chojnice, Malbork, Gdańsk), </a:t>
            </a:r>
            <a:r>
              <a:rPr lang="pl-PL" sz="1500" b="1" dirty="0">
                <a:latin typeface="+mj-lt"/>
              </a:rPr>
              <a:t>tematyka m.in.: </a:t>
            </a:r>
            <a:r>
              <a:rPr lang="pl-PL" sz="1500" dirty="0">
                <a:latin typeface="+mj-lt"/>
              </a:rPr>
              <a:t>wprowadzenie do rewitalizacji, przygotowanie </a:t>
            </a:r>
            <a:r>
              <a:rPr lang="pl-PL" sz="1500" dirty="0" err="1">
                <a:latin typeface="+mj-lt"/>
              </a:rPr>
              <a:t>GPR</a:t>
            </a:r>
            <a:r>
              <a:rPr lang="pl-PL" sz="1500" dirty="0">
                <a:latin typeface="+mj-lt"/>
              </a:rPr>
              <a:t>, narzędzia wynikające z ustawy, monitorowanie i ocena </a:t>
            </a:r>
            <a:r>
              <a:rPr lang="pl-PL" sz="1500" dirty="0" err="1">
                <a:latin typeface="+mj-lt"/>
              </a:rPr>
              <a:t>GPR</a:t>
            </a:r>
            <a:r>
              <a:rPr lang="pl-PL" sz="1500" dirty="0">
                <a:latin typeface="+mj-lt"/>
              </a:rPr>
              <a:t>;</a:t>
            </a:r>
            <a:endParaRPr lang="pl-PL" sz="1500" b="1" dirty="0">
              <a:solidFill>
                <a:srgbClr val="00B050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500" b="1" dirty="0">
                <a:solidFill>
                  <a:srgbClr val="00B050"/>
                </a:solidFill>
                <a:latin typeface="+mj-lt"/>
              </a:rPr>
              <a:t>Warsztaty </a:t>
            </a:r>
            <a:r>
              <a:rPr lang="pl-PL" sz="1500" dirty="0">
                <a:latin typeface="+mj-lt"/>
              </a:rPr>
              <a:t>z zakresu klimatycznej regeneracji miasta i kształtowania przestrzeni publicznej dla przedstawicieli gmin i partnerów procesu rewitalizacji (warsztaty dwudniowe oraz cykl warsztatów 3 x 2 dni w 2025 roku) </a:t>
            </a:r>
            <a:r>
              <a:rPr lang="pl-PL" sz="1500" b="1" dirty="0">
                <a:latin typeface="+mj-lt"/>
              </a:rPr>
              <a:t>tematyka m.in.: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rozwiązania w zakresie błękitno- zielonej infrastruktury,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zagospodarowania wód opadowych, ochrona i wykorzystanie wód podziemnych w miastach, miejskie ekosystemy dolin rzecznych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powierzchnie biologicznie czynne w miastach i ich rola, miejska retencja w małej i dużej skali,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tworzenie i rozwijanie ekosystemów miejskich w tym bioróżnorodność w mieście i jej ochrona  (m.in. parki kieszonkowe, lasy kieszonkowe, czwarta przyroda w mieście, właściwe zagospodarowanie parków miejskich, łąki w przestrzeni miasta, drzewa i ich usługi ekosystemowe),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efektywność energetyczna,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latin typeface="+mj-lt"/>
              </a:rPr>
              <a:t>zrównoważona mobilność miejska, rozwiązania służące poprawie bezpieczeństwa np. szkolne ulice, rozwiązania poprawiające bezpieczeństwo pieszych i rowerzystów, </a:t>
            </a:r>
            <a:endParaRPr lang="pl-PL" sz="1500" b="1" dirty="0">
              <a:solidFill>
                <a:srgbClr val="2BB673"/>
              </a:solidFill>
              <a:latin typeface="+mj-lt"/>
            </a:endParaRPr>
          </a:p>
        </p:txBody>
      </p:sp>
      <p:sp>
        <p:nvSpPr>
          <p:cNvPr id="30" name="Strzałka: pięciokąt 29">
            <a:extLst>
              <a:ext uri="{FF2B5EF4-FFF2-40B4-BE49-F238E27FC236}">
                <a16:creationId xmlns:a16="http://schemas.microsoft.com/office/drawing/2014/main" id="{E21EE55A-001A-465B-8DD0-05C59B27BAC2}"/>
              </a:ext>
            </a:extLst>
          </p:cNvPr>
          <p:cNvSpPr/>
          <p:nvPr/>
        </p:nvSpPr>
        <p:spPr>
          <a:xfrm>
            <a:off x="807331" y="1854886"/>
            <a:ext cx="3765294" cy="458833"/>
          </a:xfrm>
          <a:prstGeom prst="homePlat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77BA2C1-54B4-41BD-9401-53757A989D09}"/>
              </a:ext>
            </a:extLst>
          </p:cNvPr>
          <p:cNvSpPr/>
          <p:nvPr/>
        </p:nvSpPr>
        <p:spPr>
          <a:xfrm>
            <a:off x="882856" y="1896642"/>
            <a:ext cx="327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ZAPLANOWANE</a:t>
            </a: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DZIAŁANIA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32" name="Schemat blokowy: opóźnienie 31">
            <a:extLst>
              <a:ext uri="{FF2B5EF4-FFF2-40B4-BE49-F238E27FC236}">
                <a16:creationId xmlns:a16="http://schemas.microsoft.com/office/drawing/2014/main" id="{801C4FF6-4DE9-40A6-A3AC-A5C287A3C31E}"/>
              </a:ext>
            </a:extLst>
          </p:cNvPr>
          <p:cNvSpPr/>
          <p:nvPr/>
        </p:nvSpPr>
        <p:spPr>
          <a:xfrm>
            <a:off x="4214058" y="1821151"/>
            <a:ext cx="788127" cy="561351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638BD882-6D95-467D-97C4-355F7EA8C189}"/>
              </a:ext>
            </a:extLst>
          </p:cNvPr>
          <p:cNvSpPr/>
          <p:nvPr/>
        </p:nvSpPr>
        <p:spPr>
          <a:xfrm>
            <a:off x="8872375" y="613183"/>
            <a:ext cx="2903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ZAŁOŻONE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WSKAŹNIKI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id="{37C24D3B-CDDE-4C7F-8985-DB116F642718}"/>
              </a:ext>
            </a:extLst>
          </p:cNvPr>
          <p:cNvSpPr/>
          <p:nvPr/>
        </p:nvSpPr>
        <p:spPr>
          <a:xfrm>
            <a:off x="605491" y="3335996"/>
            <a:ext cx="201840" cy="201840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id="{F4E729F7-B5BF-4399-95F9-3CA4C2416C60}"/>
              </a:ext>
            </a:extLst>
          </p:cNvPr>
          <p:cNvSpPr/>
          <p:nvPr/>
        </p:nvSpPr>
        <p:spPr>
          <a:xfrm>
            <a:off x="605491" y="2382502"/>
            <a:ext cx="201840" cy="201840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19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trzałka: pięciokąt 50">
            <a:extLst>
              <a:ext uri="{FF2B5EF4-FFF2-40B4-BE49-F238E27FC236}">
                <a16:creationId xmlns:a16="http://schemas.microsoft.com/office/drawing/2014/main" id="{0904B677-832C-4DA1-91B2-BE8A64240C5C}"/>
              </a:ext>
            </a:extLst>
          </p:cNvPr>
          <p:cNvSpPr/>
          <p:nvPr/>
        </p:nvSpPr>
        <p:spPr>
          <a:xfrm>
            <a:off x="8919962" y="213529"/>
            <a:ext cx="3119637" cy="88865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F3F1516-0BF4-44B3-9A30-ACAA0380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23" y="300119"/>
            <a:ext cx="6494527" cy="959186"/>
          </a:xfrm>
        </p:spPr>
        <p:txBody>
          <a:bodyPr/>
          <a:lstStyle/>
          <a:p>
            <a:r>
              <a:rPr lang="pl-PL" dirty="0"/>
              <a:t>Regiony Rewitalizacji </a:t>
            </a:r>
            <a:r>
              <a:rPr lang="pl-PL" dirty="0">
                <a:solidFill>
                  <a:srgbClr val="2BB673"/>
                </a:solidFill>
              </a:rPr>
              <a:t>3.0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564E5D1-A2A3-453D-982B-2E8B2AF018AF}"/>
              </a:ext>
            </a:extLst>
          </p:cNvPr>
          <p:cNvSpPr/>
          <p:nvPr/>
        </p:nvSpPr>
        <p:spPr>
          <a:xfrm>
            <a:off x="725423" y="1042057"/>
            <a:ext cx="5894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wzmacnianie zdolności gmin do programowania </a:t>
            </a:r>
            <a:br>
              <a:rPr lang="pl-P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wdrażania działań rewitalizacyjnych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E3CE468-8682-4016-B561-C020EC2C11BE}"/>
              </a:ext>
            </a:extLst>
          </p:cNvPr>
          <p:cNvSpPr/>
          <p:nvPr/>
        </p:nvSpPr>
        <p:spPr>
          <a:xfrm>
            <a:off x="865108" y="1878359"/>
            <a:ext cx="327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ZREALIZOWANE</a:t>
            </a: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DZIAŁANIA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4" name="Schemat blokowy: opóźnienie 13">
            <a:extLst>
              <a:ext uri="{FF2B5EF4-FFF2-40B4-BE49-F238E27FC236}">
                <a16:creationId xmlns:a16="http://schemas.microsoft.com/office/drawing/2014/main" id="{C0CB00A5-B476-4480-8B07-5A2E58E7ADF8}"/>
              </a:ext>
            </a:extLst>
          </p:cNvPr>
          <p:cNvSpPr/>
          <p:nvPr/>
        </p:nvSpPr>
        <p:spPr>
          <a:xfrm>
            <a:off x="4178562" y="1805077"/>
            <a:ext cx="788127" cy="561351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19E11D77-5651-4C63-BB1B-DA3E81CC49C8}"/>
              </a:ext>
            </a:extLst>
          </p:cNvPr>
          <p:cNvSpPr txBox="1">
            <a:spLocks/>
          </p:cNvSpPr>
          <p:nvPr/>
        </p:nvSpPr>
        <p:spPr>
          <a:xfrm>
            <a:off x="822000" y="2319287"/>
            <a:ext cx="11025443" cy="443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BB673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500" b="1" dirty="0">
                <a:solidFill>
                  <a:srgbClr val="00B050"/>
                </a:solidFill>
                <a:latin typeface="+mj-lt"/>
              </a:rPr>
              <a:t>Wsparcie doradcze z zakresu rewitalizacji - </a:t>
            </a:r>
            <a:r>
              <a:rPr lang="pl-PL" sz="1500" dirty="0">
                <a:latin typeface="+mj-lt"/>
              </a:rPr>
              <a:t>omówienie zakresu programu rewitalizacji, w tym projektów planowanych do sfinansowania z funduszy UE – spotkania stacjonarne i online;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500" b="1" dirty="0">
                <a:solidFill>
                  <a:srgbClr val="00B050"/>
                </a:solidFill>
                <a:latin typeface="+mj-lt"/>
              </a:rPr>
              <a:t>3 krajowe wizyty studyjne: </a:t>
            </a:r>
            <a:r>
              <a:rPr lang="pl-PL" sz="1500" dirty="0">
                <a:latin typeface="+mj-lt"/>
              </a:rPr>
              <a:t>w 2024 roku Wołomin, Warszawa, Żyrardów, Łódź, w 2025 dwie wizyty studyjne wstępnie: Wieleń, Pleszew, Leszno, Stargard, Chorzów, Jaworzno, Katowice, Rybnik. 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500" b="1" dirty="0">
                <a:solidFill>
                  <a:srgbClr val="00B050"/>
                </a:solidFill>
                <a:latin typeface="+mj-lt"/>
              </a:rPr>
              <a:t>Międzyregionalne spotkanie Zespołów ds. rewitalizacji </a:t>
            </a:r>
            <a:r>
              <a:rPr lang="pl-PL" sz="1500" dirty="0">
                <a:latin typeface="+mj-lt"/>
              </a:rPr>
              <a:t>w województwie pomorskim (m.in. Gdańsk, Gdynia, Słupsk)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500" b="1" dirty="0">
                <a:solidFill>
                  <a:srgbClr val="00B050"/>
                </a:solidFill>
                <a:latin typeface="+mj-lt"/>
              </a:rPr>
              <a:t>Współpraca z  Narodowym Instytutem Dziedzictwa </a:t>
            </a:r>
            <a:r>
              <a:rPr lang="pl-PL" sz="1500" dirty="0">
                <a:latin typeface="+mj-lt"/>
              </a:rPr>
              <a:t>cykl dwudniowych warsztatów w 2025- 2026 roku w Słupsku, Malborku, Grudziądzu i Bydgoszczy, tematyka: zasady kształtowania przestrzeni publicznej na terenach objętych ochroną konserwatorską, historyczne obiekty mieszkalne, dostępność architektoniczna obiektów zabytkowych dla osób ze szczególnymi potrzebami, zieleń jako część dziedzictwa kulturowego w rewitalizacji;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pl-PL" sz="1500" b="1" dirty="0">
              <a:solidFill>
                <a:srgbClr val="00B050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pl-PL" sz="15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pl-PL" sz="15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pl-PL" sz="15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pl-PL" sz="1500" dirty="0"/>
          </a:p>
        </p:txBody>
      </p:sp>
      <p:sp>
        <p:nvSpPr>
          <p:cNvPr id="30" name="Strzałka: pięciokąt 29">
            <a:extLst>
              <a:ext uri="{FF2B5EF4-FFF2-40B4-BE49-F238E27FC236}">
                <a16:creationId xmlns:a16="http://schemas.microsoft.com/office/drawing/2014/main" id="{E21EE55A-001A-465B-8DD0-05C59B27BAC2}"/>
              </a:ext>
            </a:extLst>
          </p:cNvPr>
          <p:cNvSpPr/>
          <p:nvPr/>
        </p:nvSpPr>
        <p:spPr>
          <a:xfrm>
            <a:off x="807331" y="1854886"/>
            <a:ext cx="3765294" cy="458833"/>
          </a:xfrm>
          <a:prstGeom prst="homePlat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77BA2C1-54B4-41BD-9401-53757A989D09}"/>
              </a:ext>
            </a:extLst>
          </p:cNvPr>
          <p:cNvSpPr/>
          <p:nvPr/>
        </p:nvSpPr>
        <p:spPr>
          <a:xfrm>
            <a:off x="882856" y="1896642"/>
            <a:ext cx="327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ZAPLANOWANE</a:t>
            </a: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DZIAŁANIA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32" name="Schemat blokowy: opóźnienie 31">
            <a:extLst>
              <a:ext uri="{FF2B5EF4-FFF2-40B4-BE49-F238E27FC236}">
                <a16:creationId xmlns:a16="http://schemas.microsoft.com/office/drawing/2014/main" id="{801C4FF6-4DE9-40A6-A3AC-A5C287A3C31E}"/>
              </a:ext>
            </a:extLst>
          </p:cNvPr>
          <p:cNvSpPr/>
          <p:nvPr/>
        </p:nvSpPr>
        <p:spPr>
          <a:xfrm>
            <a:off x="4214058" y="1821151"/>
            <a:ext cx="788127" cy="561351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638BD882-6D95-467D-97C4-355F7EA8C189}"/>
              </a:ext>
            </a:extLst>
          </p:cNvPr>
          <p:cNvSpPr/>
          <p:nvPr/>
        </p:nvSpPr>
        <p:spPr>
          <a:xfrm>
            <a:off x="8872375" y="613183"/>
            <a:ext cx="2903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ZAŁOŻONE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WSKAŹNIKI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id="{37C24D3B-CDDE-4C7F-8985-DB116F642718}"/>
              </a:ext>
            </a:extLst>
          </p:cNvPr>
          <p:cNvSpPr/>
          <p:nvPr/>
        </p:nvSpPr>
        <p:spPr>
          <a:xfrm>
            <a:off x="605491" y="3076616"/>
            <a:ext cx="201840" cy="201840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id="{F4E729F7-B5BF-4399-95F9-3CA4C2416C60}"/>
              </a:ext>
            </a:extLst>
          </p:cNvPr>
          <p:cNvSpPr/>
          <p:nvPr/>
        </p:nvSpPr>
        <p:spPr>
          <a:xfrm>
            <a:off x="605491" y="2382502"/>
            <a:ext cx="201840" cy="201840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641D3FDA-3A00-4D03-94BD-D1EAB565A62E}"/>
              </a:ext>
            </a:extLst>
          </p:cNvPr>
          <p:cNvSpPr/>
          <p:nvPr/>
        </p:nvSpPr>
        <p:spPr>
          <a:xfrm>
            <a:off x="605491" y="3711222"/>
            <a:ext cx="201840" cy="201840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3E0D2115-AD30-4346-BA25-69C4FEE52152}"/>
              </a:ext>
            </a:extLst>
          </p:cNvPr>
          <p:cNvSpPr/>
          <p:nvPr/>
        </p:nvSpPr>
        <p:spPr>
          <a:xfrm>
            <a:off x="605491" y="4143988"/>
            <a:ext cx="201840" cy="201840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15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trzałka: pięciokąt 50">
            <a:extLst>
              <a:ext uri="{FF2B5EF4-FFF2-40B4-BE49-F238E27FC236}">
                <a16:creationId xmlns:a16="http://schemas.microsoft.com/office/drawing/2014/main" id="{0904B677-832C-4DA1-91B2-BE8A64240C5C}"/>
              </a:ext>
            </a:extLst>
          </p:cNvPr>
          <p:cNvSpPr/>
          <p:nvPr/>
        </p:nvSpPr>
        <p:spPr>
          <a:xfrm>
            <a:off x="8919962" y="213529"/>
            <a:ext cx="3119637" cy="88865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F3F1516-0BF4-44B3-9A30-ACAA0380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23" y="300119"/>
            <a:ext cx="6494527" cy="959186"/>
          </a:xfrm>
        </p:spPr>
        <p:txBody>
          <a:bodyPr/>
          <a:lstStyle/>
          <a:p>
            <a:r>
              <a:rPr lang="pl-PL" dirty="0"/>
              <a:t>Regiony Rewitalizacji </a:t>
            </a:r>
            <a:r>
              <a:rPr lang="pl-PL" dirty="0">
                <a:solidFill>
                  <a:srgbClr val="2BB673"/>
                </a:solidFill>
              </a:rPr>
              <a:t>3.0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564E5D1-A2A3-453D-982B-2E8B2AF018AF}"/>
              </a:ext>
            </a:extLst>
          </p:cNvPr>
          <p:cNvSpPr/>
          <p:nvPr/>
        </p:nvSpPr>
        <p:spPr>
          <a:xfrm>
            <a:off x="725423" y="1042057"/>
            <a:ext cx="5894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wzmacnianie zdolności gmin do programowania </a:t>
            </a:r>
            <a:br>
              <a:rPr lang="pl-P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wdrażania działań rewitalizacyjnych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E3CE468-8682-4016-B561-C020EC2C11BE}"/>
              </a:ext>
            </a:extLst>
          </p:cNvPr>
          <p:cNvSpPr/>
          <p:nvPr/>
        </p:nvSpPr>
        <p:spPr>
          <a:xfrm>
            <a:off x="865108" y="1878359"/>
            <a:ext cx="327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ZREALIZOWANE</a:t>
            </a: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DZIAŁANIA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4" name="Schemat blokowy: opóźnienie 13">
            <a:extLst>
              <a:ext uri="{FF2B5EF4-FFF2-40B4-BE49-F238E27FC236}">
                <a16:creationId xmlns:a16="http://schemas.microsoft.com/office/drawing/2014/main" id="{C0CB00A5-B476-4480-8B07-5A2E58E7ADF8}"/>
              </a:ext>
            </a:extLst>
          </p:cNvPr>
          <p:cNvSpPr/>
          <p:nvPr/>
        </p:nvSpPr>
        <p:spPr>
          <a:xfrm>
            <a:off x="4178562" y="1805077"/>
            <a:ext cx="788127" cy="561351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19E11D77-5651-4C63-BB1B-DA3E81CC49C8}"/>
              </a:ext>
            </a:extLst>
          </p:cNvPr>
          <p:cNvSpPr txBox="1">
            <a:spLocks/>
          </p:cNvSpPr>
          <p:nvPr/>
        </p:nvSpPr>
        <p:spPr>
          <a:xfrm>
            <a:off x="822000" y="2319287"/>
            <a:ext cx="11025443" cy="443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BB673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B67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500" b="1" dirty="0">
                <a:solidFill>
                  <a:srgbClr val="00B050"/>
                </a:solidFill>
                <a:latin typeface="+mj-lt"/>
              </a:rPr>
              <a:t>Promocja rewitalizacji </a:t>
            </a:r>
            <a:r>
              <a:rPr lang="pl-PL" sz="1500" dirty="0">
                <a:latin typeface="+mj-lt"/>
              </a:rPr>
              <a:t>– serwis internetowy poświęcony rewitalizacji;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500" b="1" dirty="0" err="1">
                <a:solidFill>
                  <a:srgbClr val="00B050"/>
                </a:solidFill>
                <a:latin typeface="+mj-lt"/>
                <a:hlinkClick r:id="rId2"/>
              </a:rPr>
              <a:t>https</a:t>
            </a:r>
            <a:r>
              <a:rPr lang="pl-PL" sz="1500" b="1" dirty="0">
                <a:solidFill>
                  <a:srgbClr val="00B050"/>
                </a:solidFill>
                <a:latin typeface="+mj-lt"/>
                <a:hlinkClick r:id="rId2"/>
              </a:rPr>
              <a:t>://</a:t>
            </a:r>
            <a:r>
              <a:rPr lang="pl-PL" sz="1500" b="1" dirty="0" err="1">
                <a:solidFill>
                  <a:srgbClr val="00B050"/>
                </a:solidFill>
                <a:latin typeface="+mj-lt"/>
                <a:hlinkClick r:id="rId2"/>
              </a:rPr>
              <a:t>funduszeuepomorskie.pl</a:t>
            </a:r>
            <a:r>
              <a:rPr lang="pl-PL" sz="1500" b="1" dirty="0">
                <a:solidFill>
                  <a:srgbClr val="00B050"/>
                </a:solidFill>
                <a:latin typeface="+mj-lt"/>
                <a:hlinkClick r:id="rId2"/>
              </a:rPr>
              <a:t>/rewitalizacja</a:t>
            </a:r>
            <a:endParaRPr lang="pl-PL" sz="1500" b="1" dirty="0">
              <a:solidFill>
                <a:srgbClr val="00B050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pl-PL" sz="1500" b="1" dirty="0">
              <a:solidFill>
                <a:srgbClr val="00B050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pl-PL" sz="15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pl-PL" sz="15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pl-PL" sz="15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pl-PL" sz="1500" dirty="0"/>
          </a:p>
        </p:txBody>
      </p:sp>
      <p:sp>
        <p:nvSpPr>
          <p:cNvPr id="30" name="Strzałka: pięciokąt 29">
            <a:extLst>
              <a:ext uri="{FF2B5EF4-FFF2-40B4-BE49-F238E27FC236}">
                <a16:creationId xmlns:a16="http://schemas.microsoft.com/office/drawing/2014/main" id="{E21EE55A-001A-465B-8DD0-05C59B27BAC2}"/>
              </a:ext>
            </a:extLst>
          </p:cNvPr>
          <p:cNvSpPr/>
          <p:nvPr/>
        </p:nvSpPr>
        <p:spPr>
          <a:xfrm>
            <a:off x="807331" y="1854886"/>
            <a:ext cx="3765294" cy="458833"/>
          </a:xfrm>
          <a:prstGeom prst="homePlat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77BA2C1-54B4-41BD-9401-53757A989D09}"/>
              </a:ext>
            </a:extLst>
          </p:cNvPr>
          <p:cNvSpPr/>
          <p:nvPr/>
        </p:nvSpPr>
        <p:spPr>
          <a:xfrm>
            <a:off x="882856" y="1896642"/>
            <a:ext cx="327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ZAPLANOWANE</a:t>
            </a: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DZIAŁANIA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32" name="Schemat blokowy: opóźnienie 31">
            <a:extLst>
              <a:ext uri="{FF2B5EF4-FFF2-40B4-BE49-F238E27FC236}">
                <a16:creationId xmlns:a16="http://schemas.microsoft.com/office/drawing/2014/main" id="{801C4FF6-4DE9-40A6-A3AC-A5C287A3C31E}"/>
              </a:ext>
            </a:extLst>
          </p:cNvPr>
          <p:cNvSpPr/>
          <p:nvPr/>
        </p:nvSpPr>
        <p:spPr>
          <a:xfrm>
            <a:off x="4214058" y="1821151"/>
            <a:ext cx="788127" cy="561351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638BD882-6D95-467D-97C4-355F7EA8C189}"/>
              </a:ext>
            </a:extLst>
          </p:cNvPr>
          <p:cNvSpPr/>
          <p:nvPr/>
        </p:nvSpPr>
        <p:spPr>
          <a:xfrm>
            <a:off x="8872375" y="613183"/>
            <a:ext cx="2903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ZAŁOŻONE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WSKAŹNIKI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id="{F4E729F7-B5BF-4399-95F9-3CA4C2416C60}"/>
              </a:ext>
            </a:extLst>
          </p:cNvPr>
          <p:cNvSpPr/>
          <p:nvPr/>
        </p:nvSpPr>
        <p:spPr>
          <a:xfrm>
            <a:off x="605491" y="2430326"/>
            <a:ext cx="201840" cy="201840"/>
          </a:xfrm>
          <a:prstGeom prst="ellipse">
            <a:avLst/>
          </a:prstGeom>
          <a:solidFill>
            <a:srgbClr val="2BB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E60543D-FD8E-47CC-88E2-C71F9D6A7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022" y="2748370"/>
            <a:ext cx="7165090" cy="400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3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załka: pięciokąt 5">
            <a:extLst>
              <a:ext uri="{FF2B5EF4-FFF2-40B4-BE49-F238E27FC236}">
                <a16:creationId xmlns:a16="http://schemas.microsoft.com/office/drawing/2014/main" id="{E0192865-45DE-4E31-B996-9F87905F2498}"/>
              </a:ext>
            </a:extLst>
          </p:cNvPr>
          <p:cNvSpPr/>
          <p:nvPr/>
        </p:nvSpPr>
        <p:spPr>
          <a:xfrm>
            <a:off x="2932136" y="1310815"/>
            <a:ext cx="5237895" cy="1421936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pięciokąt 6">
            <a:extLst>
              <a:ext uri="{FF2B5EF4-FFF2-40B4-BE49-F238E27FC236}">
                <a16:creationId xmlns:a16="http://schemas.microsoft.com/office/drawing/2014/main" id="{7113B76D-E0A9-4DE7-AB28-1080F4F4693F}"/>
              </a:ext>
            </a:extLst>
          </p:cNvPr>
          <p:cNvSpPr/>
          <p:nvPr/>
        </p:nvSpPr>
        <p:spPr>
          <a:xfrm rot="10800000">
            <a:off x="6096000" y="0"/>
            <a:ext cx="6096000" cy="3764132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Picture 2" descr="PASEK LOGOTYPÓW_FEP 2021-2027">
            <a:extLst>
              <a:ext uri="{FF2B5EF4-FFF2-40B4-BE49-F238E27FC236}">
                <a16:creationId xmlns:a16="http://schemas.microsoft.com/office/drawing/2014/main" id="{2C7C99AC-FBAF-468E-941F-39940B83E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9"/>
          <a:stretch/>
        </p:blipFill>
        <p:spPr bwMode="auto">
          <a:xfrm>
            <a:off x="7712879" y="111274"/>
            <a:ext cx="4043385" cy="12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E180084-8E6A-4B18-B787-34FF8489F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152" y="307608"/>
            <a:ext cx="3404727" cy="103138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92746FF-503E-4433-80CC-81C117CC0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87" y="1546857"/>
            <a:ext cx="6905625" cy="1590675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01F4C1E9-9DBD-4701-877C-3116D8F0FAA7}"/>
              </a:ext>
            </a:extLst>
          </p:cNvPr>
          <p:cNvSpPr/>
          <p:nvPr/>
        </p:nvSpPr>
        <p:spPr>
          <a:xfrm>
            <a:off x="3048000" y="3391395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„</a:t>
            </a:r>
            <a:r>
              <a:rPr lang="pl-PL" dirty="0">
                <a:latin typeface="Arial Narrow" panose="020B0606020202030204" pitchFamily="34" charset="0"/>
              </a:rPr>
              <a:t>Dbając o lepsze dzisiaj dla siebie, zadbamy o lepsze jutro dla wszystkich. Jeśli w jakimś przypadku warto użyć zwrotu „sytuacja typu win-win”, to właśnie w tym. Zmieniajmy więc nasze miasta i nie szukajmy wymówek. Na zdrowie.” </a:t>
            </a:r>
          </a:p>
          <a:p>
            <a:endParaRPr lang="pl-PL" dirty="0">
              <a:latin typeface="Arial Narrow" panose="020B0606020202030204" pitchFamily="34" charset="0"/>
            </a:endParaRPr>
          </a:p>
          <a:p>
            <a:r>
              <a:rPr lang="pl-PL" sz="1600" dirty="0"/>
              <a:t>Szymon Bujalski, Recepta na lepszy klimat </a:t>
            </a:r>
          </a:p>
        </p:txBody>
      </p:sp>
    </p:spTree>
    <p:extLst>
      <p:ext uri="{BB962C8B-B14F-4D97-AF65-F5344CB8AC3E}">
        <p14:creationId xmlns:p14="http://schemas.microsoft.com/office/powerpoint/2010/main" val="35919536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994</Words>
  <Application>Microsoft Office PowerPoint</Application>
  <PresentationFormat>Panoramiczny</PresentationFormat>
  <Paragraphs>97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Times New Roman</vt:lpstr>
      <vt:lpstr>Wingdings</vt:lpstr>
      <vt:lpstr>Motyw pakietu Office</vt:lpstr>
      <vt:lpstr>Regiony Rewitalizacji w województwie pomorskim </vt:lpstr>
      <vt:lpstr>Regiony Rewitalizacji 1.0</vt:lpstr>
      <vt:lpstr>Regiony Rewitalizacji 2.0</vt:lpstr>
      <vt:lpstr>Regiony Rewitalizacji 3.0</vt:lpstr>
      <vt:lpstr>Regiony Rewitalizacji 3.0</vt:lpstr>
      <vt:lpstr>Regiony Rewitalizacji 3.0</vt:lpstr>
      <vt:lpstr>Regiony Rewitalizacji 3.0</vt:lpstr>
      <vt:lpstr>Regiony Rewitalizacji 3.0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Sylweriusz Dmochowski</dc:creator>
  <cp:lastModifiedBy>KDZ</cp:lastModifiedBy>
  <cp:revision>121</cp:revision>
  <dcterms:created xsi:type="dcterms:W3CDTF">2024-01-04T09:14:42Z</dcterms:created>
  <dcterms:modified xsi:type="dcterms:W3CDTF">2024-07-30T08:56:30Z</dcterms:modified>
</cp:coreProperties>
</file>