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2" r:id="rId1"/>
  </p:sldMasterIdLst>
  <p:notesMasterIdLst>
    <p:notesMasterId r:id="rId6"/>
  </p:notesMasterIdLst>
  <p:sldIdLst>
    <p:sldId id="256" r:id="rId2"/>
    <p:sldId id="974" r:id="rId3"/>
    <p:sldId id="976" r:id="rId4"/>
    <p:sldId id="260" r:id="rId5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iotr Wardowski" initials="POM" lastIdx="4" clrIdx="0">
    <p:extLst>
      <p:ext uri="{19B8F6BF-5375-455C-9EA6-DF929625EA0E}">
        <p15:presenceInfo xmlns:p15="http://schemas.microsoft.com/office/powerpoint/2012/main" userId="Piotr Wardowski" providerId="None"/>
      </p:ext>
    </p:extLst>
  </p:cmAuthor>
  <p:cmAuthor id="2" name="Matczak Radomir" initials="MR" lastIdx="5" clrIdx="1"/>
  <p:cmAuthor id="3" name="Szczygieł Patrycja" initials="SP" lastIdx="1" clrIdx="2">
    <p:extLst>
      <p:ext uri="{19B8F6BF-5375-455C-9EA6-DF929625EA0E}">
        <p15:presenceInfo xmlns:p15="http://schemas.microsoft.com/office/powerpoint/2012/main" userId="S-1-5-21-352459600-126056257-345019615-134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FF99FF"/>
    <a:srgbClr val="33CC33"/>
    <a:srgbClr val="99FF99"/>
    <a:srgbClr val="CCFFCC"/>
    <a:srgbClr val="CCFF99"/>
    <a:srgbClr val="FFFFFF"/>
    <a:srgbClr val="66CCFF"/>
    <a:srgbClr val="A6D3F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yl pośredni 2 — Ak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7292A2E-F333-43FB-9621-5CBBE7FDCDCB}" styleName="Styl jasny 2 — Ak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A111915-BE36-4E01-A7E5-04B1672EAD32}" styleName="Styl jasny 2 — Ak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03" autoAdjust="0"/>
    <p:restoredTop sz="93649" autoAdjust="0"/>
  </p:normalViewPr>
  <p:slideViewPr>
    <p:cSldViewPr snapToGrid="0">
      <p:cViewPr varScale="1">
        <p:scale>
          <a:sx n="104" d="100"/>
          <a:sy n="104" d="100"/>
        </p:scale>
        <p:origin x="1638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3134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r">
              <a:defRPr sz="1200"/>
            </a:lvl1pPr>
          </a:lstStyle>
          <a:p>
            <a:fld id="{A6AC6478-7B38-441E-8AF1-E117F6F7DD1E}" type="datetimeFigureOut">
              <a:rPr lang="pl-PL" smtClean="0"/>
              <a:t>2023-12-11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5" rIns="91429" bIns="45715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29" tIns="45715" rIns="91429" bIns="45715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r">
              <a:defRPr sz="1200"/>
            </a:lvl1pPr>
          </a:lstStyle>
          <a:p>
            <a:fld id="{641F4E76-CFBF-4E7B-8C6B-E87567E1A45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08928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baseline="0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A99AF-729B-4B0D-8FCF-61A83B709EAB}" type="slidenum">
              <a:rPr lang="pl-PL" smtClean="0"/>
              <a:pPr/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63639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baseline="0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A99AF-729B-4B0D-8FCF-61A83B709EAB}" type="slidenum">
              <a:rPr lang="pl-PL" smtClean="0"/>
              <a:pPr/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8459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8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877995" y="1790613"/>
            <a:ext cx="7388942" cy="3924814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539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</a:extLst>
          </p:cNvPr>
          <p:cNvSpPr/>
          <p:nvPr userDrawn="1"/>
        </p:nvSpPr>
        <p:spPr>
          <a:xfrm>
            <a:off x="1" y="0"/>
            <a:ext cx="4264484" cy="244386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539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20" y="1790612"/>
            <a:ext cx="3386063" cy="653253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2B41AD81-079D-B212-C8B7-9A9D3BEE51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15" y="490243"/>
            <a:ext cx="923653" cy="979756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0A433181-6EED-44B3-4822-4AF9E6BA906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941" y="490243"/>
            <a:ext cx="923653" cy="979756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276322E5-6025-7EA2-67FB-9F57E921005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767" y="490243"/>
            <a:ext cx="923653" cy="9797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5249" y="2775173"/>
            <a:ext cx="6773550" cy="1004864"/>
          </a:xfrm>
        </p:spPr>
        <p:txBody>
          <a:bodyPr anchor="t" anchorCtr="0">
            <a:normAutofit/>
          </a:bodyPr>
          <a:lstStyle>
            <a:lvl1pPr algn="l">
              <a:lnSpc>
                <a:spcPts val="3421"/>
              </a:lnSpc>
              <a:defRPr sz="2737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5259" y="4410532"/>
            <a:ext cx="6773483" cy="979756"/>
          </a:xfrm>
        </p:spPr>
        <p:txBody>
          <a:bodyPr>
            <a:normAutofit/>
          </a:bodyPr>
          <a:lstStyle>
            <a:lvl1pPr marL="0" indent="0" algn="l">
              <a:lnSpc>
                <a:spcPts val="2993"/>
              </a:lnSpc>
              <a:buNone/>
              <a:defRPr sz="2395" b="1">
                <a:solidFill>
                  <a:schemeClr val="tx2"/>
                </a:solidFill>
              </a:defRPr>
            </a:lvl1pPr>
            <a:lvl2pPr marL="430997" indent="0" algn="ctr">
              <a:buNone/>
              <a:defRPr sz="1886"/>
            </a:lvl2pPr>
            <a:lvl3pPr marL="861993" indent="0" algn="ctr">
              <a:buNone/>
              <a:defRPr sz="1697"/>
            </a:lvl3pPr>
            <a:lvl4pPr marL="1292990" indent="0" algn="ctr">
              <a:buNone/>
              <a:defRPr sz="1509"/>
            </a:lvl4pPr>
            <a:lvl5pPr marL="1723986" indent="0" algn="ctr">
              <a:buNone/>
              <a:defRPr sz="1509"/>
            </a:lvl5pPr>
            <a:lvl6pPr marL="2154983" indent="0" algn="ctr">
              <a:buNone/>
              <a:defRPr sz="1509"/>
            </a:lvl6pPr>
            <a:lvl7pPr marL="2585979" indent="0" algn="ctr">
              <a:buNone/>
              <a:defRPr sz="1509"/>
            </a:lvl7pPr>
            <a:lvl8pPr marL="3016975" indent="0" algn="ctr">
              <a:buNone/>
              <a:defRPr sz="1509"/>
            </a:lvl8pPr>
            <a:lvl9pPr marL="3447971" indent="0" algn="ctr">
              <a:buNone/>
              <a:defRPr sz="1509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6719" y="490243"/>
            <a:ext cx="1539287" cy="316710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539"/>
              </a:lnSpc>
              <a:defRPr sz="1197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2A3D249-6366-4532-95C2-9DDC07D17B44}" type="datetime1">
              <a:rPr lang="pl-PL" smtClean="0"/>
              <a:t>2023-12-11</a:t>
            </a:fld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3FDB76B9-FC6C-44C1-A4FF-DBB958B8D7F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85" y="5846001"/>
            <a:ext cx="7573319" cy="751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9179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>
            <a:extLst>
              <a:ext uri="{FF2B5EF4-FFF2-40B4-BE49-F238E27FC236}">
                <a16:creationId xmlns:a16="http://schemas.microsoft.com/office/drawing/2014/main" id="{F8E39A3A-22D6-B8ED-2F58-16F69704FFAA}"/>
              </a:ext>
            </a:extLst>
          </p:cNvPr>
          <p:cNvSpPr/>
          <p:nvPr userDrawn="1"/>
        </p:nvSpPr>
        <p:spPr>
          <a:xfrm>
            <a:off x="2108483" y="4082829"/>
            <a:ext cx="7035518" cy="16325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539"/>
          </a:p>
        </p:txBody>
      </p:sp>
      <p:sp>
        <p:nvSpPr>
          <p:cNvPr id="11" name="Symbol zastępczy obrazu 10">
            <a:extLst>
              <a:ext uri="{FF2B5EF4-FFF2-40B4-BE49-F238E27FC236}">
                <a16:creationId xmlns:a16="http://schemas.microsoft.com/office/drawing/2014/main" id="{A760FD32-D539-3290-0E5F-1B5EF08EB2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77064" y="0"/>
            <a:ext cx="7389873" cy="4736658"/>
          </a:xfrm>
          <a:custGeom>
            <a:avLst/>
            <a:gdLst>
              <a:gd name="connsiteX0" fmla="*/ 0 w 8640763"/>
              <a:gd name="connsiteY0" fmla="*/ 0 h 5221288"/>
              <a:gd name="connsiteX1" fmla="*/ 8640763 w 8640763"/>
              <a:gd name="connsiteY1" fmla="*/ 0 h 5221288"/>
              <a:gd name="connsiteX2" fmla="*/ 8640763 w 8640763"/>
              <a:gd name="connsiteY2" fmla="*/ 4500563 h 5221288"/>
              <a:gd name="connsiteX3" fmla="*/ 1439863 w 8640763"/>
              <a:gd name="connsiteY3" fmla="*/ 4500563 h 5221288"/>
              <a:gd name="connsiteX4" fmla="*/ 1439863 w 8640763"/>
              <a:gd name="connsiteY4" fmla="*/ 5221288 h 5221288"/>
              <a:gd name="connsiteX5" fmla="*/ 0 w 8640763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40763" h="5221288">
                <a:moveTo>
                  <a:pt x="0" y="0"/>
                </a:moveTo>
                <a:lnTo>
                  <a:pt x="8640763" y="0"/>
                </a:lnTo>
                <a:lnTo>
                  <a:pt x="8640763" y="4500563"/>
                </a:lnTo>
                <a:lnTo>
                  <a:pt x="1439863" y="4500563"/>
                </a:lnTo>
                <a:lnTo>
                  <a:pt x="1439863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855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pic>
        <p:nvPicPr>
          <p:cNvPr id="7" name="Obraz 6" descr="Obraz zawierający tekst&#10;&#10;Opis wygenerowany automatycznie">
            <a:extLst>
              <a:ext uri="{FF2B5EF4-FFF2-40B4-BE49-F238E27FC236}">
                <a16:creationId xmlns:a16="http://schemas.microsoft.com/office/drawing/2014/main" id="{3B4B8A84-3D08-244B-BF5B-6E361D1A74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841" y="4082829"/>
            <a:ext cx="3386063" cy="653253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C3C397EF-E780-3941-A190-8FF660EE9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6677" y="5074439"/>
            <a:ext cx="6465290" cy="640082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6FCFA159-EADF-49BB-9E3A-21FD1519198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85" y="5846001"/>
            <a:ext cx="7573319" cy="751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308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877064" y="1799461"/>
            <a:ext cx="7389873" cy="3915966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539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264484" cy="244386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539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64" y="1799460"/>
            <a:ext cx="3386063" cy="6532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5249" y="2785254"/>
            <a:ext cx="6773550" cy="986800"/>
          </a:xfrm>
        </p:spPr>
        <p:txBody>
          <a:bodyPr anchor="t" anchorCtr="0">
            <a:normAutofit/>
          </a:bodyPr>
          <a:lstStyle>
            <a:lvl1pPr algn="l">
              <a:lnSpc>
                <a:spcPts val="3421"/>
              </a:lnSpc>
              <a:defRPr sz="2737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5259" y="4410532"/>
            <a:ext cx="6773483" cy="979756"/>
          </a:xfrm>
        </p:spPr>
        <p:txBody>
          <a:bodyPr>
            <a:normAutofit/>
          </a:bodyPr>
          <a:lstStyle>
            <a:lvl1pPr marL="0" indent="0" algn="l">
              <a:lnSpc>
                <a:spcPts val="2993"/>
              </a:lnSpc>
              <a:buNone/>
              <a:defRPr sz="2395" b="1">
                <a:solidFill>
                  <a:schemeClr val="tx2"/>
                </a:solidFill>
              </a:defRPr>
            </a:lvl1pPr>
            <a:lvl2pPr marL="430997" indent="0" algn="ctr">
              <a:buNone/>
              <a:defRPr sz="1886"/>
            </a:lvl2pPr>
            <a:lvl3pPr marL="861993" indent="0" algn="ctr">
              <a:buNone/>
              <a:defRPr sz="1697"/>
            </a:lvl3pPr>
            <a:lvl4pPr marL="1292990" indent="0" algn="ctr">
              <a:buNone/>
              <a:defRPr sz="1509"/>
            </a:lvl4pPr>
            <a:lvl5pPr marL="1723986" indent="0" algn="ctr">
              <a:buNone/>
              <a:defRPr sz="1509"/>
            </a:lvl5pPr>
            <a:lvl6pPr marL="2154983" indent="0" algn="ctr">
              <a:buNone/>
              <a:defRPr sz="1509"/>
            </a:lvl6pPr>
            <a:lvl7pPr marL="2585979" indent="0" algn="ctr">
              <a:buNone/>
              <a:defRPr sz="1509"/>
            </a:lvl7pPr>
            <a:lvl8pPr marL="3016975" indent="0" algn="ctr">
              <a:buNone/>
              <a:defRPr sz="1509"/>
            </a:lvl8pPr>
            <a:lvl9pPr marL="3447971" indent="0" algn="ctr">
              <a:buNone/>
              <a:defRPr sz="1509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6719" y="490243"/>
            <a:ext cx="1539287" cy="316710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539"/>
              </a:lnSpc>
              <a:defRPr sz="1197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68EEE8EE-D7CF-4F1D-849B-3E54D1DD80B0}" type="datetime1">
              <a:rPr lang="pl-PL" smtClean="0"/>
              <a:t>2023-12-11</a:t>
            </a:fld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39E0742-6ADE-F448-8437-7F591E1D07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260" y="1128866"/>
            <a:ext cx="325844" cy="345636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F60567DB-D582-D44E-A6AD-12B2B5F1FE7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608" y="495200"/>
            <a:ext cx="325844" cy="345636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39EEE39C-033E-F640-8C4C-E23D91BEA33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660" y="1128866"/>
            <a:ext cx="325844" cy="345636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C169AC8E-96EA-1048-803E-97D6CEE5E10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244" y="488325"/>
            <a:ext cx="325844" cy="345636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5D90F56-CFD2-1A40-B479-B556FC2D370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20" y="495200"/>
            <a:ext cx="325844" cy="345636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48E96C1A-FA5C-A24F-9872-8608B9B3BC4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663" y="1138358"/>
            <a:ext cx="325844" cy="345636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28B2440F-CBE5-784D-ADC8-E797F64F472B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173" y="493114"/>
            <a:ext cx="325844" cy="345636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1C717A0E-10D0-FA43-BF65-49909BDCEAFA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977" y="485586"/>
            <a:ext cx="325844" cy="345636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A2891D6F-956C-9342-B2BB-C701A5BC5154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368" y="481800"/>
            <a:ext cx="325844" cy="345636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7DE0C268-A93E-1C47-9AA3-10F1F10D0971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082" y="1135780"/>
            <a:ext cx="325844" cy="345636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45508241-FE91-D847-8686-4F72BD31422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097" y="1134476"/>
            <a:ext cx="325844" cy="345636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EB9A3203-260A-FA4A-9526-A6276A5756D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173" y="1134476"/>
            <a:ext cx="325844" cy="345636"/>
          </a:xfrm>
          <a:prstGeom prst="rect">
            <a:avLst/>
          </a:prstGeom>
        </p:spPr>
      </p:pic>
      <p:pic>
        <p:nvPicPr>
          <p:cNvPr id="24" name="Obraz 23">
            <a:extLst>
              <a:ext uri="{FF2B5EF4-FFF2-40B4-BE49-F238E27FC236}">
                <a16:creationId xmlns:a16="http://schemas.microsoft.com/office/drawing/2014/main" id="{435F0698-B762-4CA8-B4E7-F5A604257866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85" y="5846001"/>
            <a:ext cx="7573319" cy="751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80198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(krótk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obrazu 16">
            <a:extLst>
              <a:ext uri="{FF2B5EF4-FFF2-40B4-BE49-F238E27FC236}">
                <a16:creationId xmlns:a16="http://schemas.microsoft.com/office/drawing/2014/main" id="{69383BDA-94B1-6FB6-27E3-0CC3DEDF5A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5802740" cy="4736658"/>
          </a:xfrm>
          <a:custGeom>
            <a:avLst/>
            <a:gdLst>
              <a:gd name="connsiteX0" fmla="*/ 0 w 6784975"/>
              <a:gd name="connsiteY0" fmla="*/ 0 h 5221288"/>
              <a:gd name="connsiteX1" fmla="*/ 6784975 w 6784975"/>
              <a:gd name="connsiteY1" fmla="*/ 0 h 5221288"/>
              <a:gd name="connsiteX2" fmla="*/ 6784975 w 6784975"/>
              <a:gd name="connsiteY2" fmla="*/ 4500563 h 5221288"/>
              <a:gd name="connsiteX3" fmla="*/ 2825750 w 6784975"/>
              <a:gd name="connsiteY3" fmla="*/ 4500563 h 5221288"/>
              <a:gd name="connsiteX4" fmla="*/ 2825750 w 6784975"/>
              <a:gd name="connsiteY4" fmla="*/ 5221288 h 5221288"/>
              <a:gd name="connsiteX5" fmla="*/ 0 w 6784975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84975" h="5221288">
                <a:moveTo>
                  <a:pt x="0" y="0"/>
                </a:moveTo>
                <a:lnTo>
                  <a:pt x="6784975" y="0"/>
                </a:lnTo>
                <a:lnTo>
                  <a:pt x="6784975" y="4500563"/>
                </a:lnTo>
                <a:lnTo>
                  <a:pt x="2825750" y="4500563"/>
                </a:lnTo>
                <a:lnTo>
                  <a:pt x="2825750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855"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38965D1A-9BC8-2AB7-6B73-C2BBDA5D66AA}"/>
              </a:ext>
            </a:extLst>
          </p:cNvPr>
          <p:cNvSpPr/>
          <p:nvPr userDrawn="1"/>
        </p:nvSpPr>
        <p:spPr>
          <a:xfrm>
            <a:off x="2416677" y="4082829"/>
            <a:ext cx="5850259" cy="16325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539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13493" y="5061678"/>
            <a:ext cx="5245249" cy="588349"/>
          </a:xfrm>
        </p:spPr>
        <p:txBody>
          <a:bodyPr anchor="t" anchorCtr="0">
            <a:normAutofit/>
          </a:bodyPr>
          <a:lstStyle>
            <a:lvl1pPr algn="l">
              <a:lnSpc>
                <a:spcPts val="2993"/>
              </a:lnSpc>
              <a:defRPr sz="2395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649" y="489652"/>
            <a:ext cx="1539287" cy="332686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539"/>
              </a:lnSpc>
              <a:defRPr sz="1197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857886D-A165-4D54-8DB0-CE6586ECA8EC}" type="datetime1">
              <a:rPr lang="pl-PL" smtClean="0"/>
              <a:t>2023-12-11</a:t>
            </a:fld>
            <a:endParaRPr lang="pl-PL" dirty="0"/>
          </a:p>
        </p:txBody>
      </p:sp>
      <p:pic>
        <p:nvPicPr>
          <p:cNvPr id="18" name="Obraz 17" descr="Obraz zawierający tekst&#10;&#10;Opis wygenerowany automatycznie">
            <a:extLst>
              <a:ext uri="{FF2B5EF4-FFF2-40B4-BE49-F238E27FC236}">
                <a16:creationId xmlns:a16="http://schemas.microsoft.com/office/drawing/2014/main" id="{EB4DB370-BCB9-D1E9-5613-5A9DCA5F31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677" y="4082829"/>
            <a:ext cx="3386063" cy="653253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0CF3E933-1DA6-403F-9323-5B318B99433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85" y="5846001"/>
            <a:ext cx="7573319" cy="751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3161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92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0D1F565A-4734-6B49-4F72-233C397DE031}"/>
              </a:ext>
            </a:extLst>
          </p:cNvPr>
          <p:cNvSpPr/>
          <p:nvPr userDrawn="1"/>
        </p:nvSpPr>
        <p:spPr>
          <a:xfrm>
            <a:off x="2416677" y="4082829"/>
            <a:ext cx="6154381" cy="19591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539"/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12E8330A-FFD8-2BBA-E745-7200C0738B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2943" y="0"/>
            <a:ext cx="5846186" cy="4408303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5775" h="4859338">
                <a:moveTo>
                  <a:pt x="0" y="0"/>
                </a:moveTo>
                <a:lnTo>
                  <a:pt x="6835775" y="0"/>
                </a:lnTo>
                <a:lnTo>
                  <a:pt x="6835775" y="4500563"/>
                </a:lnTo>
                <a:lnTo>
                  <a:pt x="2155824" y="4500563"/>
                </a:lnTo>
                <a:lnTo>
                  <a:pt x="2155824" y="4859338"/>
                </a:lnTo>
                <a:lnTo>
                  <a:pt x="0" y="48593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855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BF7E1EF-0AB1-F3B1-F5CD-6A2AA3056193}"/>
              </a:ext>
            </a:extLst>
          </p:cNvPr>
          <p:cNvSpPr/>
          <p:nvPr userDrawn="1"/>
        </p:nvSpPr>
        <p:spPr>
          <a:xfrm>
            <a:off x="3339902" y="4082828"/>
            <a:ext cx="3079226" cy="326037"/>
          </a:xfrm>
          <a:prstGeom prst="rect">
            <a:avLst/>
          </a:prstGeom>
          <a:solidFill>
            <a:srgbClr val="005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539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3E2C530-5988-0861-50D8-1C7FE1662A60}"/>
              </a:ext>
            </a:extLst>
          </p:cNvPr>
          <p:cNvSpPr/>
          <p:nvPr userDrawn="1"/>
        </p:nvSpPr>
        <p:spPr>
          <a:xfrm>
            <a:off x="2416678" y="4082828"/>
            <a:ext cx="923225" cy="3254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539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24871" y="4713462"/>
            <a:ext cx="5542066" cy="1197862"/>
          </a:xfrm>
        </p:spPr>
        <p:txBody>
          <a:bodyPr anchor="t" anchorCtr="0">
            <a:normAutofit/>
          </a:bodyPr>
          <a:lstStyle>
            <a:lvl1pPr algn="l">
              <a:lnSpc>
                <a:spcPts val="2993"/>
              </a:lnSpc>
              <a:defRPr sz="2395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8326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ajd - tytuł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24614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ajd - tytuł + 2 elementy zawartości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7389" y="1796072"/>
            <a:ext cx="3540668" cy="424562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5942" y="1795869"/>
            <a:ext cx="3540668" cy="424581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03107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- tytuł + zdjęcie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816316"/>
            <a:ext cx="3694610" cy="97975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9" y="1796072"/>
            <a:ext cx="3694937" cy="424561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E681B9F9-7BA5-2D43-A1BD-8AF5D02506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816566"/>
            <a:ext cx="4264485" cy="5225119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buFont typeface="Arial" panose="020B0604020202020204" pitchFamily="34" charset="0"/>
              <a:buNone/>
              <a:defRPr sz="855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70994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Slajd - tytuł + zawartość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630E28BA-19A4-6182-CE10-65107EDF6B75}"/>
              </a:ext>
            </a:extLst>
          </p:cNvPr>
          <p:cNvSpPr/>
          <p:nvPr userDrawn="1"/>
        </p:nvSpPr>
        <p:spPr>
          <a:xfrm>
            <a:off x="7342649" y="6695263"/>
            <a:ext cx="924287" cy="1627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539"/>
          </a:p>
        </p:txBody>
      </p:sp>
    </p:spTree>
    <p:extLst>
      <p:ext uri="{BB962C8B-B14F-4D97-AF65-F5344CB8AC3E}">
        <p14:creationId xmlns:p14="http://schemas.microsoft.com/office/powerpoint/2010/main" val="643686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Slajd - tytuł + 2 elementy zawartości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7389" y="1796072"/>
            <a:ext cx="3540668" cy="4245627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5942" y="1795869"/>
            <a:ext cx="3540668" cy="424581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A72189C-757E-47DF-313E-E0F36399C0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363107C-97A9-9A5D-A2A2-E6ABB7ED4C62}"/>
              </a:ext>
            </a:extLst>
          </p:cNvPr>
          <p:cNvSpPr/>
          <p:nvPr userDrawn="1"/>
        </p:nvSpPr>
        <p:spPr>
          <a:xfrm>
            <a:off x="7342649" y="6695263"/>
            <a:ext cx="924287" cy="1627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539"/>
          </a:p>
        </p:txBody>
      </p:sp>
    </p:spTree>
    <p:extLst>
      <p:ext uri="{BB962C8B-B14F-4D97-AF65-F5344CB8AC3E}">
        <p14:creationId xmlns:p14="http://schemas.microsoft.com/office/powerpoint/2010/main" val="2988976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77064" y="816316"/>
            <a:ext cx="7389546" cy="97975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7390" y="1796072"/>
            <a:ext cx="7389547" cy="424561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  <a:endParaRPr lang="en-US" dirty="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617E16B8-2BD0-D12E-978E-94E428DF9717}"/>
              </a:ext>
            </a:extLst>
          </p:cNvPr>
          <p:cNvSpPr/>
          <p:nvPr userDrawn="1"/>
        </p:nvSpPr>
        <p:spPr>
          <a:xfrm>
            <a:off x="877359" y="0"/>
            <a:ext cx="924287" cy="1627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539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662915FD-1FF3-5CF3-5C57-034114B5E6A2}"/>
              </a:ext>
            </a:extLst>
          </p:cNvPr>
          <p:cNvSpPr/>
          <p:nvPr userDrawn="1"/>
        </p:nvSpPr>
        <p:spPr>
          <a:xfrm>
            <a:off x="1801646" y="0"/>
            <a:ext cx="6464963" cy="1627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539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026AD61-FC69-65FC-05E3-06AA14C89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342353" y="6368269"/>
            <a:ext cx="923653" cy="163293"/>
          </a:xfrm>
          <a:prstGeom prst="rect">
            <a:avLst/>
          </a:prstGeom>
          <a:noFill/>
        </p:spPr>
        <p:txBody>
          <a:bodyPr vert="horz" lIns="0" tIns="72000" rIns="0" bIns="72000" rtlCol="0" anchor="ctr" anchorCtr="0"/>
          <a:lstStyle>
            <a:lvl1pPr algn="r">
              <a:defRPr sz="855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4C2A84FB-402E-BB6C-632B-D1ADD49B7D8C}"/>
              </a:ext>
            </a:extLst>
          </p:cNvPr>
          <p:cNvSpPr/>
          <p:nvPr userDrawn="1"/>
        </p:nvSpPr>
        <p:spPr>
          <a:xfrm>
            <a:off x="7342649" y="6695263"/>
            <a:ext cx="924287" cy="1627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539"/>
          </a:p>
        </p:txBody>
      </p:sp>
    </p:spTree>
    <p:extLst>
      <p:ext uri="{BB962C8B-B14F-4D97-AF65-F5344CB8AC3E}">
        <p14:creationId xmlns:p14="http://schemas.microsoft.com/office/powerpoint/2010/main" val="3472368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</p:sldLayoutIdLst>
  <p:hf hdr="0" ftr="0"/>
  <p:txStyles>
    <p:titleStyle>
      <a:lvl1pPr algn="l" defTabSz="861993" rtl="0" eaLnBrk="1" latinLnBrk="0" hangingPunct="1">
        <a:lnSpc>
          <a:spcPts val="3079"/>
        </a:lnSpc>
        <a:spcBef>
          <a:spcPct val="0"/>
        </a:spcBef>
        <a:buNone/>
        <a:defRPr sz="2395" b="1" kern="1200">
          <a:solidFill>
            <a:schemeClr val="tx2"/>
          </a:solidFill>
          <a:latin typeface="Open Sans" pitchFamily="2" charset="0"/>
          <a:ea typeface="Open Sans" pitchFamily="2" charset="0"/>
          <a:cs typeface="Open Sans" pitchFamily="2" charset="0"/>
        </a:defRPr>
      </a:lvl1pPr>
    </p:titleStyle>
    <p:bodyStyle>
      <a:lvl1pPr marL="215498" indent="-215498" algn="l" defTabSz="861993" rtl="0" eaLnBrk="1" latinLnBrk="0" hangingPunct="1">
        <a:lnSpc>
          <a:spcPts val="2052"/>
        </a:lnSpc>
        <a:spcBef>
          <a:spcPts val="942"/>
        </a:spcBef>
        <a:buClr>
          <a:schemeClr val="accent1"/>
        </a:buClr>
        <a:buFontTx/>
        <a:buBlip>
          <a:blip r:embed="rId12"/>
        </a:buBlip>
        <a:defRPr sz="1539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646494" indent="-215498" algn="l" defTabSz="861993" rtl="0" eaLnBrk="1" latinLnBrk="0" hangingPunct="1">
        <a:lnSpc>
          <a:spcPts val="2052"/>
        </a:lnSpc>
        <a:spcBef>
          <a:spcPts val="471"/>
        </a:spcBef>
        <a:buFontTx/>
        <a:buBlip>
          <a:blip r:embed="rId13"/>
        </a:buBlip>
        <a:defRPr sz="1539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1077491" indent="-215498" algn="l" defTabSz="861993" rtl="0" eaLnBrk="1" latinLnBrk="0" hangingPunct="1">
        <a:lnSpc>
          <a:spcPts val="2052"/>
        </a:lnSpc>
        <a:spcBef>
          <a:spcPts val="471"/>
        </a:spcBef>
        <a:buFontTx/>
        <a:buBlip>
          <a:blip r:embed="rId14"/>
        </a:buBlip>
        <a:defRPr sz="1539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1508487" indent="-215498" algn="l" defTabSz="861993" rtl="0" eaLnBrk="1" latinLnBrk="0" hangingPunct="1">
        <a:lnSpc>
          <a:spcPts val="2052"/>
        </a:lnSpc>
        <a:spcBef>
          <a:spcPts val="471"/>
        </a:spcBef>
        <a:buFont typeface="Arial" panose="020B0604020202020204" pitchFamily="34" charset="0"/>
        <a:buChar char="•"/>
        <a:defRPr sz="1539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1939484" indent="-215498" algn="l" defTabSz="861993" rtl="0" eaLnBrk="1" latinLnBrk="0" hangingPunct="1">
        <a:lnSpc>
          <a:spcPts val="2052"/>
        </a:lnSpc>
        <a:spcBef>
          <a:spcPts val="471"/>
        </a:spcBef>
        <a:buFont typeface="Arial" panose="020B0604020202020204" pitchFamily="34" charset="0"/>
        <a:buChar char="•"/>
        <a:defRPr sz="1539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2370481" indent="-215498" algn="l" defTabSz="861993" rtl="0" eaLnBrk="1" latinLnBrk="0" hangingPunct="1">
        <a:lnSpc>
          <a:spcPct val="90000"/>
        </a:lnSpc>
        <a:spcBef>
          <a:spcPts val="471"/>
        </a:spcBef>
        <a:buFont typeface="Arial" panose="020B0604020202020204" pitchFamily="34" charset="0"/>
        <a:buChar char="•"/>
        <a:defRPr sz="1697" kern="1200">
          <a:solidFill>
            <a:schemeClr val="tx1"/>
          </a:solidFill>
          <a:latin typeface="+mn-lt"/>
          <a:ea typeface="+mn-ea"/>
          <a:cs typeface="+mn-cs"/>
        </a:defRPr>
      </a:lvl6pPr>
      <a:lvl7pPr marL="2801477" indent="-215498" algn="l" defTabSz="861993" rtl="0" eaLnBrk="1" latinLnBrk="0" hangingPunct="1">
        <a:lnSpc>
          <a:spcPct val="90000"/>
        </a:lnSpc>
        <a:spcBef>
          <a:spcPts val="471"/>
        </a:spcBef>
        <a:buFont typeface="Arial" panose="020B0604020202020204" pitchFamily="34" charset="0"/>
        <a:buChar char="•"/>
        <a:defRPr sz="1697" kern="1200">
          <a:solidFill>
            <a:schemeClr val="tx1"/>
          </a:solidFill>
          <a:latin typeface="+mn-lt"/>
          <a:ea typeface="+mn-ea"/>
          <a:cs typeface="+mn-cs"/>
        </a:defRPr>
      </a:lvl7pPr>
      <a:lvl8pPr marL="3232474" indent="-215498" algn="l" defTabSz="861993" rtl="0" eaLnBrk="1" latinLnBrk="0" hangingPunct="1">
        <a:lnSpc>
          <a:spcPct val="90000"/>
        </a:lnSpc>
        <a:spcBef>
          <a:spcPts val="471"/>
        </a:spcBef>
        <a:buFont typeface="Arial" panose="020B0604020202020204" pitchFamily="34" charset="0"/>
        <a:buChar char="•"/>
        <a:defRPr sz="1697" kern="1200">
          <a:solidFill>
            <a:schemeClr val="tx1"/>
          </a:solidFill>
          <a:latin typeface="+mn-lt"/>
          <a:ea typeface="+mn-ea"/>
          <a:cs typeface="+mn-cs"/>
        </a:defRPr>
      </a:lvl8pPr>
      <a:lvl9pPr marL="3663470" indent="-215498" algn="l" defTabSz="861993" rtl="0" eaLnBrk="1" latinLnBrk="0" hangingPunct="1">
        <a:lnSpc>
          <a:spcPct val="90000"/>
        </a:lnSpc>
        <a:spcBef>
          <a:spcPts val="471"/>
        </a:spcBef>
        <a:buFont typeface="Arial" panose="020B0604020202020204" pitchFamily="34" charset="0"/>
        <a:buChar char="•"/>
        <a:defRPr sz="169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1993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1pPr>
      <a:lvl2pPr marL="430997" algn="l" defTabSz="861993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2pPr>
      <a:lvl3pPr marL="861993" algn="l" defTabSz="861993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3pPr>
      <a:lvl4pPr marL="1292990" algn="l" defTabSz="861993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4pPr>
      <a:lvl5pPr marL="1723986" algn="l" defTabSz="861993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5pPr>
      <a:lvl6pPr marL="2154983" algn="l" defTabSz="861993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6pPr>
      <a:lvl7pPr marL="2585979" algn="l" defTabSz="861993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7pPr>
      <a:lvl8pPr marL="3016975" algn="l" defTabSz="861993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8pPr>
      <a:lvl9pPr marL="3447971" algn="l" defTabSz="861993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93">
          <p15:clr>
            <a:srgbClr val="F26B43"/>
          </p15:clr>
        </p15:guide>
        <p15:guide id="2" pos="419">
          <p15:clr>
            <a:srgbClr val="F26B43"/>
          </p15:clr>
        </p15:guide>
        <p15:guide id="3" pos="646">
          <p15:clr>
            <a:srgbClr val="F26B43"/>
          </p15:clr>
        </p15:guide>
        <p15:guide id="4" pos="873">
          <p15:clr>
            <a:srgbClr val="F26B43"/>
          </p15:clr>
        </p15:guide>
        <p15:guide id="5" pos="1100">
          <p15:clr>
            <a:srgbClr val="F26B43"/>
          </p15:clr>
        </p15:guide>
        <p15:guide id="6" pos="1327">
          <p15:clr>
            <a:srgbClr val="F26B43"/>
          </p15:clr>
        </p15:guide>
        <p15:guide id="7" pos="1553">
          <p15:clr>
            <a:srgbClr val="F26B43"/>
          </p15:clr>
        </p15:guide>
        <p15:guide id="8" pos="1780">
          <p15:clr>
            <a:srgbClr val="F26B43"/>
          </p15:clr>
        </p15:guide>
        <p15:guide id="9" pos="2007">
          <p15:clr>
            <a:srgbClr val="F26B43"/>
          </p15:clr>
        </p15:guide>
        <p15:guide id="10" pos="2234">
          <p15:clr>
            <a:srgbClr val="F26B43"/>
          </p15:clr>
        </p15:guide>
        <p15:guide id="11" pos="2460">
          <p15:clr>
            <a:srgbClr val="F26B43"/>
          </p15:clr>
        </p15:guide>
        <p15:guide id="12" pos="2687">
          <p15:clr>
            <a:srgbClr val="F26B43"/>
          </p15:clr>
        </p15:guide>
        <p15:guide id="13" pos="2914">
          <p15:clr>
            <a:srgbClr val="F26B43"/>
          </p15:clr>
        </p15:guide>
        <p15:guide id="14" pos="3141">
          <p15:clr>
            <a:srgbClr val="F26B43"/>
          </p15:clr>
        </p15:guide>
        <p15:guide id="15" pos="3368">
          <p15:clr>
            <a:srgbClr val="F26B43"/>
          </p15:clr>
        </p15:guide>
        <p15:guide id="16" pos="3594">
          <p15:clr>
            <a:srgbClr val="F26B43"/>
          </p15:clr>
        </p15:guide>
        <p15:guide id="17" pos="3821">
          <p15:clr>
            <a:srgbClr val="F26B43"/>
          </p15:clr>
        </p15:guide>
        <p15:guide id="18" pos="4048">
          <p15:clr>
            <a:srgbClr val="F26B43"/>
          </p15:clr>
        </p15:guide>
        <p15:guide id="19" pos="4275">
          <p15:clr>
            <a:srgbClr val="F26B43"/>
          </p15:clr>
        </p15:guide>
        <p15:guide id="20" pos="4501">
          <p15:clr>
            <a:srgbClr val="F26B43"/>
          </p15:clr>
        </p15:guide>
        <p15:guide id="21" pos="4728">
          <p15:clr>
            <a:srgbClr val="F26B43"/>
          </p15:clr>
        </p15:guide>
        <p15:guide id="22" pos="4955">
          <p15:clr>
            <a:srgbClr val="F26B43"/>
          </p15:clr>
        </p15:guide>
        <p15:guide id="23" pos="5182">
          <p15:clr>
            <a:srgbClr val="F26B43"/>
          </p15:clr>
        </p15:guide>
        <p15:guide id="24" pos="5408">
          <p15:clr>
            <a:srgbClr val="F26B43"/>
          </p15:clr>
        </p15:guide>
        <p15:guide id="25" pos="5635">
          <p15:clr>
            <a:srgbClr val="F26B43"/>
          </p15:clr>
        </p15:guide>
        <p15:guide id="26" pos="5862">
          <p15:clr>
            <a:srgbClr val="F26B43"/>
          </p15:clr>
        </p15:guide>
        <p15:guide id="27" pos="6089">
          <p15:clr>
            <a:srgbClr val="F26B43"/>
          </p15:clr>
        </p15:guide>
        <p15:guide id="28" pos="6316">
          <p15:clr>
            <a:srgbClr val="F26B43"/>
          </p15:clr>
        </p15:guide>
        <p15:guide id="29" pos="6542">
          <p15:clr>
            <a:srgbClr val="F26B43"/>
          </p15:clr>
        </p15:guide>
        <p15:guide id="30" orient="horz" pos="113">
          <p15:clr>
            <a:srgbClr val="F26B43"/>
          </p15:clr>
        </p15:guide>
        <p15:guide id="31" orient="horz" pos="340">
          <p15:clr>
            <a:srgbClr val="F26B43"/>
          </p15:clr>
        </p15:guide>
        <p15:guide id="32" orient="horz" pos="567">
          <p15:clr>
            <a:srgbClr val="F26B43"/>
          </p15:clr>
        </p15:guide>
        <p15:guide id="33" orient="horz" pos="794">
          <p15:clr>
            <a:srgbClr val="F26B43"/>
          </p15:clr>
        </p15:guide>
        <p15:guide id="34" orient="horz" pos="1020">
          <p15:clr>
            <a:srgbClr val="F26B43"/>
          </p15:clr>
        </p15:guide>
        <p15:guide id="35" orient="horz" pos="1247">
          <p15:clr>
            <a:srgbClr val="F26B43"/>
          </p15:clr>
        </p15:guide>
        <p15:guide id="36" orient="horz" pos="1474">
          <p15:clr>
            <a:srgbClr val="F26B43"/>
          </p15:clr>
        </p15:guide>
        <p15:guide id="37" orient="horz" pos="1701">
          <p15:clr>
            <a:srgbClr val="F26B43"/>
          </p15:clr>
        </p15:guide>
        <p15:guide id="38" orient="horz" pos="1927">
          <p15:clr>
            <a:srgbClr val="F26B43"/>
          </p15:clr>
        </p15:guide>
        <p15:guide id="39" orient="horz" pos="2154">
          <p15:clr>
            <a:srgbClr val="F26B43"/>
          </p15:clr>
        </p15:guide>
        <p15:guide id="40" orient="horz" pos="2381">
          <p15:clr>
            <a:srgbClr val="F26B43"/>
          </p15:clr>
        </p15:guide>
        <p15:guide id="41" orient="horz" pos="2608">
          <p15:clr>
            <a:srgbClr val="F26B43"/>
          </p15:clr>
        </p15:guide>
        <p15:guide id="42" orient="horz" pos="2835">
          <p15:clr>
            <a:srgbClr val="F26B43"/>
          </p15:clr>
        </p15:guide>
        <p15:guide id="43" orient="horz" pos="3061">
          <p15:clr>
            <a:srgbClr val="F26B43"/>
          </p15:clr>
        </p15:guide>
        <p15:guide id="44" orient="horz" pos="3288">
          <p15:clr>
            <a:srgbClr val="F26B43"/>
          </p15:clr>
        </p15:guide>
        <p15:guide id="45" orient="horz" pos="3515">
          <p15:clr>
            <a:srgbClr val="F26B43"/>
          </p15:clr>
        </p15:guide>
        <p15:guide id="46" orient="horz" pos="3742">
          <p15:clr>
            <a:srgbClr val="F26B43"/>
          </p15:clr>
        </p15:guide>
        <p15:guide id="47" orient="horz" pos="3968">
          <p15:clr>
            <a:srgbClr val="F26B43"/>
          </p15:clr>
        </p15:guide>
        <p15:guide id="48" orient="horz" pos="4195">
          <p15:clr>
            <a:srgbClr val="F26B43"/>
          </p15:clr>
        </p15:guide>
        <p15:guide id="49" orient="horz" pos="4422">
          <p15:clr>
            <a:srgbClr val="F26B43"/>
          </p15:clr>
        </p15:guide>
        <p15:guide id="50" orient="horz" pos="464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2726208F-D6F7-1381-5132-3B60A6BFE7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5249" y="2511875"/>
            <a:ext cx="7055236" cy="2058368"/>
          </a:xfrm>
        </p:spPr>
        <p:txBody>
          <a:bodyPr>
            <a:noAutofit/>
          </a:bodyPr>
          <a:lstStyle/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pl-PL" sz="2800" dirty="0">
                <a:solidFill>
                  <a:srgbClr val="002073"/>
                </a:solidFill>
                <a:latin typeface="+mn-lt"/>
              </a:rPr>
              <a:t>Umowy o dofinansowanie </a:t>
            </a:r>
            <a:br>
              <a:rPr lang="pl-PL" sz="2800" dirty="0">
                <a:solidFill>
                  <a:srgbClr val="002073"/>
                </a:solidFill>
                <a:latin typeface="+mn-lt"/>
              </a:rPr>
            </a:br>
            <a:r>
              <a:rPr lang="pl-PL" sz="2800" dirty="0">
                <a:solidFill>
                  <a:srgbClr val="002073"/>
                </a:solidFill>
                <a:latin typeface="+mn-lt"/>
              </a:rPr>
              <a:t>projektów z zakresu instrumentów finansowych w FEP 2021-2027 podpisane </a:t>
            </a:r>
            <a:br>
              <a:rPr lang="pl-PL" sz="2800" dirty="0">
                <a:solidFill>
                  <a:srgbClr val="002073"/>
                </a:solidFill>
                <a:latin typeface="+mn-lt"/>
              </a:rPr>
            </a:br>
            <a:br>
              <a:rPr lang="pl-PL" sz="2800" dirty="0">
                <a:solidFill>
                  <a:srgbClr val="002073"/>
                </a:solidFill>
                <a:latin typeface="+mn-lt"/>
              </a:rPr>
            </a:br>
            <a:endParaRPr lang="pl-PL" sz="2800" dirty="0">
              <a:latin typeface="+mn-lt"/>
            </a:endParaRPr>
          </a:p>
        </p:txBody>
      </p:sp>
      <p:sp>
        <p:nvSpPr>
          <p:cNvPr id="5" name="Podtytuł 4">
            <a:extLst>
              <a:ext uri="{FF2B5EF4-FFF2-40B4-BE49-F238E27FC236}">
                <a16:creationId xmlns:a16="http://schemas.microsoft.com/office/drawing/2014/main" id="{0F4B11A1-2445-C731-5567-0EBA6FAF89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5249" y="4570243"/>
            <a:ext cx="7055237" cy="968127"/>
          </a:xfrm>
        </p:spPr>
        <p:txBody>
          <a:bodyPr>
            <a:noAutofit/>
          </a:bodyPr>
          <a:lstStyle/>
          <a:p>
            <a:r>
              <a:rPr lang="pl-PL" sz="1800" dirty="0">
                <a:latin typeface="+mn-lt"/>
              </a:rPr>
              <a:t>posiedzenie Komitetu Monitorującego FEP 2021-2027</a:t>
            </a:r>
          </a:p>
          <a:p>
            <a:r>
              <a:rPr lang="pl-PL" sz="1800" dirty="0">
                <a:latin typeface="+mn-lt"/>
              </a:rPr>
              <a:t>Gdańsk, 6-7 grudnia 2023 r.</a:t>
            </a:r>
          </a:p>
        </p:txBody>
      </p:sp>
    </p:spTree>
    <p:extLst>
      <p:ext uri="{BB962C8B-B14F-4D97-AF65-F5344CB8AC3E}">
        <p14:creationId xmlns:p14="http://schemas.microsoft.com/office/powerpoint/2010/main" val="1061682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2">
            <a:extLst>
              <a:ext uri="{FF2B5EF4-FFF2-40B4-BE49-F238E27FC236}">
                <a16:creationId xmlns:a16="http://schemas.microsoft.com/office/drawing/2014/main" id="{9C82ED5B-DC8A-4C1B-B647-A276897535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143" y="324437"/>
            <a:ext cx="8545285" cy="84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pl-PL" altLang="pl-PL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Instrumenty finansowe w FEP 2021-2027</a:t>
            </a:r>
          </a:p>
        </p:txBody>
      </p:sp>
      <p:graphicFrame>
        <p:nvGraphicFramePr>
          <p:cNvPr id="39" name="Symbol zastępczy zawartości 9">
            <a:extLst>
              <a:ext uri="{FF2B5EF4-FFF2-40B4-BE49-F238E27FC236}">
                <a16:creationId xmlns:a16="http://schemas.microsoft.com/office/drawing/2014/main" id="{954E6DB9-7258-4C60-A2D8-C270250A78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0856257"/>
              </p:ext>
            </p:extLst>
          </p:nvPr>
        </p:nvGraphicFramePr>
        <p:xfrm>
          <a:off x="228600" y="1246524"/>
          <a:ext cx="8554065" cy="4884902"/>
        </p:xfrm>
        <a:graphic>
          <a:graphicData uri="http://schemas.openxmlformats.org/drawingml/2006/table">
            <a:tbl>
              <a:tblPr/>
              <a:tblGrid>
                <a:gridCol w="4550229">
                  <a:extLst>
                    <a:ext uri="{9D8B030D-6E8A-4147-A177-3AD203B41FA5}">
                      <a16:colId xmlns:a16="http://schemas.microsoft.com/office/drawing/2014/main" val="4256480173"/>
                    </a:ext>
                  </a:extLst>
                </a:gridCol>
                <a:gridCol w="2079171">
                  <a:extLst>
                    <a:ext uri="{9D8B030D-6E8A-4147-A177-3AD203B41FA5}">
                      <a16:colId xmlns:a16="http://schemas.microsoft.com/office/drawing/2014/main" val="1150212370"/>
                    </a:ext>
                  </a:extLst>
                </a:gridCol>
                <a:gridCol w="1924665">
                  <a:extLst>
                    <a:ext uri="{9D8B030D-6E8A-4147-A177-3AD203B41FA5}">
                      <a16:colId xmlns:a16="http://schemas.microsoft.com/office/drawing/2014/main" val="2583913414"/>
                    </a:ext>
                  </a:extLst>
                </a:gridCol>
              </a:tblGrid>
              <a:tr h="3553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pl-PL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Projekt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D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Wkład UE </a:t>
                      </a:r>
                    </a:p>
                    <a:p>
                      <a:pPr algn="ctr" fontAlgn="ctr"/>
                      <a:r>
                        <a:rPr lang="pl-PL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mln EUR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D3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Wkład UE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mln PLN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D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1015673"/>
                  </a:ext>
                </a:extLst>
              </a:tr>
              <a:tr h="5821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pl-PL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B+R (wejścia kapitałowe)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/>
                      <a:r>
                        <a:rPr lang="pl-PL" sz="2000" b="1" dirty="0">
                          <a:solidFill>
                            <a:schemeClr val="tx1"/>
                          </a:solidFill>
                          <a:latin typeface="+mn-lt"/>
                        </a:rPr>
                        <a:t>15,3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000" b="1" dirty="0"/>
                        <a:t>68,1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1197946"/>
                  </a:ext>
                </a:extLst>
              </a:tr>
              <a:tr h="5821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pl-PL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Rozwój i transformacja MŚP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>
                        <a:tabLst>
                          <a:tab pos="1438275" algn="l"/>
                        </a:tabLst>
                      </a:pPr>
                      <a:r>
                        <a:rPr lang="pl-PL" sz="2000" b="1" dirty="0">
                          <a:solidFill>
                            <a:schemeClr val="tx1"/>
                          </a:solidFill>
                          <a:latin typeface="+mn-lt"/>
                        </a:rPr>
                        <a:t>35,7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000" b="1" dirty="0"/>
                        <a:t>159,3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2851928"/>
                  </a:ext>
                </a:extLst>
              </a:tr>
              <a:tr h="555171">
                <a:tc>
                  <a:txBody>
                    <a:bodyPr/>
                    <a:lstStyle/>
                    <a:p>
                      <a:r>
                        <a:rPr lang="pl-PL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Efektywność energetyczna</a:t>
                      </a:r>
                      <a:endParaRPr lang="pl-PL" sz="2000" b="0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000" b="1" dirty="0">
                          <a:solidFill>
                            <a:schemeClr val="tx1"/>
                          </a:solidFill>
                          <a:latin typeface="+mn-lt"/>
                        </a:rPr>
                        <a:t>19,4</a:t>
                      </a:r>
                      <a:endParaRPr lang="pl-PL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000" b="1" dirty="0"/>
                        <a:t>86,3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3168070"/>
                  </a:ext>
                </a:extLst>
              </a:tr>
              <a:tr h="555171">
                <a:tc>
                  <a:txBody>
                    <a:bodyPr/>
                    <a:lstStyle/>
                    <a:p>
                      <a:r>
                        <a:rPr lang="pl-PL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Budowa i rozbudowa OZE</a:t>
                      </a:r>
                      <a:endParaRPr lang="pl-PL" sz="2000" b="0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000" b="1" dirty="0">
                          <a:solidFill>
                            <a:schemeClr val="tx1"/>
                          </a:solidFill>
                          <a:latin typeface="+mn-lt"/>
                        </a:rPr>
                        <a:t>18,0</a:t>
                      </a:r>
                      <a:endParaRPr lang="pl-PL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000" b="1" dirty="0"/>
                        <a:t>80,5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1251513"/>
                  </a:ext>
                </a:extLst>
              </a:tr>
              <a:tr h="567518">
                <a:tc>
                  <a:txBody>
                    <a:bodyPr/>
                    <a:lstStyle/>
                    <a:p>
                      <a:r>
                        <a:rPr lang="pl-PL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Gospodarka obiegu zamkniętego w MŚP</a:t>
                      </a:r>
                      <a:endParaRPr lang="pl-PL" sz="2000" b="0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000" b="1" dirty="0">
                          <a:solidFill>
                            <a:schemeClr val="tx1"/>
                          </a:solidFill>
                          <a:latin typeface="+mn-lt"/>
                        </a:rPr>
                        <a:t>24,3</a:t>
                      </a:r>
                      <a:endParaRPr lang="pl-PL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000" b="1" dirty="0"/>
                        <a:t>108,1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5176896"/>
                  </a:ext>
                </a:extLst>
              </a:tr>
              <a:tr h="630984">
                <a:tc>
                  <a:txBody>
                    <a:bodyPr/>
                    <a:lstStyle/>
                    <a:p>
                      <a:r>
                        <a:rPr lang="pl-PL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Kształcenie ustawiczne osób dorosłych</a:t>
                      </a:r>
                      <a:endParaRPr lang="pl-PL" sz="2000" b="0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000" b="1" dirty="0">
                          <a:solidFill>
                            <a:schemeClr val="tx1"/>
                          </a:solidFill>
                          <a:latin typeface="+mn-lt"/>
                        </a:rPr>
                        <a:t>12,6</a:t>
                      </a:r>
                      <a:endParaRPr lang="pl-PL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000" b="1" dirty="0"/>
                        <a:t>56,1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2902521"/>
                  </a:ext>
                </a:extLst>
              </a:tr>
              <a:tr h="7107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>
                        <a:tabLst>
                          <a:tab pos="6637338" algn="l"/>
                        </a:tabLst>
                      </a:pPr>
                      <a:r>
                        <a:rPr lang="pl-PL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OGÓŁEM FEP 2021-2027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D3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000" b="1" dirty="0">
                          <a:solidFill>
                            <a:srgbClr val="FF0000"/>
                          </a:solidFill>
                          <a:latin typeface="+mn-lt"/>
                        </a:rPr>
                        <a:t>125,3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D3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000" b="1" dirty="0">
                          <a:solidFill>
                            <a:srgbClr val="FF0000"/>
                          </a:solidFill>
                        </a:rPr>
                        <a:t>558,4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D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394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229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2">
            <a:extLst>
              <a:ext uri="{FF2B5EF4-FFF2-40B4-BE49-F238E27FC236}">
                <a16:creationId xmlns:a16="http://schemas.microsoft.com/office/drawing/2014/main" id="{9C82ED5B-DC8A-4C1B-B647-A276897535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143" y="324437"/>
            <a:ext cx="8545285" cy="84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pl-PL" altLang="pl-PL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Umowy z Menadżerami Funduszy Powierniczych podpisane</a:t>
            </a:r>
          </a:p>
        </p:txBody>
      </p:sp>
      <p:pic>
        <p:nvPicPr>
          <p:cNvPr id="32" name="Symbol zastępczy zawartości 6">
            <a:extLst>
              <a:ext uri="{FF2B5EF4-FFF2-40B4-BE49-F238E27FC236}">
                <a16:creationId xmlns:a16="http://schemas.microsoft.com/office/drawing/2014/main" id="{07F8D629-BE0A-42EC-A416-34CC4000C3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488" y="1168500"/>
            <a:ext cx="2725243" cy="1816632"/>
          </a:xfr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FE360053-0F8F-4695-A7CB-0A711CE4D0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68500"/>
            <a:ext cx="4125686" cy="1475712"/>
          </a:xfrm>
          <a:prstGeom prst="rect">
            <a:avLst/>
          </a:prstGeom>
        </p:spPr>
      </p:pic>
      <p:pic>
        <p:nvPicPr>
          <p:cNvPr id="34" name="Picture 2">
            <a:extLst>
              <a:ext uri="{FF2B5EF4-FFF2-40B4-BE49-F238E27FC236}">
                <a16:creationId xmlns:a16="http://schemas.microsoft.com/office/drawing/2014/main" id="{834EC1AA-B987-476B-AB49-E41F5AC5B1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52" y="4822096"/>
            <a:ext cx="1676934" cy="1324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D410068F-2054-403A-B553-00E997BC747E}"/>
              </a:ext>
            </a:extLst>
          </p:cNvPr>
          <p:cNvSpPr txBox="1"/>
          <p:nvPr/>
        </p:nvSpPr>
        <p:spPr>
          <a:xfrm>
            <a:off x="5704114" y="3059668"/>
            <a:ext cx="3260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>
                <a:solidFill>
                  <a:srgbClr val="FF0000"/>
                </a:solidFill>
              </a:rPr>
              <a:t>Umowa podpisana 28.11.2023 r.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E4A1CEC1-1450-47E6-8921-412F30782367}"/>
              </a:ext>
            </a:extLst>
          </p:cNvPr>
          <p:cNvSpPr txBox="1"/>
          <p:nvPr/>
        </p:nvSpPr>
        <p:spPr>
          <a:xfrm>
            <a:off x="2862882" y="3542031"/>
            <a:ext cx="1934632" cy="461665"/>
          </a:xfrm>
          <a:prstGeom prst="rect">
            <a:avLst/>
          </a:prstGeom>
          <a:noFill/>
          <a:ln w="25400" cmpd="sng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pl-PL" sz="2400" b="1" dirty="0">
                <a:solidFill>
                  <a:schemeClr val="tx2"/>
                </a:solidFill>
              </a:rPr>
              <a:t>ROZWÓJ MŚP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988DC86E-F138-43B7-882E-E3C07BD8CA83}"/>
              </a:ext>
            </a:extLst>
          </p:cNvPr>
          <p:cNvSpPr txBox="1"/>
          <p:nvPr/>
        </p:nvSpPr>
        <p:spPr>
          <a:xfrm>
            <a:off x="2543307" y="2814848"/>
            <a:ext cx="2533386" cy="46166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pl-PL" sz="2400" b="1" dirty="0">
                <a:solidFill>
                  <a:schemeClr val="tx2"/>
                </a:solidFill>
              </a:rPr>
              <a:t>TERMO POŻYCZKA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CBA87819-BCB4-4630-AC44-2A4AF9469AC9}"/>
              </a:ext>
            </a:extLst>
          </p:cNvPr>
          <p:cNvSpPr txBox="1"/>
          <p:nvPr/>
        </p:nvSpPr>
        <p:spPr>
          <a:xfrm>
            <a:off x="1552764" y="3458964"/>
            <a:ext cx="686278" cy="46166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pl-PL" sz="2400" b="1" dirty="0">
                <a:solidFill>
                  <a:schemeClr val="tx2"/>
                </a:solidFill>
              </a:rPr>
              <a:t>OZE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DB399CD3-61B3-4B46-B0C7-95959C93A1ED}"/>
              </a:ext>
            </a:extLst>
          </p:cNvPr>
          <p:cNvSpPr txBox="1"/>
          <p:nvPr/>
        </p:nvSpPr>
        <p:spPr>
          <a:xfrm>
            <a:off x="552269" y="2665698"/>
            <a:ext cx="1676934" cy="46166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pl-PL" sz="2400" b="1" dirty="0">
                <a:solidFill>
                  <a:schemeClr val="tx2"/>
                </a:solidFill>
              </a:rPr>
              <a:t>GOZ w MŚP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55D22BF5-DDD9-4ABA-B0A5-6B0E177B6F69}"/>
              </a:ext>
            </a:extLst>
          </p:cNvPr>
          <p:cNvSpPr txBox="1"/>
          <p:nvPr/>
        </p:nvSpPr>
        <p:spPr>
          <a:xfrm>
            <a:off x="3694231" y="1417584"/>
            <a:ext cx="1701107" cy="1200329"/>
          </a:xfrm>
          <a:prstGeom prst="rect">
            <a:avLst/>
          </a:prstGeom>
          <a:noFill/>
          <a:ln w="25400" cmpd="sng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pl-PL" sz="2400" b="1" dirty="0">
                <a:solidFill>
                  <a:schemeClr val="tx2"/>
                </a:solidFill>
              </a:rPr>
              <a:t>EFRR</a:t>
            </a:r>
          </a:p>
          <a:p>
            <a:r>
              <a:rPr lang="pl-PL" sz="2400" b="1" dirty="0">
                <a:solidFill>
                  <a:srgbClr val="FF0000"/>
                </a:solidFill>
              </a:rPr>
              <a:t>97,4 </a:t>
            </a:r>
            <a:r>
              <a:rPr lang="pl-PL" sz="2400" b="1" dirty="0" err="1">
                <a:solidFill>
                  <a:srgbClr val="FF0000"/>
                </a:solidFill>
              </a:rPr>
              <a:t>mEUR</a:t>
            </a:r>
            <a:endParaRPr lang="pl-PL" sz="2400" b="1" dirty="0">
              <a:solidFill>
                <a:srgbClr val="FF0000"/>
              </a:solidFill>
            </a:endParaRPr>
          </a:p>
          <a:p>
            <a:r>
              <a:rPr lang="pl-PL" sz="2400" b="1" dirty="0">
                <a:solidFill>
                  <a:srgbClr val="FF0000"/>
                </a:solidFill>
              </a:rPr>
              <a:t>434,2 </a:t>
            </a:r>
            <a:r>
              <a:rPr lang="pl-PL" sz="2400" b="1" dirty="0" err="1">
                <a:solidFill>
                  <a:srgbClr val="FF0000"/>
                </a:solidFill>
              </a:rPr>
              <a:t>mPLN</a:t>
            </a:r>
            <a:endParaRPr lang="pl-PL" sz="2400" b="1" dirty="0">
              <a:solidFill>
                <a:srgbClr val="FF0000"/>
              </a:solidFill>
            </a:endParaRP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DCF25924-1E9E-43FC-828E-7C650E0373F8}"/>
              </a:ext>
            </a:extLst>
          </p:cNvPr>
          <p:cNvSpPr txBox="1"/>
          <p:nvPr/>
        </p:nvSpPr>
        <p:spPr>
          <a:xfrm>
            <a:off x="570138" y="6353292"/>
            <a:ext cx="3260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>
                <a:solidFill>
                  <a:srgbClr val="FF0000"/>
                </a:solidFill>
              </a:rPr>
              <a:t>Umowa podpisana 01.12.2023 r.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F218561F-F2EB-4B4E-BFFA-05B093F12CAC}"/>
              </a:ext>
            </a:extLst>
          </p:cNvPr>
          <p:cNvSpPr txBox="1"/>
          <p:nvPr/>
        </p:nvSpPr>
        <p:spPr>
          <a:xfrm>
            <a:off x="5076693" y="6085380"/>
            <a:ext cx="3578287" cy="46166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pl-PL" sz="2400" b="1" dirty="0">
                <a:solidFill>
                  <a:schemeClr val="tx2"/>
                </a:solidFill>
              </a:rPr>
              <a:t>KSZTAŁCENIE USTAWICZNE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E30557D7-F661-4CD7-9AE9-151BBDE3D977}"/>
              </a:ext>
            </a:extLst>
          </p:cNvPr>
          <p:cNvSpPr txBox="1"/>
          <p:nvPr/>
        </p:nvSpPr>
        <p:spPr>
          <a:xfrm>
            <a:off x="6325856" y="5275567"/>
            <a:ext cx="684803" cy="46166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pl-PL" sz="2400" b="1" dirty="0">
                <a:solidFill>
                  <a:schemeClr val="tx2"/>
                </a:solidFill>
              </a:rPr>
              <a:t>B+R</a:t>
            </a: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CFE195C6-BE2A-4A69-A46B-C2CAF9E51DD1}"/>
              </a:ext>
            </a:extLst>
          </p:cNvPr>
          <p:cNvSpPr txBox="1"/>
          <p:nvPr/>
        </p:nvSpPr>
        <p:spPr>
          <a:xfrm>
            <a:off x="3124733" y="4730413"/>
            <a:ext cx="2579381" cy="1200329"/>
          </a:xfrm>
          <a:prstGeom prst="rect">
            <a:avLst/>
          </a:prstGeom>
          <a:noFill/>
          <a:ln w="254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chemeClr val="tx2"/>
                </a:solidFill>
              </a:rPr>
              <a:t>EFRR i EFS+</a:t>
            </a:r>
          </a:p>
          <a:p>
            <a:r>
              <a:rPr lang="pl-PL" sz="2400" b="1" dirty="0">
                <a:solidFill>
                  <a:srgbClr val="FF0000"/>
                </a:solidFill>
              </a:rPr>
              <a:t>27,9 </a:t>
            </a:r>
            <a:r>
              <a:rPr lang="pl-PL" sz="2400" b="1" dirty="0" err="1">
                <a:solidFill>
                  <a:srgbClr val="FF0000"/>
                </a:solidFill>
              </a:rPr>
              <a:t>mEUR</a:t>
            </a:r>
            <a:endParaRPr lang="pl-PL" sz="2400" b="1" dirty="0">
              <a:solidFill>
                <a:srgbClr val="FF0000"/>
              </a:solidFill>
            </a:endParaRPr>
          </a:p>
          <a:p>
            <a:r>
              <a:rPr lang="pl-PL" sz="2400" b="1" dirty="0">
                <a:solidFill>
                  <a:srgbClr val="FF0000"/>
                </a:solidFill>
              </a:rPr>
              <a:t>124,2 </a:t>
            </a:r>
            <a:r>
              <a:rPr lang="pl-PL" sz="2400" b="1" dirty="0" err="1">
                <a:solidFill>
                  <a:srgbClr val="FF0000"/>
                </a:solidFill>
              </a:rPr>
              <a:t>mPLN</a:t>
            </a:r>
            <a:endParaRPr lang="pl-PL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873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0CD17717-5751-F730-50BD-CBB39F576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100" dirty="0">
                <a:solidFill>
                  <a:srgbClr val="002073"/>
                </a:solidFill>
                <a:latin typeface="+mn-lt"/>
              </a:rPr>
              <a:t>Dziękuję za uwagę</a:t>
            </a:r>
            <a:br>
              <a:rPr lang="pl-PL" sz="2400" dirty="0">
                <a:solidFill>
                  <a:srgbClr val="002073"/>
                </a:solidFill>
              </a:rPr>
            </a:br>
            <a:endParaRPr lang="pl-PL" dirty="0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9A1E8556-A1C0-46AD-AD68-883C27DBEB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402" y="797054"/>
            <a:ext cx="6467067" cy="2152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994817"/>
      </p:ext>
    </p:extLst>
  </p:cSld>
  <p:clrMapOvr>
    <a:masterClrMapping/>
  </p:clrMapOvr>
</p:sld>
</file>

<file path=ppt/theme/theme1.xml><?xml version="1.0" encoding="utf-8"?>
<a:theme xmlns:a="http://schemas.openxmlformats.org/drawingml/2006/main" name="1_Motyw pakietu Office">
  <a:themeElements>
    <a:clrScheme name="Niestandardowy 8">
      <a:dk1>
        <a:srgbClr val="000000"/>
      </a:dk1>
      <a:lt1>
        <a:srgbClr val="FFFFFF"/>
      </a:lt1>
      <a:dk2>
        <a:srgbClr val="002073"/>
      </a:dk2>
      <a:lt2>
        <a:srgbClr val="FFFFFF"/>
      </a:lt2>
      <a:accent1>
        <a:srgbClr val="003399"/>
      </a:accent1>
      <a:accent2>
        <a:srgbClr val="A6D3FF"/>
      </a:accent2>
      <a:accent3>
        <a:srgbClr val="FFD618"/>
      </a:accent3>
      <a:accent4>
        <a:srgbClr val="0051B0"/>
      </a:accent4>
      <a:accent5>
        <a:srgbClr val="6BB1E2"/>
      </a:accent5>
      <a:accent6>
        <a:srgbClr val="FFE60B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" id="{436F5452-C95B-4D43-A1C6-1CA5BE69C951}" vid="{ABE25C27-1E66-47F3-AA86-B88226738C33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4920</TotalTime>
  <Words>132</Words>
  <Application>Microsoft Office PowerPoint</Application>
  <PresentationFormat>Pokaz na ekranie (4:3)</PresentationFormat>
  <Paragraphs>48</Paragraphs>
  <Slides>4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</vt:i4>
      </vt:variant>
    </vt:vector>
  </HeadingPairs>
  <TitlesOfParts>
    <vt:vector size="8" baseType="lpstr">
      <vt:lpstr>Arial</vt:lpstr>
      <vt:lpstr>Calibri</vt:lpstr>
      <vt:lpstr>Open Sans</vt:lpstr>
      <vt:lpstr>1_Motyw pakietu Office</vt:lpstr>
      <vt:lpstr>Umowy o dofinansowanie  projektów z zakresu instrumentów finansowych w FEP 2021-2027 podpisane   </vt:lpstr>
      <vt:lpstr>Prezentacja programu PowerPoint</vt:lpstr>
      <vt:lpstr>Prezentacja programu PowerPoint</vt:lpstr>
      <vt:lpstr>Dziękuję za uwagę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JZ</dc:creator>
  <cp:lastModifiedBy>Tomaszewski Paweł</cp:lastModifiedBy>
  <cp:revision>714</cp:revision>
  <cp:lastPrinted>2023-06-01T07:03:21Z</cp:lastPrinted>
  <dcterms:created xsi:type="dcterms:W3CDTF">2023-02-01T12:00:59Z</dcterms:created>
  <dcterms:modified xsi:type="dcterms:W3CDTF">2023-12-11T09:35:17Z</dcterms:modified>
</cp:coreProperties>
</file>