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656" r:id="rId3"/>
    <p:sldId id="671" r:id="rId4"/>
    <p:sldId id="666" r:id="rId5"/>
    <p:sldId id="667" r:id="rId6"/>
    <p:sldId id="668" r:id="rId7"/>
    <p:sldId id="669" r:id="rId8"/>
    <p:sldId id="674" r:id="rId9"/>
    <p:sldId id="260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2073"/>
    <a:srgbClr val="A6D3FF"/>
    <a:srgbClr val="CCFFCC"/>
    <a:srgbClr val="FFFFFF"/>
    <a:srgbClr val="99CCFF"/>
    <a:srgbClr val="B3B3B3"/>
    <a:srgbClr val="FFFFCC"/>
    <a:srgbClr val="B9B9A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0909" autoAdjust="0"/>
  </p:normalViewPr>
  <p:slideViewPr>
    <p:cSldViewPr snapToGrid="0">
      <p:cViewPr varScale="1">
        <p:scale>
          <a:sx n="57" d="100"/>
          <a:sy n="57" d="100"/>
        </p:scale>
        <p:origin x="1468" y="48"/>
      </p:cViewPr>
      <p:guideLst/>
    </p:cSldViewPr>
  </p:slideViewPr>
  <p:outlineViewPr>
    <p:cViewPr>
      <p:scale>
        <a:sx n="33" d="100"/>
        <a:sy n="33" d="100"/>
      </p:scale>
      <p:origin x="0" y="-106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A6AC6478-7B38-441E-8AF1-E117F6F7DD1E}" type="datetimeFigureOut">
              <a:rPr lang="pl-PL" smtClean="0"/>
              <a:t>05.12.2023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641F4E76-CFBF-4E7B-8C6B-E87567E1A45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92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F4E76-CFBF-4E7B-8C6B-E87567E1A45A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9282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995" y="1790613"/>
            <a:ext cx="7388942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264484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20" y="1790612"/>
            <a:ext cx="3386063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15" y="490243"/>
            <a:ext cx="923653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41" y="490243"/>
            <a:ext cx="923653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767" y="490243"/>
            <a:ext cx="923653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775173"/>
            <a:ext cx="677355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421"/>
              </a:lnSpc>
              <a:defRPr sz="273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4410532"/>
            <a:ext cx="6773483" cy="979756"/>
          </a:xfrm>
        </p:spPr>
        <p:txBody>
          <a:bodyPr>
            <a:normAutofit/>
          </a:bodyPr>
          <a:lstStyle>
            <a:lvl1pPr marL="0" indent="0" algn="l">
              <a:lnSpc>
                <a:spcPts val="2993"/>
              </a:lnSpc>
              <a:buNone/>
              <a:defRPr sz="2395" b="1">
                <a:solidFill>
                  <a:schemeClr val="tx2"/>
                </a:solidFill>
              </a:defRPr>
            </a:lvl1pPr>
            <a:lvl2pPr marL="430997" indent="0" algn="ctr">
              <a:buNone/>
              <a:defRPr sz="1886"/>
            </a:lvl2pPr>
            <a:lvl3pPr marL="861993" indent="0" algn="ctr">
              <a:buNone/>
              <a:defRPr sz="1697"/>
            </a:lvl3pPr>
            <a:lvl4pPr marL="1292990" indent="0" algn="ctr">
              <a:buNone/>
              <a:defRPr sz="1509"/>
            </a:lvl4pPr>
            <a:lvl5pPr marL="1723986" indent="0" algn="ctr">
              <a:buNone/>
              <a:defRPr sz="1509"/>
            </a:lvl5pPr>
            <a:lvl6pPr marL="2154983" indent="0" algn="ctr">
              <a:buNone/>
              <a:defRPr sz="1509"/>
            </a:lvl6pPr>
            <a:lvl7pPr marL="2585979" indent="0" algn="ctr">
              <a:buNone/>
              <a:defRPr sz="1509"/>
            </a:lvl7pPr>
            <a:lvl8pPr marL="3016975" indent="0" algn="ctr">
              <a:buNone/>
              <a:defRPr sz="1509"/>
            </a:lvl8pPr>
            <a:lvl9pPr marL="3447971" indent="0" algn="ctr">
              <a:buNone/>
              <a:defRPr sz="150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490243"/>
            <a:ext cx="1539287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539"/>
              </a:lnSpc>
              <a:defRPr sz="119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05.12.2023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85" y="5846001"/>
            <a:ext cx="7573319" cy="75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917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108483" y="4082829"/>
            <a:ext cx="7035518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7064" y="0"/>
            <a:ext cx="7389873" cy="473665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855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841" y="4082829"/>
            <a:ext cx="3386063" cy="65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6677" y="5074439"/>
            <a:ext cx="6465290" cy="64008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85" y="5846001"/>
            <a:ext cx="7573319" cy="75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30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064" y="1799461"/>
            <a:ext cx="7389873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264484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4" y="1799460"/>
            <a:ext cx="3386063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785254"/>
            <a:ext cx="677355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421"/>
              </a:lnSpc>
              <a:defRPr sz="273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4410532"/>
            <a:ext cx="6773483" cy="979756"/>
          </a:xfrm>
        </p:spPr>
        <p:txBody>
          <a:bodyPr>
            <a:normAutofit/>
          </a:bodyPr>
          <a:lstStyle>
            <a:lvl1pPr marL="0" indent="0" algn="l">
              <a:lnSpc>
                <a:spcPts val="2993"/>
              </a:lnSpc>
              <a:buNone/>
              <a:defRPr sz="2395" b="1">
                <a:solidFill>
                  <a:schemeClr val="tx2"/>
                </a:solidFill>
              </a:defRPr>
            </a:lvl1pPr>
            <a:lvl2pPr marL="430997" indent="0" algn="ctr">
              <a:buNone/>
              <a:defRPr sz="1886"/>
            </a:lvl2pPr>
            <a:lvl3pPr marL="861993" indent="0" algn="ctr">
              <a:buNone/>
              <a:defRPr sz="1697"/>
            </a:lvl3pPr>
            <a:lvl4pPr marL="1292990" indent="0" algn="ctr">
              <a:buNone/>
              <a:defRPr sz="1509"/>
            </a:lvl4pPr>
            <a:lvl5pPr marL="1723986" indent="0" algn="ctr">
              <a:buNone/>
              <a:defRPr sz="1509"/>
            </a:lvl5pPr>
            <a:lvl6pPr marL="2154983" indent="0" algn="ctr">
              <a:buNone/>
              <a:defRPr sz="1509"/>
            </a:lvl6pPr>
            <a:lvl7pPr marL="2585979" indent="0" algn="ctr">
              <a:buNone/>
              <a:defRPr sz="1509"/>
            </a:lvl7pPr>
            <a:lvl8pPr marL="3016975" indent="0" algn="ctr">
              <a:buNone/>
              <a:defRPr sz="1509"/>
            </a:lvl8pPr>
            <a:lvl9pPr marL="3447971" indent="0" algn="ctr">
              <a:buNone/>
              <a:defRPr sz="150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490243"/>
            <a:ext cx="1539287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539"/>
              </a:lnSpc>
              <a:defRPr sz="119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05.12.2023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60" y="1128866"/>
            <a:ext cx="325844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608" y="495200"/>
            <a:ext cx="325844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660" y="1128866"/>
            <a:ext cx="325844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244" y="488325"/>
            <a:ext cx="325844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20" y="495200"/>
            <a:ext cx="325844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663" y="1138358"/>
            <a:ext cx="325844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173" y="493114"/>
            <a:ext cx="325844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977" y="485586"/>
            <a:ext cx="325844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368" y="481800"/>
            <a:ext cx="325844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082" y="1135780"/>
            <a:ext cx="325844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097" y="1134476"/>
            <a:ext cx="325844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173" y="1134476"/>
            <a:ext cx="325844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85" y="5846001"/>
            <a:ext cx="7573319" cy="75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8019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5802740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855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416677" y="4082829"/>
            <a:ext cx="5850259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13493" y="5061678"/>
            <a:ext cx="5245249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2993"/>
              </a:lnSpc>
              <a:defRPr sz="23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649" y="489652"/>
            <a:ext cx="1539287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539"/>
              </a:lnSpc>
              <a:defRPr sz="119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05.12.2023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677" y="4082829"/>
            <a:ext cx="3386063" cy="653253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85" y="5846001"/>
            <a:ext cx="7573319" cy="75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316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416677" y="4082829"/>
            <a:ext cx="6154381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2943" y="0"/>
            <a:ext cx="5846186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855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339902" y="4082828"/>
            <a:ext cx="3079226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416678" y="4082828"/>
            <a:ext cx="923225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871" y="4713462"/>
            <a:ext cx="5542066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2993"/>
              </a:lnSpc>
              <a:defRPr sz="23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326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4614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796072"/>
            <a:ext cx="3540668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795869"/>
            <a:ext cx="3540668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310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816316"/>
            <a:ext cx="3694610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9" y="1796072"/>
            <a:ext cx="3694937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4264485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855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099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7342649" y="6695263"/>
            <a:ext cx="924287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</p:spTree>
    <p:extLst>
      <p:ext uri="{BB962C8B-B14F-4D97-AF65-F5344CB8AC3E}">
        <p14:creationId xmlns:p14="http://schemas.microsoft.com/office/powerpoint/2010/main" val="64368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796072"/>
            <a:ext cx="3540668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795869"/>
            <a:ext cx="3540668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7342649" y="6695263"/>
            <a:ext cx="924287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</p:spTree>
    <p:extLst>
      <p:ext uri="{BB962C8B-B14F-4D97-AF65-F5344CB8AC3E}">
        <p14:creationId xmlns:p14="http://schemas.microsoft.com/office/powerpoint/2010/main" val="298897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7064" y="816316"/>
            <a:ext cx="7389546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390" y="1796072"/>
            <a:ext cx="7389547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877359" y="0"/>
            <a:ext cx="924287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1801646" y="0"/>
            <a:ext cx="646496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42353" y="6368269"/>
            <a:ext cx="923653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855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7342649" y="6695263"/>
            <a:ext cx="924287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</p:spTree>
    <p:extLst>
      <p:ext uri="{BB962C8B-B14F-4D97-AF65-F5344CB8AC3E}">
        <p14:creationId xmlns:p14="http://schemas.microsoft.com/office/powerpoint/2010/main" val="347236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ftr="0"/>
  <p:txStyles>
    <p:titleStyle>
      <a:lvl1pPr algn="l" defTabSz="861993" rtl="0" eaLnBrk="1" latinLnBrk="0" hangingPunct="1">
        <a:lnSpc>
          <a:spcPts val="3079"/>
        </a:lnSpc>
        <a:spcBef>
          <a:spcPct val="0"/>
        </a:spcBef>
        <a:buNone/>
        <a:defRPr sz="2395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15498" indent="-215498" algn="l" defTabSz="861993" rtl="0" eaLnBrk="1" latinLnBrk="0" hangingPunct="1">
        <a:lnSpc>
          <a:spcPts val="2052"/>
        </a:lnSpc>
        <a:spcBef>
          <a:spcPts val="942"/>
        </a:spcBef>
        <a:buClr>
          <a:schemeClr val="accent1"/>
        </a:buClr>
        <a:buFontTx/>
        <a:buBlip>
          <a:blip r:embed="rId12"/>
        </a:buBlip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46494" indent="-215498" algn="l" defTabSz="861993" rtl="0" eaLnBrk="1" latinLnBrk="0" hangingPunct="1">
        <a:lnSpc>
          <a:spcPts val="2052"/>
        </a:lnSpc>
        <a:spcBef>
          <a:spcPts val="471"/>
        </a:spcBef>
        <a:buFontTx/>
        <a:buBlip>
          <a:blip r:embed="rId13"/>
        </a:buBlip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077491" indent="-215498" algn="l" defTabSz="861993" rtl="0" eaLnBrk="1" latinLnBrk="0" hangingPunct="1">
        <a:lnSpc>
          <a:spcPts val="2052"/>
        </a:lnSpc>
        <a:spcBef>
          <a:spcPts val="471"/>
        </a:spcBef>
        <a:buFontTx/>
        <a:buBlip>
          <a:blip r:embed="rId14"/>
        </a:buBlip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508487" indent="-215498" algn="l" defTabSz="861993" rtl="0" eaLnBrk="1" latinLnBrk="0" hangingPunct="1">
        <a:lnSpc>
          <a:spcPts val="2052"/>
        </a:lnSpc>
        <a:spcBef>
          <a:spcPts val="471"/>
        </a:spcBef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1939484" indent="-215498" algn="l" defTabSz="861993" rtl="0" eaLnBrk="1" latinLnBrk="0" hangingPunct="1">
        <a:lnSpc>
          <a:spcPts val="2052"/>
        </a:lnSpc>
        <a:spcBef>
          <a:spcPts val="471"/>
        </a:spcBef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37048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80147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23247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663470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30997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61993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3pPr>
      <a:lvl4pPr marL="1292990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723986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154983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585979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016975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447971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568" y="2795086"/>
            <a:ext cx="7334864" cy="1624514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pl-PL" sz="2800" dirty="0"/>
              <a:t>Plan ewaluacji programu Fundusze Europejskie dla Pomorza 2021-2027</a:t>
            </a:r>
          </a:p>
        </p:txBody>
      </p:sp>
      <p:sp>
        <p:nvSpPr>
          <p:cNvPr id="6" name="Podtytuł 4">
            <a:extLst>
              <a:ext uri="{FF2B5EF4-FFF2-40B4-BE49-F238E27FC236}">
                <a16:creationId xmlns:a16="http://schemas.microsoft.com/office/drawing/2014/main" id="{A284E421-39D3-435D-8516-2DCEB299C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5249" y="4570243"/>
            <a:ext cx="7055237" cy="968127"/>
          </a:xfrm>
        </p:spPr>
        <p:txBody>
          <a:bodyPr>
            <a:noAutofit/>
          </a:bodyPr>
          <a:lstStyle/>
          <a:p>
            <a:r>
              <a:rPr lang="pl-PL" sz="1800" dirty="0">
                <a:latin typeface="+mn-lt"/>
              </a:rPr>
              <a:t>posiedzenie Komitetu Monitorującego FEP 2021-2027</a:t>
            </a:r>
          </a:p>
          <a:p>
            <a:r>
              <a:rPr lang="pl-PL" sz="1800" dirty="0">
                <a:latin typeface="+mn-lt"/>
              </a:rPr>
              <a:t>Gdańsk, 6-7 grudnia 2023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6" y="1090342"/>
            <a:ext cx="9006347" cy="5608320"/>
          </a:xfrm>
        </p:spPr>
        <p:txBody>
          <a:bodyPr>
            <a:noAutofit/>
          </a:bodyPr>
          <a:lstStyle/>
          <a:p>
            <a:pPr marL="266700" lvl="0" indent="-266700" defTabSz="91440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Plan ewaluacji FEP 2021-2027 obejmuje 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cały okres wdrażania </a:t>
            </a: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Programu </a:t>
            </a:r>
            <a:b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</a:b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(lata 2024-2029)</a:t>
            </a:r>
          </a:p>
          <a:p>
            <a:pPr marL="266700" lvl="0" indent="-266700" defTabSz="91440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Plan 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opracowuje Instytucja Zarządzająca </a:t>
            </a: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FEP 2021-2027 i 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przedkłada </a:t>
            </a:r>
            <a:b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</a:b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do zatwierdzenia 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KM FEP 2021-2027</a:t>
            </a: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 nie później niż rok od zatwierdzenia Programu</a:t>
            </a:r>
          </a:p>
          <a:p>
            <a:pPr marL="266700" lvl="0" indent="-266700" defTabSz="91440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Plan i jego zmiany 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opiniuje Krajowa Jednostka Ewaluacji </a:t>
            </a: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pl-PL" sz="2100" kern="0" dirty="0" err="1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MFiPR</a:t>
            </a: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) – </a:t>
            </a:r>
            <a:r>
              <a:rPr lang="pl-PL" sz="2100" b="1" kern="0" dirty="0">
                <a:solidFill>
                  <a:srgbClr val="FF0000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opinia pozytywna </a:t>
            </a:r>
          </a:p>
          <a:p>
            <a:pPr marL="266700" lvl="0" indent="-266700" defTabSz="91440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kern="0" dirty="0">
                <a:latin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30 czerwca 2029 r. </a:t>
            </a:r>
            <a:r>
              <a:rPr lang="pl-PL" sz="2100" kern="0" dirty="0">
                <a:latin typeface="Calibri" panose="020F0502020204030204" pitchFamily="34" charset="0"/>
                <a:cs typeface="Times New Roman" panose="02020603050405020304" pitchFamily="18" charset="0"/>
              </a:rPr>
              <a:t>przeprowadzana ewaluacja Programu pod kątem 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oceny </a:t>
            </a:r>
            <a:r>
              <a:rPr lang="pl-PL" sz="2100" kern="0" dirty="0">
                <a:latin typeface="Calibri" panose="020F0502020204030204" pitchFamily="34" charset="0"/>
                <a:cs typeface="Times New Roman" panose="02020603050405020304" pitchFamily="18" charset="0"/>
              </a:rPr>
              <a:t>jego 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wpływu</a:t>
            </a:r>
            <a:endParaRPr lang="pl-PL" sz="2100" kern="0" dirty="0"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266700" lvl="0" indent="-266700" defTabSz="91440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Dwukrotny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 pomiar długoterminowych wskaźników rezultatu EFS+ </a:t>
            </a: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wymagany przez KE</a:t>
            </a:r>
          </a:p>
          <a:p>
            <a:pPr marL="266700" lvl="0" indent="-266700" defTabSz="91440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kern="0" dirty="0">
                <a:latin typeface="Calibri" panose="020F0502020204030204" pitchFamily="34" charset="0"/>
                <a:cs typeface="Times New Roman" panose="02020603050405020304" pitchFamily="18" charset="0"/>
              </a:rPr>
              <a:t>Ograniczenie liczby badań 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obligatoryjnych </a:t>
            </a:r>
            <a:r>
              <a:rPr lang="pl-PL" sz="2100" kern="0" dirty="0">
                <a:latin typeface="Calibri" panose="020F0502020204030204" pitchFamily="34" charset="0"/>
                <a:cs typeface="Times New Roman" panose="02020603050405020304" pitchFamily="18" charset="0"/>
              </a:rPr>
              <a:t>– wytyczne – ewaluacja 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kryteriów i sytemu wyboru projektów</a:t>
            </a:r>
          </a:p>
          <a:p>
            <a:pPr marL="266700" lvl="0" indent="-266700" defTabSz="91440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kern="0" dirty="0">
                <a:latin typeface="Calibri" panose="020F0502020204030204" pitchFamily="34" charset="0"/>
                <a:cs typeface="Times New Roman" panose="02020603050405020304" pitchFamily="18" charset="0"/>
              </a:rPr>
              <a:t>Wprowadzenie 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informacji rocznej </a:t>
            </a:r>
            <a:r>
              <a:rPr lang="pl-PL" sz="2100" kern="0" dirty="0">
                <a:latin typeface="Calibri" panose="020F0502020204030204" pitchFamily="34" charset="0"/>
                <a:cs typeface="Times New Roman" panose="02020603050405020304" pitchFamily="18" charset="0"/>
              </a:rPr>
              <a:t>nt. badań ewaluacyjnych</a:t>
            </a:r>
            <a:endParaRPr lang="pl-PL" sz="2100" kern="0" dirty="0"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ytuł 7">
            <a:extLst>
              <a:ext uri="{FF2B5EF4-FFF2-40B4-BE49-F238E27FC236}">
                <a16:creationId xmlns:a16="http://schemas.microsoft.com/office/drawing/2014/main" id="{7C5DC38E-2A39-4D62-9D14-655A32D6E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117" y="247024"/>
            <a:ext cx="8919056" cy="758816"/>
          </a:xfrm>
        </p:spPr>
        <p:txBody>
          <a:bodyPr anchor="ctr">
            <a:noAutofit/>
          </a:bodyPr>
          <a:lstStyle/>
          <a:p>
            <a:pPr algn="ctr"/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Kluczowe uwarunkowania realizacji ewaluacji </a:t>
            </a:r>
            <a:b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FEP 2021-2027 </a:t>
            </a:r>
            <a:endParaRPr lang="pl-P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26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7" y="1168400"/>
            <a:ext cx="9006347" cy="5608320"/>
          </a:xfrm>
        </p:spPr>
        <p:txBody>
          <a:bodyPr>
            <a:noAutofit/>
          </a:bodyPr>
          <a:lstStyle/>
          <a:p>
            <a:pPr marL="0" lvl="0" indent="0" defTabSz="914400" eaLnBrk="0" fontAlgn="base" hangingPunct="0">
              <a:lnSpc>
                <a:spcPts val="2400"/>
              </a:lnSpc>
              <a:spcBef>
                <a:spcPts val="1200"/>
              </a:spcBef>
              <a:spcAft>
                <a:spcPts val="600"/>
              </a:spcAft>
              <a:buClrTx/>
              <a:buNone/>
            </a:pPr>
            <a:r>
              <a:rPr lang="pl-PL" sz="2100" b="1" kern="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Plan ewaluacji Umowy Partnerstwa na lata 2021-2027:</a:t>
            </a:r>
            <a:endParaRPr lang="pl-PL" sz="2100" b="1" kern="0" dirty="0">
              <a:solidFill>
                <a:srgbClr val="FF0000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0" lvl="0" indent="0" defTabSz="914400" eaLnBrk="0" fontAlgn="base" hangingPunct="0">
              <a:lnSpc>
                <a:spcPts val="2400"/>
              </a:lnSpc>
              <a:spcBef>
                <a:spcPts val="1800"/>
              </a:spcBef>
              <a:spcAft>
                <a:spcPts val="1800"/>
              </a:spcAft>
              <a:buClrTx/>
              <a:buNone/>
            </a:pP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Realizacja przez KJE 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badań horyzontalnych na potrzeby programów </a:t>
            </a: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polityki spójności 2021-2027:</a:t>
            </a:r>
          </a:p>
          <a:p>
            <a:pPr marL="266700" lvl="0" indent="-266700" defTabSz="914400" eaLnBrk="0" fontAlgn="base" hangingPunct="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Zasady równościowe</a:t>
            </a:r>
          </a:p>
          <a:p>
            <a:pPr marL="266700" lvl="0" indent="-266700" defTabSz="914400" eaLnBrk="0" fontAlgn="base" hangingPunct="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Zasada partnerstwa</a:t>
            </a:r>
          </a:p>
          <a:p>
            <a:pPr marL="266700" lvl="0" indent="-266700" defTabSz="914400" eaLnBrk="0" fontAlgn="base" hangingPunct="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Zasada DNSH</a:t>
            </a:r>
          </a:p>
          <a:p>
            <a:pPr marL="266700" lvl="0" indent="-266700" defTabSz="914400" eaLnBrk="0" fontAlgn="base" hangingPunct="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Stosowanie Karty Praw Podstawowych</a:t>
            </a:r>
          </a:p>
          <a:p>
            <a:pPr marL="266700" lvl="0" indent="-266700" defTabSz="914400" eaLnBrk="0" fontAlgn="base" hangingPunct="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System realizacji i pomoc techniczna</a:t>
            </a:r>
          </a:p>
          <a:p>
            <a:pPr marL="266700" lvl="0" indent="-266700" defTabSz="914400" eaLnBrk="0" fontAlgn="base" hangingPunct="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Ocena wpływu modelami ekonomicznymi na poziomie krajowym i regionalnym </a:t>
            </a:r>
          </a:p>
          <a:p>
            <a:pPr marL="0" lvl="0" indent="0" defTabSz="914400" eaLnBrk="0" fontAlgn="base" hangingPunct="0">
              <a:lnSpc>
                <a:spcPts val="2400"/>
              </a:lnSpc>
              <a:spcBef>
                <a:spcPts val="1800"/>
              </a:spcBef>
              <a:spcAft>
                <a:spcPts val="600"/>
              </a:spcAft>
              <a:buClrTx/>
              <a:buNone/>
            </a:pP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Realizacja przez KJE 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ewaluacji on-</a:t>
            </a:r>
            <a:r>
              <a:rPr lang="pl-PL" sz="2100" b="1" kern="0" dirty="0" err="1">
                <a:solidFill>
                  <a:srgbClr val="0000FF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going</a:t>
            </a: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 oraz </a:t>
            </a:r>
            <a:r>
              <a:rPr lang="pl-PL" sz="2100" b="1" kern="0" dirty="0">
                <a:solidFill>
                  <a:srgbClr val="0000FF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ex post PS 2021-2027</a:t>
            </a:r>
            <a:r>
              <a:rPr lang="pl-PL" sz="2100" kern="0" dirty="0">
                <a:solidFill>
                  <a:srgbClr val="0000FF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we współpracy </a:t>
            </a:r>
            <a:b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</a:br>
            <a:r>
              <a:rPr lang="pl-PL" sz="2100" kern="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z IZ programów</a:t>
            </a:r>
            <a:endParaRPr lang="pl-PL" sz="2100" b="1" kern="0" dirty="0"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ytuł 7">
            <a:extLst>
              <a:ext uri="{FF2B5EF4-FFF2-40B4-BE49-F238E27FC236}">
                <a16:creationId xmlns:a16="http://schemas.microsoft.com/office/drawing/2014/main" id="{7C5DC38E-2A39-4D62-9D14-655A32D6E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117" y="247024"/>
            <a:ext cx="8555264" cy="758816"/>
          </a:xfrm>
        </p:spPr>
        <p:txBody>
          <a:bodyPr anchor="ctr">
            <a:noAutofit/>
          </a:bodyPr>
          <a:lstStyle/>
          <a:p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Kluczowe uwarunkowania realizacji procesu ewaluacji </a:t>
            </a:r>
            <a:b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FEP 2021-2027 (3)</a:t>
            </a:r>
            <a:endParaRPr lang="pl-P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89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7">
            <a:extLst>
              <a:ext uri="{FF2B5EF4-FFF2-40B4-BE49-F238E27FC236}">
                <a16:creationId xmlns:a16="http://schemas.microsoft.com/office/drawing/2014/main" id="{7C5DC38E-2A39-4D62-9D14-655A32D6E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117" y="247024"/>
            <a:ext cx="8555264" cy="758816"/>
          </a:xfrm>
        </p:spPr>
        <p:txBody>
          <a:bodyPr anchor="ctr">
            <a:noAutofit/>
          </a:bodyPr>
          <a:lstStyle/>
          <a:p>
            <a:pPr algn="ctr"/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Indykatywny podział środków na ewaluację i badania </a:t>
            </a:r>
            <a:b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 FEP 2021-2027</a:t>
            </a:r>
            <a:endParaRPr lang="pl-PL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2D87168-FFFC-4FB0-9927-7A47E428A4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782145"/>
              </p:ext>
            </p:extLst>
          </p:nvPr>
        </p:nvGraphicFramePr>
        <p:xfrm>
          <a:off x="156117" y="1974100"/>
          <a:ext cx="8845644" cy="44419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5564">
                  <a:extLst>
                    <a:ext uri="{9D8B030D-6E8A-4147-A177-3AD203B41FA5}">
                      <a16:colId xmlns:a16="http://schemas.microsoft.com/office/drawing/2014/main" val="537344586"/>
                    </a:ext>
                  </a:extLst>
                </a:gridCol>
                <a:gridCol w="1910080">
                  <a:extLst>
                    <a:ext uri="{9D8B030D-6E8A-4147-A177-3AD203B41FA5}">
                      <a16:colId xmlns:a16="http://schemas.microsoft.com/office/drawing/2014/main" val="3086393487"/>
                    </a:ext>
                  </a:extLst>
                </a:gridCol>
                <a:gridCol w="2001520">
                  <a:extLst>
                    <a:ext uri="{9D8B030D-6E8A-4147-A177-3AD203B41FA5}">
                      <a16:colId xmlns:a16="http://schemas.microsoft.com/office/drawing/2014/main" val="797745387"/>
                    </a:ext>
                  </a:extLst>
                </a:gridCol>
                <a:gridCol w="1808480">
                  <a:extLst>
                    <a:ext uri="{9D8B030D-6E8A-4147-A177-3AD203B41FA5}">
                      <a16:colId xmlns:a16="http://schemas.microsoft.com/office/drawing/2014/main" val="1264050929"/>
                    </a:ext>
                  </a:extLst>
                </a:gridCol>
              </a:tblGrid>
              <a:tr h="579529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/>
                        <a:t>Wyszczególnienie</a:t>
                      </a:r>
                    </a:p>
                  </a:txBody>
                  <a:tcPr anchor="ctr">
                    <a:solidFill>
                      <a:srgbClr val="A6D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/>
                        <a:t>Wkład UE</a:t>
                      </a:r>
                    </a:p>
                  </a:txBody>
                  <a:tcPr anchor="ctr">
                    <a:solidFill>
                      <a:srgbClr val="A6D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/>
                        <a:t>Wkład SWP</a:t>
                      </a:r>
                    </a:p>
                  </a:txBody>
                  <a:tcPr anchor="ctr">
                    <a:solidFill>
                      <a:srgbClr val="A6D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/>
                        <a:t>Razem</a:t>
                      </a:r>
                    </a:p>
                  </a:txBody>
                  <a:tcPr anchor="ctr">
                    <a:solidFill>
                      <a:srgbClr val="A6D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757116"/>
                  </a:ext>
                </a:extLst>
              </a:tr>
              <a:tr h="410062">
                <a:tc gridSpan="4">
                  <a:txBody>
                    <a:bodyPr/>
                    <a:lstStyle/>
                    <a:p>
                      <a:pPr algn="ctr"/>
                      <a:r>
                        <a:rPr lang="pl-PL" sz="2000" b="1" dirty="0"/>
                        <a:t>tys. EUR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714085"/>
                  </a:ext>
                </a:extLst>
              </a:tr>
              <a:tr h="410062">
                <a:tc>
                  <a:txBody>
                    <a:bodyPr/>
                    <a:lstStyle/>
                    <a:p>
                      <a:r>
                        <a:rPr lang="pl-PL" sz="2000" dirty="0"/>
                        <a:t>Badania ewaluacyjne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dirty="0"/>
                        <a:t>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dirty="0"/>
                        <a:t>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dirty="0"/>
                        <a:t>1 176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340717"/>
                  </a:ext>
                </a:extLst>
              </a:tr>
              <a:tr h="410062">
                <a:tc>
                  <a:txBody>
                    <a:bodyPr/>
                    <a:lstStyle/>
                    <a:p>
                      <a:r>
                        <a:rPr lang="pl-PL" sz="2000" dirty="0"/>
                        <a:t>Inne badania i gromadzenie danych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dirty="0"/>
                        <a:t>4 000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dirty="0"/>
                        <a:t>706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dirty="0"/>
                        <a:t>4 706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872994"/>
                  </a:ext>
                </a:extLst>
              </a:tr>
              <a:tr h="410062">
                <a:tc>
                  <a:txBody>
                    <a:bodyPr/>
                    <a:lstStyle/>
                    <a:p>
                      <a:r>
                        <a:rPr lang="pl-PL" sz="2000" b="1" dirty="0"/>
                        <a:t>Ogółem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882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5 882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154162"/>
                  </a:ext>
                </a:extLst>
              </a:tr>
              <a:tr h="410062">
                <a:tc gridSpan="4">
                  <a:txBody>
                    <a:bodyPr/>
                    <a:lstStyle/>
                    <a:p>
                      <a:pPr algn="ctr"/>
                      <a:r>
                        <a:rPr lang="pl-PL" sz="2000" b="1" dirty="0"/>
                        <a:t>tys. PLN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838776"/>
                  </a:ext>
                </a:extLst>
              </a:tr>
              <a:tr h="410062">
                <a:tc>
                  <a:txBody>
                    <a:bodyPr/>
                    <a:lstStyle/>
                    <a:p>
                      <a:r>
                        <a:rPr lang="pl-PL" sz="2000" dirty="0"/>
                        <a:t>Badania ewaluacyjne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dirty="0"/>
                        <a:t>4 505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dirty="0"/>
                        <a:t>795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dirty="0"/>
                        <a:t>5 300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387549"/>
                  </a:ext>
                </a:extLst>
              </a:tr>
              <a:tr h="410062">
                <a:tc>
                  <a:txBody>
                    <a:bodyPr/>
                    <a:lstStyle/>
                    <a:p>
                      <a:r>
                        <a:rPr lang="pl-PL" sz="2000" dirty="0"/>
                        <a:t>Inne badania i gromadzenie danych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dirty="0"/>
                        <a:t>18 020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dirty="0"/>
                        <a:t>3 180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dirty="0"/>
                        <a:t>21 200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4939622"/>
                  </a:ext>
                </a:extLst>
              </a:tr>
              <a:tr h="410062">
                <a:tc>
                  <a:txBody>
                    <a:bodyPr/>
                    <a:lstStyle/>
                    <a:p>
                      <a:r>
                        <a:rPr lang="pl-PL" sz="2000" b="1" dirty="0"/>
                        <a:t>Ogółem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22 525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3 975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/>
                        <a:t>26 500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828893"/>
                  </a:ext>
                </a:extLst>
              </a:tr>
            </a:tbl>
          </a:graphicData>
        </a:graphic>
      </p:graphicFrame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772BC658-DE23-4277-89FC-678734CBE424}"/>
              </a:ext>
            </a:extLst>
          </p:cNvPr>
          <p:cNvSpPr/>
          <p:nvPr/>
        </p:nvSpPr>
        <p:spPr>
          <a:xfrm>
            <a:off x="156117" y="1180407"/>
            <a:ext cx="8831766" cy="619125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rgbClr val="FFFF00"/>
                </a:solidFill>
              </a:rPr>
              <a:t>(EFRR) </a:t>
            </a:r>
            <a:r>
              <a:rPr lang="pl-PL" sz="2000" b="1" dirty="0">
                <a:solidFill>
                  <a:schemeClr val="bg1"/>
                </a:solidFill>
              </a:rPr>
              <a:t>3 564 497     +     </a:t>
            </a:r>
            <a:r>
              <a:rPr lang="pl-PL" sz="2000" b="1" dirty="0">
                <a:solidFill>
                  <a:srgbClr val="FFFF00"/>
                </a:solidFill>
              </a:rPr>
              <a:t>(EFS+) </a:t>
            </a:r>
            <a:r>
              <a:rPr lang="pl-PL" sz="2000" b="1" dirty="0">
                <a:solidFill>
                  <a:schemeClr val="bg1"/>
                </a:solidFill>
              </a:rPr>
              <a:t>1 435 503     =     5 mln EUR</a:t>
            </a:r>
          </a:p>
        </p:txBody>
      </p:sp>
    </p:spTree>
    <p:extLst>
      <p:ext uri="{BB962C8B-B14F-4D97-AF65-F5344CB8AC3E}">
        <p14:creationId xmlns:p14="http://schemas.microsoft.com/office/powerpoint/2010/main" val="182250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7">
            <a:extLst>
              <a:ext uri="{FF2B5EF4-FFF2-40B4-BE49-F238E27FC236}">
                <a16:creationId xmlns:a16="http://schemas.microsoft.com/office/drawing/2014/main" id="{7C5DC38E-2A39-4D62-9D14-655A32D6E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117" y="247024"/>
            <a:ext cx="8555264" cy="758816"/>
          </a:xfrm>
        </p:spPr>
        <p:txBody>
          <a:bodyPr anchor="ctr">
            <a:noAutofit/>
          </a:bodyPr>
          <a:lstStyle/>
          <a:p>
            <a:pPr algn="ctr"/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Spis badań ewaluacyjnych (1)</a:t>
            </a:r>
            <a:endParaRPr lang="pl-PL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Symbol zastępczy zawartości 2">
            <a:extLst>
              <a:ext uri="{FF2B5EF4-FFF2-40B4-BE49-F238E27FC236}">
                <a16:creationId xmlns:a16="http://schemas.microsoft.com/office/drawing/2014/main" id="{21F37BC4-99AE-48B9-A8A0-93860A017F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855402"/>
              </p:ext>
            </p:extLst>
          </p:nvPr>
        </p:nvGraphicFramePr>
        <p:xfrm>
          <a:off x="156117" y="1005840"/>
          <a:ext cx="8797383" cy="47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25590">
                  <a:extLst>
                    <a:ext uri="{9D8B030D-6E8A-4147-A177-3AD203B41FA5}">
                      <a16:colId xmlns:a16="http://schemas.microsoft.com/office/drawing/2014/main" val="1217775333"/>
                    </a:ext>
                  </a:extLst>
                </a:gridCol>
                <a:gridCol w="3447818">
                  <a:extLst>
                    <a:ext uri="{9D8B030D-6E8A-4147-A177-3AD203B41FA5}">
                      <a16:colId xmlns:a16="http://schemas.microsoft.com/office/drawing/2014/main" val="2259924549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31503069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Badanie </a:t>
                      </a:r>
                      <a:endParaRPr lang="pl-PL" sz="1800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Uzasadnienie realizacji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Koszt </a:t>
                      </a:r>
                    </a:p>
                    <a:p>
                      <a:pPr algn="ctr"/>
                      <a:r>
                        <a:rPr lang="pl-PL" sz="1800" b="1" dirty="0"/>
                        <a:t>tys. PLN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679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1. Ocena skuteczności i efektywności wsparcia w obszarze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włączenia społecznego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w RPO WP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2014-2020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 (2024)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dirty="0"/>
                        <a:t>Zobowiązanie z Planu ewaluacji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RPO WP 2014-2020 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dirty="0"/>
                        <a:t>Wymóg rozporządzenia 1303/2013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(art. 56 ust. 3) – ocena realizacji celów OP/PI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/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4008734"/>
                  </a:ext>
                </a:extLst>
              </a:tr>
              <a:tr h="54033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2. Ocena wpływu interwencji </a:t>
                      </a:r>
                      <a:br>
                        <a:rPr lang="pl-PL" sz="18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w zakresie kompleksowej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rewitalizacji </a:t>
                      </a:r>
                      <a:br>
                        <a:rPr lang="pl-PL" sz="1800" b="1" dirty="0">
                          <a:solidFill>
                            <a:srgbClr val="0000FF"/>
                          </a:solidFill>
                        </a:rPr>
                      </a:b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zdegradowanych obszarów miejskich </a:t>
                      </a:r>
                      <a:br>
                        <a:rPr lang="pl-PL" sz="18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w RPO WP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2014-2020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(2024)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/>
                        <a:t>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0207689"/>
                  </a:ext>
                </a:extLst>
              </a:tr>
              <a:tr h="49573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3. Ocena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kryteriów i systemu wyboru projektów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FEP 2021-2027 (2024/2025)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dirty="0"/>
                        <a:t>Wymóg wytycznych </a:t>
                      </a:r>
                      <a:r>
                        <a:rPr lang="pl-PL" sz="1600" dirty="0" err="1"/>
                        <a:t>MFiPR</a:t>
                      </a:r>
                      <a:r>
                        <a:rPr lang="pl-PL" sz="1600" dirty="0"/>
                        <a:t>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(uruchomienie nie później niż 2 lata od zatwierdzenia Programu)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/>
                        <a:t>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0993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4. Wstępna ocena efektów wykorzystania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instrumentów terytorialnych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w FEP 2021-2027 (2024/2025)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dirty="0"/>
                        <a:t>Wykorzystanie instrumentów: ZIT, ZPT, RLKS, programy rewitalizacji - cena na potrzeby przeglądu śródokresowego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/>
                        <a:t>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3165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00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7">
            <a:extLst>
              <a:ext uri="{FF2B5EF4-FFF2-40B4-BE49-F238E27FC236}">
                <a16:creationId xmlns:a16="http://schemas.microsoft.com/office/drawing/2014/main" id="{7C5DC38E-2A39-4D62-9D14-655A32D6E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117" y="247024"/>
            <a:ext cx="8555264" cy="758816"/>
          </a:xfrm>
        </p:spPr>
        <p:txBody>
          <a:bodyPr anchor="ctr">
            <a:noAutofit/>
          </a:bodyPr>
          <a:lstStyle/>
          <a:p>
            <a:pPr algn="ctr"/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Spis badań ewaluacyjnych (2)</a:t>
            </a:r>
            <a:endParaRPr lang="pl-PL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Symbol zastępczy zawartości 2">
            <a:extLst>
              <a:ext uri="{FF2B5EF4-FFF2-40B4-BE49-F238E27FC236}">
                <a16:creationId xmlns:a16="http://schemas.microsoft.com/office/drawing/2014/main" id="{21F37BC4-99AE-48B9-A8A0-93860A017F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324985"/>
              </p:ext>
            </p:extLst>
          </p:nvPr>
        </p:nvGraphicFramePr>
        <p:xfrm>
          <a:off x="144966" y="1005840"/>
          <a:ext cx="8808534" cy="484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6533">
                  <a:extLst>
                    <a:ext uri="{9D8B030D-6E8A-4147-A177-3AD203B41FA5}">
                      <a16:colId xmlns:a16="http://schemas.microsoft.com/office/drawing/2014/main" val="1217775333"/>
                    </a:ext>
                  </a:extLst>
                </a:gridCol>
                <a:gridCol w="3219451">
                  <a:extLst>
                    <a:ext uri="{9D8B030D-6E8A-4147-A177-3AD203B41FA5}">
                      <a16:colId xmlns:a16="http://schemas.microsoft.com/office/drawing/2014/main" val="2259924549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31503069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Badanie </a:t>
                      </a:r>
                      <a:endParaRPr lang="pl-PL" sz="1800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Uzasadnienie realizacji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Koszt </a:t>
                      </a:r>
                      <a:br>
                        <a:rPr lang="pl-PL" sz="1800" b="1" dirty="0"/>
                      </a:br>
                      <a:r>
                        <a:rPr lang="pl-PL" sz="1800" b="1" dirty="0"/>
                        <a:t>tys. PLN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679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5. Pomiar wartości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długoterminowych wskaźników rezultatu EFS+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w FEP 2021-2027 </a:t>
                      </a:r>
                      <a:br>
                        <a:rPr lang="pl-PL" sz="18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– dwukrotnie  (2025 oraz 2029)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dirty="0"/>
                        <a:t>Wymóg rozporządzenia 2021/1057 (EFS+) i Wytycznych </a:t>
                      </a:r>
                      <a:r>
                        <a:rPr lang="pl-PL" sz="1600" dirty="0" err="1"/>
                        <a:t>MFiPR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0993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6. Ocena skuteczności wsparcia obszaru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edukacji i kapitału społecznego </a:t>
                      </a:r>
                      <a:br>
                        <a:rPr lang="pl-PL" sz="18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w ramach FEP 2021-2027 (2026)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pl-PL" sz="1600" dirty="0"/>
                        <a:t>Element spełnienia wymogu rozporządzenia 2021/1060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(art. 44 ust. 2) – ocena wpływu Programu w podejściu tematycznym (RPS)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3165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7. Ocena projektów FEP 2021-2027 </a:t>
                      </a:r>
                      <a:br>
                        <a:rPr lang="pl-PL" sz="18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pod kątem wspierania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transportu </a:t>
                      </a:r>
                      <a:br>
                        <a:rPr lang="pl-PL" sz="1800" b="1" dirty="0">
                          <a:solidFill>
                            <a:srgbClr val="0000FF"/>
                          </a:solidFill>
                        </a:rPr>
                      </a:b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i zrównoważonej mobilności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w województwie pomorskim (2026/2027)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1130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8. Ocena skuteczności wsparcia obszaru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bezpieczeństwa zdrowotnego i wrażliwości społecznej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w ramach FEP 2021-2027 (2027)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6761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46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7">
            <a:extLst>
              <a:ext uri="{FF2B5EF4-FFF2-40B4-BE49-F238E27FC236}">
                <a16:creationId xmlns:a16="http://schemas.microsoft.com/office/drawing/2014/main" id="{7C5DC38E-2A39-4D62-9D14-655A32D6E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117" y="247024"/>
            <a:ext cx="8555264" cy="524501"/>
          </a:xfrm>
        </p:spPr>
        <p:txBody>
          <a:bodyPr anchor="ctr">
            <a:noAutofit/>
          </a:bodyPr>
          <a:lstStyle/>
          <a:p>
            <a:pPr algn="ctr"/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Spis badań ewaluacyjnych (3)</a:t>
            </a:r>
            <a:endParaRPr lang="pl-PL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Symbol zastępczy zawartości 2">
            <a:extLst>
              <a:ext uri="{FF2B5EF4-FFF2-40B4-BE49-F238E27FC236}">
                <a16:creationId xmlns:a16="http://schemas.microsoft.com/office/drawing/2014/main" id="{21F37BC4-99AE-48B9-A8A0-93860A017F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848667"/>
              </p:ext>
            </p:extLst>
          </p:nvPr>
        </p:nvGraphicFramePr>
        <p:xfrm>
          <a:off x="144966" y="771525"/>
          <a:ext cx="8797383" cy="5247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86097">
                  <a:extLst>
                    <a:ext uri="{9D8B030D-6E8A-4147-A177-3AD203B41FA5}">
                      <a16:colId xmlns:a16="http://schemas.microsoft.com/office/drawing/2014/main" val="1217775333"/>
                    </a:ext>
                  </a:extLst>
                </a:gridCol>
                <a:gridCol w="3363485">
                  <a:extLst>
                    <a:ext uri="{9D8B030D-6E8A-4147-A177-3AD203B41FA5}">
                      <a16:colId xmlns:a16="http://schemas.microsoft.com/office/drawing/2014/main" val="2259924549"/>
                    </a:ext>
                  </a:extLst>
                </a:gridCol>
                <a:gridCol w="1447801">
                  <a:extLst>
                    <a:ext uri="{9D8B030D-6E8A-4147-A177-3AD203B41FA5}">
                      <a16:colId xmlns:a16="http://schemas.microsoft.com/office/drawing/2014/main" val="31503069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Badanie </a:t>
                      </a:r>
                      <a:endParaRPr lang="pl-PL" sz="1800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Uzasadnienie realizacji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Koszt </a:t>
                      </a:r>
                      <a:br>
                        <a:rPr lang="pl-PL" sz="1800" b="1" dirty="0"/>
                      </a:br>
                      <a:r>
                        <a:rPr lang="pl-PL" sz="1800" b="1" dirty="0"/>
                        <a:t>tys. PLN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679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9. Ocena realizacji </a:t>
                      </a:r>
                      <a:r>
                        <a:rPr lang="pl-PL" sz="1800" b="1" i="0" dirty="0">
                          <a:solidFill>
                            <a:srgbClr val="0000FF"/>
                          </a:solidFill>
                        </a:rPr>
                        <a:t>celów klimatycznych </a:t>
                      </a:r>
                      <a:br>
                        <a:rPr lang="pl-PL" sz="1800" b="1" i="0" dirty="0">
                          <a:solidFill>
                            <a:srgbClr val="0000FF"/>
                          </a:solidFill>
                        </a:rPr>
                      </a:br>
                      <a:r>
                        <a:rPr lang="pl-PL" sz="1800" b="1" i="0" dirty="0">
                          <a:solidFill>
                            <a:srgbClr val="0000FF"/>
                          </a:solidFill>
                        </a:rPr>
                        <a:t>i środowiskowych</a:t>
                      </a:r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 w województwie pomorskim poprzez FEP 2021-2027  (2027/2028)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861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Element spełnienia wymogu rozporządzenia 2021/1060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(art. 44 ust. 2) – ocena wpływu Programu w podejściu tematycznym (RPS).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600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0993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10. Wpływ interwencji FEP 2021-2027 </a:t>
                      </a:r>
                      <a:br>
                        <a:rPr lang="pl-PL" sz="1800" b="0" i="0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na zwiększenie </a:t>
                      </a:r>
                      <a:r>
                        <a:rPr lang="pl-PL" sz="1800" b="1" i="0" dirty="0">
                          <a:solidFill>
                            <a:srgbClr val="0000FF"/>
                          </a:solidFill>
                        </a:rPr>
                        <a:t>konkurencyjności pomorskiej gospodarki </a:t>
                      </a:r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(2027/2028)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600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3165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11. Ocena </a:t>
                      </a:r>
                      <a:r>
                        <a:rPr lang="pl-PL" sz="1800" b="1" i="0" dirty="0">
                          <a:solidFill>
                            <a:srgbClr val="0000FF"/>
                          </a:solidFill>
                        </a:rPr>
                        <a:t>efektów realizacji </a:t>
                      </a:r>
                      <a:br>
                        <a:rPr lang="pl-PL" sz="1800" b="0" i="0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FEP 2021-2027 (2028/2029)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Element spełnienia wymogu rozporządzenia 2021/1060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(art. 44 ust. 2) – ocena wpływu Programu w podejściu przekrojowym.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1130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12. Ocena </a:t>
                      </a:r>
                      <a:r>
                        <a:rPr lang="pl-PL" sz="1800" b="1" i="0" dirty="0">
                          <a:solidFill>
                            <a:srgbClr val="0000FF"/>
                          </a:solidFill>
                        </a:rPr>
                        <a:t>efektów realizacji </a:t>
                      </a:r>
                      <a:br>
                        <a:rPr lang="pl-PL" sz="1800" b="1" i="0" dirty="0">
                          <a:solidFill>
                            <a:srgbClr val="0000FF"/>
                          </a:solidFill>
                        </a:rPr>
                      </a:br>
                      <a:r>
                        <a:rPr lang="pl-PL" sz="1800" b="1" i="0" dirty="0">
                          <a:solidFill>
                            <a:srgbClr val="0000FF"/>
                          </a:solidFill>
                        </a:rPr>
                        <a:t>FEP 2021-2027 poprzez instrumenty finansowe </a:t>
                      </a:r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(2028/2029)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Element spełnienia wymogu rozporządzenia 2021/1060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(art. 44 ust. 2) – ocena wpływu Programu w podejściu przekrojowym.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676181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pl-PL" b="1" dirty="0"/>
                        <a:t>Ogółem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/>
                        <a:t>5 300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1390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83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7">
            <a:extLst>
              <a:ext uri="{FF2B5EF4-FFF2-40B4-BE49-F238E27FC236}">
                <a16:creationId xmlns:a16="http://schemas.microsoft.com/office/drawing/2014/main" id="{7C5DC38E-2A39-4D62-9D14-655A32D6E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116" y="247024"/>
            <a:ext cx="8987883" cy="484496"/>
          </a:xfrm>
        </p:spPr>
        <p:txBody>
          <a:bodyPr anchor="ctr">
            <a:noAutofit/>
          </a:bodyPr>
          <a:lstStyle/>
          <a:p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Uwagi zgłoszone do projektu Planu ewaluacji FEP 2021-2027</a:t>
            </a:r>
            <a:endParaRPr lang="pl-PL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Symbol zastępczy zawartości 2">
            <a:extLst>
              <a:ext uri="{FF2B5EF4-FFF2-40B4-BE49-F238E27FC236}">
                <a16:creationId xmlns:a16="http://schemas.microsoft.com/office/drawing/2014/main" id="{21F37BC4-99AE-48B9-A8A0-93860A017F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565635"/>
              </p:ext>
            </p:extLst>
          </p:nvPr>
        </p:nvGraphicFramePr>
        <p:xfrm>
          <a:off x="156116" y="841149"/>
          <a:ext cx="8808534" cy="58813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5435">
                  <a:extLst>
                    <a:ext uri="{9D8B030D-6E8A-4147-A177-3AD203B41FA5}">
                      <a16:colId xmlns:a16="http://schemas.microsoft.com/office/drawing/2014/main" val="1217775333"/>
                    </a:ext>
                  </a:extLst>
                </a:gridCol>
                <a:gridCol w="3869969">
                  <a:extLst>
                    <a:ext uri="{9D8B030D-6E8A-4147-A177-3AD203B41FA5}">
                      <a16:colId xmlns:a16="http://schemas.microsoft.com/office/drawing/2014/main" val="2259924549"/>
                    </a:ext>
                  </a:extLst>
                </a:gridCol>
                <a:gridCol w="1883130">
                  <a:extLst>
                    <a:ext uri="{9D8B030D-6E8A-4147-A177-3AD203B41FA5}">
                      <a16:colId xmlns:a16="http://schemas.microsoft.com/office/drawing/2014/main" val="3150306973"/>
                    </a:ext>
                  </a:extLst>
                </a:gridCol>
              </a:tblGrid>
              <a:tr h="84302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Propozycje uzupełnień zakresów badań –  </a:t>
                      </a:r>
                      <a:r>
                        <a:rPr lang="pl-PL" sz="1800" b="1" dirty="0" err="1">
                          <a:solidFill>
                            <a:schemeClr val="tx1"/>
                          </a:solidFill>
                        </a:rPr>
                        <a:t>MRiRW</a:t>
                      </a:r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Lista badań ewaluacyjnych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Decyzja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679818"/>
                  </a:ext>
                </a:extLst>
              </a:tr>
              <a:tr h="2795304">
                <a:tc>
                  <a:txBody>
                    <a:bodyPr/>
                    <a:lstStyle/>
                    <a:p>
                      <a:r>
                        <a:rPr lang="pl-PL" sz="1700" b="1" dirty="0">
                          <a:solidFill>
                            <a:schemeClr val="tx1"/>
                          </a:solidFill>
                        </a:rPr>
                        <a:t>Dodanie </a:t>
                      </a:r>
                      <a:r>
                        <a:rPr lang="pl-PL" sz="1700" b="1" dirty="0" err="1">
                          <a:solidFill>
                            <a:schemeClr val="tx1"/>
                          </a:solidFill>
                        </a:rPr>
                        <a:t>tiretu</a:t>
                      </a:r>
                      <a:r>
                        <a:rPr lang="pl-PL" sz="1700" b="1" dirty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pl-PL" sz="1700" b="0" dirty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>
                        <a:buFont typeface="Wingdings" panose="05000000000000000000" pitchFamily="2" charset="2"/>
                        <a:buChar char="§"/>
                      </a:pPr>
                      <a:r>
                        <a:rPr lang="pl-PL" sz="1700" b="1" dirty="0">
                          <a:solidFill>
                            <a:srgbClr val="FF0000"/>
                          </a:solidFill>
                        </a:rPr>
                        <a:t>ocena wpływu interwencji </a:t>
                      </a:r>
                      <a:br>
                        <a:rPr lang="pl-PL" sz="1700" b="1" dirty="0">
                          <a:solidFill>
                            <a:srgbClr val="FF0000"/>
                          </a:solidFill>
                        </a:rPr>
                      </a:br>
                      <a:r>
                        <a:rPr lang="pl-PL" sz="1700" b="1" dirty="0">
                          <a:solidFill>
                            <a:srgbClr val="FF0000"/>
                          </a:solidFill>
                        </a:rPr>
                        <a:t>na spójność terytorialną regionu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/>
                        <a:t>Ewaluacja ex post dot.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włączenia społecznego </a:t>
                      </a:r>
                      <a:r>
                        <a:rPr lang="pl-PL" sz="1800" dirty="0"/>
                        <a:t>RPO WP 2014-2020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/>
                        <a:t>Ewaluacja ex post dot.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edukacji </a:t>
                      </a:r>
                      <a:br>
                        <a:rPr lang="pl-PL" sz="1800" b="1" dirty="0">
                          <a:solidFill>
                            <a:srgbClr val="0000FF"/>
                          </a:solidFill>
                        </a:rPr>
                      </a:b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i kapitału społecznego</a:t>
                      </a:r>
                      <a:r>
                        <a:rPr lang="pl-PL" sz="1800" dirty="0"/>
                        <a:t> FEP 2021-2027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/>
                        <a:t>Ewaluacja ex post dot.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transportu </a:t>
                      </a:r>
                      <a:br>
                        <a:rPr lang="pl-PL" sz="1800" b="1" dirty="0">
                          <a:solidFill>
                            <a:srgbClr val="0000FF"/>
                          </a:solidFill>
                        </a:rPr>
                      </a:b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i zrównoważonej mobilności </a:t>
                      </a:r>
                      <a:br>
                        <a:rPr lang="pl-PL" sz="1800" dirty="0"/>
                      </a:br>
                      <a:r>
                        <a:rPr lang="pl-PL" sz="1800" dirty="0"/>
                        <a:t>FEP 2021-2027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/>
                        <a:t>Ewaluacja ex post dot.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zdrowia </a:t>
                      </a:r>
                      <a:br>
                        <a:rPr lang="pl-PL" sz="1800" b="1" dirty="0">
                          <a:solidFill>
                            <a:srgbClr val="0000FF"/>
                          </a:solidFill>
                        </a:rPr>
                      </a:b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i wrażliwości społecznej</a:t>
                      </a:r>
                      <a:r>
                        <a:rPr lang="pl-PL" sz="1800" dirty="0"/>
                        <a:t> FEP 2021-2027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dirty="0"/>
                        <a:t>Uwzględnione </a:t>
                      </a:r>
                      <a:br>
                        <a:rPr lang="pl-PL" sz="1800" dirty="0"/>
                      </a:br>
                      <a:r>
                        <a:rPr lang="pl-PL" sz="1800" dirty="0"/>
                        <a:t>–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autopoprawka </a:t>
                      </a:r>
                      <a:br>
                        <a:rPr lang="pl-PL" sz="1800" b="1" dirty="0">
                          <a:solidFill>
                            <a:srgbClr val="0000FF"/>
                          </a:solidFill>
                        </a:rPr>
                      </a:b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IZ FEP 2021-2027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0993653"/>
                  </a:ext>
                </a:extLst>
              </a:tr>
              <a:tr h="2020787">
                <a:tc>
                  <a:txBody>
                    <a:bodyPr/>
                    <a:lstStyle/>
                    <a:p>
                      <a:r>
                        <a:rPr lang="pl-PL" sz="1700" b="1" dirty="0">
                          <a:solidFill>
                            <a:schemeClr val="tx1"/>
                          </a:solidFill>
                        </a:rPr>
                        <a:t>Uszczegółowienie </a:t>
                      </a:r>
                      <a:r>
                        <a:rPr lang="pl-PL" sz="1700" b="1" dirty="0" err="1">
                          <a:solidFill>
                            <a:schemeClr val="tx1"/>
                          </a:solidFill>
                        </a:rPr>
                        <a:t>tiretu</a:t>
                      </a:r>
                      <a:r>
                        <a:rPr lang="pl-PL" sz="1700" b="1" dirty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pl-PL" sz="1700" b="0" dirty="0">
                        <a:solidFill>
                          <a:schemeClr val="tx1"/>
                        </a:solidFill>
                      </a:endParaRPr>
                    </a:p>
                    <a:p>
                      <a:pPr marL="182563" indent="-182563">
                        <a:buFont typeface="Wingdings" panose="05000000000000000000" pitchFamily="2" charset="2"/>
                        <a:buChar char="§"/>
                      </a:pPr>
                      <a:r>
                        <a:rPr lang="pl-PL" sz="1700" b="0" dirty="0">
                          <a:solidFill>
                            <a:schemeClr val="tx1"/>
                          </a:solidFill>
                        </a:rPr>
                        <a:t>wpływ interwencji FEP </a:t>
                      </a:r>
                      <a:br>
                        <a:rPr lang="pl-PL" sz="17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700" b="0" dirty="0">
                          <a:solidFill>
                            <a:schemeClr val="tx1"/>
                          </a:solidFill>
                        </a:rPr>
                        <a:t>na dostępność transportową, </a:t>
                      </a:r>
                      <a:br>
                        <a:rPr lang="pl-PL" sz="17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700" b="1" dirty="0">
                          <a:solidFill>
                            <a:srgbClr val="FF0000"/>
                          </a:solidFill>
                        </a:rPr>
                        <a:t>w tym zmniejszenie wykluczenia transportowego na poziomie lokalnym</a:t>
                      </a:r>
                      <a:endParaRPr lang="pl-PL" sz="1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86199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Ewaluacja ex post dot. t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ransportu </a:t>
                      </a:r>
                      <a:br>
                        <a:rPr lang="pl-PL" sz="1800" b="1" dirty="0">
                          <a:solidFill>
                            <a:srgbClr val="0000FF"/>
                          </a:solidFill>
                        </a:rPr>
                      </a:b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i zrównoważonej mobilności </a:t>
                      </a:r>
                      <a:br>
                        <a:rPr lang="pl-PL" sz="1800" dirty="0"/>
                      </a:br>
                      <a:r>
                        <a:rPr lang="pl-PL" sz="1800" dirty="0"/>
                        <a:t>FEP 2021-2027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8619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Uwzględnione </a:t>
                      </a:r>
                      <a:br>
                        <a:rPr lang="pl-PL" sz="1800" dirty="0"/>
                      </a:br>
                      <a:r>
                        <a:rPr lang="pl-PL" sz="1800" dirty="0"/>
                        <a:t>– </a:t>
                      </a: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autopoprawka </a:t>
                      </a:r>
                      <a:br>
                        <a:rPr lang="pl-PL" sz="1800" b="1" dirty="0">
                          <a:solidFill>
                            <a:srgbClr val="0000FF"/>
                          </a:solidFill>
                        </a:rPr>
                      </a:br>
                      <a:r>
                        <a:rPr lang="pl-PL" sz="1800" b="1" dirty="0">
                          <a:solidFill>
                            <a:srgbClr val="0000FF"/>
                          </a:solidFill>
                        </a:rPr>
                        <a:t>IZ FEP 2021-2027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5333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44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100" dirty="0">
                <a:solidFill>
                  <a:srgbClr val="002073"/>
                </a:solidFill>
                <a:latin typeface="+mn-lt"/>
              </a:rPr>
              <a:t>Dziękuję za uwagę</a:t>
            </a:r>
            <a:br>
              <a:rPr lang="pl-PL" sz="2400" dirty="0">
                <a:solidFill>
                  <a:srgbClr val="002073"/>
                </a:solidFill>
              </a:rPr>
            </a:br>
            <a:endParaRPr lang="pl-PL" dirty="0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9A1E8556-A1C0-46AD-AD68-883C27DBEB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02" y="797054"/>
            <a:ext cx="6467067" cy="2152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2526</TotalTime>
  <Words>827</Words>
  <Application>Microsoft Office PowerPoint</Application>
  <PresentationFormat>Pokaz na ekranie (4:3)</PresentationFormat>
  <Paragraphs>118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Open Sans</vt:lpstr>
      <vt:lpstr>Times New Roman</vt:lpstr>
      <vt:lpstr>Wingdings</vt:lpstr>
      <vt:lpstr>1_Motyw pakietu Office</vt:lpstr>
      <vt:lpstr>Plan ewaluacji programu Fundusze Europejskie dla Pomorza 2021-2027</vt:lpstr>
      <vt:lpstr>Kluczowe uwarunkowania realizacji ewaluacji  FEP 2021-2027 </vt:lpstr>
      <vt:lpstr>Kluczowe uwarunkowania realizacji procesu ewaluacji  FEP 2021-2027 (3)</vt:lpstr>
      <vt:lpstr>Indykatywny podział środków na ewaluację i badania  w  FEP 2021-2027</vt:lpstr>
      <vt:lpstr>Spis badań ewaluacyjnych (1)</vt:lpstr>
      <vt:lpstr>Spis badań ewaluacyjnych (2)</vt:lpstr>
      <vt:lpstr>Spis badań ewaluacyjnych (3)</vt:lpstr>
      <vt:lpstr>Uwagi zgłoszone do projektu Planu ewaluacji FEP 2021-2027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DRRP</dc:creator>
  <cp:lastModifiedBy>Szczygieł Patrycja</cp:lastModifiedBy>
  <cp:revision>271</cp:revision>
  <cp:lastPrinted>2023-02-07T09:17:06Z</cp:lastPrinted>
  <dcterms:created xsi:type="dcterms:W3CDTF">2023-02-01T12:00:59Z</dcterms:created>
  <dcterms:modified xsi:type="dcterms:W3CDTF">2023-12-05T20:42:15Z</dcterms:modified>
</cp:coreProperties>
</file>