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  <p:sldMasterId id="2147483683" r:id="rId2"/>
  </p:sldMasterIdLst>
  <p:notesMasterIdLst>
    <p:notesMasterId r:id="rId14"/>
  </p:notesMasterIdLst>
  <p:sldIdLst>
    <p:sldId id="956" r:id="rId3"/>
    <p:sldId id="951" r:id="rId4"/>
    <p:sldId id="960" r:id="rId5"/>
    <p:sldId id="572" r:id="rId6"/>
    <p:sldId id="961" r:id="rId7"/>
    <p:sldId id="954" r:id="rId8"/>
    <p:sldId id="950" r:id="rId9"/>
    <p:sldId id="957" r:id="rId10"/>
    <p:sldId id="2146847978" r:id="rId11"/>
    <p:sldId id="955" r:id="rId12"/>
    <p:sldId id="260" r:id="rId1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otr Wardowski" initials="POM" lastIdx="4" clrIdx="0">
    <p:extLst>
      <p:ext uri="{19B8F6BF-5375-455C-9EA6-DF929625EA0E}">
        <p15:presenceInfo xmlns:p15="http://schemas.microsoft.com/office/powerpoint/2012/main" userId="Piotr Wardowski" providerId="None"/>
      </p:ext>
    </p:extLst>
  </p:cmAuthor>
  <p:cmAuthor id="2" name="Matczak Radomir" initials="MR" lastIdx="5" clrIdx="1"/>
  <p:cmAuthor id="3" name="Szczygieł Patrycja" initials="SP" lastIdx="1" clrIdx="2">
    <p:extLst>
      <p:ext uri="{19B8F6BF-5375-455C-9EA6-DF929625EA0E}">
        <p15:presenceInfo xmlns:p15="http://schemas.microsoft.com/office/powerpoint/2012/main" userId="S-1-5-21-352459600-126056257-345019615-13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F2D7B"/>
    <a:srgbClr val="FF99FF"/>
    <a:srgbClr val="33CC33"/>
    <a:srgbClr val="99FF99"/>
    <a:srgbClr val="CCFFCC"/>
    <a:srgbClr val="CCFF99"/>
    <a:srgbClr val="66CCFF"/>
    <a:srgbClr val="A6D3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86426" autoAdjust="0"/>
  </p:normalViewPr>
  <p:slideViewPr>
    <p:cSldViewPr snapToGrid="0">
      <p:cViewPr varScale="1">
        <p:scale>
          <a:sx n="95" d="100"/>
          <a:sy n="95" d="100"/>
        </p:scale>
        <p:origin x="187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A6AC6478-7B38-441E-8AF1-E117F6F7DD1E}" type="datetimeFigureOut">
              <a:rPr lang="pl-PL" smtClean="0"/>
              <a:t>2023-12-11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641F4E76-CFBF-4E7B-8C6B-E87567E1A4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92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Clr>
                <a:srgbClr val="003399"/>
              </a:buClr>
              <a:buNone/>
            </a:pPr>
            <a:r>
              <a:rPr lang="pl-PL" sz="1200" b="1" dirty="0">
                <a:solidFill>
                  <a:srgbClr val="0F2D7B"/>
                </a:solidFill>
                <a:latin typeface="+mn-lt"/>
              </a:rPr>
              <a:t>Rozwój systemu wsparcia inwestorów </a:t>
            </a:r>
            <a:r>
              <a:rPr lang="pl-PL" sz="1200" b="1" u="sng" dirty="0">
                <a:solidFill>
                  <a:srgbClr val="0F2D7B"/>
                </a:solidFill>
                <a:latin typeface="+mn-lt"/>
              </a:rPr>
              <a:t>opis z Planu PS</a:t>
            </a:r>
          </a:p>
          <a:p>
            <a:pPr lvl="0" defTabSz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73"/>
              </a:buClr>
              <a:buFont typeface="Wingdings" panose="05000000000000000000" pitchFamily="2" charset="2"/>
              <a:buChar char="§"/>
            </a:pPr>
            <a:r>
              <a:rPr lang="pl-PL" sz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działania służące rozwojowi sprofilowanej i kompleksowej oferty wsparcia dla nowych i obecnych inwestorów (obsługa projektów inwestycyjnych oraz budowa i rozwój zaplecza badawczo-analitycznego regionu),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>
                <a:latin typeface="+mn-lt"/>
                <a:ea typeface="+mn-ea"/>
                <a:cs typeface="+mn-cs"/>
              </a:rPr>
              <a:t>stymulowanie transformacji przemysłowej (np. udzielanie grantów przedsiębiorcom z sektora MŚP),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działania służące wzmocnieniu marki gospodarczej regionu </a:t>
            </a:r>
            <a:r>
              <a:rPr lang="pl-PL" sz="1200" u="sng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skierowane na MŚP,</a:t>
            </a:r>
          </a:p>
          <a:p>
            <a:pPr defTabSz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73"/>
              </a:buClr>
              <a:buFont typeface="Wingdings" panose="05000000000000000000" pitchFamily="2" charset="2"/>
              <a:buChar char="§"/>
            </a:pPr>
            <a:r>
              <a:rPr lang="pl-PL" sz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prowadzenie regionalnego systemu informacji geograficznej, łączącego bazę terenów z analizą danych gospodarczych w układzie przestrzennym, </a:t>
            </a:r>
          </a:p>
          <a:p>
            <a:pPr defTabSz="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73"/>
              </a:buClr>
              <a:buFont typeface="Wingdings" panose="05000000000000000000" pitchFamily="2" charset="2"/>
              <a:buChar char="§"/>
            </a:pPr>
            <a:r>
              <a:rPr lang="pl-PL" sz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uzupełniające działania w zakresie pozyskiwania talentów, usługi łączenia kandydatów z pracodawcami.</a:t>
            </a:r>
            <a:endParaRPr lang="pl-PL" sz="11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476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3870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5712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województwie pomorskim wyodrębniono cztery specjalizacje:</a:t>
            </a:r>
          </a:p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ISP1- Technologie offshore i portowo-logistyczne;</a:t>
            </a:r>
          </a:p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ISP2- Technologie interaktywne w środowisku nasyconym informacyjnie;</a:t>
            </a:r>
          </a:p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ISP3- Technologie ekoefektywne w produkcji, przesyle, dystrybucji i zużyciu energii w paliw oraz w budownictwie;</a:t>
            </a:r>
          </a:p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ISP4 – Technologie medyczne w zakresie chorób cywilizacyjnych i okresu starzenia.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1919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pl-PL" sz="1200" b="1" dirty="0">
                <a:latin typeface="+mn-lt"/>
              </a:rPr>
              <a:t>Wskaźniki z RPS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200" dirty="0">
                <a:latin typeface="+mn-lt"/>
              </a:rPr>
              <a:t>Liczba wspartych inwestorów w ramach PS „Invest in Pomerania 2030” - 850	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200" dirty="0">
                <a:latin typeface="+mn-lt"/>
              </a:rPr>
              <a:t>Liczba inwestycji zlokalizowanych na przygotowanych terenach inwestycyjnych w ramach PS „Invest in Pomerania 2030” – 75</a:t>
            </a:r>
          </a:p>
          <a:p>
            <a:pPr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58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790613"/>
            <a:ext cx="7388942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20" y="1790612"/>
            <a:ext cx="3386063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5" y="490243"/>
            <a:ext cx="923653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490243"/>
            <a:ext cx="923653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490243"/>
            <a:ext cx="923653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775173"/>
            <a:ext cx="677355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421"/>
              </a:lnSpc>
              <a:defRPr sz="27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4410532"/>
            <a:ext cx="6773483" cy="979756"/>
          </a:xfrm>
        </p:spPr>
        <p:txBody>
          <a:bodyPr>
            <a:normAutofit/>
          </a:bodyPr>
          <a:lstStyle>
            <a:lvl1pPr marL="0" indent="0" algn="l">
              <a:lnSpc>
                <a:spcPts val="2993"/>
              </a:lnSpc>
              <a:buNone/>
              <a:defRPr sz="2395" b="1">
                <a:solidFill>
                  <a:schemeClr val="tx2"/>
                </a:solidFill>
              </a:defRPr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490243"/>
            <a:ext cx="1539287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2023-12-11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917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4082829"/>
            <a:ext cx="7035518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7064" y="0"/>
            <a:ext cx="7389873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841" y="4082829"/>
            <a:ext cx="3386063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6677" y="5074439"/>
            <a:ext cx="6465290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0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995" y="1790613"/>
            <a:ext cx="7388942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264484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20" y="1790612"/>
            <a:ext cx="3386063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15" y="490243"/>
            <a:ext cx="923653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41" y="490243"/>
            <a:ext cx="923653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767" y="490243"/>
            <a:ext cx="923653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775173"/>
            <a:ext cx="677355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421"/>
              </a:lnSpc>
              <a:defRPr sz="27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4410532"/>
            <a:ext cx="6773483" cy="979756"/>
          </a:xfrm>
        </p:spPr>
        <p:txBody>
          <a:bodyPr>
            <a:normAutofit/>
          </a:bodyPr>
          <a:lstStyle>
            <a:lvl1pPr marL="0" indent="0" algn="l">
              <a:lnSpc>
                <a:spcPts val="2993"/>
              </a:lnSpc>
              <a:buNone/>
              <a:defRPr sz="2395" b="1">
                <a:solidFill>
                  <a:schemeClr val="tx2"/>
                </a:solidFill>
              </a:defRPr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490243"/>
            <a:ext cx="1539287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2023-12-11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012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799461"/>
            <a:ext cx="7389873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264484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4" y="1799460"/>
            <a:ext cx="3386063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785254"/>
            <a:ext cx="677355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421"/>
              </a:lnSpc>
              <a:defRPr sz="27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4410532"/>
            <a:ext cx="6773483" cy="979756"/>
          </a:xfrm>
        </p:spPr>
        <p:txBody>
          <a:bodyPr>
            <a:normAutofit/>
          </a:bodyPr>
          <a:lstStyle>
            <a:lvl1pPr marL="0" indent="0" algn="l">
              <a:lnSpc>
                <a:spcPts val="2993"/>
              </a:lnSpc>
              <a:buNone/>
              <a:defRPr sz="2395" b="1">
                <a:solidFill>
                  <a:schemeClr val="tx2"/>
                </a:solidFill>
              </a:defRPr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490243"/>
            <a:ext cx="1539287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2023-12-11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60" y="1128866"/>
            <a:ext cx="325844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08" y="495200"/>
            <a:ext cx="325844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660" y="1128866"/>
            <a:ext cx="325844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244" y="488325"/>
            <a:ext cx="325844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20" y="495200"/>
            <a:ext cx="325844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663" y="1138358"/>
            <a:ext cx="325844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173" y="493114"/>
            <a:ext cx="325844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977" y="485586"/>
            <a:ext cx="325844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368" y="481800"/>
            <a:ext cx="325844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082" y="1135780"/>
            <a:ext cx="325844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097" y="1134476"/>
            <a:ext cx="325844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173" y="1134476"/>
            <a:ext cx="325844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719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802740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6677" y="4082829"/>
            <a:ext cx="5850259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3493" y="5061678"/>
            <a:ext cx="5245249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2993"/>
              </a:lnSpc>
              <a:defRPr sz="23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489652"/>
            <a:ext cx="1539287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2023-12-11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677" y="4082829"/>
            <a:ext cx="3386063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004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4082829"/>
            <a:ext cx="6154381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46186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2" y="4082828"/>
            <a:ext cx="3079226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4082828"/>
            <a:ext cx="923225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4713462"/>
            <a:ext cx="5542066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2993"/>
              </a:lnSpc>
              <a:defRPr sz="23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4127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1205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796072"/>
            <a:ext cx="3540668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795869"/>
            <a:ext cx="3540668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897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816316"/>
            <a:ext cx="3694610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796072"/>
            <a:ext cx="3694937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4264485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84641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12429831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796072"/>
            <a:ext cx="3540668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795869"/>
            <a:ext cx="3540668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342557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877064" y="1799461"/>
            <a:ext cx="7389873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264484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064" y="1799460"/>
            <a:ext cx="3386063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5249" y="2785254"/>
            <a:ext cx="677355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421"/>
              </a:lnSpc>
              <a:defRPr sz="27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5259" y="4410532"/>
            <a:ext cx="6773483" cy="979756"/>
          </a:xfrm>
        </p:spPr>
        <p:txBody>
          <a:bodyPr>
            <a:normAutofit/>
          </a:bodyPr>
          <a:lstStyle>
            <a:lvl1pPr marL="0" indent="0" algn="l">
              <a:lnSpc>
                <a:spcPts val="2993"/>
              </a:lnSpc>
              <a:buNone/>
              <a:defRPr sz="2395" b="1">
                <a:solidFill>
                  <a:schemeClr val="tx2"/>
                </a:solidFill>
              </a:defRPr>
            </a:lvl1pPr>
            <a:lvl2pPr marL="430997" indent="0" algn="ctr">
              <a:buNone/>
              <a:defRPr sz="1886"/>
            </a:lvl2pPr>
            <a:lvl3pPr marL="861993" indent="0" algn="ctr">
              <a:buNone/>
              <a:defRPr sz="1697"/>
            </a:lvl3pPr>
            <a:lvl4pPr marL="1292990" indent="0" algn="ctr">
              <a:buNone/>
              <a:defRPr sz="1509"/>
            </a:lvl4pPr>
            <a:lvl5pPr marL="1723986" indent="0" algn="ctr">
              <a:buNone/>
              <a:defRPr sz="1509"/>
            </a:lvl5pPr>
            <a:lvl6pPr marL="2154983" indent="0" algn="ctr">
              <a:buNone/>
              <a:defRPr sz="1509"/>
            </a:lvl6pPr>
            <a:lvl7pPr marL="2585979" indent="0" algn="ctr">
              <a:buNone/>
              <a:defRPr sz="1509"/>
            </a:lvl7pPr>
            <a:lvl8pPr marL="3016975" indent="0" algn="ctr">
              <a:buNone/>
              <a:defRPr sz="1509"/>
            </a:lvl8pPr>
            <a:lvl9pPr marL="3447971" indent="0" algn="ctr">
              <a:buNone/>
              <a:defRPr sz="1509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6719" y="490243"/>
            <a:ext cx="1539287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2023-12-11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260" y="1128866"/>
            <a:ext cx="325844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608" y="495200"/>
            <a:ext cx="325844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660" y="1128866"/>
            <a:ext cx="325844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244" y="488325"/>
            <a:ext cx="325844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20" y="495200"/>
            <a:ext cx="325844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663" y="1138358"/>
            <a:ext cx="325844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173" y="493114"/>
            <a:ext cx="325844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977" y="485586"/>
            <a:ext cx="325844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368" y="481800"/>
            <a:ext cx="325844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082" y="1135780"/>
            <a:ext cx="325844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097" y="1134476"/>
            <a:ext cx="325844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173" y="1134476"/>
            <a:ext cx="325844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019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108483" y="4082829"/>
            <a:ext cx="7035518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7064" y="0"/>
            <a:ext cx="7389873" cy="473665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841" y="4082829"/>
            <a:ext cx="3386063" cy="653253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6677" y="5074439"/>
            <a:ext cx="6465290" cy="6400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54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g 2">
    <p:bg>
      <p:bgPr>
        <a:solidFill>
          <a:srgbClr val="F5F1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5571BD-2911-1ABA-B8BA-8D25CA5EC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750" b="0">
                <a:solidFill>
                  <a:srgbClr val="003954"/>
                </a:solidFill>
                <a:latin typeface="Montserrat Medium" pitchFamily="2" charset="-18"/>
              </a:defRPr>
            </a:lvl1pPr>
          </a:lstStyle>
          <a:p>
            <a:r>
              <a:rPr lang="pl-PL"/>
              <a:t>15.12.2022</a:t>
            </a:r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4804D04-F2AE-097B-F33F-E3D1BE554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750" b="0">
                <a:solidFill>
                  <a:srgbClr val="003954"/>
                </a:solidFill>
                <a:latin typeface="Montserrat SemiBold" pitchFamily="2" charset="-18"/>
              </a:defRPr>
            </a:lvl1pPr>
          </a:lstStyle>
          <a:p>
            <a:r>
              <a:rPr lang="pl-PL"/>
              <a:t>STRATEGIA NA LATA 2023 - 2027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915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5802740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416677" y="4082829"/>
            <a:ext cx="5850259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3493" y="5061678"/>
            <a:ext cx="5245249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2993"/>
              </a:lnSpc>
              <a:defRPr sz="23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649" y="489652"/>
            <a:ext cx="1539287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539"/>
              </a:lnSpc>
              <a:defRPr sz="119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2023-12-11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677" y="4082829"/>
            <a:ext cx="3386063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85" y="5846001"/>
            <a:ext cx="7573319" cy="75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316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416677" y="4082829"/>
            <a:ext cx="6154381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2943" y="0"/>
            <a:ext cx="5846186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339902" y="4082828"/>
            <a:ext cx="3079226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416678" y="4082828"/>
            <a:ext cx="923225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871" y="4713462"/>
            <a:ext cx="5542066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2993"/>
              </a:lnSpc>
              <a:defRPr sz="239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326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461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796072"/>
            <a:ext cx="3540668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795869"/>
            <a:ext cx="3540668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310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816316"/>
            <a:ext cx="3694610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9" y="1796072"/>
            <a:ext cx="3694937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4264485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85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0994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64368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7389" y="1796072"/>
            <a:ext cx="3540668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5942" y="1795869"/>
            <a:ext cx="3540668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298897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816316"/>
            <a:ext cx="738954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796072"/>
            <a:ext cx="7389547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6368269"/>
            <a:ext cx="923653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855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347236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ftr="0"/>
  <p:txStyles>
    <p:titleStyle>
      <a:lvl1pPr algn="l" defTabSz="861993" rtl="0" eaLnBrk="1" latinLnBrk="0" hangingPunct="1">
        <a:lnSpc>
          <a:spcPts val="3079"/>
        </a:lnSpc>
        <a:spcBef>
          <a:spcPct val="0"/>
        </a:spcBef>
        <a:buNone/>
        <a:defRPr sz="239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15498" indent="-215498" algn="l" defTabSz="861993" rtl="0" eaLnBrk="1" latinLnBrk="0" hangingPunct="1">
        <a:lnSpc>
          <a:spcPts val="2052"/>
        </a:lnSpc>
        <a:spcBef>
          <a:spcPts val="942"/>
        </a:spcBef>
        <a:buClr>
          <a:schemeClr val="accent1"/>
        </a:buClr>
        <a:buFontTx/>
        <a:buBlip>
          <a:blip r:embed="rId12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46494" indent="-215498" algn="l" defTabSz="861993" rtl="0" eaLnBrk="1" latinLnBrk="0" hangingPunct="1">
        <a:lnSpc>
          <a:spcPts val="2052"/>
        </a:lnSpc>
        <a:spcBef>
          <a:spcPts val="471"/>
        </a:spcBef>
        <a:buFontTx/>
        <a:buBlip>
          <a:blip r:embed="rId13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077491" indent="-215498" algn="l" defTabSz="861993" rtl="0" eaLnBrk="1" latinLnBrk="0" hangingPunct="1">
        <a:lnSpc>
          <a:spcPts val="2052"/>
        </a:lnSpc>
        <a:spcBef>
          <a:spcPts val="471"/>
        </a:spcBef>
        <a:buFontTx/>
        <a:buBlip>
          <a:blip r:embed="rId14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508487" indent="-215498" algn="l" defTabSz="861993" rtl="0" eaLnBrk="1" latinLnBrk="0" hangingPunct="1">
        <a:lnSpc>
          <a:spcPts val="2052"/>
        </a:lnSpc>
        <a:spcBef>
          <a:spcPts val="471"/>
        </a:spcBef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939484" indent="-215498" algn="l" defTabSz="861993" rtl="0" eaLnBrk="1" latinLnBrk="0" hangingPunct="1">
        <a:lnSpc>
          <a:spcPts val="2052"/>
        </a:lnSpc>
        <a:spcBef>
          <a:spcPts val="471"/>
        </a:spcBef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7064" y="816316"/>
            <a:ext cx="738954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7390" y="1796072"/>
            <a:ext cx="7389547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877359" y="0"/>
            <a:ext cx="924287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1801646" y="0"/>
            <a:ext cx="646496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42353" y="6368269"/>
            <a:ext cx="923653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855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7342649" y="6695263"/>
            <a:ext cx="924287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539"/>
          </a:p>
        </p:txBody>
      </p:sp>
    </p:spTree>
    <p:extLst>
      <p:ext uri="{BB962C8B-B14F-4D97-AF65-F5344CB8AC3E}">
        <p14:creationId xmlns:p14="http://schemas.microsoft.com/office/powerpoint/2010/main" val="304070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/>
  <p:txStyles>
    <p:titleStyle>
      <a:lvl1pPr algn="l" defTabSz="861993" rtl="0" eaLnBrk="1" latinLnBrk="0" hangingPunct="1">
        <a:lnSpc>
          <a:spcPts val="3079"/>
        </a:lnSpc>
        <a:spcBef>
          <a:spcPct val="0"/>
        </a:spcBef>
        <a:buNone/>
        <a:defRPr sz="2395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15498" indent="-215498" algn="l" defTabSz="861993" rtl="0" eaLnBrk="1" latinLnBrk="0" hangingPunct="1">
        <a:lnSpc>
          <a:spcPts val="2052"/>
        </a:lnSpc>
        <a:spcBef>
          <a:spcPts val="942"/>
        </a:spcBef>
        <a:buClr>
          <a:schemeClr val="accent1"/>
        </a:buClr>
        <a:buFontTx/>
        <a:buBlip>
          <a:blip r:embed="rId13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46494" indent="-215498" algn="l" defTabSz="861993" rtl="0" eaLnBrk="1" latinLnBrk="0" hangingPunct="1">
        <a:lnSpc>
          <a:spcPts val="2052"/>
        </a:lnSpc>
        <a:spcBef>
          <a:spcPts val="471"/>
        </a:spcBef>
        <a:buFontTx/>
        <a:buBlip>
          <a:blip r:embed="rId14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077491" indent="-215498" algn="l" defTabSz="861993" rtl="0" eaLnBrk="1" latinLnBrk="0" hangingPunct="1">
        <a:lnSpc>
          <a:spcPts val="2052"/>
        </a:lnSpc>
        <a:spcBef>
          <a:spcPts val="471"/>
        </a:spcBef>
        <a:buFontTx/>
        <a:buBlip>
          <a:blip r:embed="rId15"/>
        </a:buBlip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508487" indent="-215498" algn="l" defTabSz="861993" rtl="0" eaLnBrk="1" latinLnBrk="0" hangingPunct="1">
        <a:lnSpc>
          <a:spcPts val="2052"/>
        </a:lnSpc>
        <a:spcBef>
          <a:spcPts val="471"/>
        </a:spcBef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939484" indent="-215498" algn="l" defTabSz="861993" rtl="0" eaLnBrk="1" latinLnBrk="0" hangingPunct="1">
        <a:lnSpc>
          <a:spcPts val="2052"/>
        </a:lnSpc>
        <a:spcBef>
          <a:spcPts val="471"/>
        </a:spcBef>
        <a:buFont typeface="Arial" panose="020B0604020202020204" pitchFamily="34" charset="0"/>
        <a:buChar char="•"/>
        <a:defRPr sz="1539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370481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77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74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70" indent="-215498" algn="l" defTabSz="861993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0997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0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86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83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79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75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71" algn="l" defTabSz="861993" rtl="0" eaLnBrk="1" latinLnBrk="0" hangingPunct="1">
        <a:defRPr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5.png"/><Relationship Id="rId4" Type="http://schemas.openxmlformats.org/officeDocument/2006/relationships/image" Target="../media/image2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B65253-D029-4D95-ACED-332561496E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INVEST IN POMERANIA 2030 -</a:t>
            </a:r>
            <a:br>
              <a:rPr lang="pl-PL" dirty="0"/>
            </a:br>
            <a:r>
              <a:rPr lang="pl-PL" dirty="0"/>
              <a:t>uwarunkowania wsparcia </a:t>
            </a:r>
            <a:br>
              <a:rPr lang="pl-PL" dirty="0"/>
            </a:br>
            <a:r>
              <a:rPr lang="pl-PL" dirty="0"/>
              <a:t>w ramach FEP 2021-2027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8F16055-24A5-4BFB-B4A7-A4B6A564A0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5891" y="4708243"/>
            <a:ext cx="6773483" cy="979756"/>
          </a:xfrm>
        </p:spPr>
        <p:txBody>
          <a:bodyPr>
            <a:normAutofit/>
          </a:bodyPr>
          <a:lstStyle/>
          <a:p>
            <a:r>
              <a:rPr lang="pl-PL" sz="1800" dirty="0"/>
              <a:t>Stanisław Szultka</a:t>
            </a:r>
          </a:p>
          <a:p>
            <a:r>
              <a:rPr lang="pl-PL" sz="1800" dirty="0"/>
              <a:t>Dyrektor Departamentu Rozwoju Gospodarczego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160471CD-81DA-4901-BD9C-72FE73A837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6719" y="490243"/>
            <a:ext cx="1539287" cy="316710"/>
          </a:xfrm>
        </p:spPr>
        <p:txBody>
          <a:bodyPr/>
          <a:lstStyle/>
          <a:p>
            <a:r>
              <a:rPr lang="pl-PL" sz="1400" dirty="0"/>
              <a:t>06.12.2023</a:t>
            </a:r>
          </a:p>
        </p:txBody>
      </p:sp>
    </p:spTree>
    <p:extLst>
      <p:ext uri="{BB962C8B-B14F-4D97-AF65-F5344CB8AC3E}">
        <p14:creationId xmlns:p14="http://schemas.microsoft.com/office/powerpoint/2010/main" val="3458908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BA4E7A-D11B-45A0-9B3D-50957339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077" y="250708"/>
            <a:ext cx="7389546" cy="979757"/>
          </a:xfrm>
        </p:spPr>
        <p:txBody>
          <a:bodyPr/>
          <a:lstStyle/>
          <a:p>
            <a:pPr algn="ctr"/>
            <a:r>
              <a:rPr lang="pl-PL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WSKAŹNIKI: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EED5E9-2268-4B1F-905D-A3E2BAA4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288" y="908478"/>
            <a:ext cx="8902469" cy="533413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1600" dirty="0">
                <a:latin typeface="+mn-lt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600" b="1" dirty="0">
                <a:solidFill>
                  <a:srgbClr val="000000"/>
                </a:solidFill>
                <a:latin typeface="+mn-lt"/>
              </a:rPr>
              <a:t>Wskaźniki z FEP 2021-2027</a:t>
            </a:r>
            <a:endParaRPr lang="pl-PL" sz="16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600" b="1" dirty="0">
                <a:latin typeface="+mn-lt"/>
              </a:rPr>
              <a:t>Wskaźniki produktu: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Przedsiębiorstwa objęte wsparciem (w tym: mikro, małe, średnie, duże) (RCO001) – 710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Przedsiębiorstwa objęte wsparciem w formie dotacji (RCO002) – 70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Przedsiębiorstwa otrzymujące wsparcie niefinansowe (RCO004) – 640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16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600" b="1" dirty="0">
                <a:latin typeface="+mn-lt"/>
              </a:rPr>
              <a:t>Wskaźniki rezultatu: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Miejsca pracy utworzone we wspieranych jednostkach (RCR001) – 900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MŚP z wyższą wartością dodaną na pracownika (RCR025) – 29 (tzw. małe granty)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pl-PL" sz="1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  </a:t>
            </a: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None/>
            </a:pPr>
            <a:endParaRPr lang="pl-PL" sz="1600" b="1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0" lvl="0" indent="0" defTabSz="91440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pl-PL" sz="16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Wskaźniki wskazane przez IIP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Liczba nowych inwestycji w sektorach priorytetowych – 80</a:t>
            </a:r>
          </a:p>
          <a:p>
            <a:pPr lvl="0" defTabSz="914400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Liczba nowych miejsc pracy o wysokiej jakości – 10 000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Wzrost powiązań pomiędzy inwestorami z sektorów priorytetowych a lokalnymi firmami – 25%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Wzrost powiązań i współpracy pomiędzy inwestorami z sektorów priorytetowych a uczelniami – 25%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Liczba przeszkolonych kandydatów na potrzeby inwestorów z sektorów priorytetowych – 2 000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1600" dirty="0">
                <a:latin typeface="+mn-lt"/>
              </a:rPr>
              <a:t>Inwestorzy, którzy dokonali reinwestycji – 25%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0EEE687-3134-41A5-A299-AD63DBA0E2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B94957E-E47E-4E86-A547-5A564384A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4690" y="193040"/>
            <a:ext cx="927232" cy="92723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40899003-4EF7-4348-9BCC-578B850BA1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3" y="12192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704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100" dirty="0">
                <a:solidFill>
                  <a:srgbClr val="002073"/>
                </a:solidFill>
                <a:latin typeface="+mn-lt"/>
              </a:rPr>
              <a:t>Dziękuję za uwagę</a:t>
            </a:r>
            <a:br>
              <a:rPr lang="pl-PL" sz="2400" dirty="0">
                <a:solidFill>
                  <a:srgbClr val="002073"/>
                </a:solidFill>
              </a:rPr>
            </a:br>
            <a:endParaRPr lang="pl-PL" dirty="0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9A1E8556-A1C0-46AD-AD68-883C27DBE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402" y="797054"/>
            <a:ext cx="6467067" cy="215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C95E6F-15F8-43B6-9C2A-67283F0EA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904" y="1049997"/>
            <a:ext cx="7389546" cy="653172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+mn-lt"/>
              </a:rPr>
              <a:t>Invest in Pomerania 2020 – obecna edycja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0BA83C-A295-4B79-B547-7EB87AEE9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28" y="1619656"/>
            <a:ext cx="8000796" cy="523834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4400" dirty="0">
                <a:latin typeface="+mn-lt"/>
              </a:rPr>
              <a:t>Realizacja 1.01.2016 – 31.12.2023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4400" dirty="0">
                <a:latin typeface="+mn-lt"/>
              </a:rPr>
              <a:t>Wartość projektu – 124 000 000 zł 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4400" dirty="0">
                <a:latin typeface="+mn-lt"/>
              </a:rPr>
              <a:t>Liczba  wspartych inwestorów – 1136 (119,6 % </a:t>
            </a:r>
            <a:r>
              <a:rPr lang="pl-PL" sz="4400" dirty="0" err="1">
                <a:latin typeface="+mn-lt"/>
              </a:rPr>
              <a:t>zakł</a:t>
            </a:r>
            <a:r>
              <a:rPr lang="pl-PL" sz="4400" dirty="0">
                <a:latin typeface="+mn-lt"/>
              </a:rPr>
              <a:t>. realizacji)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4400" dirty="0">
                <a:latin typeface="+mn-lt"/>
              </a:rPr>
              <a:t>19 przedsiębiorców otrzymało grant na uzbrojenie własnych terenów - każdy w kwocie po 800 tys. zł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4400" dirty="0">
                <a:latin typeface="+mn-lt"/>
              </a:rPr>
              <a:t>3 jednostki publiczne otrzymały dotację na uzbrojenie terenów inwestycyjnych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pl-PL" sz="4400" dirty="0">
                <a:latin typeface="+mn-lt"/>
              </a:rPr>
              <a:t>Zrealizowano 82 międzynarodowym wydarzeń </a:t>
            </a:r>
            <a:r>
              <a:rPr lang="pl-PL" sz="4400" dirty="0">
                <a:solidFill>
                  <a:srgbClr val="000000"/>
                </a:solidFill>
                <a:latin typeface="+mn-lt"/>
              </a:rPr>
              <a:t>(157,7% </a:t>
            </a:r>
            <a:r>
              <a:rPr lang="pl-PL" sz="4400" dirty="0" err="1">
                <a:solidFill>
                  <a:srgbClr val="000000"/>
                </a:solidFill>
                <a:latin typeface="+mn-lt"/>
              </a:rPr>
              <a:t>zakł</a:t>
            </a:r>
            <a:r>
              <a:rPr lang="pl-PL" sz="4400" dirty="0">
                <a:solidFill>
                  <a:srgbClr val="000000"/>
                </a:solidFill>
                <a:latin typeface="+mn-lt"/>
              </a:rPr>
              <a:t>. realizacji)</a:t>
            </a:r>
            <a:r>
              <a:rPr lang="pl-PL" sz="4400" dirty="0">
                <a:latin typeface="+mn-lt"/>
              </a:rPr>
              <a:t> + 378  krajowych wydarzeń– (147,1% </a:t>
            </a:r>
            <a:r>
              <a:rPr lang="pl-PL" sz="4400" dirty="0" err="1">
                <a:latin typeface="+mn-lt"/>
              </a:rPr>
              <a:t>zakł</a:t>
            </a:r>
            <a:r>
              <a:rPr lang="pl-PL" sz="4400" dirty="0">
                <a:latin typeface="+mn-lt"/>
              </a:rPr>
              <a:t>. realizacji) - stan na 31.08.23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pl-PL" sz="4400" dirty="0">
              <a:latin typeface="+mn-lt"/>
            </a:endParaRPr>
          </a:p>
          <a:p>
            <a:pPr marL="0" indent="0" algn="r">
              <a:lnSpc>
                <a:spcPct val="120000"/>
              </a:lnSpc>
              <a:buNone/>
            </a:pPr>
            <a:r>
              <a:rPr lang="pl-PL" sz="3400" b="1" dirty="0">
                <a:latin typeface="+mn-lt"/>
              </a:rPr>
              <a:t> </a:t>
            </a:r>
            <a:r>
              <a:rPr lang="pl-PL" sz="2000" dirty="0">
                <a:latin typeface="+mn-lt"/>
              </a:rPr>
              <a:t>Dane z Raportu z realizacji Regionalnego Programu Operacyjnego Woj. Pomorskiego na lata 2014-2021</a:t>
            </a:r>
            <a:endParaRPr lang="pl-PL" sz="4000" b="1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47AD5A5-B249-4F1E-9E5F-DD2F824E62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E33497A-D92D-4552-831F-9813A2A4E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4622" y="326438"/>
            <a:ext cx="1359113" cy="1359113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77D9EAF3-B0D2-462E-9F60-0C6F9B3A48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23" y="26416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44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C95E6F-15F8-43B6-9C2A-67283F0EA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384" y="1202397"/>
            <a:ext cx="7389546" cy="65317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Invest in Pomerania 2020 – obecna edycja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47AD5A5-B249-4F1E-9E5F-DD2F824E62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E33497A-D92D-4552-831F-9813A2A4E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623" y="214813"/>
            <a:ext cx="1013538" cy="1013538"/>
          </a:xfrm>
          <a:prstGeom prst="rect">
            <a:avLst/>
          </a:prstGeom>
        </p:spPr>
      </p:pic>
      <p:pic>
        <p:nvPicPr>
          <p:cNvPr id="13" name="Symbol zastępczy zawartości 12">
            <a:extLst>
              <a:ext uri="{FF2B5EF4-FFF2-40B4-BE49-F238E27FC236}">
                <a16:creationId xmlns:a16="http://schemas.microsoft.com/office/drawing/2014/main" id="{60A3C453-80F2-4807-B7BE-834F12D928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2" y="1960880"/>
            <a:ext cx="9147512" cy="3942079"/>
          </a:xfr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DEADD035-C0AB-4F26-A2A6-7C3818843E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83" y="27432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23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C6EF6-E77F-45CF-A34B-B7E3757D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20" y="226141"/>
            <a:ext cx="8785068" cy="47194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Działanie 1.5. Wsparcie przedsiębiorstw</a:t>
            </a:r>
            <a:br>
              <a:rPr lang="pl-PL" sz="2800" b="1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Alokacja 59,1 mln EUR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8C17CC19-45D1-4991-B084-ABBB06CCE5B7}"/>
              </a:ext>
            </a:extLst>
          </p:cNvPr>
          <p:cNvSpPr/>
          <p:nvPr/>
        </p:nvSpPr>
        <p:spPr>
          <a:xfrm>
            <a:off x="297714" y="1190846"/>
            <a:ext cx="852731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pl-PL" sz="2200" b="1" u="sng" dirty="0">
                <a:solidFill>
                  <a:srgbClr val="0F2D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Kontynuacja</a:t>
            </a:r>
            <a:r>
              <a:rPr lang="pl-PL" sz="2200" b="1" dirty="0">
                <a:solidFill>
                  <a:srgbClr val="0F2D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przedsięwzięć strategicznych: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AutoNum type="alphaUcPeriod"/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Pomorski System Usług Informacyjnych i Doradczych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AutoNum type="alphaUcPeriod"/>
            </a:pPr>
            <a:r>
              <a:rPr lang="pl-PL" sz="2200" u="sng" dirty="0">
                <a:latin typeface="Calibri" panose="020F0502020204030204" pitchFamily="34" charset="0"/>
                <a:cs typeface="Calibri" panose="020F0502020204030204" pitchFamily="34" charset="0"/>
              </a:rPr>
              <a:t>Invest in Pomerania 2030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AutoNum type="alphaUcPeriod"/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Pomorski Broker Eksportowy 2030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endParaRPr lang="pl-PL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Projekty realizowane w formule </a:t>
            </a:r>
            <a:r>
              <a:rPr lang="pl-PL" sz="2200" b="1" u="sng" dirty="0">
                <a:solidFill>
                  <a:srgbClr val="0F2D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projektów grantowych </a:t>
            </a: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(zgodnie z art. 41 ustawy wdrożeniowej), tzn., że przedsiębiorca otrzyma grant od beneficjenta projektu grantowego: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na podstawie </a:t>
            </a:r>
            <a:r>
              <a:rPr lang="pl-PL" sz="2200" b="1" dirty="0">
                <a:solidFill>
                  <a:srgbClr val="0F2D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otwartych, przejrzystych, niedyskryminujących i niedopuszczających do konfliktu interesów </a:t>
            </a: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procedur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wyłącznie jako </a:t>
            </a:r>
            <a:r>
              <a:rPr lang="pl-PL" sz="2200" b="1" dirty="0">
                <a:solidFill>
                  <a:srgbClr val="0F2D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pomoc de minimis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którego </a:t>
            </a:r>
            <a:r>
              <a:rPr lang="pl-PL" sz="2200" b="1" dirty="0">
                <a:solidFill>
                  <a:srgbClr val="0F2D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wysokość będzie zależna od wielkości </a:t>
            </a:r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przedsiębiorstwa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ADCD37D7-34D8-4359-85BD-8169B7267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702" y="387398"/>
            <a:ext cx="1359113" cy="1359113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5276C5C-6D40-4DCC-9641-859D792A8F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03" y="43688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E9FC9C-AA38-48D4-BD63-E3D398ACB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765" y="214432"/>
            <a:ext cx="7389546" cy="979757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 in Pomerania 2030 – </a:t>
            </a:r>
            <a:br>
              <a:rPr lang="pl-PL" sz="22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>
                <a:solidFill>
                  <a:srgbClr val="0F2D7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alokacja </a:t>
            </a:r>
            <a:r>
              <a:rPr lang="pl-PL" sz="2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157 380 000 zł </a:t>
            </a:r>
            <a:br>
              <a:rPr lang="pl-PL" sz="2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200" dirty="0">
                <a:solidFill>
                  <a:srgbClr val="000000"/>
                </a:solidFill>
                <a:latin typeface="Calibri" panose="020F0502020204030204"/>
                <a:cs typeface="Calibri" panose="020F0502020204030204" pitchFamily="34" charset="0"/>
              </a:rPr>
              <a:t>(koszt całkowity </a:t>
            </a:r>
            <a:r>
              <a:rPr lang="pl-PL" sz="2200" dirty="0">
                <a:solidFill>
                  <a:srgbClr val="000000"/>
                </a:solidFill>
                <a:latin typeface="Calibri" panose="020F0502020204030204"/>
              </a:rPr>
              <a:t>185 380 000</a:t>
            </a:r>
            <a:r>
              <a:rPr lang="pl-PL" sz="2200" dirty="0">
                <a:solidFill>
                  <a:srgbClr val="000000"/>
                </a:solidFill>
                <a:latin typeface="Calibri" panose="020F0502020204030204"/>
                <a:cs typeface="Calibri" panose="020F0502020204030204" pitchFamily="34" charset="0"/>
              </a:rPr>
              <a:t> zł)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718B29-0D93-4600-A4F1-2C8871B59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585" y="1747779"/>
            <a:ext cx="7942847" cy="47456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800" b="1" dirty="0">
                <a:solidFill>
                  <a:srgbClr val="0F2D7B"/>
                </a:solidFill>
                <a:latin typeface="+mn-lt"/>
              </a:rPr>
              <a:t>Rozwój systemu wsparcia inwestorów (</a:t>
            </a:r>
            <a:r>
              <a:rPr lang="pl-PL" sz="1800" b="1" u="sng" dirty="0">
                <a:solidFill>
                  <a:srgbClr val="0F2D7B"/>
                </a:solidFill>
                <a:latin typeface="+mn-lt"/>
              </a:rPr>
              <a:t>FEP 2021-2027)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1800" dirty="0">
                <a:latin typeface="+mn-lt"/>
              </a:rPr>
              <a:t>rozwój kompleksowej </a:t>
            </a:r>
            <a:r>
              <a:rPr lang="pl-PL" sz="1800" b="1" dirty="0">
                <a:latin typeface="+mn-lt"/>
              </a:rPr>
              <a:t>oferty usług dla nowych i obecnych w regionie inwestorów</a:t>
            </a:r>
            <a:r>
              <a:rPr lang="pl-PL" sz="1800" dirty="0">
                <a:latin typeface="+mn-lt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inicjowanie projektów na rzecz </a:t>
            </a:r>
            <a:r>
              <a:rPr lang="pl-PL" sz="1800" b="1" dirty="0">
                <a:latin typeface="+mn-lt"/>
              </a:rPr>
              <a:t>zwiększenia atrakcyjności regionu</a:t>
            </a:r>
            <a:r>
              <a:rPr lang="pl-PL" sz="1800" dirty="0">
                <a:latin typeface="+mn-lt"/>
              </a:rPr>
              <a:t>, w tym obsługa projektów inwestycyjnych oraz budowa i rozwój zaplecza badawczo-analitycznego regionu;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wsparcie przedsiębiorstw w zakresie </a:t>
            </a:r>
            <a:r>
              <a:rPr lang="pl-PL" sz="1800" b="1" dirty="0">
                <a:latin typeface="+mn-lt"/>
              </a:rPr>
              <a:t>planowania, przygotowania oraz realizacji inwestycji;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wsparcie przedsiębiorstw</a:t>
            </a:r>
            <a:r>
              <a:rPr lang="pl-PL" sz="1800" b="1" dirty="0">
                <a:latin typeface="+mn-lt"/>
              </a:rPr>
              <a:t> w promowaniu produktów i usług oraz ich oferty jako pracodawcy,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b="1" dirty="0">
                <a:latin typeface="+mn-lt"/>
              </a:rPr>
              <a:t>tworzenie warunków do przyciągania, zatrzymywania i rozwijania talentów </a:t>
            </a:r>
            <a:r>
              <a:rPr lang="pl-PL" sz="1800" dirty="0">
                <a:latin typeface="+mn-lt"/>
              </a:rPr>
              <a:t>(w tym tworzenie rozwiązań adaptacyjnych);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b="1" dirty="0">
                <a:latin typeface="+mn-lt"/>
              </a:rPr>
              <a:t>wsparcie inwestycji produkcyjnych MŚP </a:t>
            </a:r>
            <a:r>
              <a:rPr lang="pl-PL" sz="1800" dirty="0">
                <a:latin typeface="+mn-lt"/>
              </a:rPr>
              <a:t>realizowanych poza Obszarem Metropolitalnym Gdańsk – Gdynia - Sopot (OMGGS), na obszarach w gorszej sytuacji społeczno-gospodarczej.</a:t>
            </a:r>
          </a:p>
          <a:p>
            <a:endParaRPr lang="pl-PL" sz="18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15C85A9-4A41-40C4-9121-66D18A3512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806004A-7B80-4D34-B0D6-AC78C1904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887" y="224838"/>
            <a:ext cx="1359113" cy="1359113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53D1509B-0B2A-46AC-A76A-2461E689BC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43" y="48768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641BF0-DA29-4979-933F-D74483A37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6665" y="1151597"/>
            <a:ext cx="7066786" cy="629712"/>
          </a:xfrm>
        </p:spPr>
        <p:txBody>
          <a:bodyPr>
            <a:normAutofit fontScale="90000"/>
          </a:bodyPr>
          <a:lstStyle/>
          <a:p>
            <a:r>
              <a:rPr lang="pl-PL" sz="2300" dirty="0">
                <a:solidFill>
                  <a:srgbClr val="000000"/>
                </a:solidFill>
                <a:latin typeface="Calibri" panose="020F0502020204030204"/>
              </a:rPr>
              <a:t>Wybrane planowane narzędzia:</a:t>
            </a:r>
            <a:br>
              <a:rPr lang="pl-PL" sz="2200" u="sng" dirty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</a:br>
            <a:endParaRPr lang="pl-PL" sz="2200" u="sng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CBC5C4-5A0A-48E7-8E34-BF6B6AB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285" y="1915569"/>
            <a:ext cx="8576840" cy="395287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analizy gospodarcze, badania sektorów priorytetowych, rozwój zaplecza analitycznego,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udzielanie grantów przedsiębiorcom z sektora MŚP na realizację inwestycji w infrastrukturę przemysłową i logistyczną,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wydarzenia o charakterze gospodarczym, koordynacja wizyt z partnerami zagranicznymi zainteresowanymi współpracą z partnerami z regionu, promocja oraz inwentaryzacja terenów inwestycyjnych itp.,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rozwój kultury integracji i inkluzywności, promocja różnorodności kulturowej i społecznej (usługi adaptacyjne),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Rzecznik Inwestora,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udzielanie grantów przedsiębiorcom MŚP na realizację działań podnoszących kompetencje,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łączenie kandydatów z pracodawcami przy wykorzystaniu platformy rekrutacyjnej,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800" dirty="0">
                <a:latin typeface="+mn-lt"/>
              </a:rPr>
              <a:t>kontynuacja kampanii </a:t>
            </a:r>
            <a:r>
              <a:rPr lang="pl-PL" sz="1800" b="1" dirty="0">
                <a:solidFill>
                  <a:schemeClr val="tx2"/>
                </a:solidFill>
                <a:latin typeface="+mn-lt"/>
              </a:rPr>
              <a:t>Live more. Pomerania </a:t>
            </a:r>
            <a:r>
              <a:rPr lang="pl-PL" sz="1800" dirty="0">
                <a:latin typeface="+mn-lt"/>
              </a:rPr>
              <a:t>i promocja województwa pod kątem relokacji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D8EF3CA-188B-4A6B-82B9-38F723EBED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>
                <a:latin typeface="+mn-lt"/>
              </a:rPr>
              <a:pPr/>
              <a:t>6</a:t>
            </a:fld>
            <a:endParaRPr lang="pl-PL" dirty="0">
              <a:latin typeface="+mn-lt"/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CA07186C-52E6-42BE-9B2D-3465923E3631}"/>
              </a:ext>
            </a:extLst>
          </p:cNvPr>
          <p:cNvSpPr txBox="1">
            <a:spLocks/>
          </p:cNvSpPr>
          <p:nvPr/>
        </p:nvSpPr>
        <p:spPr>
          <a:xfrm>
            <a:off x="802636" y="252791"/>
            <a:ext cx="7389546" cy="54114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dirty="0">
                <a:solidFill>
                  <a:srgbClr val="002073"/>
                </a:solidFill>
                <a:latin typeface="Calibri" panose="020F0502020204030204"/>
              </a:rPr>
              <a:t>Invest in Pomerania 2030</a:t>
            </a:r>
            <a:endParaRPr lang="pl-PL" dirty="0">
              <a:latin typeface="+mn-lt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0421816-B3A2-4768-A92C-EDFB183779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887" y="224838"/>
            <a:ext cx="1359113" cy="135911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4FB1A5F6-D8B3-4F74-B105-59B7BC67F9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43" y="47752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853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8C6EF6-E77F-45CF-A34B-B7E3757D2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20" y="226141"/>
            <a:ext cx="8785068" cy="471948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warunki realizacji projektu (1)</a:t>
            </a:r>
            <a:endParaRPr lang="pl-PL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8C17CC19-45D1-4991-B084-ABBB06CCE5B7}"/>
              </a:ext>
            </a:extLst>
          </p:cNvPr>
          <p:cNvSpPr/>
          <p:nvPr/>
        </p:nvSpPr>
        <p:spPr>
          <a:xfrm>
            <a:off x="342900" y="1285874"/>
            <a:ext cx="8686800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Wsparcie </a:t>
            </a:r>
            <a:r>
              <a:rPr lang="pl-PL" b="1" dirty="0"/>
              <a:t>inwestycji produkcyjnych MŚP </a:t>
            </a:r>
            <a:r>
              <a:rPr lang="pl-PL" dirty="0"/>
              <a:t>udzielane będzie w formach bezzwrotnych, pod warunkiem że: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realizowane będzie w sposób selektywny i obejmie obszary poza OMGGS, na których nastąpiła kumulacja negatywnych czynników społeczno-gospodarczych potwierdzona wskaźnikiem dochodów podatkowych niższym od uśrednionej wartości dla regionu (wskaźnik </a:t>
            </a:r>
            <a:r>
              <a:rPr lang="pl-PL" dirty="0" err="1"/>
              <a:t>Gg</a:t>
            </a:r>
            <a:r>
              <a:rPr lang="pl-PL" dirty="0"/>
              <a:t> - listę gmin, których wskaźnik </a:t>
            </a:r>
            <a:r>
              <a:rPr lang="pl-PL" dirty="0" err="1"/>
              <a:t>Gg</a:t>
            </a:r>
            <a:r>
              <a:rPr lang="pl-PL" dirty="0"/>
              <a:t> jest wyższy od średniej wartości dla województwa, przyjęto </a:t>
            </a:r>
            <a:r>
              <a:rPr lang="pl-PL" i="1" dirty="0"/>
              <a:t>uchwałą ZWP nr 465/449/23 z dnia 27.04.2023 r. ), </a:t>
            </a:r>
            <a:r>
              <a:rPr lang="pl-PL" dirty="0"/>
              <a:t>niższym od średniej dla regionu poziomem przedsiębiorczości oraz ponadprzeciętnym poziomem bezrobocia (listę gmin, z terenu których MŚP będą mogły ubiegać się o wsparcie inwestycji produkcyjnych przyjęto </a:t>
            </a:r>
            <a:r>
              <a:rPr lang="pl-PL" i="1" dirty="0"/>
              <a:t>uchwałą ZWP nr 1238/491/23 z dnia 24 października 2023 r.).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skoncentruje się na MŚP działających w obszarach ISP oraz </a:t>
            </a:r>
            <a:r>
              <a:rPr lang="pl-PL" b="1" dirty="0"/>
              <a:t>branżach kluczowych mających istotne znaczenie dla rozwoju poszczególnych obszarów regionu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nie przekroczy 15% alokacji przeznaczonej na kompleksowe wsparcie inwestorów.</a:t>
            </a:r>
          </a:p>
          <a:p>
            <a:r>
              <a:rPr lang="pl-PL" dirty="0"/>
              <a:t>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pl-PL" sz="2000" dirty="0">
              <a:latin typeface="Calibri  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pl-PL" sz="2000" dirty="0">
              <a:latin typeface="Calibri  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pl-PL" sz="2000" dirty="0">
              <a:latin typeface="Calibri  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pl-P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1FF638EA-AE7B-412C-9629-FD8AA15C5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7767" y="224838"/>
            <a:ext cx="922233" cy="922233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E5808DE1-09F5-4A70-9787-F0C4FAF62A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83" y="61976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9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A34261-2DF8-4CE8-AC59-7E5EEE96A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15" y="1443647"/>
            <a:ext cx="7799885" cy="4245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>
                <a:latin typeface="+mn-lt"/>
              </a:rPr>
              <a:t>Beneficjent projektu grantowego zapewni</a:t>
            </a:r>
            <a:r>
              <a:rPr lang="pl-PL" sz="2000" dirty="0">
                <a:latin typeface="+mn-lt"/>
              </a:rPr>
              <a:t>, że preferowane powinny być projekty:</a:t>
            </a: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kompleksowe, partnerskie, będące efektem trwałej współpracy wielu podmiotów,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ukierunkowane na wzmacnianie odporności gospodarki regionu,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działające stymulująco na stopień internacjonalizacji i zmiany struktury generowania wartości dodanej,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wzmacniające atrakcyjność inwestycyjną regionu,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wspierające tworzenie wysokiej jakości trwałych miejsc pracy,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charakteryzujące się wysoką wartością dodaną,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realizowane na zdegradowanych przestrzennie i ekologicznie terenach obecnie lub dawniej wykorzystywanych pod działalności przemysłową.</a:t>
            </a:r>
          </a:p>
          <a:p>
            <a:endParaRPr lang="pl-PL" sz="20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A0DDB35-4A86-4A12-92C1-70193680F8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4824309-106E-46A3-BE92-C95BA55D5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20" y="226141"/>
            <a:ext cx="8785068" cy="471948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warunki realizacji projektu (2)</a:t>
            </a:r>
            <a:endParaRPr lang="pl-PL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17CC8E7-9887-4120-A1BC-3200FCC63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487" y="234998"/>
            <a:ext cx="1145753" cy="1145753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8CE67248-8ADD-48EB-BA99-DBB73A5734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03" y="609600"/>
            <a:ext cx="1627586" cy="541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98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D4826E5E-7926-022F-6AB4-1AC293124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7559" y="340241"/>
            <a:ext cx="1104463" cy="1104463"/>
          </a:xfrm>
          <a:prstGeom prst="rect">
            <a:avLst/>
          </a:prstGeom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C2393B5D-42DD-4D51-BC92-F9890E1F7779}"/>
              </a:ext>
            </a:extLst>
          </p:cNvPr>
          <p:cNvSpPr/>
          <p:nvPr/>
        </p:nvSpPr>
        <p:spPr>
          <a:xfrm>
            <a:off x="0" y="6299200"/>
            <a:ext cx="8595360" cy="485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50" dirty="0">
                <a:solidFill>
                  <a:srgbClr val="FF0000"/>
                </a:solidFill>
              </a:rPr>
              <a:t>* </a:t>
            </a:r>
            <a:r>
              <a:rPr lang="pl-PL" sz="1050" dirty="0"/>
              <a:t>Sektory zostały zidentyfikowane w ramach badania pn.: „Wsad do strategii Invest in Pomerania w zakresie pozyskiwania bezpośrednich inwestycji zagranicznych” (Bank Światowy, 2022).</a:t>
            </a:r>
          </a:p>
        </p:txBody>
      </p:sp>
      <p:pic>
        <p:nvPicPr>
          <p:cNvPr id="23" name="Obraz 22">
            <a:extLst>
              <a:ext uri="{FF2B5EF4-FFF2-40B4-BE49-F238E27FC236}">
                <a16:creationId xmlns:a16="http://schemas.microsoft.com/office/drawing/2014/main" id="{BF57FE51-02A9-4CCB-9474-BFCA4535FD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63" y="182880"/>
            <a:ext cx="1627586" cy="541757"/>
          </a:xfrm>
          <a:prstGeom prst="rect">
            <a:avLst/>
          </a:prstGeom>
        </p:spPr>
      </p:pic>
      <p:sp>
        <p:nvSpPr>
          <p:cNvPr id="30" name="Tytuł 1">
            <a:extLst>
              <a:ext uri="{FF2B5EF4-FFF2-40B4-BE49-F238E27FC236}">
                <a16:creationId xmlns:a16="http://schemas.microsoft.com/office/drawing/2014/main" id="{AC565F12-A9DD-468D-AB55-A0D2CAC0F022}"/>
              </a:ext>
            </a:extLst>
          </p:cNvPr>
          <p:cNvSpPr txBox="1">
            <a:spLocks/>
          </p:cNvSpPr>
          <p:nvPr/>
        </p:nvSpPr>
        <p:spPr>
          <a:xfrm>
            <a:off x="1032060" y="416559"/>
            <a:ext cx="7593780" cy="23072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4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Najważniejsze warunki realizacji projektu (3)</a:t>
            </a:r>
            <a:endParaRPr lang="pl-PL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59618BE-2501-4222-A7EB-965017C213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163" y="1408424"/>
            <a:ext cx="8872751" cy="492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566287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2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6001</TotalTime>
  <Words>1047</Words>
  <Application>Microsoft Office PowerPoint</Application>
  <PresentationFormat>Pokaz na ekranie (4:3)</PresentationFormat>
  <Paragraphs>110</Paragraphs>
  <Slides>11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 </vt:lpstr>
      <vt:lpstr>Montserrat Medium</vt:lpstr>
      <vt:lpstr>Montserrat SemiBold</vt:lpstr>
      <vt:lpstr>Open Sans</vt:lpstr>
      <vt:lpstr>Wingdings</vt:lpstr>
      <vt:lpstr>1_Motyw pakietu Office</vt:lpstr>
      <vt:lpstr>2_Motyw pakietu Office</vt:lpstr>
      <vt:lpstr>INVEST IN POMERANIA 2030 - uwarunkowania wsparcia  w ramach FEP 2021-2027</vt:lpstr>
      <vt:lpstr>Invest in Pomerania 2020 – obecna edycja</vt:lpstr>
      <vt:lpstr>Invest in Pomerania 2020 – obecna edycja</vt:lpstr>
      <vt:lpstr>Działanie 1.5. Wsparcie przedsiębiorstw Alokacja 59,1 mln EUR</vt:lpstr>
      <vt:lpstr>Invest in Pomerania 2030 –  alokacja 157 380 000 zł  (koszt całkowity 185 380 000 zł) </vt:lpstr>
      <vt:lpstr>Wybrane planowane narzędzia: </vt:lpstr>
      <vt:lpstr>Najważniejsze warunki realizacji projektu (1)</vt:lpstr>
      <vt:lpstr>Najważniejsze warunki realizacji projektu (2)</vt:lpstr>
      <vt:lpstr>Prezentacja programu PowerPoint</vt:lpstr>
      <vt:lpstr>WSKAŹNIKI: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TFS</dc:creator>
  <cp:lastModifiedBy>Tomaszewski Paweł</cp:lastModifiedBy>
  <cp:revision>702</cp:revision>
  <cp:lastPrinted>2023-11-03T12:24:44Z</cp:lastPrinted>
  <dcterms:created xsi:type="dcterms:W3CDTF">2023-02-01T12:00:59Z</dcterms:created>
  <dcterms:modified xsi:type="dcterms:W3CDTF">2023-12-11T09:40:40Z</dcterms:modified>
</cp:coreProperties>
</file>