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90" r:id="rId2"/>
    <p:sldId id="291" r:id="rId3"/>
    <p:sldId id="330" r:id="rId4"/>
    <p:sldId id="329" r:id="rId5"/>
    <p:sldId id="315" r:id="rId6"/>
    <p:sldId id="316" r:id="rId7"/>
    <p:sldId id="328" r:id="rId8"/>
    <p:sldId id="326" r:id="rId9"/>
    <p:sldId id="325" r:id="rId10"/>
    <p:sldId id="318" r:id="rId11"/>
    <p:sldId id="321" r:id="rId12"/>
    <p:sldId id="327" r:id="rId13"/>
    <p:sldId id="260" r:id="rId14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9816" autoAdjust="0"/>
  </p:normalViewPr>
  <p:slideViewPr>
    <p:cSldViewPr snapToGrid="0">
      <p:cViewPr varScale="1">
        <p:scale>
          <a:sx n="99" d="100"/>
          <a:sy n="99" d="100"/>
        </p:scale>
        <p:origin x="94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541906-F7D7-4590-990D-B9D902344738}" type="datetimeFigureOut">
              <a:rPr lang="pl-PL" smtClean="0"/>
              <a:t>2023-12-05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4A4E63-7224-469D-9C03-58FE018829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2913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pl/attachment/245704fe-0c29-49fb-b797-ffe4ba8bbe69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funduszeeuropejskie.gov.pl/strony/o-funduszach/fundusze-europejskie-bez-barier/dostepnosc-plus/poradniki-standardy-wskazowki/standardy/" TargetMode="Externa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1726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24653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a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4A4E63-7224-469D-9C03-58FE018829EE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58124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4A4E63-7224-469D-9C03-58FE018829EE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48483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Karta Praw Podstawowych  w szczególności art. 22 </a:t>
            </a: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Unia szanuje różnorodność kulturową, religijną i językową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pl-P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Dostępność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 czy wszystkie elementy (produkty i usługi) składające się na przedmiot projektu, które nie zostały uznane za neutralne, są dostępne dla wszystkich ich użytkowniczek oraz użytkowników i spełniają standardy: architektoniczny, cyfrowy (jeśli dotyczy) szkoleniowy (jeśli dotyczy) oraz transportowy w zakresie elementów towarzyszących infrastrukturze transportowej (jeśli dotyczy), określone w Załączniku nr 2 do Wytycznych MFiPR dotyczących realizacji zasad równościowych w ramach funduszy unijnych na lata 2021-2027 lub standardy dostępności określone w </a:t>
            </a:r>
            <a:r>
              <a:rPr lang="pl-PL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Poradniku dla sektora kultury w zakresie zapewniania dostępności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lub w innym, wskazanym przez wnioskodawcę, dokumencie właściwym dla danego typu inwestycji wymienionym na </a:t>
            </a:r>
            <a:r>
              <a:rPr lang="pl-PL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stronie internetowej Programu Dostępność Plus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</a:t>
            </a:r>
          </a:p>
          <a:p>
            <a:pPr lvl="0"/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 przypadku, gdy we wniosku o dofinansowanie stwierdzono neutralny charakter produktów i usług składających się na przedmiot projektu: czy neutralny charakter produktów i usług został zidentyfikowany prawidłowo, tj. czy nie mają one swoich bezpośrednich użytkowniczek i użytkowników?</a:t>
            </a:r>
          </a:p>
          <a:p>
            <a:pPr lvl="0"/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czy projekt jest zgodny z warunkami w zakresie równości szans i niedyskryminacji zamieszczonymi w opisie działań na rzecz zapewnienia równości, włączenia społecznego i niedyskryminacji dla celu szczegółowego 4 (vi) FEP 2021-2027?</a:t>
            </a:r>
          </a:p>
          <a:p>
            <a:r>
              <a:rPr lang="pl-PL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 dnia 29 grudnia 2022 r.</a:t>
            </a:r>
            <a:endParaRPr lang="pl-P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Dostępnym pod adresem: </a:t>
            </a:r>
            <a:r>
              <a:rPr lang="pl-PL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https://www.gov.pl/attachment/245704fe-0c29-49fb-b797-ffe4ba8bbe69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 dziale „Standardy i wytyczne”, pod adresem: </a:t>
            </a:r>
            <a:r>
              <a:rPr lang="pl-PL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https://www.funduszeeuropejskie.gov.pl/strony/o-funduszach/fundusze-europejskie-bez-barier/dostepnosc-plus/poradniki-standardy-wskazowki/standardy/</a:t>
            </a:r>
            <a:endParaRPr lang="pl-PL" sz="1200" u="sng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pl-PL" sz="1200" u="sng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l-PL" sz="1200" b="1" u="none" kern="1200" dirty="0">
                <a:solidFill>
                  <a:srgbClr val="C00000"/>
                </a:solidFill>
                <a:effectLst/>
                <a:latin typeface="+mn-lt"/>
                <a:ea typeface="+mn-ea"/>
                <a:cs typeface="+mn-cs"/>
              </a:rPr>
              <a:t>DNSH – wersja uproszczona w związku z nieinfrastrukturalnym charakterem projektu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4A4E63-7224-469D-9C03-58FE018829EE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016032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4A4E63-7224-469D-9C03-58FE018829EE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51410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4A4E63-7224-469D-9C03-58FE018829EE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0748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4A4E63-7224-469D-9C03-58FE018829EE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00270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4592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8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8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170659" y="1790613"/>
            <a:ext cx="9851923" cy="392481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2" y="0"/>
            <a:ext cx="5685979" cy="2443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827" y="1790612"/>
            <a:ext cx="4514751" cy="653253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487" y="490243"/>
            <a:ext cx="1231537" cy="979756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255" y="490243"/>
            <a:ext cx="1231537" cy="979756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023" y="490243"/>
            <a:ext cx="1231537" cy="9797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0332" y="2775173"/>
            <a:ext cx="9031400" cy="1004864"/>
          </a:xfrm>
        </p:spPr>
        <p:txBody>
          <a:bodyPr anchor="t" anchorCtr="0">
            <a:normAutofit/>
          </a:bodyPr>
          <a:lstStyle>
            <a:lvl1pPr algn="l">
              <a:lnSpc>
                <a:spcPts val="3629"/>
              </a:lnSpc>
              <a:defRPr sz="2903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0345" y="4410532"/>
            <a:ext cx="9031311" cy="979756"/>
          </a:xfrm>
        </p:spPr>
        <p:txBody>
          <a:bodyPr>
            <a:normAutofit/>
          </a:bodyPr>
          <a:lstStyle>
            <a:lvl1pPr marL="0" indent="0" algn="l">
              <a:lnSpc>
                <a:spcPts val="3175"/>
              </a:lnSpc>
              <a:buNone/>
              <a:defRPr sz="2540" b="1">
                <a:solidFill>
                  <a:schemeClr val="tx2"/>
                </a:solidFill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958" y="490243"/>
            <a:ext cx="2052383" cy="316710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2023-12-05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048" y="5846001"/>
            <a:ext cx="10097758" cy="751766"/>
          </a:xfrm>
          <a:prstGeom prst="rect">
            <a:avLst/>
          </a:prstGeom>
        </p:spPr>
      </p:pic>
      <p:pic>
        <p:nvPicPr>
          <p:cNvPr id="12" name="Obraz 11" descr="Logo rocznicowe: 25 lat Samorządu Województwa Pomorskiego.">
            <a:extLst>
              <a:ext uri="{FF2B5EF4-FFF2-40B4-BE49-F238E27FC236}">
                <a16:creationId xmlns:a16="http://schemas.microsoft.com/office/drawing/2014/main" id="{EA3EF631-4EC4-4DF9-9F29-F25B4C6AE2E6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326" y="417780"/>
            <a:ext cx="2744050" cy="1062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5469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>
            <a:extLst>
              <a:ext uri="{FF2B5EF4-FFF2-40B4-BE49-F238E27FC236}">
                <a16:creationId xmlns:a16="http://schemas.microsoft.com/office/drawing/2014/main" id="{0A228201-59AA-470F-B779-D4FECA3DF137}"/>
              </a:ext>
            </a:extLst>
          </p:cNvPr>
          <p:cNvSpPr/>
          <p:nvPr userDrawn="1"/>
        </p:nvSpPr>
        <p:spPr>
          <a:xfrm>
            <a:off x="1169419" y="1799461"/>
            <a:ext cx="9853164" cy="39201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C7D00171-EF30-4814-B375-246769FD4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" y="0"/>
            <a:ext cx="5685979" cy="2443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pic>
        <p:nvPicPr>
          <p:cNvPr id="11" name="Obraz 10" descr="Obraz zawierający tekst&#10;&#10;Opis wygenerowany automatycznie">
            <a:extLst>
              <a:ext uri="{FF2B5EF4-FFF2-40B4-BE49-F238E27FC236}">
                <a16:creationId xmlns:a16="http://schemas.microsoft.com/office/drawing/2014/main" id="{2ABF63AC-8150-4C02-BE62-EBE0A03986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419" y="1799460"/>
            <a:ext cx="4514751" cy="653253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1629EBDD-5340-4285-A47D-77B29466EF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80299" y="3094953"/>
            <a:ext cx="9031400" cy="986800"/>
          </a:xfrm>
        </p:spPr>
        <p:txBody>
          <a:bodyPr anchor="t" anchorCtr="0">
            <a:normAutofit/>
          </a:bodyPr>
          <a:lstStyle>
            <a:lvl1pPr algn="ctr">
              <a:lnSpc>
                <a:spcPts val="3629"/>
              </a:lnSpc>
              <a:defRPr sz="2903"/>
            </a:lvl1pPr>
          </a:lstStyle>
          <a:p>
            <a:br>
              <a:rPr lang="pl-PL" dirty="0"/>
            </a:br>
            <a:r>
              <a:rPr lang="pl-PL" dirty="0"/>
              <a:t>Dziękuję za uwagę.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E08A69D8-E434-4799-8832-9915F4EB34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68958" y="490243"/>
            <a:ext cx="2052383" cy="316710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2023-12-05</a:t>
            </a:fld>
            <a:endParaRPr lang="pl-PL" dirty="0"/>
          </a:p>
        </p:txBody>
      </p:sp>
      <p:pic>
        <p:nvPicPr>
          <p:cNvPr id="16" name="Obraz 15">
            <a:extLst>
              <a:ext uri="{FF2B5EF4-FFF2-40B4-BE49-F238E27FC236}">
                <a16:creationId xmlns:a16="http://schemas.microsoft.com/office/drawing/2014/main" id="{E2649279-68AC-4F54-A880-75A79D7385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46" y="1128866"/>
            <a:ext cx="434459" cy="345636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1C169691-7357-4DDF-8437-CEB5E8C7275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6811" y="495200"/>
            <a:ext cx="434459" cy="345636"/>
          </a:xfrm>
          <a:prstGeom prst="rect">
            <a:avLst/>
          </a:prstGeom>
        </p:spPr>
      </p:pic>
      <p:pic>
        <p:nvPicPr>
          <p:cNvPr id="18" name="Obraz 17">
            <a:extLst>
              <a:ext uri="{FF2B5EF4-FFF2-40B4-BE49-F238E27FC236}">
                <a16:creationId xmlns:a16="http://schemas.microsoft.com/office/drawing/2014/main" id="{69B9B22B-67E4-4504-8A58-6D72DCD7A2A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213" y="1128866"/>
            <a:ext cx="434459" cy="345636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0BC155C9-2974-4950-B840-0E7ABDF714B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326" y="488325"/>
            <a:ext cx="434459" cy="345636"/>
          </a:xfrm>
          <a:prstGeom prst="rect">
            <a:avLst/>
          </a:prstGeom>
        </p:spPr>
      </p:pic>
      <p:pic>
        <p:nvPicPr>
          <p:cNvPr id="20" name="Obraz 19">
            <a:extLst>
              <a:ext uri="{FF2B5EF4-FFF2-40B4-BE49-F238E27FC236}">
                <a16:creationId xmlns:a16="http://schemas.microsoft.com/office/drawing/2014/main" id="{C1C9A51C-3E9A-43B3-865C-E0B79CE15EF8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959" y="495200"/>
            <a:ext cx="434459" cy="345636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AE3D26F0-CB23-476D-84AC-833FF583534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9550" y="1138358"/>
            <a:ext cx="434459" cy="345636"/>
          </a:xfrm>
          <a:prstGeom prst="rect">
            <a:avLst/>
          </a:prstGeom>
        </p:spPr>
      </p:pic>
      <p:pic>
        <p:nvPicPr>
          <p:cNvPr id="22" name="Obraz 21">
            <a:extLst>
              <a:ext uri="{FF2B5EF4-FFF2-40B4-BE49-F238E27FC236}">
                <a16:creationId xmlns:a16="http://schemas.microsoft.com/office/drawing/2014/main" id="{02C74DC5-C335-4B67-9BCD-34D60F57C6C6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564" y="493114"/>
            <a:ext cx="434459" cy="345636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0F174CC1-CE15-4868-A9EE-2844EB32D55C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303" y="485586"/>
            <a:ext cx="434459" cy="345636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580C7992-BAEE-4176-9AF5-42DA24B7599A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824" y="481800"/>
            <a:ext cx="434459" cy="345636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BA86516E-B5E1-4DB3-981D-6523926A2A17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0776" y="1135780"/>
            <a:ext cx="434459" cy="345636"/>
          </a:xfrm>
          <a:prstGeom prst="rect">
            <a:avLst/>
          </a:prstGeom>
        </p:spPr>
      </p:pic>
      <p:pic>
        <p:nvPicPr>
          <p:cNvPr id="26" name="Obraz 25">
            <a:extLst>
              <a:ext uri="{FF2B5EF4-FFF2-40B4-BE49-F238E27FC236}">
                <a16:creationId xmlns:a16="http://schemas.microsoft.com/office/drawing/2014/main" id="{709B0195-39FE-4DB2-9F58-C6258A41F18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129" y="1134476"/>
            <a:ext cx="434459" cy="345636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06B4110B-C953-4485-B94D-302AD469CBD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564" y="1134476"/>
            <a:ext cx="434459" cy="345636"/>
          </a:xfrm>
          <a:prstGeom prst="rect">
            <a:avLst/>
          </a:prstGeom>
        </p:spPr>
      </p:pic>
      <p:pic>
        <p:nvPicPr>
          <p:cNvPr id="28" name="Obraz 27">
            <a:extLst>
              <a:ext uri="{FF2B5EF4-FFF2-40B4-BE49-F238E27FC236}">
                <a16:creationId xmlns:a16="http://schemas.microsoft.com/office/drawing/2014/main" id="{7E3F8DBC-0D86-4A87-B80E-1209AC8C45A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048" y="5846001"/>
            <a:ext cx="10097758" cy="751766"/>
          </a:xfrm>
          <a:prstGeom prst="rect">
            <a:avLst/>
          </a:prstGeom>
        </p:spPr>
      </p:pic>
      <p:pic>
        <p:nvPicPr>
          <p:cNvPr id="29" name="Obraz 28" descr="Logo rocznicowe: 25 lat Samorządu Województwa Pomorskiego.">
            <a:extLst>
              <a:ext uri="{FF2B5EF4-FFF2-40B4-BE49-F238E27FC236}">
                <a16:creationId xmlns:a16="http://schemas.microsoft.com/office/drawing/2014/main" id="{81D43660-ADF3-43C6-A90B-7E0A413FEDB5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326" y="417780"/>
            <a:ext cx="2744050" cy="1062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430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169419" y="1799461"/>
            <a:ext cx="9853164" cy="3915966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" y="0"/>
            <a:ext cx="5685979" cy="2443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419" y="1799460"/>
            <a:ext cx="4514751" cy="6532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0332" y="2785254"/>
            <a:ext cx="9031400" cy="986800"/>
          </a:xfrm>
        </p:spPr>
        <p:txBody>
          <a:bodyPr anchor="t" anchorCtr="0">
            <a:normAutofit/>
          </a:bodyPr>
          <a:lstStyle>
            <a:lvl1pPr algn="l">
              <a:lnSpc>
                <a:spcPts val="3629"/>
              </a:lnSpc>
              <a:defRPr sz="2903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0345" y="4410532"/>
            <a:ext cx="9031311" cy="979756"/>
          </a:xfrm>
        </p:spPr>
        <p:txBody>
          <a:bodyPr>
            <a:normAutofit/>
          </a:bodyPr>
          <a:lstStyle>
            <a:lvl1pPr marL="0" indent="0" algn="l">
              <a:lnSpc>
                <a:spcPts val="3175"/>
              </a:lnSpc>
              <a:buNone/>
              <a:defRPr sz="2540" b="1">
                <a:solidFill>
                  <a:schemeClr val="tx2"/>
                </a:solidFill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958" y="490243"/>
            <a:ext cx="2052383" cy="316710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2023-12-05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46" y="1128866"/>
            <a:ext cx="434459" cy="345636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6811" y="495200"/>
            <a:ext cx="434459" cy="345636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213" y="1128866"/>
            <a:ext cx="434459" cy="345636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326" y="488325"/>
            <a:ext cx="434459" cy="345636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959" y="495200"/>
            <a:ext cx="434459" cy="345636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9550" y="1138358"/>
            <a:ext cx="434459" cy="345636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564" y="493114"/>
            <a:ext cx="434459" cy="345636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303" y="485586"/>
            <a:ext cx="434459" cy="345636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824" y="481800"/>
            <a:ext cx="434459" cy="345636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0776" y="1135780"/>
            <a:ext cx="434459" cy="345636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129" y="1134476"/>
            <a:ext cx="434459" cy="345636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564" y="1134476"/>
            <a:ext cx="434459" cy="345636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048" y="5846001"/>
            <a:ext cx="10097758" cy="751766"/>
          </a:xfrm>
          <a:prstGeom prst="rect">
            <a:avLst/>
          </a:prstGeom>
        </p:spPr>
      </p:pic>
      <p:pic>
        <p:nvPicPr>
          <p:cNvPr id="26" name="Obraz 25" descr="Logo rocznicowe: 25 lat Samorządu Województwa Pomorskiego.">
            <a:extLst>
              <a:ext uri="{FF2B5EF4-FFF2-40B4-BE49-F238E27FC236}">
                <a16:creationId xmlns:a16="http://schemas.microsoft.com/office/drawing/2014/main" id="{26A9FA7C-9311-4E28-9148-0DF0D28C7CE9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326" y="417780"/>
            <a:ext cx="2744050" cy="1062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30008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7736987" cy="473665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3222236" y="4082829"/>
            <a:ext cx="7800346" cy="16325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17991" y="5061678"/>
            <a:ext cx="6993665" cy="588349"/>
          </a:xfrm>
        </p:spPr>
        <p:txBody>
          <a:bodyPr anchor="t" anchorCtr="0">
            <a:normAutofit/>
          </a:bodyPr>
          <a:lstStyle>
            <a:lvl1pPr algn="l">
              <a:lnSpc>
                <a:spcPts val="3175"/>
              </a:lnSpc>
              <a:defRPr sz="254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0199" y="489652"/>
            <a:ext cx="2052383" cy="332686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2023-12-05</a:t>
            </a:fld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2236" y="4082829"/>
            <a:ext cx="4514751" cy="653253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048" y="5846001"/>
            <a:ext cx="10097758" cy="751766"/>
          </a:xfrm>
          <a:prstGeom prst="rect">
            <a:avLst/>
          </a:prstGeom>
        </p:spPr>
      </p:pic>
      <p:pic>
        <p:nvPicPr>
          <p:cNvPr id="8" name="Obraz 7" descr="Logo rocznicowe: 25 lat Samorządu Województwa Pomorskiego.">
            <a:extLst>
              <a:ext uri="{FF2B5EF4-FFF2-40B4-BE49-F238E27FC236}">
                <a16:creationId xmlns:a16="http://schemas.microsoft.com/office/drawing/2014/main" id="{47461BC3-2B77-43FB-8BAB-EFD2EBB0386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7760" y="952912"/>
            <a:ext cx="2744050" cy="1062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58521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3222235" y="4082829"/>
            <a:ext cx="8205842" cy="19591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3924" y="0"/>
            <a:ext cx="7794915" cy="4408303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4453203" y="4082828"/>
            <a:ext cx="4105634" cy="326037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3222237" y="4082828"/>
            <a:ext cx="1230967" cy="3254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162" y="4713462"/>
            <a:ext cx="7389421" cy="1197862"/>
          </a:xfrm>
        </p:spPr>
        <p:txBody>
          <a:bodyPr anchor="t" anchorCtr="0">
            <a:normAutofit/>
          </a:bodyPr>
          <a:lstStyle>
            <a:lvl1pPr algn="l">
              <a:lnSpc>
                <a:spcPts val="3175"/>
              </a:lnSpc>
              <a:defRPr sz="254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pic>
        <p:nvPicPr>
          <p:cNvPr id="7" name="Obraz 6" descr="Logo rocznicowe: 25 lat Samorządu Województwa Pomorskiego.">
            <a:extLst>
              <a:ext uri="{FF2B5EF4-FFF2-40B4-BE49-F238E27FC236}">
                <a16:creationId xmlns:a16="http://schemas.microsoft.com/office/drawing/2014/main" id="{8DAA9314-721F-4659-8D76-1CB0F3F0F6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4027" y="685377"/>
            <a:ext cx="2744050" cy="1062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83129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7605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69852" y="1796072"/>
            <a:ext cx="4720891" cy="424562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1255" y="1795869"/>
            <a:ext cx="4720891" cy="424581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48057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9" y="816316"/>
            <a:ext cx="4926147" cy="979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0" y="1796072"/>
            <a:ext cx="4926582" cy="424561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816566"/>
            <a:ext cx="5685980" cy="5225119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19884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9790199" y="6695263"/>
            <a:ext cx="1232383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</p:spTree>
    <p:extLst>
      <p:ext uri="{BB962C8B-B14F-4D97-AF65-F5344CB8AC3E}">
        <p14:creationId xmlns:p14="http://schemas.microsoft.com/office/powerpoint/2010/main" val="1054387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69852" y="1796072"/>
            <a:ext cx="4720891" cy="4245627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1255" y="1795869"/>
            <a:ext cx="4720891" cy="424581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9790199" y="6695263"/>
            <a:ext cx="1232383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</p:spTree>
    <p:extLst>
      <p:ext uri="{BB962C8B-B14F-4D97-AF65-F5344CB8AC3E}">
        <p14:creationId xmlns:p14="http://schemas.microsoft.com/office/powerpoint/2010/main" val="1496231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69419" y="816316"/>
            <a:ext cx="9852728" cy="97975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9854" y="1796072"/>
            <a:ext cx="9852729" cy="424561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169812" y="0"/>
            <a:ext cx="1232383" cy="1627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402195" y="0"/>
            <a:ext cx="8619951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89804" y="6368269"/>
            <a:ext cx="1231537" cy="163293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907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9790199" y="6695263"/>
            <a:ext cx="1232383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</p:spTree>
    <p:extLst>
      <p:ext uri="{BB962C8B-B14F-4D97-AF65-F5344CB8AC3E}">
        <p14:creationId xmlns:p14="http://schemas.microsoft.com/office/powerpoint/2010/main" val="718160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ftr="0"/>
  <p:txStyles>
    <p:titleStyle>
      <a:lvl1pPr algn="l" defTabSz="914406" rtl="0" eaLnBrk="1" latinLnBrk="0" hangingPunct="1">
        <a:lnSpc>
          <a:spcPts val="3266"/>
        </a:lnSpc>
        <a:spcBef>
          <a:spcPct val="0"/>
        </a:spcBef>
        <a:buNone/>
        <a:defRPr sz="254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28602" indent="-228602" algn="l" defTabSz="914406" rtl="0" eaLnBrk="1" latinLnBrk="0" hangingPunct="1">
        <a:lnSpc>
          <a:spcPts val="2177"/>
        </a:lnSpc>
        <a:spcBef>
          <a:spcPts val="1000"/>
        </a:spcBef>
        <a:buClr>
          <a:schemeClr val="accent1"/>
        </a:buClr>
        <a:buFontTx/>
        <a:buBlip>
          <a:blip r:embed="rId12"/>
        </a:buBlip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685804" indent="-228602" algn="l" defTabSz="914406" rtl="0" eaLnBrk="1" latinLnBrk="0" hangingPunct="1">
        <a:lnSpc>
          <a:spcPts val="2177"/>
        </a:lnSpc>
        <a:spcBef>
          <a:spcPts val="500"/>
        </a:spcBef>
        <a:buFontTx/>
        <a:buBlip>
          <a:blip r:embed="rId13"/>
        </a:buBlip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143008" indent="-228602" algn="l" defTabSz="914406" rtl="0" eaLnBrk="1" latinLnBrk="0" hangingPunct="1">
        <a:lnSpc>
          <a:spcPts val="2177"/>
        </a:lnSpc>
        <a:spcBef>
          <a:spcPts val="500"/>
        </a:spcBef>
        <a:buFontTx/>
        <a:buBlip>
          <a:blip r:embed="rId14"/>
        </a:buBlip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600210" indent="-228602" algn="l" defTabSz="914406" rtl="0" eaLnBrk="1" latinLnBrk="0" hangingPunct="1">
        <a:lnSpc>
          <a:spcPts val="2177"/>
        </a:lnSpc>
        <a:spcBef>
          <a:spcPts val="500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057413" indent="-228602" algn="l" defTabSz="914406" rtl="0" eaLnBrk="1" latinLnBrk="0" hangingPunct="1">
        <a:lnSpc>
          <a:spcPts val="2177"/>
        </a:lnSpc>
        <a:spcBef>
          <a:spcPts val="500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514617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19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2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25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3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6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9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2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15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18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21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24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>
          <p15:clr>
            <a:srgbClr val="F26B43"/>
          </p15:clr>
        </p15:guide>
        <p15:guide id="2" pos="419">
          <p15:clr>
            <a:srgbClr val="F26B43"/>
          </p15:clr>
        </p15:guide>
        <p15:guide id="3" pos="646">
          <p15:clr>
            <a:srgbClr val="F26B43"/>
          </p15:clr>
        </p15:guide>
        <p15:guide id="4" pos="873">
          <p15:clr>
            <a:srgbClr val="F26B43"/>
          </p15:clr>
        </p15:guide>
        <p15:guide id="5" pos="1100">
          <p15:clr>
            <a:srgbClr val="F26B43"/>
          </p15:clr>
        </p15:guide>
        <p15:guide id="6" pos="1327">
          <p15:clr>
            <a:srgbClr val="F26B43"/>
          </p15:clr>
        </p15:guide>
        <p15:guide id="7" pos="1553">
          <p15:clr>
            <a:srgbClr val="F26B43"/>
          </p15:clr>
        </p15:guide>
        <p15:guide id="8" pos="1780">
          <p15:clr>
            <a:srgbClr val="F26B43"/>
          </p15:clr>
        </p15:guide>
        <p15:guide id="9" pos="2007">
          <p15:clr>
            <a:srgbClr val="F26B43"/>
          </p15:clr>
        </p15:guide>
        <p15:guide id="10" pos="2234">
          <p15:clr>
            <a:srgbClr val="F26B43"/>
          </p15:clr>
        </p15:guide>
        <p15:guide id="11" pos="2460">
          <p15:clr>
            <a:srgbClr val="F26B43"/>
          </p15:clr>
        </p15:guide>
        <p15:guide id="12" pos="2687">
          <p15:clr>
            <a:srgbClr val="F26B43"/>
          </p15:clr>
        </p15:guide>
        <p15:guide id="13" pos="2914">
          <p15:clr>
            <a:srgbClr val="F26B43"/>
          </p15:clr>
        </p15:guide>
        <p15:guide id="14" pos="3141">
          <p15:clr>
            <a:srgbClr val="F26B43"/>
          </p15:clr>
        </p15:guide>
        <p15:guide id="15" pos="3368">
          <p15:clr>
            <a:srgbClr val="F26B43"/>
          </p15:clr>
        </p15:guide>
        <p15:guide id="16" pos="3594">
          <p15:clr>
            <a:srgbClr val="F26B43"/>
          </p15:clr>
        </p15:guide>
        <p15:guide id="17" pos="3821">
          <p15:clr>
            <a:srgbClr val="F26B43"/>
          </p15:clr>
        </p15:guide>
        <p15:guide id="18" pos="4048">
          <p15:clr>
            <a:srgbClr val="F26B43"/>
          </p15:clr>
        </p15:guide>
        <p15:guide id="19" pos="4275">
          <p15:clr>
            <a:srgbClr val="F26B43"/>
          </p15:clr>
        </p15:guide>
        <p15:guide id="20" pos="4501">
          <p15:clr>
            <a:srgbClr val="F26B43"/>
          </p15:clr>
        </p15:guide>
        <p15:guide id="21" pos="4728">
          <p15:clr>
            <a:srgbClr val="F26B43"/>
          </p15:clr>
        </p15:guide>
        <p15:guide id="22" pos="4955">
          <p15:clr>
            <a:srgbClr val="F26B43"/>
          </p15:clr>
        </p15:guide>
        <p15:guide id="23" pos="5182">
          <p15:clr>
            <a:srgbClr val="F26B43"/>
          </p15:clr>
        </p15:guide>
        <p15:guide id="24" pos="5408">
          <p15:clr>
            <a:srgbClr val="F26B43"/>
          </p15:clr>
        </p15:guide>
        <p15:guide id="25" pos="5635">
          <p15:clr>
            <a:srgbClr val="F26B43"/>
          </p15:clr>
        </p15:guide>
        <p15:guide id="26" pos="5862">
          <p15:clr>
            <a:srgbClr val="F26B43"/>
          </p15:clr>
        </p15:guide>
        <p15:guide id="27" pos="6089">
          <p15:clr>
            <a:srgbClr val="F26B43"/>
          </p15:clr>
        </p15:guide>
        <p15:guide id="28" pos="6316">
          <p15:clr>
            <a:srgbClr val="F26B43"/>
          </p15:clr>
        </p15:guide>
        <p15:guide id="29" pos="6542">
          <p15:clr>
            <a:srgbClr val="F26B43"/>
          </p15:clr>
        </p15:guide>
        <p15:guide id="30" orient="horz" pos="113">
          <p15:clr>
            <a:srgbClr val="F26B43"/>
          </p15:clr>
        </p15:guide>
        <p15:guide id="31" orient="horz" pos="340">
          <p15:clr>
            <a:srgbClr val="F26B43"/>
          </p15:clr>
        </p15:guide>
        <p15:guide id="32" orient="horz" pos="567">
          <p15:clr>
            <a:srgbClr val="F26B43"/>
          </p15:clr>
        </p15:guide>
        <p15:guide id="33" orient="horz" pos="794">
          <p15:clr>
            <a:srgbClr val="F26B43"/>
          </p15:clr>
        </p15:guide>
        <p15:guide id="34" orient="horz" pos="1020">
          <p15:clr>
            <a:srgbClr val="F26B43"/>
          </p15:clr>
        </p15:guide>
        <p15:guide id="35" orient="horz" pos="1247">
          <p15:clr>
            <a:srgbClr val="F26B43"/>
          </p15:clr>
        </p15:guide>
        <p15:guide id="36" orient="horz" pos="1474">
          <p15:clr>
            <a:srgbClr val="F26B43"/>
          </p15:clr>
        </p15:guide>
        <p15:guide id="37" orient="horz" pos="1701">
          <p15:clr>
            <a:srgbClr val="F26B43"/>
          </p15:clr>
        </p15:guide>
        <p15:guide id="38" orient="horz" pos="1927">
          <p15:clr>
            <a:srgbClr val="F26B43"/>
          </p15:clr>
        </p15:guide>
        <p15:guide id="39" orient="horz" pos="2154">
          <p15:clr>
            <a:srgbClr val="F26B43"/>
          </p15:clr>
        </p15:guide>
        <p15:guide id="40" orient="horz" pos="2381">
          <p15:clr>
            <a:srgbClr val="F26B43"/>
          </p15:clr>
        </p15:guide>
        <p15:guide id="41" orient="horz" pos="2608">
          <p15:clr>
            <a:srgbClr val="F26B43"/>
          </p15:clr>
        </p15:guide>
        <p15:guide id="42" orient="horz" pos="2835">
          <p15:clr>
            <a:srgbClr val="F26B43"/>
          </p15:clr>
        </p15:guide>
        <p15:guide id="43" orient="horz" pos="3061">
          <p15:clr>
            <a:srgbClr val="F26B43"/>
          </p15:clr>
        </p15:guide>
        <p15:guide id="44" orient="horz" pos="3288">
          <p15:clr>
            <a:srgbClr val="F26B43"/>
          </p15:clr>
        </p15:guide>
        <p15:guide id="45" orient="horz" pos="3515">
          <p15:clr>
            <a:srgbClr val="F26B43"/>
          </p15:clr>
        </p15:guide>
        <p15:guide id="46" orient="horz" pos="3742">
          <p15:clr>
            <a:srgbClr val="F26B43"/>
          </p15:clr>
        </p15:guide>
        <p15:guide id="47" orient="horz" pos="3968">
          <p15:clr>
            <a:srgbClr val="F26B43"/>
          </p15:clr>
        </p15:guide>
        <p15:guide id="48" orient="horz" pos="4195">
          <p15:clr>
            <a:srgbClr val="F26B43"/>
          </p15:clr>
        </p15:guide>
        <p15:guide id="49" orient="horz" pos="4422">
          <p15:clr>
            <a:srgbClr val="F26B43"/>
          </p15:clr>
        </p15:guide>
        <p15:guide id="50" orient="horz" pos="464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20261" y="2549294"/>
            <a:ext cx="7184985" cy="2179460"/>
          </a:xfrm>
        </p:spPr>
        <p:txBody>
          <a:bodyPr>
            <a:noAutofit/>
          </a:bodyPr>
          <a:lstStyle/>
          <a:p>
            <a:r>
              <a:rPr lang="pl-PL" sz="1814" dirty="0"/>
              <a:t>Kryteria wyboru projektów </a:t>
            </a:r>
            <a:br>
              <a:rPr lang="pl-PL" sz="1814" dirty="0"/>
            </a:br>
            <a:r>
              <a:rPr lang="pl-PL" sz="1814" dirty="0"/>
              <a:t>dla Działania 1.5. Wsparcie przedsiębiorstw w ramach programu regionalnego Fundusze Europejskie dla Pomorza 2021-2027 w zakresie rozwoju systemu wsparcia inwestorów</a:t>
            </a:r>
            <a:br>
              <a:rPr lang="pl-PL" sz="1814" dirty="0"/>
            </a:br>
            <a:br>
              <a:rPr lang="pl-PL" sz="1814" dirty="0"/>
            </a:br>
            <a:endParaRPr lang="pl-PL" sz="1814" dirty="0"/>
          </a:p>
        </p:txBody>
      </p:sp>
      <p:sp>
        <p:nvSpPr>
          <p:cNvPr id="3" name="Tytuł 1">
            <a:extLst>
              <a:ext uri="{FF2B5EF4-FFF2-40B4-BE49-F238E27FC236}">
                <a16:creationId xmlns:a16="http://schemas.microsoft.com/office/drawing/2014/main" id="{C96AA398-3522-410B-85E9-4B36BB6C7778}"/>
              </a:ext>
            </a:extLst>
          </p:cNvPr>
          <p:cNvSpPr txBox="1">
            <a:spLocks/>
          </p:cNvSpPr>
          <p:nvPr/>
        </p:nvSpPr>
        <p:spPr>
          <a:xfrm>
            <a:off x="2986466" y="4478243"/>
            <a:ext cx="7184985" cy="100486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6" rtl="0" eaLnBrk="1" latinLnBrk="0" hangingPunct="1">
              <a:lnSpc>
                <a:spcPts val="3629"/>
              </a:lnSpc>
              <a:spcBef>
                <a:spcPct val="0"/>
              </a:spcBef>
              <a:buNone/>
              <a:defRPr sz="2903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sz="1814" dirty="0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4B2662BF-7672-48EA-AAF7-8B3409C5BDB1}"/>
              </a:ext>
            </a:extLst>
          </p:cNvPr>
          <p:cNvSpPr txBox="1"/>
          <p:nvPr/>
        </p:nvSpPr>
        <p:spPr>
          <a:xfrm>
            <a:off x="5521233" y="4728754"/>
            <a:ext cx="51210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dirty="0">
                <a:solidFill>
                  <a:schemeClr val="tx2"/>
                </a:solidFill>
              </a:rPr>
              <a:t>Posiedzenie Komitetu Monitorującego FEP 2021-2027 </a:t>
            </a:r>
          </a:p>
          <a:p>
            <a:r>
              <a:rPr lang="pl-PL" sz="1400" b="1" dirty="0">
                <a:solidFill>
                  <a:schemeClr val="tx2"/>
                </a:solidFill>
              </a:rPr>
              <a:t>Gdańsk, 6 grudnia 2023r.</a:t>
            </a:r>
          </a:p>
        </p:txBody>
      </p:sp>
    </p:spTree>
    <p:extLst>
      <p:ext uri="{BB962C8B-B14F-4D97-AF65-F5344CB8AC3E}">
        <p14:creationId xmlns:p14="http://schemas.microsoft.com/office/powerpoint/2010/main" val="618564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4027B1D-199F-4820-B8E2-E1698EA76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8612" y="915917"/>
            <a:ext cx="10637308" cy="5533998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4000"/>
              </a:lnSpc>
              <a:buSzPct val="130000"/>
              <a:buNone/>
            </a:pPr>
            <a:r>
              <a:rPr lang="pl-PL" sz="1900" b="1" dirty="0">
                <a:solidFill>
                  <a:schemeClr val="accent1"/>
                </a:solidFill>
              </a:rPr>
              <a:t>Obszar A. Zgodność z logiką interwencji Programu</a:t>
            </a:r>
          </a:p>
          <a:p>
            <a:pPr>
              <a:lnSpc>
                <a:spcPct val="114000"/>
              </a:lnSpc>
              <a:buSzPct val="130000"/>
              <a:buFont typeface="Wingdings" panose="05000000000000000000" pitchFamily="2" charset="2"/>
              <a:buChar char="§"/>
            </a:pPr>
            <a:r>
              <a:rPr lang="pl-PL" sz="1800" b="1" dirty="0"/>
              <a:t>Profil projektu</a:t>
            </a:r>
          </a:p>
          <a:p>
            <a:pPr marL="452438" lvl="1" indent="-228600">
              <a:lnSpc>
                <a:spcPct val="114000"/>
              </a:lnSpc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700" dirty="0"/>
              <a:t>sposób, w jakim założenia, cele i zakres przedmiotowy projektu wpisują się w wyzwania, zakres i ukierunkowanie celu szczegółowego 1 (iii) i Działania 1.5, w zakresie:</a:t>
            </a:r>
          </a:p>
          <a:p>
            <a:pPr marL="803275" lvl="3" indent="-342900">
              <a:lnSpc>
                <a:spcPct val="114000"/>
              </a:lnSpc>
              <a:spcBef>
                <a:spcPts val="0"/>
              </a:spcBef>
              <a:buClr>
                <a:schemeClr val="accent1"/>
              </a:buClr>
            </a:pPr>
            <a:r>
              <a:rPr lang="pl-PL" sz="1700" dirty="0"/>
              <a:t>kontynuacji kompleksowych i skoordynowanych działań w zakresie rozwoju systemu wsparcia inwestorów w regionie,</a:t>
            </a:r>
          </a:p>
          <a:p>
            <a:pPr marL="803275" lvl="3" indent="-342900">
              <a:lnSpc>
                <a:spcPct val="114000"/>
              </a:lnSpc>
              <a:spcBef>
                <a:spcPts val="0"/>
              </a:spcBef>
              <a:buClr>
                <a:schemeClr val="accent1"/>
              </a:buClr>
            </a:pPr>
            <a:r>
              <a:rPr lang="pl-PL" sz="1700" dirty="0"/>
              <a:t>zapewnienia skoordynowanej i kompleksowej oferty usług dla nowych i obecnych w regionie inwestorów,</a:t>
            </a:r>
          </a:p>
          <a:p>
            <a:pPr marL="803275" lvl="3" indent="-342900">
              <a:lnSpc>
                <a:spcPct val="114000"/>
              </a:lnSpc>
              <a:spcBef>
                <a:spcPts val="0"/>
              </a:spcBef>
              <a:buClr>
                <a:schemeClr val="accent1"/>
              </a:buClr>
            </a:pPr>
            <a:r>
              <a:rPr lang="pl-PL" sz="1700" dirty="0"/>
              <a:t>opisania koncepcji wparcia inwestycji produkcyjnych MŚP,</a:t>
            </a:r>
          </a:p>
          <a:p>
            <a:pPr marL="803275" lvl="3" indent="-34290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</a:pPr>
            <a:r>
              <a:rPr lang="pl-PL" sz="1700" dirty="0"/>
              <a:t>przyczyniania się do koncentracji na MŚP działających w obszarach ISP oraz branżach kluczowych mających istotne znaczenie dla rozwoju poszczególnych obszarów województwa.</a:t>
            </a:r>
          </a:p>
          <a:p>
            <a:pPr>
              <a:lnSpc>
                <a:spcPct val="114000"/>
              </a:lnSpc>
              <a:spcBef>
                <a:spcPts val="600"/>
              </a:spcBef>
              <a:buSzPct val="130000"/>
              <a:buFont typeface="Wingdings" panose="05000000000000000000" pitchFamily="2" charset="2"/>
              <a:buChar char="§"/>
            </a:pPr>
            <a:r>
              <a:rPr lang="pl-PL" sz="1800" b="1" dirty="0"/>
              <a:t>Potrzeba realizacji projektu</a:t>
            </a:r>
          </a:p>
          <a:p>
            <a:pPr marL="452438" lvl="1" indent="-228600">
              <a:lnSpc>
                <a:spcPct val="114000"/>
              </a:lnSpc>
              <a:spcAft>
                <a:spcPts val="6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700" dirty="0"/>
              <a:t>popytowy charakter projektu, tj. odpowiedź na istotną, zdiagnozowane potrzeby inwestycyjne pomorskiej gospodarki, a także wpływ na rozszerzenie oferty w zakresie wspierania i zwiększenia jej dostępności dla inwestorów.</a:t>
            </a:r>
          </a:p>
          <a:p>
            <a:pPr>
              <a:lnSpc>
                <a:spcPct val="114000"/>
              </a:lnSpc>
              <a:buSzPct val="130000"/>
              <a:buFont typeface="Wingdings" panose="05000000000000000000" pitchFamily="2" charset="2"/>
              <a:buChar char="§"/>
            </a:pPr>
            <a:r>
              <a:rPr lang="pl-PL" sz="1800" b="1" dirty="0"/>
              <a:t>Wkład w zakładane efekty</a:t>
            </a:r>
          </a:p>
          <a:p>
            <a:pPr marL="452438" lvl="1" indent="-228600">
              <a:lnSpc>
                <a:spcPct val="114000"/>
              </a:lnSpc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700" dirty="0"/>
              <a:t>wkład w osiągnięcie założonych wartości wskaźników.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481FEA5-196E-4BBE-BA88-08AB29B199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 vert="horz" lIns="0" tIns="72000" rIns="0" bIns="72000" rtlCol="0" anchor="ctr" anchorCtr="0"/>
          <a:lstStyle/>
          <a:p>
            <a:fld id="{EB4015AA-59F6-416B-87A6-8E3D940284E2}" type="slidenum">
              <a:rPr lang="pl-PL" sz="1200"/>
              <a:pPr/>
              <a:t>10</a:t>
            </a:fld>
            <a:endParaRPr lang="pl-PL" sz="1200" dirty="0"/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60CBF925-819B-4982-80CE-AB2565400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612" y="326438"/>
            <a:ext cx="10206121" cy="513803"/>
          </a:xfrm>
        </p:spPr>
        <p:txBody>
          <a:bodyPr>
            <a:normAutofit/>
          </a:bodyPr>
          <a:lstStyle/>
          <a:p>
            <a:r>
              <a:rPr lang="pl-PL" dirty="0"/>
              <a:t>Kryteria wyboru projektów – strategiczne obligatoryjne (0/1)</a:t>
            </a:r>
          </a:p>
        </p:txBody>
      </p:sp>
    </p:spTree>
    <p:extLst>
      <p:ext uri="{BB962C8B-B14F-4D97-AF65-F5344CB8AC3E}">
        <p14:creationId xmlns:p14="http://schemas.microsoft.com/office/powerpoint/2010/main" val="3207669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4027B1D-199F-4820-B8E2-E1698EA76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9635" y="1061639"/>
            <a:ext cx="9852729" cy="4101376"/>
          </a:xfrm>
        </p:spPr>
        <p:txBody>
          <a:bodyPr>
            <a:normAutofit/>
          </a:bodyPr>
          <a:lstStyle/>
          <a:p>
            <a:pPr marL="0" indent="0">
              <a:lnSpc>
                <a:spcPct val="123000"/>
              </a:lnSpc>
              <a:buSzPct val="130000"/>
              <a:buNone/>
            </a:pPr>
            <a:r>
              <a:rPr lang="pl-PL" sz="1800" b="1" dirty="0">
                <a:solidFill>
                  <a:schemeClr val="accent1"/>
                </a:solidFill>
              </a:rPr>
              <a:t>Obszar B. Oddziaływanie projektu</a:t>
            </a:r>
          </a:p>
          <a:p>
            <a:pPr>
              <a:lnSpc>
                <a:spcPct val="123000"/>
              </a:lnSpc>
              <a:buSzPct val="130000"/>
              <a:buFont typeface="Wingdings" panose="05000000000000000000" pitchFamily="2" charset="2"/>
              <a:buChar char="§"/>
            </a:pPr>
            <a:r>
              <a:rPr lang="pl-PL" sz="1700" b="1" dirty="0"/>
              <a:t>Kompleksowość projektu</a:t>
            </a:r>
          </a:p>
          <a:p>
            <a:pPr marL="452438" lvl="1" indent="-228600">
              <a:lnSpc>
                <a:spcPct val="123000"/>
              </a:lnSpc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700" dirty="0"/>
              <a:t>spójność i gwarancja rozwoju całościowego, skoordynowanego i efektywnego systemu wsparcia inwestorów  w regionie,</a:t>
            </a:r>
          </a:p>
          <a:p>
            <a:pPr marL="452438" lvl="1" indent="-228600">
              <a:lnSpc>
                <a:spcPct val="123000"/>
              </a:lnSpc>
              <a:spcAft>
                <a:spcPts val="6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700" dirty="0"/>
              <a:t>uwzględnienie szerokiego wachlarza działań,</a:t>
            </a:r>
          </a:p>
          <a:p>
            <a:pPr marL="452438" lvl="1" indent="-228600">
              <a:lnSpc>
                <a:spcPct val="123000"/>
              </a:lnSpc>
              <a:spcAft>
                <a:spcPts val="6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700" dirty="0"/>
              <a:t>jakość działań w ramach </a:t>
            </a:r>
            <a:r>
              <a:rPr lang="pl-PL" dirty="0"/>
              <a:t>finansowania krzyżowego </a:t>
            </a:r>
            <a:r>
              <a:rPr lang="pl-PL" sz="1700" dirty="0"/>
              <a:t>.</a:t>
            </a:r>
          </a:p>
          <a:p>
            <a:pPr>
              <a:lnSpc>
                <a:spcPct val="123000"/>
              </a:lnSpc>
              <a:buSzPct val="130000"/>
              <a:buFont typeface="Wingdings" panose="05000000000000000000" pitchFamily="2" charset="2"/>
              <a:buChar char="§"/>
            </a:pPr>
            <a:r>
              <a:rPr lang="pl-PL" sz="1700" b="1" dirty="0"/>
              <a:t>Komplementarność projektu</a:t>
            </a:r>
          </a:p>
          <a:p>
            <a:pPr marL="452438" lvl="1" indent="-228600">
              <a:lnSpc>
                <a:spcPct val="123000"/>
              </a:lnSpc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700" dirty="0"/>
              <a:t>związek z innymi projektami w zakresie rozwoju kompleksowego i skoordynowanego systemu wsparcia inwestorów  w regionie.</a:t>
            </a:r>
          </a:p>
          <a:p>
            <a:pPr>
              <a:lnSpc>
                <a:spcPct val="123000"/>
              </a:lnSpc>
            </a:pPr>
            <a:endParaRPr lang="pl-PL" sz="2000" b="1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481FEA5-196E-4BBE-BA88-08AB29B199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 vert="horz" lIns="0" tIns="72000" rIns="0" bIns="72000" rtlCol="0" anchor="ctr" anchorCtr="0"/>
          <a:lstStyle/>
          <a:p>
            <a:fld id="{EB4015AA-59F6-416B-87A6-8E3D940284E2}" type="slidenum">
              <a:rPr lang="pl-PL" sz="1200"/>
              <a:pPr/>
              <a:t>11</a:t>
            </a:fld>
            <a:endParaRPr lang="pl-PL" sz="1200" dirty="0"/>
          </a:p>
        </p:txBody>
      </p:sp>
      <p:sp>
        <p:nvSpPr>
          <p:cNvPr id="8" name="Tytuł 1">
            <a:extLst>
              <a:ext uri="{FF2B5EF4-FFF2-40B4-BE49-F238E27FC236}">
                <a16:creationId xmlns:a16="http://schemas.microsoft.com/office/drawing/2014/main" id="{100650DE-3CFE-4289-BB9A-E278E7C5A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612" y="326438"/>
            <a:ext cx="10206121" cy="513803"/>
          </a:xfrm>
        </p:spPr>
        <p:txBody>
          <a:bodyPr>
            <a:normAutofit/>
          </a:bodyPr>
          <a:lstStyle/>
          <a:p>
            <a:r>
              <a:rPr lang="pl-PL" dirty="0"/>
              <a:t>Kryteria wyboru projektów – strategiczne obligatoryjne (0/1)</a:t>
            </a:r>
          </a:p>
        </p:txBody>
      </p:sp>
    </p:spTree>
    <p:extLst>
      <p:ext uri="{BB962C8B-B14F-4D97-AF65-F5344CB8AC3E}">
        <p14:creationId xmlns:p14="http://schemas.microsoft.com/office/powerpoint/2010/main" val="18893202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4027B1D-199F-4820-B8E2-E1698EA76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8612" y="1048022"/>
            <a:ext cx="10675379" cy="5207811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4000"/>
              </a:lnSpc>
              <a:buSzPct val="130000"/>
              <a:buNone/>
            </a:pPr>
            <a:r>
              <a:rPr lang="pl-PL" sz="1800" b="1" dirty="0">
                <a:solidFill>
                  <a:schemeClr val="accent1"/>
                </a:solidFill>
              </a:rPr>
              <a:t>Obszar C. Wartość dodana projektu</a:t>
            </a:r>
          </a:p>
          <a:p>
            <a:pPr>
              <a:lnSpc>
                <a:spcPct val="114000"/>
              </a:lnSpc>
              <a:buSzPct val="130000"/>
              <a:buFont typeface="Wingdings" panose="05000000000000000000" pitchFamily="2" charset="2"/>
              <a:buChar char="§"/>
            </a:pPr>
            <a:r>
              <a:rPr lang="pl-PL" sz="1700" b="1" dirty="0"/>
              <a:t>Partnerstwo</a:t>
            </a:r>
          </a:p>
          <a:p>
            <a:pPr marL="452438" lvl="1" indent="-228600">
              <a:lnSpc>
                <a:spcPct val="114000"/>
              </a:lnSpc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700" dirty="0"/>
              <a:t>ukierunkowanie projektu na tworzenie sieci współpracy z interesariuszami, w szczególności regionalnymi, działającymi w obszarze wspierania inwestycji.</a:t>
            </a:r>
          </a:p>
          <a:p>
            <a:pPr>
              <a:lnSpc>
                <a:spcPct val="114000"/>
              </a:lnSpc>
              <a:buSzPct val="130000"/>
              <a:buFont typeface="Wingdings" panose="05000000000000000000" pitchFamily="2" charset="2"/>
              <a:buChar char="§"/>
            </a:pPr>
            <a:r>
              <a:rPr lang="pl-PL" sz="1700" b="1" dirty="0"/>
              <a:t>Odporność gospodarki</a:t>
            </a:r>
          </a:p>
          <a:p>
            <a:pPr marL="452438" lvl="1" indent="-228600">
              <a:lnSpc>
                <a:spcPct val="114000"/>
              </a:lnSpc>
              <a:buClr>
                <a:schemeClr val="accent1"/>
              </a:buClr>
              <a:buSzPct val="130000"/>
              <a:buFont typeface="Courier New" panose="02070309020205020404" pitchFamily="49" charset="0"/>
              <a:buChar char="o"/>
            </a:pPr>
            <a:r>
              <a:rPr lang="pl-PL" sz="1700" dirty="0"/>
              <a:t>ukierunkowanie projektu na wzmacnianie odporności gospodarki regionu.</a:t>
            </a:r>
          </a:p>
          <a:p>
            <a:pPr>
              <a:lnSpc>
                <a:spcPct val="114000"/>
              </a:lnSpc>
              <a:buSzPct val="130000"/>
              <a:buFont typeface="Wingdings" panose="05000000000000000000" pitchFamily="2" charset="2"/>
              <a:buChar char="§"/>
            </a:pPr>
            <a:r>
              <a:rPr lang="pl-PL" sz="1700" b="1" dirty="0"/>
              <a:t>Wzrost atrakcyjności inwestycyjnej i zatrudnienia</a:t>
            </a:r>
          </a:p>
          <a:p>
            <a:pPr marL="452438" lvl="1" indent="-228600">
              <a:lnSpc>
                <a:spcPct val="114000"/>
              </a:lnSpc>
              <a:buClr>
                <a:schemeClr val="accent1"/>
              </a:buClr>
              <a:buSzPct val="130000"/>
              <a:buFont typeface="Courier New" panose="02070309020205020404" pitchFamily="49" charset="0"/>
              <a:buChar char="o"/>
            </a:pPr>
            <a:r>
              <a:rPr lang="pl-PL" sz="1700" dirty="0"/>
              <a:t>ukierunkowanie projektu na wzmacnianie atrakcyjności inwestycyjnej regionu i tworzenie wysokiej jakości trwałych miejsc pracy oraz przyczynianie się do wzrostu zatrudnienia.</a:t>
            </a:r>
          </a:p>
          <a:p>
            <a:pPr marL="228602" lvl="1">
              <a:lnSpc>
                <a:spcPct val="114000"/>
              </a:lnSpc>
              <a:spcBef>
                <a:spcPts val="1000"/>
              </a:spcBef>
              <a:buClr>
                <a:schemeClr val="accent1"/>
              </a:buClr>
              <a:buSzPct val="130000"/>
              <a:buFont typeface="Wingdings" panose="05000000000000000000" pitchFamily="2" charset="2"/>
              <a:buChar char="§"/>
            </a:pPr>
            <a:r>
              <a:rPr lang="pl-PL" sz="1600" b="1" dirty="0"/>
              <a:t>Wykorzystanie przestrzeni </a:t>
            </a:r>
          </a:p>
          <a:p>
            <a:pPr marL="452438" lvl="1" indent="-228600">
              <a:lnSpc>
                <a:spcPct val="114000"/>
              </a:lnSpc>
              <a:buClr>
                <a:schemeClr val="accent1"/>
              </a:buClr>
              <a:buSzPct val="130000"/>
              <a:buFont typeface="Courier New" panose="02070309020205020404" pitchFamily="49" charset="0"/>
              <a:buChar char="o"/>
            </a:pPr>
            <a:r>
              <a:rPr lang="pl-PL" sz="1700" dirty="0"/>
              <a:t>ukierunkowanie projektu na realizację działań na zdegradowanych przestrzennie i ekologicznie terenach obecnie lub dawniej wykorzystywanych pod działalność przemysłową.</a:t>
            </a:r>
          </a:p>
          <a:p>
            <a:pPr>
              <a:lnSpc>
                <a:spcPct val="114000"/>
              </a:lnSpc>
              <a:buSzPct val="130000"/>
              <a:buFont typeface="Wingdings" panose="05000000000000000000" pitchFamily="2" charset="2"/>
              <a:buChar char="§"/>
            </a:pPr>
            <a:r>
              <a:rPr lang="pl-PL" sz="1700" b="1" dirty="0"/>
              <a:t>Zasada DNSH</a:t>
            </a:r>
          </a:p>
          <a:p>
            <a:pPr marL="452438" lvl="1" indent="-228600">
              <a:lnSpc>
                <a:spcPct val="114000"/>
              </a:lnSpc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700" dirty="0"/>
              <a:t>wpisywanie się w zalecenia związane z realizacją zasady DNSH wskazane w „Analizie spełniania zasady DNSH dla projektu programu Fundusze Europejskie dla Pomorza 2021-2027”.</a:t>
            </a:r>
          </a:p>
          <a:p>
            <a:pPr>
              <a:lnSpc>
                <a:spcPct val="114000"/>
              </a:lnSpc>
            </a:pPr>
            <a:endParaRPr lang="pl-PL" sz="1800" b="1" dirty="0"/>
          </a:p>
          <a:p>
            <a:pPr>
              <a:lnSpc>
                <a:spcPct val="114000"/>
              </a:lnSpc>
            </a:pPr>
            <a:endParaRPr lang="pl-PL" sz="1800" b="1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481FEA5-196E-4BBE-BA88-08AB29B199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 vert="horz" lIns="0" tIns="72000" rIns="0" bIns="72000" rtlCol="0" anchor="ctr" anchorCtr="0"/>
          <a:lstStyle/>
          <a:p>
            <a:fld id="{EB4015AA-59F6-416B-87A6-8E3D940284E2}" type="slidenum">
              <a:rPr lang="pl-PL" sz="1200"/>
              <a:pPr/>
              <a:t>12</a:t>
            </a:fld>
            <a:endParaRPr lang="pl-PL" sz="1200" dirty="0"/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71202E70-51AF-4E66-8060-589D8DB14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612" y="326438"/>
            <a:ext cx="10206121" cy="513803"/>
          </a:xfrm>
        </p:spPr>
        <p:txBody>
          <a:bodyPr>
            <a:normAutofit/>
          </a:bodyPr>
          <a:lstStyle/>
          <a:p>
            <a:r>
              <a:rPr lang="pl-PL" dirty="0"/>
              <a:t>Kryteria wyboru projektów – strategiczne fakultatywne</a:t>
            </a:r>
          </a:p>
        </p:txBody>
      </p:sp>
    </p:spTree>
    <p:extLst>
      <p:ext uri="{BB962C8B-B14F-4D97-AF65-F5344CB8AC3E}">
        <p14:creationId xmlns:p14="http://schemas.microsoft.com/office/powerpoint/2010/main" val="35253362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5">
            <a:extLst>
              <a:ext uri="{FF2B5EF4-FFF2-40B4-BE49-F238E27FC236}">
                <a16:creationId xmlns:a16="http://schemas.microsoft.com/office/drawing/2014/main" id="{80683CB0-5D83-43DD-B3FD-D0C64C3A6D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6291" y="2383810"/>
            <a:ext cx="9602680" cy="280894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br>
              <a:rPr lang="pl-PL" sz="3629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3629" dirty="0"/>
              <a:t>Dziękuję za uwagę</a:t>
            </a:r>
            <a:br>
              <a:rPr lang="pl-PL" sz="3629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sz="36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994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D45123-73E4-476B-A728-685ED8CB6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0659" y="331329"/>
            <a:ext cx="9005179" cy="979757"/>
          </a:xfrm>
        </p:spPr>
        <p:txBody>
          <a:bodyPr/>
          <a:lstStyle/>
          <a:p>
            <a:r>
              <a:rPr lang="pl-PL" dirty="0"/>
              <a:t>Działanie 1.5 Wsparcie przedsiębiorstw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FF0D79D-DC8C-4D2B-B025-FAE4F93C3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0659" y="946674"/>
            <a:ext cx="10011147" cy="4964651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  <a:buSzPct val="130000"/>
              <a:buFont typeface="Wingdings" panose="05000000000000000000" pitchFamily="2" charset="2"/>
              <a:buChar char="§"/>
            </a:pPr>
            <a:r>
              <a:rPr lang="pl-PL" sz="1996" dirty="0"/>
              <a:t>Główne cele Działania:</a:t>
            </a:r>
          </a:p>
          <a:p>
            <a:pPr marL="542925" lvl="2" indent="-271463">
              <a:lnSpc>
                <a:spcPct val="114000"/>
              </a:lnSpc>
              <a:spcBef>
                <a:spcPts val="1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996" dirty="0"/>
              <a:t>poprawa warunków do rozwoju pomorskich mikro, małych i średnich przedsiębiorstw poprzez realizację kompleksowych i skoordynowanych działań w obszarach:</a:t>
            </a:r>
          </a:p>
          <a:p>
            <a:pPr marL="917575" lvl="3" indent="-342900">
              <a:lnSpc>
                <a:spcPct val="114000"/>
              </a:lnSpc>
              <a:spcBef>
                <a:spcPts val="0"/>
              </a:spcBef>
              <a:buClr>
                <a:schemeClr val="accent1"/>
              </a:buClr>
            </a:pPr>
            <a:r>
              <a:rPr lang="pl-PL" sz="1996" dirty="0"/>
              <a:t>usług doradczych dla MŚP, </a:t>
            </a:r>
          </a:p>
          <a:p>
            <a:pPr marL="917575" lvl="3" indent="-342900">
              <a:lnSpc>
                <a:spcPct val="114000"/>
              </a:lnSpc>
              <a:spcBef>
                <a:spcPts val="0"/>
              </a:spcBef>
              <a:buClr>
                <a:schemeClr val="accent1"/>
              </a:buClr>
            </a:pPr>
            <a:r>
              <a:rPr lang="pl-PL" sz="1996" b="1" dirty="0"/>
              <a:t>kompleksowego wsparcia inwestorów,</a:t>
            </a:r>
          </a:p>
          <a:p>
            <a:pPr marL="917575" lvl="3" indent="-342900">
              <a:lnSpc>
                <a:spcPct val="114000"/>
              </a:lnSpc>
              <a:spcBef>
                <a:spcPts val="0"/>
              </a:spcBef>
              <a:buClr>
                <a:schemeClr val="accent1"/>
              </a:buClr>
            </a:pPr>
            <a:r>
              <a:rPr lang="pl-PL" sz="1996" dirty="0"/>
              <a:t>wsparcia eksportu.</a:t>
            </a:r>
          </a:p>
          <a:p>
            <a:pPr marL="342900" lvl="1" indent="-342900">
              <a:lnSpc>
                <a:spcPct val="114000"/>
              </a:lnSpc>
              <a:spcBef>
                <a:spcPts val="1000"/>
              </a:spcBef>
              <a:buClr>
                <a:schemeClr val="accent1"/>
              </a:buClr>
              <a:buSzPct val="130000"/>
              <a:buFont typeface="Wingdings" panose="05000000000000000000" pitchFamily="2" charset="2"/>
              <a:buChar char="§"/>
            </a:pPr>
            <a:r>
              <a:rPr lang="pl-PL" sz="1996" dirty="0"/>
              <a:t>Przedmiotem projektów będą wyłącznie </a:t>
            </a:r>
            <a:r>
              <a:rPr lang="pl-PL" sz="1996" b="1" dirty="0"/>
              <a:t>elementy przedsięwzięć strategicznych </a:t>
            </a:r>
            <a:r>
              <a:rPr lang="pl-PL" sz="1996" dirty="0"/>
              <a:t>zdefiniowanych w Regionalnym Programie Strategicznym (RPS) w zakresie gospodarki, rynku pracy, oferty turystycznej i czasu wolnego – </a:t>
            </a:r>
            <a:r>
              <a:rPr lang="pl-PL" sz="1996" b="1" dirty="0"/>
              <a:t>niekonkurencyjny sposób wyboru</a:t>
            </a:r>
            <a:r>
              <a:rPr lang="pl-PL" sz="1996" dirty="0"/>
              <a:t>.</a:t>
            </a:r>
          </a:p>
          <a:p>
            <a:pPr marL="342900" lvl="1" indent="-342900">
              <a:lnSpc>
                <a:spcPct val="114000"/>
              </a:lnSpc>
              <a:spcBef>
                <a:spcPts val="1000"/>
              </a:spcBef>
              <a:buClr>
                <a:schemeClr val="accent1"/>
              </a:buClr>
              <a:buSzPct val="130000"/>
              <a:buFont typeface="Wingdings" panose="05000000000000000000" pitchFamily="2" charset="2"/>
              <a:buChar char="§"/>
            </a:pPr>
            <a:r>
              <a:rPr lang="pl-PL" sz="1996" dirty="0"/>
              <a:t>Projekty realizowane będą w formule </a:t>
            </a:r>
            <a:r>
              <a:rPr lang="pl-PL" sz="1996" b="1" dirty="0"/>
              <a:t>projektów grantowych.</a:t>
            </a:r>
          </a:p>
          <a:p>
            <a:pPr marL="457204" lvl="2" indent="0">
              <a:lnSpc>
                <a:spcPct val="114000"/>
              </a:lnSpc>
              <a:spcBef>
                <a:spcPts val="1000"/>
              </a:spcBef>
              <a:buClr>
                <a:schemeClr val="accent1"/>
              </a:buClr>
              <a:buNone/>
            </a:pPr>
            <a:endParaRPr lang="pl-PL" sz="1996" dirty="0"/>
          </a:p>
          <a:p>
            <a:pPr marL="457204" lvl="2" indent="0">
              <a:lnSpc>
                <a:spcPct val="114000"/>
              </a:lnSpc>
              <a:spcBef>
                <a:spcPts val="1000"/>
              </a:spcBef>
              <a:buClr>
                <a:schemeClr val="accent1"/>
              </a:buClr>
              <a:buNone/>
            </a:pPr>
            <a:endParaRPr lang="pl-PL" sz="1996" dirty="0"/>
          </a:p>
          <a:p>
            <a:pPr marL="914406" lvl="3" indent="0">
              <a:lnSpc>
                <a:spcPct val="114000"/>
              </a:lnSpc>
              <a:spcBef>
                <a:spcPts val="1000"/>
              </a:spcBef>
              <a:buClr>
                <a:schemeClr val="accent1"/>
              </a:buClr>
              <a:buNone/>
            </a:pPr>
            <a:endParaRPr lang="pl-PL" sz="1996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E90354D-B7CA-4203-9110-88C2DF9EB8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829998" y="6363377"/>
            <a:ext cx="1231537" cy="163293"/>
          </a:xfrm>
        </p:spPr>
        <p:txBody>
          <a:bodyPr/>
          <a:lstStyle/>
          <a:p>
            <a:pPr defTabSz="414772"/>
            <a:fld id="{EB4015AA-59F6-416B-87A6-8E3D940284E2}" type="slidenum">
              <a:rPr lang="pl-PL" sz="1200">
                <a:solidFill>
                  <a:srgbClr val="002073"/>
                </a:solidFill>
              </a:rPr>
              <a:pPr defTabSz="414772"/>
              <a:t>2</a:t>
            </a:fld>
            <a:endParaRPr lang="pl-PL" sz="1200" dirty="0">
              <a:solidFill>
                <a:srgbClr val="00207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78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471B1E-039F-4970-A2FC-F02D5304C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613" y="489732"/>
            <a:ext cx="9852728" cy="803810"/>
          </a:xfrm>
        </p:spPr>
        <p:txBody>
          <a:bodyPr/>
          <a:lstStyle/>
          <a:p>
            <a:r>
              <a:rPr lang="pl-PL" dirty="0"/>
              <a:t>Typ projektu: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F8CA37C-3516-423B-85D0-7100B357C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8613" y="1189464"/>
            <a:ext cx="9852729" cy="487400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sz="2000" dirty="0"/>
              <a:t>Rozwój systemu wsparcia inwestorów, na który składają się następujące zadania:</a:t>
            </a:r>
          </a:p>
          <a:p>
            <a:pPr marL="630238" lvl="1" indent="-320675">
              <a:lnSpc>
                <a:spcPct val="150000"/>
              </a:lnSpc>
              <a:spcBef>
                <a:spcPts val="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2000" dirty="0"/>
              <a:t>rozwój </a:t>
            </a:r>
            <a:r>
              <a:rPr lang="pl-PL" sz="2000" b="1" dirty="0"/>
              <a:t>kompleksowej oferty usług dla </a:t>
            </a:r>
            <a:r>
              <a:rPr lang="pl-PL" sz="2000" dirty="0"/>
              <a:t>nowych i obecnych w regionie </a:t>
            </a:r>
            <a:r>
              <a:rPr lang="pl-PL" sz="2000" b="1" dirty="0"/>
              <a:t>inwestorów</a:t>
            </a:r>
            <a:r>
              <a:rPr lang="pl-PL" sz="2000" dirty="0"/>
              <a:t>;</a:t>
            </a:r>
          </a:p>
          <a:p>
            <a:pPr marL="630238" lvl="1" indent="-320675">
              <a:lnSpc>
                <a:spcPct val="150000"/>
              </a:lnSpc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2000" dirty="0"/>
              <a:t>inicjowanie projektów na rzecz zwiększenia atrakcyjności regionu, w tym </a:t>
            </a:r>
            <a:r>
              <a:rPr lang="pl-PL" sz="2000" b="1" dirty="0"/>
              <a:t>obsługa projektów inwestycyjnych</a:t>
            </a:r>
            <a:r>
              <a:rPr lang="pl-PL" sz="2000" dirty="0"/>
              <a:t> oraz budowa i rozwój zaplecza badawczo-analitycznego regionu;</a:t>
            </a:r>
          </a:p>
          <a:p>
            <a:pPr marL="630238" lvl="1" indent="-320675">
              <a:lnSpc>
                <a:spcPct val="150000"/>
              </a:lnSpc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2000" dirty="0"/>
              <a:t>wsparcie przedsiębiorstw </a:t>
            </a:r>
            <a:r>
              <a:rPr lang="pl-PL" sz="2000" b="1" dirty="0"/>
              <a:t>w zakresie planowania, przygotowania oraz realizacji </a:t>
            </a:r>
            <a:r>
              <a:rPr lang="pl-PL" sz="2000" dirty="0"/>
              <a:t>inwestycji;</a:t>
            </a:r>
          </a:p>
          <a:p>
            <a:pPr marL="630238" lvl="1" indent="-320675">
              <a:lnSpc>
                <a:spcPct val="150000"/>
              </a:lnSpc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2000" b="1" dirty="0"/>
              <a:t>wsparcie przedsiębiorstw </a:t>
            </a:r>
            <a:r>
              <a:rPr lang="pl-PL" sz="2000" dirty="0"/>
              <a:t>w promowaniu produktów i usług oraz ich oferty </a:t>
            </a:r>
            <a:r>
              <a:rPr lang="pl-PL" sz="2000" b="1" dirty="0"/>
              <a:t>jako pracodawcy,</a:t>
            </a:r>
            <a:r>
              <a:rPr lang="pl-PL" sz="2000" dirty="0"/>
              <a:t> tworzenie warunków do przyciągania, zatrzymywania i rozwijania talentów (w tym tworzenie rozwiązań adaptacyjnych);</a:t>
            </a:r>
          </a:p>
          <a:p>
            <a:pPr marL="630238" lvl="1" indent="-320675">
              <a:lnSpc>
                <a:spcPct val="150000"/>
              </a:lnSpc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2000" dirty="0"/>
              <a:t>wsparcie </a:t>
            </a:r>
            <a:r>
              <a:rPr lang="pl-PL" sz="2000" b="1" dirty="0"/>
              <a:t>inwestycji produkcyjnych </a:t>
            </a:r>
            <a:r>
              <a:rPr lang="pl-PL" sz="2000" dirty="0"/>
              <a:t>MŚP.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832166A-2FE8-455E-A594-447E41E1BCE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51227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BEDEAD-AFA2-420C-8446-79FF43218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613" y="478158"/>
            <a:ext cx="9852728" cy="979757"/>
          </a:xfrm>
        </p:spPr>
        <p:txBody>
          <a:bodyPr/>
          <a:lstStyle/>
          <a:p>
            <a:r>
              <a:rPr lang="pl-PL" dirty="0"/>
              <a:t>Gminy województwa pomorskiego, na terenie których mogą być realizowane inwestycje produkcyjne MŚP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874C33F5-6CC8-41A1-A475-2093D500FC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92729" y="1434359"/>
            <a:ext cx="5699760" cy="4649316"/>
          </a:xfrm>
          <a:prstGeom prst="rect">
            <a:avLst/>
          </a:prstGeom>
        </p:spPr>
      </p:pic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BD50EE5-B00D-4632-830C-F93F24C252C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389C9C0F-E57F-47A8-9DDC-66FC2AD86C97}"/>
              </a:ext>
            </a:extLst>
          </p:cNvPr>
          <p:cNvSpPr txBox="1"/>
          <p:nvPr/>
        </p:nvSpPr>
        <p:spPr>
          <a:xfrm>
            <a:off x="1168613" y="1673831"/>
            <a:ext cx="5195236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pl-PL" sz="2000" b="1" dirty="0">
                <a:solidFill>
                  <a:schemeClr val="tx2"/>
                </a:solidFill>
              </a:rPr>
              <a:t>Wsparcie – w formie bezzwrotnej – inwestycji produkcyjnych MŚP: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2000" dirty="0"/>
              <a:t>poza Obszarem Metropolitalnym Gdańsk-Gdynia-Sopot </a:t>
            </a:r>
          </a:p>
          <a:p>
            <a:r>
              <a:rPr lang="pl-PL" sz="2000" b="1" dirty="0"/>
              <a:t>i 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2000" dirty="0"/>
              <a:t>na obszarach w gorszej sytuacji społeczno-gospodarczej, tj. o:</a:t>
            </a:r>
          </a:p>
          <a:p>
            <a:pPr marL="630238" lvl="2" indent="-34290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2000" dirty="0"/>
              <a:t>wskaźniku dochodów podatkowych niższym od uśrednionej wartości dla województwa (wskaźnik </a:t>
            </a:r>
            <a:r>
              <a:rPr lang="pl-PL" sz="2000" dirty="0" err="1"/>
              <a:t>Gg</a:t>
            </a:r>
            <a:r>
              <a:rPr lang="pl-PL" sz="2000" dirty="0"/>
              <a:t>),</a:t>
            </a:r>
          </a:p>
          <a:p>
            <a:pPr marL="630238" lvl="1" indent="-34290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2000" dirty="0"/>
              <a:t>poziomie przedsiębiorczości niższym od średniej dla regionu,</a:t>
            </a:r>
          </a:p>
          <a:p>
            <a:pPr marL="630238" lvl="1" indent="-34290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2000" dirty="0"/>
              <a:t>ponadprzeciętnym poziomie bezrobocia.</a:t>
            </a:r>
          </a:p>
        </p:txBody>
      </p:sp>
    </p:spTree>
    <p:extLst>
      <p:ext uri="{BB962C8B-B14F-4D97-AF65-F5344CB8AC3E}">
        <p14:creationId xmlns:p14="http://schemas.microsoft.com/office/powerpoint/2010/main" val="1751731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9ABEB3-C697-453E-8C38-B5586EC92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613" y="326438"/>
            <a:ext cx="9852728" cy="513803"/>
          </a:xfrm>
        </p:spPr>
        <p:txBody>
          <a:bodyPr/>
          <a:lstStyle/>
          <a:p>
            <a:r>
              <a:rPr lang="pl-PL" dirty="0"/>
              <a:t>Kryteria wyboru projektów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E03BE97-9DA4-4394-89A3-AA91A892B3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8613" y="1003534"/>
            <a:ext cx="10360885" cy="5364735"/>
          </a:xfrm>
        </p:spPr>
        <p:txBody>
          <a:bodyPr>
            <a:normAutofit lnSpcReduction="10000"/>
          </a:bodyPr>
          <a:lstStyle/>
          <a:p>
            <a:pPr>
              <a:lnSpc>
                <a:spcPct val="114000"/>
              </a:lnSpc>
              <a:buSzPct val="130000"/>
              <a:buFont typeface="Wingdings" panose="05000000000000000000" pitchFamily="2" charset="2"/>
              <a:buChar char="§"/>
            </a:pPr>
            <a:r>
              <a:rPr lang="pl-PL" sz="2000" dirty="0"/>
              <a:t>sformułowane w oparciu o „Metodykę wyboru projektów w ramach programu regionalnego Fundusze Europejskie dla Pomorza 2021-2027 …” przyjętą 29 marca 2023 r.</a:t>
            </a:r>
          </a:p>
          <a:p>
            <a:pPr>
              <a:lnSpc>
                <a:spcPct val="114000"/>
              </a:lnSpc>
              <a:buSzPct val="130000"/>
              <a:buFont typeface="Wingdings" panose="05000000000000000000" pitchFamily="2" charset="2"/>
              <a:buChar char="§"/>
            </a:pPr>
            <a:r>
              <a:rPr lang="pl-PL" sz="2000" dirty="0"/>
              <a:t>Kryteria:</a:t>
            </a:r>
          </a:p>
          <a:p>
            <a:pPr marL="452438" lvl="1" indent="-228600">
              <a:lnSpc>
                <a:spcPct val="114000"/>
              </a:lnSpc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996" dirty="0"/>
              <a:t>formalne, </a:t>
            </a:r>
          </a:p>
          <a:p>
            <a:pPr marL="452438" lvl="1" indent="-228600">
              <a:lnSpc>
                <a:spcPct val="114000"/>
              </a:lnSpc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996" dirty="0"/>
              <a:t>wykonalności, </a:t>
            </a:r>
          </a:p>
          <a:p>
            <a:pPr marL="452438" lvl="1" indent="-228600">
              <a:lnSpc>
                <a:spcPct val="114000"/>
              </a:lnSpc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996" dirty="0"/>
              <a:t>zgodności z zasadami horyzontalnymi, </a:t>
            </a:r>
          </a:p>
          <a:p>
            <a:pPr marL="452438" lvl="1" indent="-228600">
              <a:lnSpc>
                <a:spcPct val="114000"/>
              </a:lnSpc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996" dirty="0"/>
              <a:t>strategiczne</a:t>
            </a:r>
            <a:r>
              <a:rPr lang="pl-PL" sz="2000" dirty="0"/>
              <a:t>.</a:t>
            </a:r>
          </a:p>
          <a:p>
            <a:pPr>
              <a:lnSpc>
                <a:spcPct val="114000"/>
              </a:lnSpc>
              <a:buSzPct val="130000"/>
              <a:buFont typeface="Wingdings" panose="05000000000000000000" pitchFamily="2" charset="2"/>
              <a:buChar char="§"/>
            </a:pPr>
            <a:r>
              <a:rPr lang="pl-PL" sz="2000" dirty="0"/>
              <a:t>Definicje zawierają wymogi wynikające z:</a:t>
            </a:r>
          </a:p>
          <a:p>
            <a:pPr marL="452438" lvl="1" indent="-228600">
              <a:lnSpc>
                <a:spcPct val="124000"/>
              </a:lnSpc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996" dirty="0"/>
              <a:t>programu FEP 2021-2027, </a:t>
            </a:r>
          </a:p>
          <a:p>
            <a:pPr marL="452438" lvl="1" indent="-228600">
              <a:lnSpc>
                <a:spcPct val="124000"/>
              </a:lnSpc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996" dirty="0"/>
              <a:t>Szczegółowego Opisu Priorytetów, </a:t>
            </a:r>
          </a:p>
          <a:p>
            <a:pPr marL="452438" lvl="1" indent="-228600">
              <a:lnSpc>
                <a:spcPct val="124000"/>
              </a:lnSpc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996" dirty="0"/>
              <a:t>Wytycznych ministra właściwego ds. rozwoju regionalnego,</a:t>
            </a:r>
          </a:p>
          <a:p>
            <a:pPr marL="452438" lvl="1" indent="-228600">
              <a:lnSpc>
                <a:spcPct val="124000"/>
              </a:lnSpc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996" dirty="0"/>
              <a:t>Kontraktu </a:t>
            </a:r>
            <a:r>
              <a:rPr lang="pl-PL" sz="2000" dirty="0"/>
              <a:t>Programowego dla Województwa Pomorskiego.</a:t>
            </a:r>
          </a:p>
          <a:p>
            <a:pPr marL="228600" indent="-228600">
              <a:lnSpc>
                <a:spcPct val="114000"/>
              </a:lnSpc>
              <a:buSzPct val="130000"/>
              <a:buFont typeface="Wingdings" panose="05000000000000000000" pitchFamily="2" charset="2"/>
              <a:buChar char="§"/>
            </a:pPr>
            <a:r>
              <a:rPr lang="pl-PL" sz="2000" dirty="0"/>
              <a:t>Niekonkurencyjny sposób wyboru.</a:t>
            </a:r>
          </a:p>
          <a:p>
            <a:pPr lvl="1">
              <a:lnSpc>
                <a:spcPct val="114000"/>
              </a:lnSpc>
            </a:pPr>
            <a:endParaRPr lang="pl-PL" sz="2000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87BAB0F-9A0F-435A-A5FF-97CF94FA0C2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z="1200" smtClean="0"/>
              <a:pPr/>
              <a:t>5</a:t>
            </a:fld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3099236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4027B1D-199F-4820-B8E2-E1698EA76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8613" y="1160857"/>
            <a:ext cx="10050919" cy="4336436"/>
          </a:xfrm>
        </p:spPr>
        <p:txBody>
          <a:bodyPr/>
          <a:lstStyle/>
          <a:p>
            <a:pPr>
              <a:lnSpc>
                <a:spcPct val="114000"/>
              </a:lnSpc>
              <a:buSzPct val="130000"/>
              <a:buFont typeface="Wingdings" panose="05000000000000000000" pitchFamily="2" charset="2"/>
              <a:buChar char="§"/>
            </a:pPr>
            <a:r>
              <a:rPr lang="pl-PL" sz="2000" b="1" dirty="0"/>
              <a:t>Kwalifikowalność wnioskodawcy/partnerów</a:t>
            </a:r>
          </a:p>
          <a:p>
            <a:pPr marL="452438" lvl="1" indent="-228600">
              <a:lnSpc>
                <a:spcPct val="114000"/>
              </a:lnSpc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800" dirty="0"/>
              <a:t>czy wnioskodawca projektu jest podmiotem imiennie wskazanym w Harmonogramie naborów wniosków o dofinansowanie jako uprawniony do złożenia wniosku,</a:t>
            </a:r>
          </a:p>
          <a:p>
            <a:pPr marL="452438" lvl="1" indent="-228600">
              <a:lnSpc>
                <a:spcPct val="114000"/>
              </a:lnSpc>
              <a:spcAft>
                <a:spcPts val="12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800" dirty="0"/>
              <a:t>wyłączenie podmiotów podejmujących działania sprzeczne z zasadami niedyskryminacji.</a:t>
            </a:r>
          </a:p>
          <a:p>
            <a:pPr>
              <a:lnSpc>
                <a:spcPct val="114000"/>
              </a:lnSpc>
              <a:buSzPct val="130000"/>
              <a:buFont typeface="Wingdings" panose="05000000000000000000" pitchFamily="2" charset="2"/>
              <a:buChar char="§"/>
            </a:pPr>
            <a:r>
              <a:rPr lang="pl-PL" sz="2000" b="1" dirty="0"/>
              <a:t>Zgodność ze szczegółowymi uwarunkowaniami określonymi dla Działania</a:t>
            </a:r>
          </a:p>
          <a:p>
            <a:pPr marL="452438" lvl="1" indent="-228600">
              <a:lnSpc>
                <a:spcPct val="114000"/>
              </a:lnSpc>
              <a:spcAft>
                <a:spcPts val="12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800" dirty="0"/>
              <a:t>czy projekt został imiennie wskazany w Harmonogramie naborów wniosków.</a:t>
            </a:r>
          </a:p>
          <a:p>
            <a:pPr>
              <a:lnSpc>
                <a:spcPct val="114000"/>
              </a:lnSpc>
              <a:buSzPct val="130000"/>
              <a:buFont typeface="Wingdings" panose="05000000000000000000" pitchFamily="2" charset="2"/>
              <a:buChar char="§"/>
            </a:pPr>
            <a:r>
              <a:rPr lang="pl-PL" sz="2000" b="1" dirty="0"/>
              <a:t>Zgodność z przedsięwzięciem strategicznym</a:t>
            </a:r>
          </a:p>
          <a:p>
            <a:pPr marL="452438" lvl="1" indent="-228600">
              <a:lnSpc>
                <a:spcPct val="114000"/>
              </a:lnSpc>
              <a:buClr>
                <a:schemeClr val="accent1"/>
              </a:buClr>
              <a:buSzPct val="100000"/>
              <a:buFont typeface="Courier New" panose="02070309020205020404" pitchFamily="49" charset="0"/>
              <a:buChar char="o"/>
            </a:pPr>
            <a:r>
              <a:rPr lang="pl-PL" sz="1800" dirty="0"/>
              <a:t>czy zakres projektu jest zgodny z ramami przedsięwzięcia strategicznego pn. „Invest in Pomerania 2030” wskazanego w RPS.</a:t>
            </a:r>
          </a:p>
          <a:p>
            <a:pPr>
              <a:lnSpc>
                <a:spcPct val="114000"/>
              </a:lnSpc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481FEA5-196E-4BBE-BA88-08AB29B199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 vert="horz" lIns="0" tIns="72000" rIns="0" bIns="72000" rtlCol="0" anchor="ctr" anchorCtr="0"/>
          <a:lstStyle/>
          <a:p>
            <a:fld id="{EB4015AA-59F6-416B-87A6-8E3D940284E2}" type="slidenum">
              <a:rPr lang="pl-PL" sz="1200"/>
              <a:pPr/>
              <a:t>6</a:t>
            </a:fld>
            <a:endParaRPr lang="pl-PL" sz="1200" dirty="0"/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1094E627-6B94-4BD7-891E-5C9CD4AAC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613" y="326438"/>
            <a:ext cx="9852728" cy="513803"/>
          </a:xfrm>
        </p:spPr>
        <p:txBody>
          <a:bodyPr/>
          <a:lstStyle/>
          <a:p>
            <a:r>
              <a:rPr lang="pl-PL" dirty="0"/>
              <a:t>Kryteria wyboru projektów – formalne (0/1)</a:t>
            </a:r>
          </a:p>
        </p:txBody>
      </p:sp>
    </p:spTree>
    <p:extLst>
      <p:ext uri="{BB962C8B-B14F-4D97-AF65-F5344CB8AC3E}">
        <p14:creationId xmlns:p14="http://schemas.microsoft.com/office/powerpoint/2010/main" val="2237021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33D53B5-7A5B-46CD-89BC-9ADDA92A7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  <p:grpSp>
        <p:nvGrpSpPr>
          <p:cNvPr id="5" name="Grupa 4">
            <a:extLst>
              <a:ext uri="{FF2B5EF4-FFF2-40B4-BE49-F238E27FC236}">
                <a16:creationId xmlns:a16="http://schemas.microsoft.com/office/drawing/2014/main" id="{09EFA40E-4E47-4892-99E2-FEC0894504D6}"/>
              </a:ext>
            </a:extLst>
          </p:cNvPr>
          <p:cNvGrpSpPr/>
          <p:nvPr/>
        </p:nvGrpSpPr>
        <p:grpSpPr>
          <a:xfrm>
            <a:off x="1168613" y="1592855"/>
            <a:ext cx="9728839" cy="3672290"/>
            <a:chOff x="998" y="1112958"/>
            <a:chExt cx="11269926" cy="3311849"/>
          </a:xfrm>
        </p:grpSpPr>
        <p:sp>
          <p:nvSpPr>
            <p:cNvPr id="6" name="Symbol zastępczy zawartości 5">
              <a:extLst>
                <a:ext uri="{FF2B5EF4-FFF2-40B4-BE49-F238E27FC236}">
                  <a16:creationId xmlns:a16="http://schemas.microsoft.com/office/drawing/2014/main" id="{486DB6C2-2D8F-46C7-92FB-2C23A9CC3339}"/>
                </a:ext>
              </a:extLst>
            </p:cNvPr>
            <p:cNvSpPr txBox="1">
              <a:spLocks/>
            </p:cNvSpPr>
            <p:nvPr/>
          </p:nvSpPr>
          <p:spPr>
            <a:xfrm>
              <a:off x="998" y="1112958"/>
              <a:ext cx="4216918" cy="3311849"/>
            </a:xfrm>
            <a:prstGeom prst="rect">
              <a:avLst/>
            </a:prstGeom>
          </p:spPr>
          <p:txBody>
            <a:bodyPr vert="horz" lIns="0" tIns="0" rIns="0" bIns="0" rtlCol="0">
              <a:normAutofit/>
            </a:bodyPr>
            <a:lstStyle>
              <a:lvl1pPr marL="251986" indent="-251986" algn="l" defTabSz="1007943" rtl="0" eaLnBrk="1" latinLnBrk="0" hangingPunct="1">
                <a:lnSpc>
                  <a:spcPts val="2400"/>
                </a:lnSpc>
                <a:spcBef>
                  <a:spcPts val="1102"/>
                </a:spcBef>
                <a:buClr>
                  <a:schemeClr val="accent1"/>
                </a:buClr>
                <a:buFontTx/>
                <a:buBlip>
                  <a:blip r:embed="rId2"/>
                </a:buBlip>
                <a:defRPr sz="1800" kern="1200">
                  <a:solidFill>
                    <a:schemeClr val="tx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defRPr>
              </a:lvl1pPr>
              <a:lvl2pPr marL="755957" indent="-251986" algn="l" defTabSz="1007943" rtl="0" eaLnBrk="1" latinLnBrk="0" hangingPunct="1">
                <a:lnSpc>
                  <a:spcPts val="2400"/>
                </a:lnSpc>
                <a:spcBef>
                  <a:spcPts val="551"/>
                </a:spcBef>
                <a:buFontTx/>
                <a:buBlip>
                  <a:blip r:embed="rId3"/>
                </a:buBlip>
                <a:defRPr sz="1800" kern="1200">
                  <a:solidFill>
                    <a:schemeClr val="tx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defRPr>
              </a:lvl2pPr>
              <a:lvl3pPr marL="1259929" indent="-251986" algn="l" defTabSz="1007943" rtl="0" eaLnBrk="1" latinLnBrk="0" hangingPunct="1">
                <a:lnSpc>
                  <a:spcPts val="2400"/>
                </a:lnSpc>
                <a:spcBef>
                  <a:spcPts val="551"/>
                </a:spcBef>
                <a:buFontTx/>
                <a:buBlip>
                  <a:blip r:embed="rId4"/>
                </a:buBlip>
                <a:defRPr sz="1800" kern="1200">
                  <a:solidFill>
                    <a:schemeClr val="tx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defRPr>
              </a:lvl3pPr>
              <a:lvl4pPr marL="1763900" indent="-251986" algn="l" defTabSz="1007943" rtl="0" eaLnBrk="1" latinLnBrk="0" hangingPunct="1">
                <a:lnSpc>
                  <a:spcPts val="24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defRPr>
              </a:lvl4pPr>
              <a:lvl5pPr marL="2267872" indent="-251986" algn="l" defTabSz="1007943" rtl="0" eaLnBrk="1" latinLnBrk="0" hangingPunct="1">
                <a:lnSpc>
                  <a:spcPts val="24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defRPr>
              </a:lvl5pPr>
              <a:lvl6pPr marL="2771844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sz="198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75815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sz="198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79787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sz="198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283758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sz="198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363538" lvl="3" indent="-250825">
                <a:lnSpc>
                  <a:spcPct val="120000"/>
                </a:lnSpc>
                <a:spcAft>
                  <a:spcPts val="600"/>
                </a:spcAft>
                <a:buClr>
                  <a:schemeClr val="accent1"/>
                </a:buClr>
              </a:pPr>
              <a:r>
                <a:rPr lang="pl-PL" sz="2000" dirty="0"/>
                <a:t>rzeczowej:</a:t>
              </a:r>
            </a:p>
            <a:p>
              <a:pPr marL="577850" lvl="3" indent="-214313">
                <a:lnSpc>
                  <a:spcPct val="120000"/>
                </a:lnSpc>
                <a:buClr>
                  <a:schemeClr val="accent1"/>
                </a:buClr>
                <a:buFont typeface="Courier New" panose="02070309020205020404" pitchFamily="49" charset="0"/>
                <a:buChar char="o"/>
              </a:pPr>
              <a:r>
                <a:rPr lang="pl-PL" sz="1700" dirty="0"/>
                <a:t>Zakres rzeczowy projektu</a:t>
              </a:r>
            </a:p>
            <a:p>
              <a:pPr marL="577850" lvl="3" indent="-214313">
                <a:lnSpc>
                  <a:spcPct val="120000"/>
                </a:lnSpc>
                <a:buClr>
                  <a:schemeClr val="accent1"/>
                </a:buClr>
                <a:buFont typeface="Courier New" panose="02070309020205020404" pitchFamily="49" charset="0"/>
                <a:buChar char="o"/>
              </a:pPr>
              <a:r>
                <a:rPr lang="pl-PL" sz="1700" dirty="0"/>
                <a:t>Nakłady na realizację projektu </a:t>
              </a:r>
            </a:p>
            <a:p>
              <a:pPr marL="577850" lvl="3" indent="-214313">
                <a:lnSpc>
                  <a:spcPct val="120000"/>
                </a:lnSpc>
                <a:buClr>
                  <a:schemeClr val="accent1"/>
                </a:buClr>
                <a:buFont typeface="Courier New" panose="02070309020205020404" pitchFamily="49" charset="0"/>
                <a:buChar char="o"/>
              </a:pPr>
              <a:r>
                <a:rPr lang="pl-PL" sz="1700" dirty="0"/>
                <a:t>Promocja projektu</a:t>
              </a:r>
            </a:p>
            <a:p>
              <a:pPr marL="1511914" lvl="3" indent="0">
                <a:lnSpc>
                  <a:spcPct val="120000"/>
                </a:lnSpc>
                <a:buNone/>
              </a:pPr>
              <a:endParaRPr lang="pl-PL" dirty="0"/>
            </a:p>
            <a:p>
              <a:endParaRPr lang="pl-PL" dirty="0"/>
            </a:p>
          </p:txBody>
        </p:sp>
        <p:sp>
          <p:nvSpPr>
            <p:cNvPr id="7" name="Symbol zastępczy zawartości 5">
              <a:extLst>
                <a:ext uri="{FF2B5EF4-FFF2-40B4-BE49-F238E27FC236}">
                  <a16:creationId xmlns:a16="http://schemas.microsoft.com/office/drawing/2014/main" id="{FFAFF8F7-A2EC-4A35-8F5C-8D4A0796E27D}"/>
                </a:ext>
              </a:extLst>
            </p:cNvPr>
            <p:cNvSpPr txBox="1">
              <a:spLocks/>
            </p:cNvSpPr>
            <p:nvPr/>
          </p:nvSpPr>
          <p:spPr>
            <a:xfrm>
              <a:off x="4134503" y="1112958"/>
              <a:ext cx="3817176" cy="3096345"/>
            </a:xfrm>
            <a:prstGeom prst="rect">
              <a:avLst/>
            </a:prstGeom>
          </p:spPr>
          <p:txBody>
            <a:bodyPr vert="horz" lIns="0" tIns="0" rIns="0" bIns="0" rtlCol="0">
              <a:normAutofit/>
            </a:bodyPr>
            <a:lstStyle>
              <a:lvl1pPr marL="251986" indent="-251986" algn="l" defTabSz="1007943" rtl="0" eaLnBrk="1" latinLnBrk="0" hangingPunct="1">
                <a:lnSpc>
                  <a:spcPts val="2400"/>
                </a:lnSpc>
                <a:spcBef>
                  <a:spcPts val="1102"/>
                </a:spcBef>
                <a:buClr>
                  <a:schemeClr val="accent1"/>
                </a:buClr>
                <a:buFontTx/>
                <a:buBlip>
                  <a:blip r:embed="rId2"/>
                </a:buBlip>
                <a:defRPr sz="1800" kern="1200">
                  <a:solidFill>
                    <a:schemeClr val="tx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defRPr>
              </a:lvl1pPr>
              <a:lvl2pPr marL="755957" indent="-251986" algn="l" defTabSz="1007943" rtl="0" eaLnBrk="1" latinLnBrk="0" hangingPunct="1">
                <a:lnSpc>
                  <a:spcPts val="2400"/>
                </a:lnSpc>
                <a:spcBef>
                  <a:spcPts val="551"/>
                </a:spcBef>
                <a:buFontTx/>
                <a:buBlip>
                  <a:blip r:embed="rId3"/>
                </a:buBlip>
                <a:defRPr sz="1800" kern="1200">
                  <a:solidFill>
                    <a:schemeClr val="tx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defRPr>
              </a:lvl2pPr>
              <a:lvl3pPr marL="1259929" indent="-251986" algn="l" defTabSz="1007943" rtl="0" eaLnBrk="1" latinLnBrk="0" hangingPunct="1">
                <a:lnSpc>
                  <a:spcPts val="2400"/>
                </a:lnSpc>
                <a:spcBef>
                  <a:spcPts val="551"/>
                </a:spcBef>
                <a:buFontTx/>
                <a:buBlip>
                  <a:blip r:embed="rId4"/>
                </a:buBlip>
                <a:defRPr sz="1800" kern="1200">
                  <a:solidFill>
                    <a:schemeClr val="tx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defRPr>
              </a:lvl3pPr>
              <a:lvl4pPr marL="1763900" indent="-251986" algn="l" defTabSz="1007943" rtl="0" eaLnBrk="1" latinLnBrk="0" hangingPunct="1">
                <a:lnSpc>
                  <a:spcPts val="24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defRPr>
              </a:lvl4pPr>
              <a:lvl5pPr marL="2267872" indent="-251986" algn="l" defTabSz="1007943" rtl="0" eaLnBrk="1" latinLnBrk="0" hangingPunct="1">
                <a:lnSpc>
                  <a:spcPts val="24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defRPr>
              </a:lvl5pPr>
              <a:lvl6pPr marL="2771844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sz="198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75815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sz="198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79787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sz="198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283758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sz="198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363538" lvl="3" indent="-285750">
                <a:lnSpc>
                  <a:spcPct val="120000"/>
                </a:lnSpc>
                <a:spcAft>
                  <a:spcPts val="600"/>
                </a:spcAft>
                <a:buClr>
                  <a:schemeClr val="tx2"/>
                </a:buClr>
              </a:pPr>
              <a:r>
                <a:rPr lang="pl-PL" sz="2000" dirty="0"/>
                <a:t>instytucjonalnej:</a:t>
              </a:r>
            </a:p>
            <a:p>
              <a:pPr marL="550863" lvl="3" indent="-187325">
                <a:lnSpc>
                  <a:spcPct val="120000"/>
                </a:lnSpc>
                <a:buClr>
                  <a:schemeClr val="tx2"/>
                </a:buClr>
                <a:buFont typeface="Courier New" panose="02070309020205020404" pitchFamily="49" charset="0"/>
                <a:buChar char="o"/>
              </a:pPr>
              <a:r>
                <a:rPr lang="pl-PL" sz="1700" dirty="0"/>
                <a:t>Partnerstwo </a:t>
              </a:r>
            </a:p>
            <a:p>
              <a:pPr marL="550863" lvl="3" indent="-187325">
                <a:lnSpc>
                  <a:spcPct val="120000"/>
                </a:lnSpc>
                <a:buClr>
                  <a:schemeClr val="tx2"/>
                </a:buClr>
                <a:buFont typeface="Courier New" panose="02070309020205020404" pitchFamily="49" charset="0"/>
                <a:buChar char="o"/>
              </a:pPr>
              <a:r>
                <a:rPr lang="pl-PL" sz="1700" dirty="0"/>
                <a:t>Potencjał wnioskodawcy/partnerów</a:t>
              </a:r>
            </a:p>
            <a:p>
              <a:pPr marL="550863" lvl="3" indent="-187325">
                <a:lnSpc>
                  <a:spcPct val="120000"/>
                </a:lnSpc>
                <a:buClr>
                  <a:schemeClr val="tx2"/>
                </a:buClr>
                <a:buFont typeface="Courier New" panose="02070309020205020404" pitchFamily="49" charset="0"/>
                <a:buChar char="o"/>
              </a:pPr>
              <a:r>
                <a:rPr lang="pl-PL" sz="1700" dirty="0"/>
                <a:t>Sposób realizacji projektu</a:t>
              </a:r>
            </a:p>
            <a:p>
              <a:pPr marL="0" indent="0">
                <a:buNone/>
              </a:pPr>
              <a:endParaRPr lang="pl-PL" dirty="0"/>
            </a:p>
          </p:txBody>
        </p:sp>
        <p:sp>
          <p:nvSpPr>
            <p:cNvPr id="8" name="Symbol zastępczy zawartości 5">
              <a:extLst>
                <a:ext uri="{FF2B5EF4-FFF2-40B4-BE49-F238E27FC236}">
                  <a16:creationId xmlns:a16="http://schemas.microsoft.com/office/drawing/2014/main" id="{834108A8-710E-4108-A723-A4BFF2561A31}"/>
                </a:ext>
              </a:extLst>
            </p:cNvPr>
            <p:cNvSpPr txBox="1">
              <a:spLocks/>
            </p:cNvSpPr>
            <p:nvPr/>
          </p:nvSpPr>
          <p:spPr>
            <a:xfrm>
              <a:off x="7806560" y="1112958"/>
              <a:ext cx="3464364" cy="2232248"/>
            </a:xfrm>
            <a:prstGeom prst="rect">
              <a:avLst/>
            </a:prstGeom>
          </p:spPr>
          <p:txBody>
            <a:bodyPr vert="horz" lIns="0" tIns="0" rIns="0" bIns="0" rtlCol="0">
              <a:normAutofit/>
            </a:bodyPr>
            <a:lstStyle>
              <a:lvl1pPr marL="251986" indent="-251986" algn="l" defTabSz="1007943" rtl="0" eaLnBrk="1" latinLnBrk="0" hangingPunct="1">
                <a:lnSpc>
                  <a:spcPts val="2400"/>
                </a:lnSpc>
                <a:spcBef>
                  <a:spcPts val="1102"/>
                </a:spcBef>
                <a:buClr>
                  <a:schemeClr val="accent1"/>
                </a:buClr>
                <a:buFontTx/>
                <a:buBlip>
                  <a:blip r:embed="rId2"/>
                </a:buBlip>
                <a:defRPr sz="1800" kern="1200">
                  <a:solidFill>
                    <a:schemeClr val="tx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defRPr>
              </a:lvl1pPr>
              <a:lvl2pPr marL="755957" indent="-251986" algn="l" defTabSz="1007943" rtl="0" eaLnBrk="1" latinLnBrk="0" hangingPunct="1">
                <a:lnSpc>
                  <a:spcPts val="2400"/>
                </a:lnSpc>
                <a:spcBef>
                  <a:spcPts val="551"/>
                </a:spcBef>
                <a:buFontTx/>
                <a:buBlip>
                  <a:blip r:embed="rId3"/>
                </a:buBlip>
                <a:defRPr sz="1800" kern="1200">
                  <a:solidFill>
                    <a:schemeClr val="tx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defRPr>
              </a:lvl2pPr>
              <a:lvl3pPr marL="1259929" indent="-251986" algn="l" defTabSz="1007943" rtl="0" eaLnBrk="1" latinLnBrk="0" hangingPunct="1">
                <a:lnSpc>
                  <a:spcPts val="2400"/>
                </a:lnSpc>
                <a:spcBef>
                  <a:spcPts val="551"/>
                </a:spcBef>
                <a:buFontTx/>
                <a:buBlip>
                  <a:blip r:embed="rId4"/>
                </a:buBlip>
                <a:defRPr sz="1800" kern="1200">
                  <a:solidFill>
                    <a:schemeClr val="tx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defRPr>
              </a:lvl3pPr>
              <a:lvl4pPr marL="1763900" indent="-251986" algn="l" defTabSz="1007943" rtl="0" eaLnBrk="1" latinLnBrk="0" hangingPunct="1">
                <a:lnSpc>
                  <a:spcPts val="24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defRPr>
              </a:lvl4pPr>
              <a:lvl5pPr marL="2267872" indent="-251986" algn="l" defTabSz="1007943" rtl="0" eaLnBrk="1" latinLnBrk="0" hangingPunct="1">
                <a:lnSpc>
                  <a:spcPts val="24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defRPr>
              </a:lvl5pPr>
              <a:lvl6pPr marL="2771844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sz="198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75815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sz="198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79787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sz="198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283758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sz="198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446088" lvl="3" indent="-244475">
                <a:lnSpc>
                  <a:spcPct val="120000"/>
                </a:lnSpc>
                <a:spcAft>
                  <a:spcPts val="600"/>
                </a:spcAft>
                <a:buClr>
                  <a:schemeClr val="tx2"/>
                </a:buClr>
              </a:pPr>
              <a:r>
                <a:rPr lang="pl-PL" sz="2000" dirty="0"/>
                <a:t>finansowej:</a:t>
              </a:r>
            </a:p>
            <a:p>
              <a:pPr marL="661988" lvl="3" indent="-215900">
                <a:lnSpc>
                  <a:spcPct val="120000"/>
                </a:lnSpc>
                <a:buClr>
                  <a:schemeClr val="tx2"/>
                </a:buClr>
                <a:buFont typeface="Courier New" panose="02070309020205020404" pitchFamily="49" charset="0"/>
                <a:buChar char="o"/>
              </a:pPr>
              <a:r>
                <a:rPr lang="pl-PL" sz="1700" dirty="0"/>
                <a:t>Pomoc publiczna </a:t>
              </a:r>
            </a:p>
            <a:p>
              <a:pPr marL="661988" lvl="3" indent="-215900">
                <a:lnSpc>
                  <a:spcPct val="120000"/>
                </a:lnSpc>
                <a:buClr>
                  <a:schemeClr val="tx2"/>
                </a:buClr>
                <a:buFont typeface="Courier New" panose="02070309020205020404" pitchFamily="49" charset="0"/>
                <a:buChar char="o"/>
              </a:pPr>
              <a:r>
                <a:rPr lang="pl-PL" sz="1700" dirty="0"/>
                <a:t>Budżet projektu </a:t>
              </a:r>
            </a:p>
            <a:p>
              <a:pPr lvl="3">
                <a:lnSpc>
                  <a:spcPct val="120000"/>
                </a:lnSpc>
              </a:pPr>
              <a:endParaRPr lang="pl-PL" dirty="0"/>
            </a:p>
            <a:p>
              <a:endParaRPr lang="pl-PL" dirty="0"/>
            </a:p>
          </p:txBody>
        </p:sp>
      </p:grpSp>
      <p:sp>
        <p:nvSpPr>
          <p:cNvPr id="12" name="Tytuł 1">
            <a:extLst>
              <a:ext uri="{FF2B5EF4-FFF2-40B4-BE49-F238E27FC236}">
                <a16:creationId xmlns:a16="http://schemas.microsoft.com/office/drawing/2014/main" id="{91A70463-83F6-467E-A8C5-23809D424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613" y="326438"/>
            <a:ext cx="9852728" cy="513803"/>
          </a:xfrm>
        </p:spPr>
        <p:txBody>
          <a:bodyPr/>
          <a:lstStyle/>
          <a:p>
            <a:r>
              <a:rPr lang="pl-PL" dirty="0"/>
              <a:t>Kryteria wyboru projektów – wykonalności (0/1)</a:t>
            </a:r>
          </a:p>
        </p:txBody>
      </p:sp>
    </p:spTree>
    <p:extLst>
      <p:ext uri="{BB962C8B-B14F-4D97-AF65-F5344CB8AC3E}">
        <p14:creationId xmlns:p14="http://schemas.microsoft.com/office/powerpoint/2010/main" val="995357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4027B1D-199F-4820-B8E2-E1698EA76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8613" y="915916"/>
            <a:ext cx="10717671" cy="5615645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4000"/>
              </a:lnSpc>
              <a:buSzPct val="130000"/>
              <a:buFont typeface="Wingdings" panose="05000000000000000000" pitchFamily="2" charset="2"/>
              <a:buChar char="§"/>
            </a:pPr>
            <a:r>
              <a:rPr lang="pl-PL" sz="1900" b="1" dirty="0"/>
              <a:t>Zakres rzeczowy projektu</a:t>
            </a:r>
          </a:p>
          <a:p>
            <a:pPr marL="452438" lvl="1" indent="-228600">
              <a:lnSpc>
                <a:spcPct val="114000"/>
              </a:lnSpc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700" dirty="0"/>
              <a:t>weryfikacja zakresu pod kątem zadań składających się na system wsparcia inwestorów i adekwatności przewidzianych do ich </a:t>
            </a:r>
            <a:r>
              <a:rPr lang="pl-PL" sz="1600" dirty="0"/>
              <a:t>realizacji narzędzi;</a:t>
            </a:r>
          </a:p>
          <a:p>
            <a:pPr marL="452438" lvl="1" indent="-228600">
              <a:lnSpc>
                <a:spcPct val="114000"/>
              </a:lnSpc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600" dirty="0"/>
              <a:t>weryfikacja wymagań dla MŚP:</a:t>
            </a:r>
          </a:p>
          <a:p>
            <a:pPr marL="630238" lvl="3" indent="-182563">
              <a:lnSpc>
                <a:spcPct val="124000"/>
              </a:lnSpc>
              <a:spcBef>
                <a:spcPts val="0"/>
              </a:spcBef>
              <a:buClr>
                <a:schemeClr val="accent1"/>
              </a:buClr>
            </a:pPr>
            <a:r>
              <a:rPr lang="pl-PL" sz="1600" dirty="0"/>
              <a:t>selektywne wsparcie inwestycji produkcyjnych </a:t>
            </a:r>
            <a:r>
              <a:rPr lang="pl-PL" sz="1600" dirty="0">
                <a:sym typeface="Symbol" panose="05050102010706020507" pitchFamily="18" charset="2"/>
              </a:rPr>
              <a:t> </a:t>
            </a:r>
            <a:r>
              <a:rPr lang="pl-PL" sz="1600" dirty="0"/>
              <a:t>uchwała ZWP nr 1238/491/23 (tabela i mapa) ,</a:t>
            </a:r>
          </a:p>
          <a:p>
            <a:pPr marL="630238" lvl="3" indent="-182563">
              <a:lnSpc>
                <a:spcPct val="124000"/>
              </a:lnSpc>
              <a:spcBef>
                <a:spcPts val="0"/>
              </a:spcBef>
              <a:buClr>
                <a:schemeClr val="accent1"/>
              </a:buClr>
            </a:pPr>
            <a:r>
              <a:rPr lang="pl-PL" sz="1600" dirty="0"/>
              <a:t>działanie w  obszarach ISP oraz branżach kluczowych mających istotne znaczenie dla rozwoju poszczególnych obszarów regionu.</a:t>
            </a:r>
          </a:p>
          <a:p>
            <a:pPr marL="452438" lvl="1" indent="-228600">
              <a:lnSpc>
                <a:spcPct val="114000"/>
              </a:lnSpc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600" dirty="0"/>
              <a:t>weryfikacja wymagań dotyczących finansowania krzyżowego:</a:t>
            </a:r>
          </a:p>
          <a:p>
            <a:pPr marL="630238" lvl="2" indent="-182563">
              <a:lnSpc>
                <a:spcPct val="114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1600" dirty="0"/>
              <a:t>ukierunkowanie na przekwalifikowanie i podnoszenie kompetencji pracowników zatrudnionych przez inwestorów.</a:t>
            </a:r>
          </a:p>
          <a:p>
            <a:pPr marL="458788" lvl="2" indent="-190500">
              <a:lnSpc>
                <a:spcPct val="134000"/>
              </a:lnSpc>
              <a:spcBef>
                <a:spcPts val="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600" dirty="0"/>
              <a:t>weryfikacja założeń co do preferencji na poziomie grantobiorców.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1900" b="1" dirty="0"/>
              <a:t>Nakłady na realizację projektu</a:t>
            </a:r>
          </a:p>
          <a:p>
            <a:pPr marL="447675" lvl="1" indent="-190500" defTabSz="91440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600" dirty="0"/>
              <a:t>zgodność z zasadami kwalifikowania wydatków (15% dla grantów na inwestycje produkcyjne MŚP).</a:t>
            </a:r>
          </a:p>
          <a:p>
            <a:pPr>
              <a:lnSpc>
                <a:spcPct val="114000"/>
              </a:lnSpc>
              <a:buSzPct val="130000"/>
              <a:buFont typeface="Wingdings" panose="05000000000000000000" pitchFamily="2" charset="2"/>
              <a:buChar char="§"/>
            </a:pPr>
            <a:r>
              <a:rPr lang="pl-PL" sz="1900" b="1" dirty="0"/>
              <a:t>Potencjał wnioskodawcy/partnerów</a:t>
            </a:r>
          </a:p>
          <a:p>
            <a:pPr marL="452438" lvl="1" indent="-228600">
              <a:lnSpc>
                <a:spcPct val="114000"/>
              </a:lnSpc>
              <a:spcAft>
                <a:spcPts val="6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700" dirty="0"/>
              <a:t>weryfikacja posiadania (lub deklaracji w tym zakresie) odpowiednich zasobów technicznych, kadrowych i zarządczych do realizacji projektu.</a:t>
            </a:r>
          </a:p>
          <a:p>
            <a:pPr>
              <a:lnSpc>
                <a:spcPct val="114000"/>
              </a:lnSpc>
              <a:buSzPct val="130000"/>
              <a:buFont typeface="Wingdings" panose="05000000000000000000" pitchFamily="2" charset="2"/>
              <a:buChar char="§"/>
            </a:pPr>
            <a:r>
              <a:rPr lang="pl-PL" sz="1900" b="1" dirty="0"/>
              <a:t>Sposób realizacji projektu</a:t>
            </a:r>
          </a:p>
          <a:p>
            <a:pPr marL="452438" lvl="1" indent="-228600">
              <a:lnSpc>
                <a:spcPct val="114000"/>
              </a:lnSpc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700" dirty="0"/>
              <a:t>ocena systemu realizacji projektu w szczególności w jego kluczowych procesach, mechanizmy zapewniające jakość i efektywność wsparcia oraz potencjalne ryzyka.</a:t>
            </a:r>
          </a:p>
          <a:p>
            <a:pPr marL="228602" lvl="1">
              <a:lnSpc>
                <a:spcPct val="114000"/>
              </a:lnSpc>
              <a:spcBef>
                <a:spcPts val="1000"/>
              </a:spcBef>
              <a:buClr>
                <a:schemeClr val="accent1"/>
              </a:buClr>
              <a:buSzPct val="130000"/>
              <a:buFont typeface="Wingdings" panose="05000000000000000000" pitchFamily="2" charset="2"/>
              <a:buChar char="§"/>
            </a:pPr>
            <a:r>
              <a:rPr lang="pl-PL" sz="1900" b="1" dirty="0"/>
              <a:t>Pomoc publiczna</a:t>
            </a:r>
          </a:p>
          <a:p>
            <a:pPr marL="452438" lvl="1" indent="-228600">
              <a:lnSpc>
                <a:spcPct val="114000"/>
              </a:lnSpc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700" dirty="0"/>
              <a:t>pomoc de minimis na poziomie grantobiorcy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481FEA5-196E-4BBE-BA88-08AB29B199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 vert="horz" lIns="0" tIns="72000" rIns="0" bIns="72000" rtlCol="0" anchor="ctr" anchorCtr="0"/>
          <a:lstStyle/>
          <a:p>
            <a:fld id="{EB4015AA-59F6-416B-87A6-8E3D940284E2}" type="slidenum">
              <a:rPr lang="pl-PL" sz="1200"/>
              <a:pPr/>
              <a:t>8</a:t>
            </a:fld>
            <a:endParaRPr lang="pl-PL" sz="1200" dirty="0"/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8F06B2DF-52E4-44E5-8D41-9875C28C6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613" y="326438"/>
            <a:ext cx="9852728" cy="513803"/>
          </a:xfrm>
        </p:spPr>
        <p:txBody>
          <a:bodyPr/>
          <a:lstStyle/>
          <a:p>
            <a:r>
              <a:rPr lang="pl-PL" dirty="0"/>
              <a:t>Kryteria wyboru projektów – wykonalności (0/1)</a:t>
            </a:r>
          </a:p>
        </p:txBody>
      </p:sp>
    </p:spTree>
    <p:extLst>
      <p:ext uri="{BB962C8B-B14F-4D97-AF65-F5344CB8AC3E}">
        <p14:creationId xmlns:p14="http://schemas.microsoft.com/office/powerpoint/2010/main" val="1448663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4027B1D-199F-4820-B8E2-E1698EA76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8611" y="915917"/>
            <a:ext cx="10647469" cy="5533998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  <a:buSzPct val="130000"/>
              <a:buFont typeface="Wingdings" panose="05000000000000000000" pitchFamily="2" charset="2"/>
              <a:buChar char="§"/>
            </a:pPr>
            <a:r>
              <a:rPr lang="pl-PL" sz="1800" b="1" dirty="0"/>
              <a:t>Zasada równości szans i niedyskryminacji, w tym dostępności dla osób z niepełnosprawnościami</a:t>
            </a:r>
          </a:p>
          <a:p>
            <a:pPr marL="452438" lvl="1" indent="-228600">
              <a:lnSpc>
                <a:spcPct val="114000"/>
              </a:lnSpc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700" dirty="0"/>
              <a:t>dostępność dla wszystkich  użytkowniczek oraz użytkowników i spełnianie standardów;</a:t>
            </a:r>
          </a:p>
          <a:p>
            <a:pPr marL="452438" lvl="1" indent="-228600">
              <a:lnSpc>
                <a:spcPct val="114000"/>
              </a:lnSpc>
              <a:spcAft>
                <a:spcPts val="6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700" dirty="0"/>
              <a:t>zgodność z innymi warunkami zamieszczonymi w opisie działań na rzecz zapewnienia równości, włączenia społecznego i niedyskryminacji dla celu szczegółowego 1 (iii) FEP 2021-2027.</a:t>
            </a:r>
          </a:p>
          <a:p>
            <a:pPr>
              <a:lnSpc>
                <a:spcPct val="114000"/>
              </a:lnSpc>
              <a:spcBef>
                <a:spcPts val="600"/>
              </a:spcBef>
              <a:buSzPct val="130000"/>
              <a:buFont typeface="Wingdings" panose="05000000000000000000" pitchFamily="2" charset="2"/>
              <a:buChar char="§"/>
            </a:pPr>
            <a:r>
              <a:rPr lang="pl-PL" sz="1700" b="1" dirty="0"/>
              <a:t>Karta Praw Podstawowych Unii Europejskiej</a:t>
            </a:r>
          </a:p>
          <a:p>
            <a:pPr marL="452438" lvl="1" indent="-228600">
              <a:lnSpc>
                <a:spcPct val="114000"/>
              </a:lnSpc>
              <a:spcAft>
                <a:spcPts val="6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700" dirty="0"/>
              <a:t>czy zapisy projektu nie stoją w sprzeczności z wymogami Karty Praw Podstawowych </a:t>
            </a:r>
          </a:p>
          <a:p>
            <a:pPr>
              <a:lnSpc>
                <a:spcPct val="114000"/>
              </a:lnSpc>
              <a:spcBef>
                <a:spcPts val="600"/>
              </a:spcBef>
              <a:buSzPct val="130000"/>
              <a:buFont typeface="Wingdings" panose="05000000000000000000" pitchFamily="2" charset="2"/>
              <a:buChar char="§"/>
            </a:pPr>
            <a:r>
              <a:rPr lang="pl-PL" sz="1700" b="1" dirty="0"/>
              <a:t>Konwencja o Prawach Osób Niepełnosprawnych (KPON)</a:t>
            </a:r>
          </a:p>
          <a:p>
            <a:pPr marL="452438" lvl="1" indent="-228600">
              <a:lnSpc>
                <a:spcPct val="114000"/>
              </a:lnSpc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700" dirty="0"/>
              <a:t>czy zapisy wniosku o dofinansowanie dotyczące zakresu i sposobu realizacji projektu oraz wnioskodawcy nie stoją w sprzeczności z wymogami KPON.</a:t>
            </a:r>
          </a:p>
          <a:p>
            <a:pPr>
              <a:lnSpc>
                <a:spcPct val="114000"/>
              </a:lnSpc>
              <a:buSzPct val="130000"/>
              <a:buFont typeface="Wingdings" panose="05000000000000000000" pitchFamily="2" charset="2"/>
              <a:buChar char="§"/>
            </a:pPr>
            <a:r>
              <a:rPr lang="pl-PL" sz="1700" b="1" dirty="0"/>
              <a:t>Zasada równości kobiet i mężczyzn</a:t>
            </a:r>
          </a:p>
          <a:p>
            <a:pPr marL="452438" lvl="1" indent="-228600">
              <a:lnSpc>
                <a:spcPct val="114000"/>
              </a:lnSpc>
              <a:spcAft>
                <a:spcPts val="6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700" dirty="0"/>
              <a:t>zgodność projektu z zasadą równości kobiet i mężczyzn.</a:t>
            </a:r>
          </a:p>
          <a:p>
            <a:pPr>
              <a:lnSpc>
                <a:spcPct val="114000"/>
              </a:lnSpc>
              <a:spcBef>
                <a:spcPts val="600"/>
              </a:spcBef>
              <a:buSzPct val="130000"/>
              <a:buFont typeface="Wingdings" panose="05000000000000000000" pitchFamily="2" charset="2"/>
              <a:buChar char="§"/>
            </a:pPr>
            <a:r>
              <a:rPr lang="pl-PL" sz="1700" b="1" dirty="0"/>
              <a:t>Zasada zrównoważonego rozwoju, w tym zasada DNSH</a:t>
            </a:r>
          </a:p>
          <a:p>
            <a:pPr marL="452438" lvl="1" indent="-228600">
              <a:lnSpc>
                <a:spcPct val="114000"/>
              </a:lnSpc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700" dirty="0"/>
              <a:t>czy realizacja i funkcjonowanie projektu nie wpłynie negatywnie na trwałość i jakość środowiska;</a:t>
            </a:r>
          </a:p>
          <a:p>
            <a:pPr marL="452438" lvl="1" indent="-228600">
              <a:lnSpc>
                <a:spcPct val="114000"/>
              </a:lnSpc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700" dirty="0"/>
              <a:t>czy projekt „nie czyni poważnych szkód” w rozumieniu art. 17 Rozporządzenia Parlamentu Europejskiego i Rady (UE) 2020/852 z dnia 18 czerwca 2020 r. 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481FEA5-196E-4BBE-BA88-08AB29B199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 vert="horz" lIns="0" tIns="72000" rIns="0" bIns="72000" rtlCol="0" anchor="ctr" anchorCtr="0"/>
          <a:lstStyle/>
          <a:p>
            <a:fld id="{EB4015AA-59F6-416B-87A6-8E3D940284E2}" type="slidenum">
              <a:rPr lang="pl-PL" sz="1200"/>
              <a:pPr/>
              <a:t>9</a:t>
            </a:fld>
            <a:endParaRPr lang="pl-PL" sz="1200" dirty="0"/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D2920CDF-E938-4935-B4A7-C72CABB4F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612" y="326438"/>
            <a:ext cx="10206121" cy="513803"/>
          </a:xfrm>
        </p:spPr>
        <p:txBody>
          <a:bodyPr>
            <a:normAutofit fontScale="90000"/>
          </a:bodyPr>
          <a:lstStyle/>
          <a:p>
            <a:r>
              <a:rPr lang="pl-PL" dirty="0"/>
              <a:t>Kryteria wyboru projektów – zgodności z zasadami horyzontalnymi (0/1)</a:t>
            </a:r>
          </a:p>
        </p:txBody>
      </p:sp>
    </p:spTree>
    <p:extLst>
      <p:ext uri="{BB962C8B-B14F-4D97-AF65-F5344CB8AC3E}">
        <p14:creationId xmlns:p14="http://schemas.microsoft.com/office/powerpoint/2010/main" val="1688828321"/>
      </p:ext>
    </p:extLst>
  </p:cSld>
  <p:clrMapOvr>
    <a:masterClrMapping/>
  </p:clrMapOvr>
</p:sld>
</file>

<file path=ppt/theme/theme1.xml><?xml version="1.0" encoding="utf-8"?>
<a:theme xmlns:a="http://schemas.openxmlformats.org/drawingml/2006/main" name="1_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4816</TotalTime>
  <Words>1433</Words>
  <Application>Microsoft Office PowerPoint</Application>
  <PresentationFormat>Panoramiczny</PresentationFormat>
  <Paragraphs>154</Paragraphs>
  <Slides>13</Slides>
  <Notes>9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20" baseType="lpstr">
      <vt:lpstr>Arial</vt:lpstr>
      <vt:lpstr>Calibri</vt:lpstr>
      <vt:lpstr>Courier New</vt:lpstr>
      <vt:lpstr>Open Sans</vt:lpstr>
      <vt:lpstr>Symbol</vt:lpstr>
      <vt:lpstr>Wingdings</vt:lpstr>
      <vt:lpstr>1_Motyw pakietu Office</vt:lpstr>
      <vt:lpstr>Kryteria wyboru projektów  dla Działania 1.5. Wsparcie przedsiębiorstw w ramach programu regionalnego Fundusze Europejskie dla Pomorza 2021-2027 w zakresie rozwoju systemu wsparcia inwestorów  </vt:lpstr>
      <vt:lpstr>Działanie 1.5 Wsparcie przedsiębiorstw</vt:lpstr>
      <vt:lpstr>Typ projektu:</vt:lpstr>
      <vt:lpstr>Gminy województwa pomorskiego, na terenie których mogą być realizowane inwestycje produkcyjne MŚP</vt:lpstr>
      <vt:lpstr>Kryteria wyboru projektów </vt:lpstr>
      <vt:lpstr>Kryteria wyboru projektów – formalne (0/1)</vt:lpstr>
      <vt:lpstr>Kryteria wyboru projektów – wykonalności (0/1)</vt:lpstr>
      <vt:lpstr>Kryteria wyboru projektów – wykonalności (0/1)</vt:lpstr>
      <vt:lpstr>Kryteria wyboru projektów – zgodności z zasadami horyzontalnymi (0/1)</vt:lpstr>
      <vt:lpstr>Kryteria wyboru projektów – strategiczne obligatoryjne (0/1)</vt:lpstr>
      <vt:lpstr>Kryteria wyboru projektów – strategiczne obligatoryjne (0/1)</vt:lpstr>
      <vt:lpstr>Kryteria wyboru projektów – strategiczne fakultatywne</vt:lpstr>
      <vt:lpstr> Dziękuję za uwagę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Kryteria wyboru projektów  dla Działania 6.10. Infrastruktura kultury w ramach programu regionalnego  Fundusze Europejskie dla Pomorza 2021-2027</dc:title>
  <dc:creator>Agnieszka Surudo</dc:creator>
  <cp:lastModifiedBy>Rojek Agnieszka</cp:lastModifiedBy>
  <cp:revision>78</cp:revision>
  <cp:lastPrinted>2023-07-20T09:29:07Z</cp:lastPrinted>
  <dcterms:created xsi:type="dcterms:W3CDTF">2023-06-16T08:37:31Z</dcterms:created>
  <dcterms:modified xsi:type="dcterms:W3CDTF">2023-12-05T12:26:23Z</dcterms:modified>
</cp:coreProperties>
</file>