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8"/>
  </p:notesMasterIdLst>
  <p:sldIdLst>
    <p:sldId id="290" r:id="rId2"/>
    <p:sldId id="329" r:id="rId3"/>
    <p:sldId id="291" r:id="rId4"/>
    <p:sldId id="327" r:id="rId5"/>
    <p:sldId id="328" r:id="rId6"/>
    <p:sldId id="260" r:id="rId7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0307" autoAdjust="0"/>
  </p:normalViewPr>
  <p:slideViewPr>
    <p:cSldViewPr snapToGrid="0">
      <p:cViewPr varScale="1">
        <p:scale>
          <a:sx n="99" d="100"/>
          <a:sy n="99" d="100"/>
        </p:scale>
        <p:origin x="94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41906-F7D7-4590-990D-B9D902344738}" type="datetimeFigureOut">
              <a:rPr lang="pl-PL" smtClean="0"/>
              <a:t>05.12.2023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4A4E63-7224-469D-9C03-58FE018829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2913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1726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0536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24653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2469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77575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4592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8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8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170659" y="1790613"/>
            <a:ext cx="9851923" cy="392481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2" y="0"/>
            <a:ext cx="5685979" cy="2443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827" y="1790612"/>
            <a:ext cx="4514751" cy="653253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487" y="490243"/>
            <a:ext cx="1231537" cy="979756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255" y="490243"/>
            <a:ext cx="1231537" cy="979756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023" y="490243"/>
            <a:ext cx="1231537" cy="9797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0332" y="2775173"/>
            <a:ext cx="9031400" cy="1004864"/>
          </a:xfrm>
        </p:spPr>
        <p:txBody>
          <a:bodyPr anchor="t" anchorCtr="0">
            <a:normAutofit/>
          </a:bodyPr>
          <a:lstStyle>
            <a:lvl1pPr algn="l">
              <a:lnSpc>
                <a:spcPts val="3629"/>
              </a:lnSpc>
              <a:defRPr sz="290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0345" y="4410532"/>
            <a:ext cx="9031311" cy="979756"/>
          </a:xfrm>
        </p:spPr>
        <p:txBody>
          <a:bodyPr>
            <a:normAutofit/>
          </a:bodyPr>
          <a:lstStyle>
            <a:lvl1pPr marL="0" indent="0" algn="l">
              <a:lnSpc>
                <a:spcPts val="3175"/>
              </a:lnSpc>
              <a:buNone/>
              <a:defRPr sz="2540" b="1">
                <a:solidFill>
                  <a:schemeClr val="tx2"/>
                </a:solidFill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958" y="490243"/>
            <a:ext cx="2052383" cy="31671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05.12.2023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048" y="5846001"/>
            <a:ext cx="10097758" cy="751766"/>
          </a:xfrm>
          <a:prstGeom prst="rect">
            <a:avLst/>
          </a:prstGeom>
        </p:spPr>
      </p:pic>
      <p:pic>
        <p:nvPicPr>
          <p:cNvPr id="12" name="Obraz 11" descr="Logo rocznicowe: 25 lat Samorządu Województwa Pomorskiego.">
            <a:extLst>
              <a:ext uri="{FF2B5EF4-FFF2-40B4-BE49-F238E27FC236}">
                <a16:creationId xmlns:a16="http://schemas.microsoft.com/office/drawing/2014/main" id="{EA3EF631-4EC4-4DF9-9F29-F25B4C6AE2E6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326" y="417780"/>
            <a:ext cx="2744050" cy="106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5469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0A228201-59AA-470F-B779-D4FECA3DF137}"/>
              </a:ext>
            </a:extLst>
          </p:cNvPr>
          <p:cNvSpPr/>
          <p:nvPr userDrawn="1"/>
        </p:nvSpPr>
        <p:spPr>
          <a:xfrm>
            <a:off x="1169419" y="1799461"/>
            <a:ext cx="9853164" cy="39201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7D00171-EF30-4814-B375-246769FD4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" y="0"/>
            <a:ext cx="5685979" cy="2443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pic>
        <p:nvPicPr>
          <p:cNvPr id="11" name="Obraz 10" descr="Obraz zawierający tekst&#10;&#10;Opis wygenerowany automatycznie">
            <a:extLst>
              <a:ext uri="{FF2B5EF4-FFF2-40B4-BE49-F238E27FC236}">
                <a16:creationId xmlns:a16="http://schemas.microsoft.com/office/drawing/2014/main" id="{2ABF63AC-8150-4C02-BE62-EBE0A03986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419" y="1799460"/>
            <a:ext cx="4514751" cy="653253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629EBDD-5340-4285-A47D-77B29466EF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80299" y="3094953"/>
            <a:ext cx="9031400" cy="986800"/>
          </a:xfrm>
        </p:spPr>
        <p:txBody>
          <a:bodyPr anchor="t" anchorCtr="0">
            <a:normAutofit/>
          </a:bodyPr>
          <a:lstStyle>
            <a:lvl1pPr algn="ctr">
              <a:lnSpc>
                <a:spcPts val="3629"/>
              </a:lnSpc>
              <a:defRPr sz="2903"/>
            </a:lvl1pPr>
          </a:lstStyle>
          <a:p>
            <a:br>
              <a:rPr lang="pl-PL" dirty="0"/>
            </a:br>
            <a:r>
              <a:rPr lang="pl-PL" dirty="0"/>
              <a:t>Dziękuję za uwagę.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E08A69D8-E434-4799-8832-9915F4EB34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68958" y="490243"/>
            <a:ext cx="2052383" cy="31671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05.12.2023</a:t>
            </a:fld>
            <a:endParaRPr lang="pl-PL" dirty="0"/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id="{E2649279-68AC-4F54-A880-75A79D7385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46" y="1128866"/>
            <a:ext cx="434459" cy="345636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1C169691-7357-4DDF-8437-CEB5E8C727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811" y="495200"/>
            <a:ext cx="434459" cy="345636"/>
          </a:xfrm>
          <a:prstGeom prst="rect">
            <a:avLst/>
          </a:prstGeom>
        </p:spPr>
      </p:pic>
      <p:pic>
        <p:nvPicPr>
          <p:cNvPr id="18" name="Obraz 17">
            <a:extLst>
              <a:ext uri="{FF2B5EF4-FFF2-40B4-BE49-F238E27FC236}">
                <a16:creationId xmlns:a16="http://schemas.microsoft.com/office/drawing/2014/main" id="{69B9B22B-67E4-4504-8A58-6D72DCD7A2A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213" y="1128866"/>
            <a:ext cx="434459" cy="345636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0BC155C9-2974-4950-B840-0E7ABDF714B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326" y="488325"/>
            <a:ext cx="434459" cy="345636"/>
          </a:xfrm>
          <a:prstGeom prst="rect">
            <a:avLst/>
          </a:prstGeom>
        </p:spPr>
      </p:pic>
      <p:pic>
        <p:nvPicPr>
          <p:cNvPr id="20" name="Obraz 19">
            <a:extLst>
              <a:ext uri="{FF2B5EF4-FFF2-40B4-BE49-F238E27FC236}">
                <a16:creationId xmlns:a16="http://schemas.microsoft.com/office/drawing/2014/main" id="{C1C9A51C-3E9A-43B3-865C-E0B79CE15EF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59" y="495200"/>
            <a:ext cx="434459" cy="345636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AE3D26F0-CB23-476D-84AC-833FF583534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9550" y="1138358"/>
            <a:ext cx="434459" cy="345636"/>
          </a:xfrm>
          <a:prstGeom prst="rect">
            <a:avLst/>
          </a:prstGeom>
        </p:spPr>
      </p:pic>
      <p:pic>
        <p:nvPicPr>
          <p:cNvPr id="22" name="Obraz 21">
            <a:extLst>
              <a:ext uri="{FF2B5EF4-FFF2-40B4-BE49-F238E27FC236}">
                <a16:creationId xmlns:a16="http://schemas.microsoft.com/office/drawing/2014/main" id="{02C74DC5-C335-4B67-9BCD-34D60F57C6C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493114"/>
            <a:ext cx="434459" cy="345636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0F174CC1-CE15-4868-A9EE-2844EB32D55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303" y="485586"/>
            <a:ext cx="434459" cy="345636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580C7992-BAEE-4176-9AF5-42DA24B7599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824" y="481800"/>
            <a:ext cx="434459" cy="345636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BA86516E-B5E1-4DB3-981D-6523926A2A17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776" y="1135780"/>
            <a:ext cx="434459" cy="345636"/>
          </a:xfrm>
          <a:prstGeom prst="rect">
            <a:avLst/>
          </a:prstGeom>
        </p:spPr>
      </p:pic>
      <p:pic>
        <p:nvPicPr>
          <p:cNvPr id="26" name="Obraz 25">
            <a:extLst>
              <a:ext uri="{FF2B5EF4-FFF2-40B4-BE49-F238E27FC236}">
                <a16:creationId xmlns:a16="http://schemas.microsoft.com/office/drawing/2014/main" id="{709B0195-39FE-4DB2-9F58-C6258A41F1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129" y="1134476"/>
            <a:ext cx="434459" cy="345636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06B4110B-C953-4485-B94D-302AD469CBD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1134476"/>
            <a:ext cx="434459" cy="345636"/>
          </a:xfrm>
          <a:prstGeom prst="rect">
            <a:avLst/>
          </a:prstGeom>
        </p:spPr>
      </p:pic>
      <p:pic>
        <p:nvPicPr>
          <p:cNvPr id="28" name="Obraz 27">
            <a:extLst>
              <a:ext uri="{FF2B5EF4-FFF2-40B4-BE49-F238E27FC236}">
                <a16:creationId xmlns:a16="http://schemas.microsoft.com/office/drawing/2014/main" id="{7E3F8DBC-0D86-4A87-B80E-1209AC8C45A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048" y="5846001"/>
            <a:ext cx="10097758" cy="751766"/>
          </a:xfrm>
          <a:prstGeom prst="rect">
            <a:avLst/>
          </a:prstGeom>
        </p:spPr>
      </p:pic>
      <p:pic>
        <p:nvPicPr>
          <p:cNvPr id="29" name="Obraz 28" descr="Logo rocznicowe: 25 lat Samorządu Województwa Pomorskiego.">
            <a:extLst>
              <a:ext uri="{FF2B5EF4-FFF2-40B4-BE49-F238E27FC236}">
                <a16:creationId xmlns:a16="http://schemas.microsoft.com/office/drawing/2014/main" id="{81D43660-ADF3-43C6-A90B-7E0A413FEDB5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326" y="417780"/>
            <a:ext cx="2744050" cy="106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430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169419" y="1799461"/>
            <a:ext cx="9853164" cy="3915966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" y="0"/>
            <a:ext cx="5685979" cy="2443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419" y="1799460"/>
            <a:ext cx="4514751" cy="6532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0332" y="2785254"/>
            <a:ext cx="9031400" cy="986800"/>
          </a:xfrm>
        </p:spPr>
        <p:txBody>
          <a:bodyPr anchor="t" anchorCtr="0">
            <a:normAutofit/>
          </a:bodyPr>
          <a:lstStyle>
            <a:lvl1pPr algn="l">
              <a:lnSpc>
                <a:spcPts val="3629"/>
              </a:lnSpc>
              <a:defRPr sz="290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0345" y="4410532"/>
            <a:ext cx="9031311" cy="979756"/>
          </a:xfrm>
        </p:spPr>
        <p:txBody>
          <a:bodyPr>
            <a:normAutofit/>
          </a:bodyPr>
          <a:lstStyle>
            <a:lvl1pPr marL="0" indent="0" algn="l">
              <a:lnSpc>
                <a:spcPts val="3175"/>
              </a:lnSpc>
              <a:buNone/>
              <a:defRPr sz="2540" b="1">
                <a:solidFill>
                  <a:schemeClr val="tx2"/>
                </a:solidFill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958" y="490243"/>
            <a:ext cx="2052383" cy="31671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05.12.2023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46" y="1128866"/>
            <a:ext cx="434459" cy="345636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811" y="495200"/>
            <a:ext cx="434459" cy="345636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213" y="1128866"/>
            <a:ext cx="434459" cy="345636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326" y="488325"/>
            <a:ext cx="434459" cy="345636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59" y="495200"/>
            <a:ext cx="434459" cy="345636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9550" y="1138358"/>
            <a:ext cx="434459" cy="345636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493114"/>
            <a:ext cx="434459" cy="345636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303" y="485586"/>
            <a:ext cx="434459" cy="345636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824" y="481800"/>
            <a:ext cx="434459" cy="345636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776" y="1135780"/>
            <a:ext cx="434459" cy="345636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129" y="1134476"/>
            <a:ext cx="434459" cy="345636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1134476"/>
            <a:ext cx="434459" cy="345636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048" y="5846001"/>
            <a:ext cx="10097758" cy="751766"/>
          </a:xfrm>
          <a:prstGeom prst="rect">
            <a:avLst/>
          </a:prstGeom>
        </p:spPr>
      </p:pic>
      <p:pic>
        <p:nvPicPr>
          <p:cNvPr id="26" name="Obraz 25" descr="Logo rocznicowe: 25 lat Samorządu Województwa Pomorskiego.">
            <a:extLst>
              <a:ext uri="{FF2B5EF4-FFF2-40B4-BE49-F238E27FC236}">
                <a16:creationId xmlns:a16="http://schemas.microsoft.com/office/drawing/2014/main" id="{26A9FA7C-9311-4E28-9148-0DF0D28C7CE9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326" y="417780"/>
            <a:ext cx="2744050" cy="106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30008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7736987" cy="473665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3222236" y="4082829"/>
            <a:ext cx="7800346" cy="16325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7991" y="5061678"/>
            <a:ext cx="6993665" cy="588349"/>
          </a:xfrm>
        </p:spPr>
        <p:txBody>
          <a:bodyPr anchor="t" anchorCtr="0">
            <a:normAutofit/>
          </a:bodyPr>
          <a:lstStyle>
            <a:lvl1pPr algn="l">
              <a:lnSpc>
                <a:spcPts val="3175"/>
              </a:lnSpc>
              <a:defRPr sz="254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0199" y="489652"/>
            <a:ext cx="2052383" cy="332686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05.12.2023</a:t>
            </a:fld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236" y="4082829"/>
            <a:ext cx="4514751" cy="653253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048" y="5846001"/>
            <a:ext cx="10097758" cy="751766"/>
          </a:xfrm>
          <a:prstGeom prst="rect">
            <a:avLst/>
          </a:prstGeom>
        </p:spPr>
      </p:pic>
      <p:pic>
        <p:nvPicPr>
          <p:cNvPr id="8" name="Obraz 7" descr="Logo rocznicowe: 25 lat Samorządu Województwa Pomorskiego.">
            <a:extLst>
              <a:ext uri="{FF2B5EF4-FFF2-40B4-BE49-F238E27FC236}">
                <a16:creationId xmlns:a16="http://schemas.microsoft.com/office/drawing/2014/main" id="{47461BC3-2B77-43FB-8BAB-EFD2EBB0386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7760" y="952912"/>
            <a:ext cx="2744050" cy="106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58521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3222235" y="4082829"/>
            <a:ext cx="8205842" cy="1959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3924" y="0"/>
            <a:ext cx="7794915" cy="4408303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4453203" y="4082828"/>
            <a:ext cx="4105634" cy="326037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3222237" y="4082828"/>
            <a:ext cx="1230967" cy="3254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162" y="4713462"/>
            <a:ext cx="7389421" cy="1197862"/>
          </a:xfrm>
        </p:spPr>
        <p:txBody>
          <a:bodyPr anchor="t" anchorCtr="0">
            <a:normAutofit/>
          </a:bodyPr>
          <a:lstStyle>
            <a:lvl1pPr algn="l">
              <a:lnSpc>
                <a:spcPts val="3175"/>
              </a:lnSpc>
              <a:defRPr sz="254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pic>
        <p:nvPicPr>
          <p:cNvPr id="7" name="Obraz 6" descr="Logo rocznicowe: 25 lat Samorządu Województwa Pomorskiego.">
            <a:extLst>
              <a:ext uri="{FF2B5EF4-FFF2-40B4-BE49-F238E27FC236}">
                <a16:creationId xmlns:a16="http://schemas.microsoft.com/office/drawing/2014/main" id="{8DAA9314-721F-4659-8D76-1CB0F3F0F6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4027" y="685377"/>
            <a:ext cx="2744050" cy="106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83129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7605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9852" y="1796072"/>
            <a:ext cx="4720891" cy="424562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1255" y="1795869"/>
            <a:ext cx="4720891" cy="42458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48057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9" y="816316"/>
            <a:ext cx="4926147" cy="979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0" y="1796072"/>
            <a:ext cx="4926582" cy="424561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816566"/>
            <a:ext cx="5685980" cy="5225119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19884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1054387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9852" y="1796072"/>
            <a:ext cx="4720891" cy="4245627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1255" y="1795869"/>
            <a:ext cx="4720891" cy="42458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1496231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69419" y="816316"/>
            <a:ext cx="9852728" cy="97975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9854" y="1796072"/>
            <a:ext cx="9852729" cy="424561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169812" y="0"/>
            <a:ext cx="1232383" cy="1627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402195" y="0"/>
            <a:ext cx="8619951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89804" y="6368269"/>
            <a:ext cx="1231537" cy="163293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907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718160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/>
  <p:txStyles>
    <p:titleStyle>
      <a:lvl1pPr algn="l" defTabSz="914406" rtl="0" eaLnBrk="1" latinLnBrk="0" hangingPunct="1">
        <a:lnSpc>
          <a:spcPts val="3266"/>
        </a:lnSpc>
        <a:spcBef>
          <a:spcPct val="0"/>
        </a:spcBef>
        <a:buNone/>
        <a:defRPr sz="254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28602" indent="-228602" algn="l" defTabSz="914406" rtl="0" eaLnBrk="1" latinLnBrk="0" hangingPunct="1">
        <a:lnSpc>
          <a:spcPts val="2177"/>
        </a:lnSpc>
        <a:spcBef>
          <a:spcPts val="1000"/>
        </a:spcBef>
        <a:buClr>
          <a:schemeClr val="accent1"/>
        </a:buClr>
        <a:buFontTx/>
        <a:buBlip>
          <a:blip r:embed="rId12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685804" indent="-228602" algn="l" defTabSz="914406" rtl="0" eaLnBrk="1" latinLnBrk="0" hangingPunct="1">
        <a:lnSpc>
          <a:spcPts val="2177"/>
        </a:lnSpc>
        <a:spcBef>
          <a:spcPts val="500"/>
        </a:spcBef>
        <a:buFontTx/>
        <a:buBlip>
          <a:blip r:embed="rId13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143008" indent="-228602" algn="l" defTabSz="914406" rtl="0" eaLnBrk="1" latinLnBrk="0" hangingPunct="1">
        <a:lnSpc>
          <a:spcPts val="2177"/>
        </a:lnSpc>
        <a:spcBef>
          <a:spcPts val="500"/>
        </a:spcBef>
        <a:buFontTx/>
        <a:buBlip>
          <a:blip r:embed="rId14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600210" indent="-228602" algn="l" defTabSz="914406" rtl="0" eaLnBrk="1" latinLnBrk="0" hangingPunct="1">
        <a:lnSpc>
          <a:spcPts val="2177"/>
        </a:lnSpc>
        <a:spcBef>
          <a:spcPts val="500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057413" indent="-228602" algn="l" defTabSz="914406" rtl="0" eaLnBrk="1" latinLnBrk="0" hangingPunct="1">
        <a:lnSpc>
          <a:spcPts val="2177"/>
        </a:lnSpc>
        <a:spcBef>
          <a:spcPts val="500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514617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9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2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5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9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1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4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>
          <p15:clr>
            <a:srgbClr val="F26B43"/>
          </p15:clr>
        </p15:guide>
        <p15:guide id="2" pos="419">
          <p15:clr>
            <a:srgbClr val="F26B43"/>
          </p15:clr>
        </p15:guide>
        <p15:guide id="3" pos="646">
          <p15:clr>
            <a:srgbClr val="F26B43"/>
          </p15:clr>
        </p15:guide>
        <p15:guide id="4" pos="873">
          <p15:clr>
            <a:srgbClr val="F26B43"/>
          </p15:clr>
        </p15:guide>
        <p15:guide id="5" pos="1100">
          <p15:clr>
            <a:srgbClr val="F26B43"/>
          </p15:clr>
        </p15:guide>
        <p15:guide id="6" pos="1327">
          <p15:clr>
            <a:srgbClr val="F26B43"/>
          </p15:clr>
        </p15:guide>
        <p15:guide id="7" pos="1553">
          <p15:clr>
            <a:srgbClr val="F26B43"/>
          </p15:clr>
        </p15:guide>
        <p15:guide id="8" pos="1780">
          <p15:clr>
            <a:srgbClr val="F26B43"/>
          </p15:clr>
        </p15:guide>
        <p15:guide id="9" pos="2007">
          <p15:clr>
            <a:srgbClr val="F26B43"/>
          </p15:clr>
        </p15:guide>
        <p15:guide id="10" pos="2234">
          <p15:clr>
            <a:srgbClr val="F26B43"/>
          </p15:clr>
        </p15:guide>
        <p15:guide id="11" pos="2460">
          <p15:clr>
            <a:srgbClr val="F26B43"/>
          </p15:clr>
        </p15:guide>
        <p15:guide id="12" pos="2687">
          <p15:clr>
            <a:srgbClr val="F26B43"/>
          </p15:clr>
        </p15:guide>
        <p15:guide id="13" pos="2914">
          <p15:clr>
            <a:srgbClr val="F26B43"/>
          </p15:clr>
        </p15:guide>
        <p15:guide id="14" pos="3141">
          <p15:clr>
            <a:srgbClr val="F26B43"/>
          </p15:clr>
        </p15:guide>
        <p15:guide id="15" pos="3368">
          <p15:clr>
            <a:srgbClr val="F26B43"/>
          </p15:clr>
        </p15:guide>
        <p15:guide id="16" pos="3594">
          <p15:clr>
            <a:srgbClr val="F26B43"/>
          </p15:clr>
        </p15:guide>
        <p15:guide id="17" pos="3821">
          <p15:clr>
            <a:srgbClr val="F26B43"/>
          </p15:clr>
        </p15:guide>
        <p15:guide id="18" pos="4048">
          <p15:clr>
            <a:srgbClr val="F26B43"/>
          </p15:clr>
        </p15:guide>
        <p15:guide id="19" pos="4275">
          <p15:clr>
            <a:srgbClr val="F26B43"/>
          </p15:clr>
        </p15:guide>
        <p15:guide id="20" pos="4501">
          <p15:clr>
            <a:srgbClr val="F26B43"/>
          </p15:clr>
        </p15:guide>
        <p15:guide id="21" pos="4728">
          <p15:clr>
            <a:srgbClr val="F26B43"/>
          </p15:clr>
        </p15:guide>
        <p15:guide id="22" pos="4955">
          <p15:clr>
            <a:srgbClr val="F26B43"/>
          </p15:clr>
        </p15:guide>
        <p15:guide id="23" pos="5182">
          <p15:clr>
            <a:srgbClr val="F26B43"/>
          </p15:clr>
        </p15:guide>
        <p15:guide id="24" pos="5408">
          <p15:clr>
            <a:srgbClr val="F26B43"/>
          </p15:clr>
        </p15:guide>
        <p15:guide id="25" pos="5635">
          <p15:clr>
            <a:srgbClr val="F26B43"/>
          </p15:clr>
        </p15:guide>
        <p15:guide id="26" pos="5862">
          <p15:clr>
            <a:srgbClr val="F26B43"/>
          </p15:clr>
        </p15:guide>
        <p15:guide id="27" pos="6089">
          <p15:clr>
            <a:srgbClr val="F26B43"/>
          </p15:clr>
        </p15:guide>
        <p15:guide id="28" pos="6316">
          <p15:clr>
            <a:srgbClr val="F26B43"/>
          </p15:clr>
        </p15:guide>
        <p15:guide id="29" pos="6542">
          <p15:clr>
            <a:srgbClr val="F26B43"/>
          </p15:clr>
        </p15:guide>
        <p15:guide id="30" orient="horz" pos="113">
          <p15:clr>
            <a:srgbClr val="F26B43"/>
          </p15:clr>
        </p15:guide>
        <p15:guide id="31" orient="horz" pos="340">
          <p15:clr>
            <a:srgbClr val="F26B43"/>
          </p15:clr>
        </p15:guide>
        <p15:guide id="32" orient="horz" pos="567">
          <p15:clr>
            <a:srgbClr val="F26B43"/>
          </p15:clr>
        </p15:guide>
        <p15:guide id="33" orient="horz" pos="794">
          <p15:clr>
            <a:srgbClr val="F26B43"/>
          </p15:clr>
        </p15:guide>
        <p15:guide id="34" orient="horz" pos="1020">
          <p15:clr>
            <a:srgbClr val="F26B43"/>
          </p15:clr>
        </p15:guide>
        <p15:guide id="35" orient="horz" pos="1247">
          <p15:clr>
            <a:srgbClr val="F26B43"/>
          </p15:clr>
        </p15:guide>
        <p15:guide id="36" orient="horz" pos="1474">
          <p15:clr>
            <a:srgbClr val="F26B43"/>
          </p15:clr>
        </p15:guide>
        <p15:guide id="37" orient="horz" pos="1701">
          <p15:clr>
            <a:srgbClr val="F26B43"/>
          </p15:clr>
        </p15:guide>
        <p15:guide id="38" orient="horz" pos="1927">
          <p15:clr>
            <a:srgbClr val="F26B43"/>
          </p15:clr>
        </p15:guide>
        <p15:guide id="39" orient="horz" pos="2154">
          <p15:clr>
            <a:srgbClr val="F26B43"/>
          </p15:clr>
        </p15:guide>
        <p15:guide id="40" orient="horz" pos="2381">
          <p15:clr>
            <a:srgbClr val="F26B43"/>
          </p15:clr>
        </p15:guide>
        <p15:guide id="41" orient="horz" pos="2608">
          <p15:clr>
            <a:srgbClr val="F26B43"/>
          </p15:clr>
        </p15:guide>
        <p15:guide id="42" orient="horz" pos="2835">
          <p15:clr>
            <a:srgbClr val="F26B43"/>
          </p15:clr>
        </p15:guide>
        <p15:guide id="43" orient="horz" pos="3061">
          <p15:clr>
            <a:srgbClr val="F26B43"/>
          </p15:clr>
        </p15:guide>
        <p15:guide id="44" orient="horz" pos="3288">
          <p15:clr>
            <a:srgbClr val="F26B43"/>
          </p15:clr>
        </p15:guide>
        <p15:guide id="45" orient="horz" pos="3515">
          <p15:clr>
            <a:srgbClr val="F26B43"/>
          </p15:clr>
        </p15:guide>
        <p15:guide id="46" orient="horz" pos="3742">
          <p15:clr>
            <a:srgbClr val="F26B43"/>
          </p15:clr>
        </p15:guide>
        <p15:guide id="47" orient="horz" pos="3968">
          <p15:clr>
            <a:srgbClr val="F26B43"/>
          </p15:clr>
        </p15:guide>
        <p15:guide id="48" orient="horz" pos="4195">
          <p15:clr>
            <a:srgbClr val="F26B43"/>
          </p15:clr>
        </p15:guide>
        <p15:guide id="49" orient="horz" pos="4422">
          <p15:clr>
            <a:srgbClr val="F26B43"/>
          </p15:clr>
        </p15:guide>
        <p15:guide id="50" orient="horz" pos="464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9244" y="2424136"/>
            <a:ext cx="7184985" cy="1004864"/>
          </a:xfrm>
        </p:spPr>
        <p:txBody>
          <a:bodyPr>
            <a:noAutofit/>
          </a:bodyPr>
          <a:lstStyle/>
          <a:p>
            <a:r>
              <a:rPr lang="pl-PL" sz="1814" dirty="0"/>
              <a:t>Zasady udzielania dotacji warunkowej w projektach z zakresu poprawy efektywności energetycznej </a:t>
            </a:r>
            <a:br>
              <a:rPr lang="pl-PL" sz="1814" dirty="0"/>
            </a:br>
            <a:r>
              <a:rPr lang="pl-PL" sz="1814" dirty="0"/>
              <a:t>dla Działań 2.1., 2.2., 2.3. i 2.4.</a:t>
            </a:r>
            <a:br>
              <a:rPr lang="pl-PL" sz="1814" dirty="0"/>
            </a:br>
            <a:r>
              <a:rPr lang="pl-PL" sz="1814" dirty="0"/>
              <a:t>regionalnego Fundusze Europejskie dla Pomorza 2021-2027 </a:t>
            </a:r>
          </a:p>
        </p:txBody>
      </p:sp>
      <p:sp>
        <p:nvSpPr>
          <p:cNvPr id="3" name="Tytuł 1">
            <a:extLst>
              <a:ext uri="{FF2B5EF4-FFF2-40B4-BE49-F238E27FC236}">
                <a16:creationId xmlns:a16="http://schemas.microsoft.com/office/drawing/2014/main" id="{C96AA398-3522-410B-85E9-4B36BB6C7778}"/>
              </a:ext>
            </a:extLst>
          </p:cNvPr>
          <p:cNvSpPr txBox="1">
            <a:spLocks/>
          </p:cNvSpPr>
          <p:nvPr/>
        </p:nvSpPr>
        <p:spPr>
          <a:xfrm>
            <a:off x="2986466" y="4478243"/>
            <a:ext cx="7184985" cy="100486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6" rtl="0" eaLnBrk="1" latinLnBrk="0" hangingPunct="1">
              <a:lnSpc>
                <a:spcPts val="3629"/>
              </a:lnSpc>
              <a:spcBef>
                <a:spcPct val="0"/>
              </a:spcBef>
              <a:buNone/>
              <a:defRPr sz="2903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sz="1814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88BB35F2-EAD9-4908-B665-5BAEB9105554}"/>
              </a:ext>
            </a:extLst>
          </p:cNvPr>
          <p:cNvSpPr txBox="1"/>
          <p:nvPr/>
        </p:nvSpPr>
        <p:spPr>
          <a:xfrm>
            <a:off x="5521233" y="4728754"/>
            <a:ext cx="51210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>
                <a:solidFill>
                  <a:schemeClr val="tx2"/>
                </a:solidFill>
              </a:rPr>
              <a:t>Posiedzenie Komitetu Monitorującego FEP 2021-2027 </a:t>
            </a:r>
          </a:p>
          <a:p>
            <a:r>
              <a:rPr lang="pl-PL" sz="1400" b="1" dirty="0">
                <a:solidFill>
                  <a:schemeClr val="tx2"/>
                </a:solidFill>
              </a:rPr>
              <a:t>Gdańsk, 6 grudnia 2023r.</a:t>
            </a:r>
          </a:p>
        </p:txBody>
      </p:sp>
    </p:spTree>
    <p:extLst>
      <p:ext uri="{BB962C8B-B14F-4D97-AF65-F5344CB8AC3E}">
        <p14:creationId xmlns:p14="http://schemas.microsoft.com/office/powerpoint/2010/main" val="618564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45123-73E4-476B-A728-685ED8CB6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0658" y="326422"/>
            <a:ext cx="9741320" cy="598995"/>
          </a:xfrm>
        </p:spPr>
        <p:txBody>
          <a:bodyPr>
            <a:normAutofit/>
          </a:bodyPr>
          <a:lstStyle/>
          <a:p>
            <a:r>
              <a:rPr lang="pl-PL" dirty="0"/>
              <a:t>Dotacja warunkowa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E90354D-B7CA-4203-9110-88C2DF9EB8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1477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907" b="0" i="0" u="none" strike="noStrike" kern="1200" cap="none" spc="0" normalizeH="0" baseline="0" noProof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1477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pl-PL" sz="907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  <p:sp>
        <p:nvSpPr>
          <p:cNvPr id="10" name="Symbol zastępczy zawartości 7">
            <a:extLst>
              <a:ext uri="{FF2B5EF4-FFF2-40B4-BE49-F238E27FC236}">
                <a16:creationId xmlns:a16="http://schemas.microsoft.com/office/drawing/2014/main" id="{4C0392EE-7E4C-4CEF-980D-B1789EF16259}"/>
              </a:ext>
            </a:extLst>
          </p:cNvPr>
          <p:cNvSpPr txBox="1">
            <a:spLocks/>
          </p:cNvSpPr>
          <p:nvPr/>
        </p:nvSpPr>
        <p:spPr>
          <a:xfrm>
            <a:off x="1170658" y="1125416"/>
            <a:ext cx="10394995" cy="461219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2" indent="-228602" algn="l" defTabSz="914406" rtl="0" eaLnBrk="1" latinLnBrk="0" hangingPunct="1">
              <a:lnSpc>
                <a:spcPts val="2177"/>
              </a:lnSpc>
              <a:spcBef>
                <a:spcPts val="1000"/>
              </a:spcBef>
              <a:buClr>
                <a:schemeClr val="accent1"/>
              </a:buClr>
              <a:buFontTx/>
              <a:buBlip>
                <a:blip r:embed="rId3"/>
              </a:buBlip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685804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Tx/>
              <a:buBlip>
                <a:blip r:embed="rId4"/>
              </a:buBlip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 marL="1143008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Tx/>
              <a:buBlip>
                <a:blip r:embed="rId5"/>
              </a:buBlip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 marL="1600210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057413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514617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19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23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25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2438" lvl="1" indent="-366713">
              <a:lnSpc>
                <a:spcPct val="120000"/>
              </a:lnSpc>
              <a:spcBef>
                <a:spcPts val="600"/>
              </a:spcBef>
              <a:buClr>
                <a:srgbClr val="003399"/>
              </a:buClr>
              <a:buFont typeface="Wingdings" panose="05000000000000000000" pitchFamily="2" charset="2"/>
              <a:buChar char="§"/>
            </a:pPr>
            <a:r>
              <a:rPr lang="pl-PL" sz="1700" dirty="0">
                <a:solidFill>
                  <a:srgbClr val="000000"/>
                </a:solidFill>
              </a:rPr>
              <a:t>art. 57 ust. 1 rozporządzenia ogólnego</a:t>
            </a:r>
          </a:p>
          <a:p>
            <a:pPr marL="909642" lvl="2" indent="-366713">
              <a:lnSpc>
                <a:spcPct val="120000"/>
              </a:lnSpc>
              <a:spcBef>
                <a:spcPts val="600"/>
              </a:spcBef>
              <a:buClr>
                <a:srgbClr val="003399"/>
              </a:buClr>
              <a:buFont typeface="Courier New" panose="02070309020205020404" pitchFamily="49" charset="0"/>
              <a:buChar char="o"/>
            </a:pPr>
            <a:r>
              <a:rPr lang="pl-PL" sz="1700" dirty="0">
                <a:solidFill>
                  <a:srgbClr val="000000"/>
                </a:solidFill>
              </a:rPr>
              <a:t>Państwa członkowskie mogą udzielać beneficjentom </a:t>
            </a:r>
            <a:r>
              <a:rPr lang="pl-PL" sz="1700" b="1" dirty="0">
                <a:solidFill>
                  <a:srgbClr val="000000"/>
                </a:solidFill>
              </a:rPr>
              <a:t>dotacji warunkowych</a:t>
            </a:r>
            <a:r>
              <a:rPr lang="pl-PL" sz="1700" dirty="0">
                <a:solidFill>
                  <a:srgbClr val="000000"/>
                </a:solidFill>
              </a:rPr>
              <a:t>, które podlegają pełnemu lub częściowemu </a:t>
            </a:r>
            <a:r>
              <a:rPr lang="pl-PL" sz="1700" b="1" dirty="0">
                <a:solidFill>
                  <a:srgbClr val="000000"/>
                </a:solidFill>
              </a:rPr>
              <a:t>zwrotowi</a:t>
            </a:r>
            <a:r>
              <a:rPr lang="pl-PL" sz="1700" dirty="0">
                <a:solidFill>
                  <a:srgbClr val="000000"/>
                </a:solidFill>
              </a:rPr>
              <a:t>, zgodnie z dokumentem określającym warunki wsparcia</a:t>
            </a:r>
          </a:p>
          <a:p>
            <a:pPr marL="909642" lvl="2" indent="-366713">
              <a:lnSpc>
                <a:spcPct val="120000"/>
              </a:lnSpc>
              <a:spcBef>
                <a:spcPts val="600"/>
              </a:spcBef>
              <a:buClr>
                <a:srgbClr val="003399"/>
              </a:buClr>
              <a:buFont typeface="Courier New" panose="02070309020205020404" pitchFamily="49" charset="0"/>
              <a:buChar char="o"/>
            </a:pPr>
            <a:r>
              <a:rPr lang="pl-PL" sz="1700" dirty="0">
                <a:solidFill>
                  <a:srgbClr val="000000"/>
                </a:solidFill>
              </a:rPr>
              <a:t>Państwa członkowskie </a:t>
            </a:r>
            <a:r>
              <a:rPr lang="pl-PL" sz="1700" b="1" dirty="0">
                <a:solidFill>
                  <a:srgbClr val="000000"/>
                </a:solidFill>
              </a:rPr>
              <a:t>ponownie wykorzystują </a:t>
            </a:r>
            <a:r>
              <a:rPr lang="pl-PL" sz="1700" dirty="0">
                <a:solidFill>
                  <a:srgbClr val="000000"/>
                </a:solidFill>
              </a:rPr>
              <a:t>zasoby zwrócone przez beneficjenta w tym samym celu lub zgodnie z celami danego programu </a:t>
            </a:r>
            <a:r>
              <a:rPr lang="pl-PL" sz="1700" b="1" dirty="0">
                <a:solidFill>
                  <a:srgbClr val="000000"/>
                </a:solidFill>
              </a:rPr>
              <a:t>do dnia 31 grudnia 2030r.</a:t>
            </a:r>
          </a:p>
          <a:p>
            <a:pPr marL="452438" lvl="1" indent="-366713">
              <a:lnSpc>
                <a:spcPct val="120000"/>
              </a:lnSpc>
              <a:spcBef>
                <a:spcPts val="600"/>
              </a:spcBef>
              <a:buClr>
                <a:srgbClr val="003399"/>
              </a:buClr>
              <a:buFont typeface="Wingdings" panose="05000000000000000000" pitchFamily="2" charset="2"/>
              <a:buChar char="§"/>
            </a:pPr>
            <a:r>
              <a:rPr kumimoji="0" lang="pl-PL" sz="17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art 33 ust. 4 ustawy wdrożeniowej:</a:t>
            </a:r>
          </a:p>
          <a:p>
            <a:pPr marL="909642" lvl="2" indent="-366713">
              <a:lnSpc>
                <a:spcPct val="120000"/>
              </a:lnSpc>
              <a:spcBef>
                <a:spcPts val="600"/>
              </a:spcBef>
              <a:buClr>
                <a:srgbClr val="003399"/>
              </a:buClr>
              <a:buFont typeface="Courier New" panose="02070309020205020404" pitchFamily="49" charset="0"/>
              <a:buChar char="o"/>
            </a:pPr>
            <a:r>
              <a:rPr lang="pl-PL" sz="1700" dirty="0">
                <a:solidFill>
                  <a:srgbClr val="000000"/>
                </a:solidFill>
              </a:rPr>
              <a:t>środki finansowe są ponownie wykorzystywane w formie wsparcia zwrotnego.</a:t>
            </a:r>
          </a:p>
          <a:p>
            <a:pPr marL="452438" lvl="1" indent="-366713">
              <a:lnSpc>
                <a:spcPct val="120000"/>
              </a:lnSpc>
              <a:spcBef>
                <a:spcPts val="600"/>
              </a:spcBef>
              <a:buClr>
                <a:srgbClr val="003399"/>
              </a:buClr>
              <a:buFont typeface="Wingdings" panose="05000000000000000000" pitchFamily="2" charset="2"/>
              <a:buChar char="§"/>
            </a:pPr>
            <a:r>
              <a:rPr kumimoji="0" lang="pl-PL" sz="1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obszary objęte dotacją warunkową w ramach FEP 2021-2027:</a:t>
            </a:r>
          </a:p>
          <a:p>
            <a:pPr marL="909642" lvl="2" indent="-366713">
              <a:lnSpc>
                <a:spcPct val="120000"/>
              </a:lnSpc>
              <a:spcBef>
                <a:spcPts val="600"/>
              </a:spcBef>
              <a:buClr>
                <a:srgbClr val="003399"/>
              </a:buClr>
              <a:buFont typeface="Courier New" panose="02070309020205020404" pitchFamily="49" charset="0"/>
              <a:buChar char="o"/>
            </a:pPr>
            <a:r>
              <a:rPr lang="pl-PL" sz="1700" dirty="0">
                <a:solidFill>
                  <a:srgbClr val="000000"/>
                </a:solidFill>
              </a:rPr>
              <a:t>komercjalizacja i </a:t>
            </a:r>
            <a:r>
              <a:rPr lang="pl-PL" sz="1700" b="1" dirty="0">
                <a:solidFill>
                  <a:srgbClr val="000000"/>
                </a:solidFill>
              </a:rPr>
              <a:t>wdrożenie </a:t>
            </a:r>
            <a:r>
              <a:rPr lang="pl-PL" sz="1700" dirty="0">
                <a:solidFill>
                  <a:srgbClr val="000000"/>
                </a:solidFill>
              </a:rPr>
              <a:t>wyników </a:t>
            </a:r>
            <a:r>
              <a:rPr lang="pl-PL" sz="1700" b="1" dirty="0">
                <a:solidFill>
                  <a:srgbClr val="000000"/>
                </a:solidFill>
              </a:rPr>
              <a:t>prac B+R </a:t>
            </a:r>
            <a:r>
              <a:rPr lang="pl-PL" sz="1700" dirty="0">
                <a:solidFill>
                  <a:srgbClr val="000000"/>
                </a:solidFill>
              </a:rPr>
              <a:t>MŚP</a:t>
            </a:r>
          </a:p>
          <a:p>
            <a:pPr marL="909642" lvl="2" indent="-366713">
              <a:lnSpc>
                <a:spcPct val="120000"/>
              </a:lnSpc>
              <a:spcBef>
                <a:spcPts val="600"/>
              </a:spcBef>
              <a:buClr>
                <a:srgbClr val="003399"/>
              </a:buClr>
              <a:buFont typeface="Courier New" panose="02070309020205020404" pitchFamily="49" charset="0"/>
              <a:buChar char="o"/>
            </a:pPr>
            <a:r>
              <a:rPr kumimoji="0" lang="pl-PL" sz="1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efektywność energetyczna </a:t>
            </a:r>
            <a:r>
              <a:rPr kumimoji="0" lang="pl-PL" sz="1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budynków użyteczności publicznej</a:t>
            </a:r>
          </a:p>
          <a:p>
            <a:pPr marL="1366844" lvl="3" indent="-366713">
              <a:lnSpc>
                <a:spcPct val="120000"/>
              </a:lnSpc>
              <a:spcBef>
                <a:spcPts val="600"/>
              </a:spcBef>
              <a:buClr>
                <a:srgbClr val="003399"/>
              </a:buClr>
            </a:pPr>
            <a:r>
              <a:rPr lang="pl-PL" sz="1700" dirty="0">
                <a:solidFill>
                  <a:schemeClr val="accent1"/>
                </a:solidFill>
              </a:rPr>
              <a:t>szczegółowe rozwiązania określi Komitet Monitorujący </a:t>
            </a:r>
            <a:endParaRPr kumimoji="0" lang="pl-PL" sz="17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</a:endParaRPr>
          </a:p>
          <a:p>
            <a:pPr marL="909642" marR="0" lvl="2" indent="-366713" algn="l" defTabSz="914406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pl-PL" sz="1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l" defTabSz="914406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endParaRPr kumimoji="0" lang="pl-PL" sz="1633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457639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A4B0A951-69C0-4851-93D8-D54972F67D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53" y="2420394"/>
            <a:ext cx="6447925" cy="4538596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7ED45123-73E4-476B-A728-685ED8CB6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613" y="326438"/>
            <a:ext cx="9852728" cy="457333"/>
          </a:xfrm>
        </p:spPr>
        <p:txBody>
          <a:bodyPr/>
          <a:lstStyle/>
          <a:p>
            <a:r>
              <a:rPr lang="pl-PL" dirty="0"/>
              <a:t>Priorytet 2. Fundusze europejskie dla zielonego Pomorza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E90354D-B7CA-4203-9110-88C2DF9EB8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14772"/>
            <a:fld id="{EB4015AA-59F6-416B-87A6-8E3D940284E2}" type="slidenum">
              <a:rPr lang="pl-PL" sz="1200">
                <a:solidFill>
                  <a:srgbClr val="002073"/>
                </a:solidFill>
              </a:rPr>
              <a:pPr defTabSz="414772"/>
              <a:t>3</a:t>
            </a:fld>
            <a:endParaRPr lang="pl-PL" sz="1200" dirty="0">
              <a:solidFill>
                <a:srgbClr val="002073"/>
              </a:solidFill>
            </a:endParaRPr>
          </a:p>
        </p:txBody>
      </p:sp>
      <p:sp>
        <p:nvSpPr>
          <p:cNvPr id="10" name="Symbol zastępczy zawartości 7">
            <a:extLst>
              <a:ext uri="{FF2B5EF4-FFF2-40B4-BE49-F238E27FC236}">
                <a16:creationId xmlns:a16="http://schemas.microsoft.com/office/drawing/2014/main" id="{4C0392EE-7E4C-4CEF-980D-B1789EF16259}"/>
              </a:ext>
            </a:extLst>
          </p:cNvPr>
          <p:cNvSpPr txBox="1">
            <a:spLocks/>
          </p:cNvSpPr>
          <p:nvPr/>
        </p:nvSpPr>
        <p:spPr>
          <a:xfrm>
            <a:off x="515332" y="843770"/>
            <a:ext cx="11146054" cy="560614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2" indent="-228602" algn="l" defTabSz="914406" rtl="0" eaLnBrk="1" latinLnBrk="0" hangingPunct="1">
              <a:lnSpc>
                <a:spcPts val="2177"/>
              </a:lnSpc>
              <a:spcBef>
                <a:spcPts val="1000"/>
              </a:spcBef>
              <a:buClr>
                <a:schemeClr val="accent1"/>
              </a:buClr>
              <a:buFontTx/>
              <a:buBlip>
                <a:blip r:embed="rId4"/>
              </a:buBlip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685804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Tx/>
              <a:buBlip>
                <a:blip r:embed="rId5"/>
              </a:buBlip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 marL="1143008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Tx/>
              <a:buBlip>
                <a:blip r:embed="rId6"/>
              </a:buBlip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 marL="1600210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057413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514617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19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23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25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3" indent="-3429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pl-PL" sz="2600" dirty="0"/>
          </a:p>
          <a:p>
            <a:pPr marL="342900" lvl="3" indent="-3429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2000" dirty="0"/>
              <a:t>Działanie 2.1. Efektywność energetyczna</a:t>
            </a:r>
          </a:p>
          <a:p>
            <a:pPr marL="342900" lvl="3" indent="-3429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2000" dirty="0"/>
              <a:t>Działanie 2.2. Efektywność energetyczna – ZIT na terenie obszaru metropolitalnego</a:t>
            </a:r>
          </a:p>
          <a:p>
            <a:pPr marL="342900" lvl="3" indent="-3429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2000" dirty="0"/>
              <a:t>Działanie 2.3. Efektywność energetyczna – ZIT poza terenem obszaru metropolitalnego</a:t>
            </a:r>
          </a:p>
          <a:p>
            <a:pPr marL="342900" lvl="3" indent="-3429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2000" dirty="0"/>
              <a:t>Działanie 2.4. Efektywność energetyczna – programy rewitalizacji</a:t>
            </a:r>
          </a:p>
          <a:p>
            <a:pPr marL="914406" lvl="2" indent="0">
              <a:lnSpc>
                <a:spcPct val="120000"/>
              </a:lnSpc>
              <a:spcBef>
                <a:spcPts val="600"/>
              </a:spcBef>
              <a:buNone/>
            </a:pPr>
            <a:endParaRPr lang="pl-PL" sz="2300" dirty="0"/>
          </a:p>
          <a:p>
            <a:pPr marL="457202" lvl="1" indent="0">
              <a:lnSpc>
                <a:spcPct val="120000"/>
              </a:lnSpc>
              <a:spcBef>
                <a:spcPts val="0"/>
              </a:spcBef>
              <a:buNone/>
            </a:pPr>
            <a:endParaRPr lang="pl-PL" sz="1800" b="1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endParaRPr lang="pl-PL" sz="1800" b="1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B41E00FE-02B8-47C0-A7A2-010968F9463F}"/>
              </a:ext>
            </a:extLst>
          </p:cNvPr>
          <p:cNvSpPr txBox="1">
            <a:spLocks/>
          </p:cNvSpPr>
          <p:nvPr/>
        </p:nvSpPr>
        <p:spPr>
          <a:xfrm>
            <a:off x="4562375" y="3604300"/>
            <a:ext cx="7629625" cy="244804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Tx/>
              <a:buBlip>
                <a:blip r:embed="rId4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5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6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511914" marR="0" lvl="3" indent="0" algn="l" defTabSz="1007943" rtl="0" eaLnBrk="1" fontAlgn="auto" latinLnBrk="0" hangingPunct="1">
              <a:lnSpc>
                <a:spcPct val="120000"/>
              </a:lnSpc>
              <a:spcBef>
                <a:spcPts val="551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l" defTabSz="1007943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Budynek użyteczności publicznej:</a:t>
            </a:r>
          </a:p>
          <a:p>
            <a:pPr marL="251986" marR="0" lvl="0" indent="-251986" algn="l" defTabSz="1007943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Blip>
                <a:blip r:embed="rId4"/>
              </a:buBlip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budynek przeznaczony </a:t>
            </a: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na potrzeby </a:t>
            </a: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administracji publicznej, kultury, edukacji, wychowania, społeczne, opieki zdrowotnej i socjalnej, sportu, kultu religijnego, </a:t>
            </a:r>
          </a:p>
          <a:p>
            <a:pPr lvl="0">
              <a:spcBef>
                <a:spcPts val="0"/>
              </a:spcBef>
              <a:buClr>
                <a:srgbClr val="003399"/>
              </a:buClr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budynek, którego </a:t>
            </a:r>
            <a:r>
              <a:rPr lang="pl-PL" sz="1200" b="1" dirty="0">
                <a:solidFill>
                  <a:srgbClr val="000000"/>
                </a:solidFill>
              </a:rPr>
              <a:t>właścicielem</a:t>
            </a:r>
            <a:r>
              <a:rPr lang="pl-PL" sz="1200" dirty="0">
                <a:solidFill>
                  <a:srgbClr val="000000"/>
                </a:solidFill>
              </a:rPr>
              <a:t> jest jednostka samorządu terytorialnego (</a:t>
            </a:r>
            <a:r>
              <a:rPr lang="pl-PL" sz="1200" dirty="0" err="1">
                <a:solidFill>
                  <a:srgbClr val="000000"/>
                </a:solidFill>
              </a:rPr>
              <a:t>jst</a:t>
            </a:r>
            <a:r>
              <a:rPr lang="pl-PL" sz="1200" dirty="0">
                <a:solidFill>
                  <a:srgbClr val="000000"/>
                </a:solidFill>
              </a:rPr>
              <a:t>) lub podmiot z większościowym udziałem </a:t>
            </a:r>
            <a:r>
              <a:rPr lang="pl-PL" sz="1200" dirty="0" err="1">
                <a:solidFill>
                  <a:srgbClr val="000000"/>
                </a:solidFill>
              </a:rPr>
              <a:t>jst</a:t>
            </a:r>
            <a:r>
              <a:rPr lang="pl-PL" sz="1200" dirty="0">
                <a:solidFill>
                  <a:srgbClr val="000000"/>
                </a:solidFill>
              </a:rPr>
              <a:t>, służący świadczeniu </a:t>
            </a:r>
            <a:r>
              <a:rPr lang="pl-PL" sz="1200" b="1" dirty="0">
                <a:solidFill>
                  <a:srgbClr val="000000"/>
                </a:solidFill>
              </a:rPr>
              <a:t>usług komunalnych </a:t>
            </a:r>
            <a:r>
              <a:rPr lang="pl-PL" sz="1200" dirty="0">
                <a:solidFill>
                  <a:srgbClr val="000000"/>
                </a:solidFill>
              </a:rPr>
              <a:t>przez administrację lub służby publiczne bądź </a:t>
            </a:r>
            <a:r>
              <a:rPr lang="pl-PL" sz="1200" b="1" dirty="0">
                <a:solidFill>
                  <a:srgbClr val="000000"/>
                </a:solidFill>
              </a:rPr>
              <a:t>usług o charakterze powszechnym </a:t>
            </a:r>
            <a:r>
              <a:rPr lang="pl-PL" sz="1200" dirty="0">
                <a:solidFill>
                  <a:srgbClr val="000000"/>
                </a:solidFill>
              </a:rPr>
              <a:t>świadczonych przez publiczne instytucje otoczenia biznesu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251986" marR="0" lvl="0" indent="-251986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Blip>
                <a:blip r:embed="rId4"/>
              </a:buBlip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EE67E91B-8CAE-4A92-9DF5-626B8CF353F7}"/>
              </a:ext>
            </a:extLst>
          </p:cNvPr>
          <p:cNvSpPr txBox="1"/>
          <p:nvPr/>
        </p:nvSpPr>
        <p:spPr>
          <a:xfrm>
            <a:off x="530614" y="6133992"/>
            <a:ext cx="6900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>
                <a:solidFill>
                  <a:srgbClr val="000000"/>
                </a:solidFill>
              </a:rPr>
              <a:t>minimalny próg oszczędności energii </a:t>
            </a:r>
            <a:r>
              <a:rPr lang="pl-PL" sz="1600" dirty="0">
                <a:solidFill>
                  <a:srgbClr val="000000"/>
                </a:solidFill>
              </a:rPr>
              <a:t>na każdym budynku poddanym termomodernizacji na poziomie </a:t>
            </a:r>
            <a:r>
              <a:rPr lang="pl-PL" sz="1600" b="1" dirty="0">
                <a:solidFill>
                  <a:srgbClr val="000000"/>
                </a:solidFill>
              </a:rPr>
              <a:t>nie niższym niż 40% energii pierwotnej</a:t>
            </a:r>
          </a:p>
        </p:txBody>
      </p:sp>
    </p:spTree>
    <p:extLst>
      <p:ext uri="{BB962C8B-B14F-4D97-AF65-F5344CB8AC3E}">
        <p14:creationId xmlns:p14="http://schemas.microsoft.com/office/powerpoint/2010/main" val="104478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45123-73E4-476B-A728-685ED8CB6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0658" y="326422"/>
            <a:ext cx="9741320" cy="598995"/>
          </a:xfrm>
        </p:spPr>
        <p:txBody>
          <a:bodyPr>
            <a:normAutofit fontScale="90000"/>
          </a:bodyPr>
          <a:lstStyle/>
          <a:p>
            <a:r>
              <a:rPr lang="pl-PL" dirty="0"/>
              <a:t>Zasady udzielania dotacji warunkowej w efektywności energetycznej(1/2)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E90354D-B7CA-4203-9110-88C2DF9EB8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14772"/>
            <a:fld id="{EB4015AA-59F6-416B-87A6-8E3D940284E2}" type="slidenum">
              <a:rPr lang="pl-PL">
                <a:solidFill>
                  <a:srgbClr val="002073"/>
                </a:solidFill>
              </a:rPr>
              <a:pPr defTabSz="414772"/>
              <a:t>4</a:t>
            </a:fld>
            <a:endParaRPr lang="pl-PL" dirty="0">
              <a:solidFill>
                <a:srgbClr val="002073"/>
              </a:solidFill>
            </a:endParaRPr>
          </a:p>
        </p:txBody>
      </p:sp>
      <p:sp>
        <p:nvSpPr>
          <p:cNvPr id="10" name="Symbol zastępczy zawartości 7">
            <a:extLst>
              <a:ext uri="{FF2B5EF4-FFF2-40B4-BE49-F238E27FC236}">
                <a16:creationId xmlns:a16="http://schemas.microsoft.com/office/drawing/2014/main" id="{4C0392EE-7E4C-4CEF-980D-B1789EF16259}"/>
              </a:ext>
            </a:extLst>
          </p:cNvPr>
          <p:cNvSpPr txBox="1">
            <a:spLocks/>
          </p:cNvSpPr>
          <p:nvPr/>
        </p:nvSpPr>
        <p:spPr>
          <a:xfrm>
            <a:off x="1170658" y="1125416"/>
            <a:ext cx="10394995" cy="461219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2" indent="-228602" algn="l" defTabSz="914406" rtl="0" eaLnBrk="1" latinLnBrk="0" hangingPunct="1">
              <a:lnSpc>
                <a:spcPts val="2177"/>
              </a:lnSpc>
              <a:spcBef>
                <a:spcPts val="1000"/>
              </a:spcBef>
              <a:buClr>
                <a:schemeClr val="accent1"/>
              </a:buClr>
              <a:buFontTx/>
              <a:buBlip>
                <a:blip r:embed="rId3"/>
              </a:buBlip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685804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Tx/>
              <a:buBlip>
                <a:blip r:embed="rId4"/>
              </a:buBlip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 marL="1143008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Tx/>
              <a:buBlip>
                <a:blip r:embed="rId5"/>
              </a:buBlip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 marL="1600210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057413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514617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19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23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25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2438" lvl="1" indent="-366713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700" dirty="0"/>
              <a:t>Przedmiot dotacji warunkowej (wydatki kwalifikowalne):</a:t>
            </a:r>
          </a:p>
          <a:p>
            <a:pPr marL="909642" lvl="2" indent="-366713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700" dirty="0"/>
              <a:t>każdy budynek użyteczności publicznej </a:t>
            </a:r>
            <a:r>
              <a:rPr lang="pl-PL" sz="1700" dirty="0">
                <a:sym typeface="Symbol" panose="05050102010706020507" pitchFamily="18" charset="2"/>
              </a:rPr>
              <a:t></a:t>
            </a:r>
            <a:r>
              <a:rPr lang="pl-PL" sz="1700" dirty="0"/>
              <a:t> </a:t>
            </a:r>
            <a:r>
              <a:rPr lang="pl-PL" sz="1700" b="1" dirty="0"/>
              <a:t>audyt energetyczny ex-ante </a:t>
            </a:r>
            <a:r>
              <a:rPr lang="pl-PL" sz="1700" b="1" dirty="0">
                <a:sym typeface="Symbol" panose="05050102010706020507" pitchFamily="18" charset="2"/>
              </a:rPr>
              <a:t> 40% oszczędności </a:t>
            </a:r>
            <a:r>
              <a:rPr lang="pl-PL" sz="1700" dirty="0">
                <a:sym typeface="Symbol" panose="05050102010706020507" pitchFamily="18" charset="2"/>
              </a:rPr>
              <a:t>energii pierwotnej;</a:t>
            </a:r>
            <a:endParaRPr lang="pl-PL" sz="1700" dirty="0"/>
          </a:p>
          <a:p>
            <a:pPr marL="452438" lvl="1" indent="-366713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700" dirty="0"/>
              <a:t>Wysokość  zwrotu liczona od </a:t>
            </a:r>
            <a:r>
              <a:rPr lang="pl-PL" sz="1700" b="1" dirty="0"/>
              <a:t>kwoty dofinansowania z EFRR;</a:t>
            </a:r>
          </a:p>
          <a:p>
            <a:pPr marL="452438" lvl="1" indent="-366713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700" dirty="0"/>
              <a:t>Poziom zwrotu dotacji warunkowej dla każdego budynku </a:t>
            </a:r>
            <a:r>
              <a:rPr lang="pl-PL" sz="1700" b="1" dirty="0"/>
              <a:t>wynosi 20%;</a:t>
            </a:r>
          </a:p>
          <a:p>
            <a:pPr marL="452438" lvl="1" indent="-366713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700" b="1" dirty="0"/>
              <a:t>Pomniejszenia:</a:t>
            </a:r>
          </a:p>
          <a:p>
            <a:pPr marL="909642" lvl="2" indent="-366713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700" dirty="0"/>
              <a:t>jeżeli po zakończeniu realizacji inwestycji osiągnięty zostanie wyższy poziom oszczędności energii pierwotnej dla budynku,</a:t>
            </a:r>
          </a:p>
          <a:p>
            <a:pPr marL="909642" lvl="2" indent="-366713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700" dirty="0"/>
              <a:t>im wyższa oszczędność tym niższy poziom zwrotu kwoty dofinansowania;</a:t>
            </a:r>
          </a:p>
          <a:p>
            <a:pPr marL="452438" lvl="1" indent="-366713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700" dirty="0"/>
              <a:t>Weryfikacja na podstawie </a:t>
            </a:r>
            <a:r>
              <a:rPr lang="pl-PL" sz="1700" b="1" dirty="0"/>
              <a:t>audytu energetycznego ex-post;</a:t>
            </a:r>
          </a:p>
          <a:p>
            <a:pPr marL="452438" lvl="1" indent="-366713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700" dirty="0"/>
              <a:t>Warunki zwrotu (terminy, rachunki) </a:t>
            </a:r>
            <a:r>
              <a:rPr lang="pl-PL" sz="1700" b="1" dirty="0"/>
              <a:t>– umowa o dofinansowanie projektu.</a:t>
            </a:r>
          </a:p>
          <a:p>
            <a:pPr marL="452438" lvl="1" indent="-366713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pl-PL" sz="1700" dirty="0"/>
          </a:p>
          <a:p>
            <a:pPr marL="909642" lvl="2" indent="-366713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pl-PL" sz="1700" dirty="0"/>
          </a:p>
          <a:p>
            <a:pPr marL="909642" lvl="2" indent="-366713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pl-PL" sz="17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73113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45123-73E4-476B-A728-685ED8CB6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0658" y="326422"/>
            <a:ext cx="9741320" cy="598995"/>
          </a:xfrm>
        </p:spPr>
        <p:txBody>
          <a:bodyPr>
            <a:normAutofit fontScale="90000"/>
          </a:bodyPr>
          <a:lstStyle/>
          <a:p>
            <a:r>
              <a:rPr lang="pl-PL" dirty="0"/>
              <a:t>Zasady udzielania dotacji warunkowej w efektywności energetycznej(2/2)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E90354D-B7CA-4203-9110-88C2DF9EB8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14772"/>
            <a:fld id="{EB4015AA-59F6-416B-87A6-8E3D940284E2}" type="slidenum">
              <a:rPr lang="pl-PL">
                <a:solidFill>
                  <a:srgbClr val="002073"/>
                </a:solidFill>
              </a:rPr>
              <a:pPr defTabSz="414772"/>
              <a:t>5</a:t>
            </a:fld>
            <a:endParaRPr lang="pl-PL" dirty="0">
              <a:solidFill>
                <a:srgbClr val="002073"/>
              </a:solidFill>
            </a:endParaRP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30AF7C7E-F856-4B33-A5BF-C4807990BD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32922"/>
              </p:ext>
            </p:extLst>
          </p:nvPr>
        </p:nvGraphicFramePr>
        <p:xfrm>
          <a:off x="910775" y="1810030"/>
          <a:ext cx="9917645" cy="33252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79411">
                  <a:extLst>
                    <a:ext uri="{9D8B030D-6E8A-4147-A177-3AD203B41FA5}">
                      <a16:colId xmlns:a16="http://schemas.microsoft.com/office/drawing/2014/main" val="1124600879"/>
                    </a:ext>
                  </a:extLst>
                </a:gridCol>
                <a:gridCol w="2153966">
                  <a:extLst>
                    <a:ext uri="{9D8B030D-6E8A-4147-A177-3AD203B41FA5}">
                      <a16:colId xmlns:a16="http://schemas.microsoft.com/office/drawing/2014/main" val="1997030218"/>
                    </a:ext>
                  </a:extLst>
                </a:gridCol>
                <a:gridCol w="2800951">
                  <a:extLst>
                    <a:ext uri="{9D8B030D-6E8A-4147-A177-3AD203B41FA5}">
                      <a16:colId xmlns:a16="http://schemas.microsoft.com/office/drawing/2014/main" val="3932772503"/>
                    </a:ext>
                  </a:extLst>
                </a:gridCol>
                <a:gridCol w="2483317">
                  <a:extLst>
                    <a:ext uri="{9D8B030D-6E8A-4147-A177-3AD203B41FA5}">
                      <a16:colId xmlns:a16="http://schemas.microsoft.com/office/drawing/2014/main" val="1991149283"/>
                    </a:ext>
                  </a:extLst>
                </a:gridCol>
              </a:tblGrid>
              <a:tr h="1332843">
                <a:tc>
                  <a:txBody>
                    <a:bodyPr/>
                    <a:lstStyle/>
                    <a:p>
                      <a:pPr marL="0" algn="ctr" defTabSz="914406" rtl="0" eaLnBrk="1" fontAlgn="b" latinLnBrk="0" hangingPunct="1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Poziom oszczędności energii pierwotnej dla budynku</a:t>
                      </a:r>
                    </a:p>
                    <a:p>
                      <a:pPr marL="0" algn="ctr" defTabSz="914406" rtl="0" eaLnBrk="1" fontAlgn="b" latinLnBrk="0" hangingPunct="1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(1)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6" rtl="0" eaLnBrk="1" fontAlgn="b" latinLnBrk="0" hangingPunct="1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Wyjściowy poziom zwrotu dotacji warunkowej</a:t>
                      </a:r>
                    </a:p>
                    <a:p>
                      <a:pPr marL="0" algn="ctr" defTabSz="914406" rtl="0" eaLnBrk="1" fontAlgn="b" latinLnBrk="0" hangingPunct="1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(2)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6" rtl="0" eaLnBrk="1" fontAlgn="b" latinLnBrk="0" hangingPunct="1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punktów procentowych o którą zmniejszany jest poziom zakładanego zwrotu środków </a:t>
                      </a:r>
                    </a:p>
                    <a:p>
                      <a:pPr marL="0" algn="ctr" defTabSz="914406" rtl="0" eaLnBrk="1" fontAlgn="b" latinLnBrk="0" hangingPunct="1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(3)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6" rtl="0" eaLnBrk="1" fontAlgn="b" latinLnBrk="0" hangingPunct="1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Ostateczny poziom zwrotu </a:t>
                      </a:r>
                    </a:p>
                    <a:p>
                      <a:pPr marL="0" algn="ctr" defTabSz="914406" rtl="0" eaLnBrk="1" fontAlgn="b" latinLnBrk="0" hangingPunct="1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endParaRPr lang="pl-PL" sz="14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6" rtl="0" eaLnBrk="1" fontAlgn="b" latinLnBrk="0" hangingPunct="1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(2-3)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385610"/>
                  </a:ext>
                </a:extLst>
              </a:tr>
              <a:tr h="3984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</a:rPr>
                        <a:t>40% - 44,99%</a:t>
                      </a:r>
                      <a:endParaRPr lang="pl-PL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</a:rPr>
                        <a:t>20%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</a:rPr>
                        <a:t>0 </a:t>
                      </a:r>
                      <a:r>
                        <a:rPr lang="pl-PL" sz="1400" dirty="0" err="1">
                          <a:solidFill>
                            <a:schemeClr val="tx1"/>
                          </a:solidFill>
                          <a:effectLst/>
                        </a:rPr>
                        <a:t>p.p</a:t>
                      </a: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</a:rPr>
                        <a:t>20%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7030022"/>
                  </a:ext>
                </a:extLst>
              </a:tr>
              <a:tr h="3984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</a:rPr>
                        <a:t>45% - 49,99%</a:t>
                      </a:r>
                      <a:endParaRPr lang="pl-PL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</a:rPr>
                        <a:t>20%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</a:rPr>
                        <a:t>5 </a:t>
                      </a:r>
                      <a:r>
                        <a:rPr lang="pl-PL" sz="1400" dirty="0" err="1">
                          <a:solidFill>
                            <a:schemeClr val="tx1"/>
                          </a:solidFill>
                          <a:effectLst/>
                        </a:rPr>
                        <a:t>p.p</a:t>
                      </a: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</a:rPr>
                        <a:t>15%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960484"/>
                  </a:ext>
                </a:extLst>
              </a:tr>
              <a:tr h="3984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</a:rPr>
                        <a:t>50% - 54,99%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</a:rPr>
                        <a:t>20%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</a:rPr>
                        <a:t>10 </a:t>
                      </a:r>
                      <a:r>
                        <a:rPr lang="pl-PL" sz="1400" dirty="0" err="1">
                          <a:solidFill>
                            <a:schemeClr val="tx1"/>
                          </a:solidFill>
                          <a:effectLst/>
                        </a:rPr>
                        <a:t>p.p</a:t>
                      </a: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</a:rPr>
                        <a:t>10%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449274"/>
                  </a:ext>
                </a:extLst>
              </a:tr>
              <a:tr h="3984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</a:rPr>
                        <a:t>55% - 59,99%</a:t>
                      </a:r>
                      <a:endParaRPr lang="pl-PL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</a:rPr>
                        <a:t>20%</a:t>
                      </a:r>
                      <a:endParaRPr lang="pl-PL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</a:rPr>
                        <a:t>15 </a:t>
                      </a:r>
                      <a:r>
                        <a:rPr lang="pl-PL" sz="1400" dirty="0" err="1">
                          <a:solidFill>
                            <a:schemeClr val="tx1"/>
                          </a:solidFill>
                          <a:effectLst/>
                        </a:rPr>
                        <a:t>p.p</a:t>
                      </a: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</a:rPr>
                        <a:t>5%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113841"/>
                  </a:ext>
                </a:extLst>
              </a:tr>
              <a:tr h="3984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</a:rPr>
                        <a:t>60% - </a:t>
                      </a: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</a:rPr>
                        <a:t>więcej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</a:rPr>
                        <a:t>20%</a:t>
                      </a:r>
                      <a:endParaRPr lang="pl-PL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</a:rPr>
                        <a:t>20 </a:t>
                      </a:r>
                      <a:r>
                        <a:rPr lang="pl-PL" sz="1400" dirty="0" err="1">
                          <a:solidFill>
                            <a:schemeClr val="tx1"/>
                          </a:solidFill>
                          <a:effectLst/>
                        </a:rPr>
                        <a:t>p.p</a:t>
                      </a: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</a:rPr>
                        <a:t>0%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713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4706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5">
            <a:extLst>
              <a:ext uri="{FF2B5EF4-FFF2-40B4-BE49-F238E27FC236}">
                <a16:creationId xmlns:a16="http://schemas.microsoft.com/office/drawing/2014/main" id="{80683CB0-5D83-43DD-B3FD-D0C64C3A6D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6291" y="2383810"/>
            <a:ext cx="9602680" cy="280894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br>
              <a:rPr lang="pl-PL" sz="3629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629" dirty="0"/>
              <a:t>Dziękuję za uwagę</a:t>
            </a:r>
            <a:br>
              <a:rPr lang="pl-PL" sz="3629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sz="36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994817"/>
      </p:ext>
    </p:extLst>
  </p:cSld>
  <p:clrMapOvr>
    <a:masterClrMapping/>
  </p:clrMapOvr>
</p:sld>
</file>

<file path=ppt/theme/theme1.xml><?xml version="1.0" encoding="utf-8"?>
<a:theme xmlns:a="http://schemas.openxmlformats.org/drawingml/2006/main" name="1_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8208</TotalTime>
  <Words>501</Words>
  <Application>Microsoft Office PowerPoint</Application>
  <PresentationFormat>Panoramiczny</PresentationFormat>
  <Paragraphs>79</Paragraphs>
  <Slides>6</Slides>
  <Notes>6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4" baseType="lpstr">
      <vt:lpstr>Arial</vt:lpstr>
      <vt:lpstr>Calibri</vt:lpstr>
      <vt:lpstr>Courier New</vt:lpstr>
      <vt:lpstr>Open Sans</vt:lpstr>
      <vt:lpstr>Symbol</vt:lpstr>
      <vt:lpstr>Times New Roman</vt:lpstr>
      <vt:lpstr>Wingdings</vt:lpstr>
      <vt:lpstr>1_Motyw pakietu Office</vt:lpstr>
      <vt:lpstr>Zasady udzielania dotacji warunkowej w projektach z zakresu poprawy efektywności energetycznej  dla Działań 2.1., 2.2., 2.3. i 2.4. regionalnego Fundusze Europejskie dla Pomorza 2021-2027 </vt:lpstr>
      <vt:lpstr>Dotacja warunkowa</vt:lpstr>
      <vt:lpstr>Priorytet 2. Fundusze europejskie dla zielonego Pomorza</vt:lpstr>
      <vt:lpstr>Zasady udzielania dotacji warunkowej w efektywności energetycznej(1/2)</vt:lpstr>
      <vt:lpstr>Zasady udzielania dotacji warunkowej w efektywności energetycznej(2/2)</vt:lpstr>
      <vt:lpstr> Dziękuję za uwagę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Kryteria wyboru projektów  dla Działania 6.10. Infrastruktura kultury w ramach programu regionalnego  Fundusze Europejskie dla Pomorza 2021-2027</dc:title>
  <dc:creator>Agnieszka Surudo</dc:creator>
  <cp:lastModifiedBy>Agnieszka Surudo</cp:lastModifiedBy>
  <cp:revision>137</cp:revision>
  <cp:lastPrinted>2023-10-31T13:27:33Z</cp:lastPrinted>
  <dcterms:created xsi:type="dcterms:W3CDTF">2023-06-16T08:37:31Z</dcterms:created>
  <dcterms:modified xsi:type="dcterms:W3CDTF">2023-12-05T08:24:00Z</dcterms:modified>
</cp:coreProperties>
</file>