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90" r:id="rId2"/>
    <p:sldId id="291" r:id="rId3"/>
    <p:sldId id="337" r:id="rId4"/>
    <p:sldId id="327" r:id="rId5"/>
    <p:sldId id="328" r:id="rId6"/>
    <p:sldId id="315" r:id="rId7"/>
    <p:sldId id="316" r:id="rId8"/>
    <p:sldId id="336" r:id="rId9"/>
    <p:sldId id="326" r:id="rId10"/>
    <p:sldId id="325" r:id="rId11"/>
    <p:sldId id="318" r:id="rId12"/>
    <p:sldId id="321" r:id="rId13"/>
    <p:sldId id="331" r:id="rId14"/>
    <p:sldId id="324" r:id="rId15"/>
    <p:sldId id="330" r:id="rId16"/>
    <p:sldId id="260" r:id="rId1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07" autoAdjust="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1906-F7D7-4590-990D-B9D902344738}" type="datetimeFigureOut">
              <a:rPr lang="pl-PL" smtClean="0"/>
              <a:t>2023-12-05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4E63-7224-469D-9C03-58FE01882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2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14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04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84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59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46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5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6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Definicja do </a:t>
            </a:r>
            <a:r>
              <a:rPr lang="pl-PL" b="1"/>
              <a:t>ostatecznej konsultacji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20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81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72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4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60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2023-12-05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2023-12-05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2023-12-05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0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2023-12-05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5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1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0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8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0543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4962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7181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244" y="2424136"/>
            <a:ext cx="7184985" cy="1004864"/>
          </a:xfrm>
        </p:spPr>
        <p:txBody>
          <a:bodyPr>
            <a:noAutofit/>
          </a:bodyPr>
          <a:lstStyle/>
          <a:p>
            <a:r>
              <a:rPr lang="pl-PL" sz="1814" dirty="0"/>
              <a:t>Kryteria wyboru projektów w zakresie projektów dotyczących poprawy efektywności energetycznej</a:t>
            </a:r>
            <a:br>
              <a:rPr lang="pl-PL" sz="1814" dirty="0"/>
            </a:br>
            <a:r>
              <a:rPr lang="pl-PL" sz="1814" dirty="0"/>
              <a:t>dla Działań 2.1., 2.2. i 2.3. </a:t>
            </a:r>
            <a:br>
              <a:rPr lang="pl-PL" sz="1814" dirty="0"/>
            </a:br>
            <a:r>
              <a:rPr lang="pl-PL" sz="1814" dirty="0"/>
              <a:t>regionalnego Fundusze Europejskie dla Pomorza 2021-2027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96AA398-3522-410B-85E9-4B36BB6C7778}"/>
              </a:ext>
            </a:extLst>
          </p:cNvPr>
          <p:cNvSpPr txBox="1">
            <a:spLocks/>
          </p:cNvSpPr>
          <p:nvPr/>
        </p:nvSpPr>
        <p:spPr>
          <a:xfrm>
            <a:off x="2986466" y="4478243"/>
            <a:ext cx="7184985" cy="10048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lnSpc>
                <a:spcPts val="3629"/>
              </a:lnSpc>
              <a:spcBef>
                <a:spcPct val="0"/>
              </a:spcBef>
              <a:buNone/>
              <a:defRPr sz="2903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814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8BB35F2-EAD9-4908-B665-5BAEB9105554}"/>
              </a:ext>
            </a:extLst>
          </p:cNvPr>
          <p:cNvSpPr txBox="1"/>
          <p:nvPr/>
        </p:nvSpPr>
        <p:spPr>
          <a:xfrm>
            <a:off x="5521233" y="4728754"/>
            <a:ext cx="512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2"/>
                </a:solidFill>
              </a:rPr>
              <a:t>Warsztaty dla Członków Komitetu Monitorującego FEP 2021-2027 </a:t>
            </a:r>
          </a:p>
          <a:p>
            <a:r>
              <a:rPr lang="pl-PL" sz="1400" b="1" dirty="0">
                <a:solidFill>
                  <a:schemeClr val="tx2"/>
                </a:solidFill>
              </a:rPr>
              <a:t>Gdańsk, 6 listopada 2023r.</a:t>
            </a:r>
          </a:p>
        </p:txBody>
      </p:sp>
    </p:spTree>
    <p:extLst>
      <p:ext uri="{BB962C8B-B14F-4D97-AF65-F5344CB8AC3E}">
        <p14:creationId xmlns:p14="http://schemas.microsoft.com/office/powerpoint/2010/main" val="61856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927229"/>
            <a:ext cx="10360377" cy="5533998"/>
          </a:xfrm>
        </p:spPr>
        <p:txBody>
          <a:bodyPr>
            <a:normAutofit/>
          </a:bodyPr>
          <a:lstStyle/>
          <a:p>
            <a:pPr marL="228602" lvl="3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Zasada równości szans i niedyskryminacji, w tym dostępności dla osób z niepełnosprawnościami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dostępność dla wszystkich  użytkowniczek oraz użytkowników i spełnianie standardów,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zgodność z innymi warunkami zamieszczonymi w opisie działań na rzecz zapewnienia równości, włączenia społecznego i niedyskryminacji dla celu szczegółowego 2 (i) FEP 2021-2027.</a:t>
            </a:r>
          </a:p>
          <a:p>
            <a:pPr marL="228602" lvl="3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Karta Praw Podstawowych Unii Europejskiej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czy zapisy projektu nie stoją w sprzeczności z wymogami Karty Praw Podstawowych </a:t>
            </a:r>
          </a:p>
          <a:p>
            <a:pPr marL="228602" lvl="3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Konwencja o Prawach Osób Niepełnosprawnych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czy zapisy wniosku o dofinansowanie dotyczące zakresu i sposobu realizacji projektu oraz wnioskodawcy nie stoją w sprzeczności z wymogami KPON.</a:t>
            </a:r>
          </a:p>
          <a:p>
            <a:pPr marL="228602" lvl="3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Zasada równości kobiet i mężczyzn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zgodność projektu z zasadą równości kobiet i mężczyzn.</a:t>
            </a:r>
          </a:p>
          <a:p>
            <a:pPr marL="228602" lvl="3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Zasada zrównoważonego rozwoju, w tym zasada DNSH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czy realizacja i funkcjonowanie projektu nie wpłynie negatywnie na trwałość i jakość środowiska,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czy projekt „nie czyni poważnych szkód” w odniesieniu do każdego z celów środowiskowych.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10</a:t>
            </a:fld>
            <a:endParaRPr lang="pl-PL" sz="12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D6B1EB6-664F-43CD-BE00-569184B398A8}"/>
              </a:ext>
            </a:extLst>
          </p:cNvPr>
          <p:cNvSpPr txBox="1">
            <a:spLocks/>
          </p:cNvSpPr>
          <p:nvPr/>
        </p:nvSpPr>
        <p:spPr>
          <a:xfrm>
            <a:off x="1169636" y="326437"/>
            <a:ext cx="9852728" cy="52767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wyboru projektów – zgodności z zasadami horyzontalnymi</a:t>
            </a:r>
          </a:p>
        </p:txBody>
      </p:sp>
    </p:spTree>
    <p:extLst>
      <p:ext uri="{BB962C8B-B14F-4D97-AF65-F5344CB8AC3E}">
        <p14:creationId xmlns:p14="http://schemas.microsoft.com/office/powerpoint/2010/main" val="168882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8" y="957862"/>
            <a:ext cx="10447993" cy="53167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A. Zgodność z logiką interwencji Programu (1/2)</a:t>
            </a:r>
          </a:p>
          <a:p>
            <a:pPr marL="228602" lvl="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Profil projektu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wpisywanie się w wyzwania, zakres i ukierunkowanie </a:t>
            </a:r>
            <a:r>
              <a:rPr lang="pl-PL" sz="1800" b="1" dirty="0">
                <a:latin typeface="+mn-lt"/>
                <a:ea typeface="+mn-ea"/>
                <a:cs typeface="+mn-cs"/>
              </a:rPr>
              <a:t>celu szczegółowego 2 (i) </a:t>
            </a:r>
            <a:r>
              <a:rPr lang="pl-PL" sz="1800" dirty="0">
                <a:latin typeface="+mn-lt"/>
                <a:ea typeface="+mn-ea"/>
                <a:cs typeface="+mn-cs"/>
              </a:rPr>
              <a:t>i właściwego </a:t>
            </a:r>
            <a:r>
              <a:rPr lang="pl-PL" sz="1800" b="1" dirty="0">
                <a:latin typeface="+mn-lt"/>
                <a:ea typeface="+mn-ea"/>
                <a:cs typeface="+mn-cs"/>
              </a:rPr>
              <a:t>Działania FEP 2021-2027 </a:t>
            </a:r>
            <a:r>
              <a:rPr lang="pl-PL" sz="1800" dirty="0">
                <a:latin typeface="+mn-lt"/>
                <a:ea typeface="+mn-ea"/>
                <a:cs typeface="+mn-cs"/>
              </a:rPr>
              <a:t>poprzez zmniejszenie </a:t>
            </a:r>
            <a:r>
              <a:rPr lang="pl-PL" sz="1800" b="1" dirty="0">
                <a:latin typeface="+mn-lt"/>
                <a:ea typeface="+mn-ea"/>
                <a:cs typeface="+mn-cs"/>
              </a:rPr>
              <a:t>zapotrzebowania na energię</a:t>
            </a:r>
            <a:r>
              <a:rPr lang="pl-PL" sz="1800" dirty="0">
                <a:latin typeface="+mn-lt"/>
                <a:ea typeface="+mn-ea"/>
                <a:cs typeface="+mn-cs"/>
              </a:rPr>
              <a:t>, poprawę </a:t>
            </a:r>
            <a:r>
              <a:rPr lang="pl-PL" sz="1800" b="1" dirty="0">
                <a:latin typeface="+mn-lt"/>
                <a:ea typeface="+mn-ea"/>
                <a:cs typeface="+mn-cs"/>
              </a:rPr>
              <a:t>jakości powietrza </a:t>
            </a:r>
            <a:r>
              <a:rPr lang="pl-PL" sz="1800" dirty="0">
                <a:latin typeface="+mn-lt"/>
                <a:ea typeface="+mn-ea"/>
                <a:cs typeface="+mn-cs"/>
              </a:rPr>
              <a:t>i łagodzenie </a:t>
            </a:r>
            <a:r>
              <a:rPr lang="pl-PL" sz="1800" b="1" dirty="0">
                <a:latin typeface="+mn-lt"/>
                <a:ea typeface="+mn-ea"/>
                <a:cs typeface="+mn-cs"/>
              </a:rPr>
              <a:t>zmian klimatu</a:t>
            </a:r>
            <a:r>
              <a:rPr lang="pl-PL" sz="1800" dirty="0">
                <a:latin typeface="+mn-lt"/>
                <a:ea typeface="+mn-ea"/>
                <a:cs typeface="+mn-cs"/>
              </a:rPr>
              <a:t>:</a:t>
            </a:r>
          </a:p>
          <a:p>
            <a:pPr marL="893763" lvl="2" indent="-285750" defTabSz="9144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latin typeface="+mn-lt"/>
              </a:rPr>
              <a:t>Dz. 2.1.:</a:t>
            </a:r>
          </a:p>
          <a:p>
            <a:pPr marL="1255713" lvl="2" indent="-342900">
              <a:spcBef>
                <a:spcPts val="0"/>
              </a:spcBef>
              <a:buFont typeface="+mj-lt"/>
              <a:buAutoNum type="alphaLcPeriod"/>
            </a:pPr>
            <a:r>
              <a:rPr lang="pl-PL" sz="1800" dirty="0">
                <a:latin typeface="+mn-lt"/>
              </a:rPr>
              <a:t>wymiana węglowych źródeł ciepła,</a:t>
            </a:r>
          </a:p>
          <a:p>
            <a:pPr marL="1255713" lvl="2" indent="-342900">
              <a:spcBef>
                <a:spcPts val="0"/>
              </a:spcBef>
              <a:buFont typeface="+mj-lt"/>
              <a:buAutoNum type="alphaLcPeriod"/>
            </a:pPr>
            <a:r>
              <a:rPr lang="pl-PL" sz="1800" dirty="0">
                <a:latin typeface="+mn-lt"/>
              </a:rPr>
              <a:t>osiągnięcie wyższych poziomów oszczędności energii pierwotnej,</a:t>
            </a:r>
          </a:p>
          <a:p>
            <a:pPr marL="1255713" lvl="2" indent="-342900">
              <a:spcBef>
                <a:spcPts val="0"/>
              </a:spcBef>
              <a:buFont typeface="+mj-lt"/>
              <a:buAutoNum type="alphaLcPeriod"/>
            </a:pPr>
            <a:r>
              <a:rPr lang="pl-PL" sz="1800" dirty="0">
                <a:latin typeface="+mn-lt"/>
              </a:rPr>
              <a:t>osiągnięcie wyższych poziomów redukcji gazów cieplarnianych,</a:t>
            </a:r>
          </a:p>
          <a:p>
            <a:pPr marL="1255713" lvl="2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l-PL" sz="1800" dirty="0">
                <a:latin typeface="+mn-lt"/>
              </a:rPr>
              <a:t>osiągnięcie wyższych poziomów  zmniejszenia emisji zanieczyszczeń powietrza pyłu PM 10.</a:t>
            </a:r>
          </a:p>
          <a:p>
            <a:pPr marL="271463" lvl="2" indent="0">
              <a:spcBef>
                <a:spcPts val="600"/>
              </a:spcBef>
              <a:buNone/>
            </a:pPr>
            <a:r>
              <a:rPr lang="pl-PL" sz="1800" dirty="0">
                <a:solidFill>
                  <a:schemeClr val="tx2"/>
                </a:solidFill>
                <a:latin typeface="+mn-lt"/>
              </a:rPr>
              <a:t>oraz dodatkowo </a:t>
            </a:r>
            <a:r>
              <a:rPr lang="pl-PL" sz="1800" b="1" dirty="0">
                <a:solidFill>
                  <a:schemeClr val="tx2"/>
                </a:solidFill>
                <a:latin typeface="+mn-lt"/>
              </a:rPr>
              <a:t>Dz. 2.2. i 2.3.</a:t>
            </a:r>
            <a:r>
              <a:rPr lang="pl-PL" sz="180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542925" lvl="2" indent="-271463" defTabSz="542925">
              <a:spcBef>
                <a:spcPts val="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wpisywanie się w </a:t>
            </a:r>
            <a:r>
              <a:rPr lang="pl-PL" sz="1800" b="1" dirty="0">
                <a:latin typeface="+mn-lt"/>
              </a:rPr>
              <a:t>Strategię ZIT </a:t>
            </a:r>
            <a:r>
              <a:rPr lang="pl-PL" sz="1800" dirty="0">
                <a:latin typeface="+mn-lt"/>
              </a:rPr>
              <a:t>właściwą dla obszaru realizacji projektu w zakresie dotyczącym poprawy efektywności energetycznej budynków:</a:t>
            </a:r>
          </a:p>
          <a:p>
            <a:pPr marL="893763" lvl="2" indent="-34290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pl-PL" sz="1800" dirty="0">
                <a:latin typeface="+mn-lt"/>
              </a:rPr>
              <a:t>wpływanie na rozwiązanie problemów określonych w diagnozie obszaru realizacji Strategii ZIT,</a:t>
            </a:r>
          </a:p>
          <a:p>
            <a:pPr marL="893763" lvl="2" indent="-342900">
              <a:spcBef>
                <a:spcPts val="0"/>
              </a:spcBef>
              <a:spcAft>
                <a:spcPts val="200"/>
              </a:spcAft>
              <a:buFont typeface="+mj-lt"/>
              <a:buAutoNum type="alphaLcPeriod"/>
            </a:pPr>
            <a:r>
              <a:rPr lang="pl-PL" sz="1800" dirty="0">
                <a:latin typeface="+mn-lt"/>
              </a:rPr>
              <a:t>wpływanie na wzmocnienie potencjału rozwojowego obszaru objętego Strategią ZIT,</a:t>
            </a:r>
          </a:p>
          <a:p>
            <a:pPr marL="893763" lvl="2" indent="-342900">
              <a:spcBef>
                <a:spcPts val="0"/>
              </a:spcBef>
              <a:buFont typeface="+mj-lt"/>
              <a:buAutoNum type="alphaLcPeriod"/>
            </a:pPr>
            <a:r>
              <a:rPr lang="pl-PL" sz="1800" dirty="0">
                <a:latin typeface="+mn-lt"/>
              </a:rPr>
              <a:t>powiązanie z innymi projektami wskazanymi w Strategii ZIT w ramach realizacji wspólnego celu.</a:t>
            </a:r>
          </a:p>
          <a:p>
            <a:pPr marL="271462" lvl="2" indent="0" defTabSz="542925">
              <a:buClr>
                <a:schemeClr val="tx2"/>
              </a:buClr>
              <a:buNone/>
            </a:pPr>
            <a:endParaRPr lang="pl-PL" sz="18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11</a:t>
            </a:fld>
            <a:endParaRPr lang="pl-PL" sz="12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41552D0-7B99-462A-ACDE-5ADD62A9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98" y="333521"/>
            <a:ext cx="9852728" cy="530637"/>
          </a:xfrm>
        </p:spPr>
        <p:txBody>
          <a:bodyPr/>
          <a:lstStyle/>
          <a:p>
            <a:r>
              <a:rPr lang="pl-PL" dirty="0"/>
              <a:t>Kryteria wyboru projektów – strategiczne (1/3)</a:t>
            </a:r>
          </a:p>
        </p:txBody>
      </p:sp>
    </p:spTree>
    <p:extLst>
      <p:ext uri="{BB962C8B-B14F-4D97-AF65-F5344CB8AC3E}">
        <p14:creationId xmlns:p14="http://schemas.microsoft.com/office/powerpoint/2010/main" val="320766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7" y="954593"/>
            <a:ext cx="10257075" cy="5413676"/>
          </a:xfrm>
        </p:spPr>
        <p:txBody>
          <a:bodyPr>
            <a:noAutofit/>
          </a:bodyPr>
          <a:lstStyle/>
          <a:p>
            <a:pPr marL="0" lvl="3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A. Zgodność z logiką interwencji Programu (2/2)</a:t>
            </a:r>
          </a:p>
          <a:p>
            <a:pPr marL="228602" lvl="3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Potrzeba realizacji projektu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odpowiedź na zdiagnozowaną potrzebę i pilność proponowanych działań proponowanych przez wnioskodawcę,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pilność z punktu widzenia aktualnie obowiązujących </a:t>
            </a:r>
            <a:r>
              <a:rPr lang="pl-PL" sz="1800" b="1" dirty="0"/>
              <a:t>programów ochrony powietrza </a:t>
            </a:r>
            <a:r>
              <a:rPr lang="pl-PL" sz="1800" dirty="0"/>
              <a:t>dla stref województwa pomorskiego.</a:t>
            </a:r>
          </a:p>
          <a:p>
            <a:pPr marL="228602" lvl="3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Wkład w zakładane efekty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wkład w osiągnięcie założonych wartości wskaźników.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B. Oddziaływanie projektu</a:t>
            </a:r>
            <a:endParaRPr lang="pl-PL" sz="1800" b="1" dirty="0">
              <a:solidFill>
                <a:schemeClr val="accent1"/>
              </a:solidFill>
              <a:latin typeface="+mn-lt"/>
            </a:endParaRPr>
          </a:p>
          <a:p>
            <a:pPr marL="228602" lvl="3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Kompleksowość projektu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wieloaspektowość i kompleksowość przewidzianych w ramach projektu działań (w tym niewynikających z audytu energetycznego) z punktu widzenia skutecznego i trwałego rozwiązania zdefiniowanych problemów.</a:t>
            </a:r>
          </a:p>
          <a:p>
            <a:pPr marL="228602" lvl="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Komplementarność projektu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powiązanie z innymi projektami z zakresu poprawy efektywności energetycznej budynków.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endParaRPr lang="pl-PL" sz="1800" b="1" dirty="0">
              <a:solidFill>
                <a:schemeClr val="accent1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12</a:t>
            </a:fld>
            <a:endParaRPr lang="pl-PL" sz="12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F8A8CDF-1785-487D-98CF-B0BBD18E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98" y="333521"/>
            <a:ext cx="9852728" cy="530637"/>
          </a:xfrm>
        </p:spPr>
        <p:txBody>
          <a:bodyPr/>
          <a:lstStyle/>
          <a:p>
            <a:r>
              <a:rPr lang="pl-PL" dirty="0"/>
              <a:t>Kryteria wyboru projektów – strategiczne (2/3)</a:t>
            </a:r>
          </a:p>
        </p:txBody>
      </p:sp>
    </p:spTree>
    <p:extLst>
      <p:ext uri="{BB962C8B-B14F-4D97-AF65-F5344CB8AC3E}">
        <p14:creationId xmlns:p14="http://schemas.microsoft.com/office/powerpoint/2010/main" val="188932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8" y="864159"/>
            <a:ext cx="10377656" cy="55041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C. Wartość dodana projektu</a:t>
            </a:r>
          </a:p>
          <a:p>
            <a:pPr marL="228602" lvl="3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Zintegrowane Porozumienia Terytorialne </a:t>
            </a:r>
            <a:r>
              <a:rPr lang="pl-PL" sz="1800" dirty="0"/>
              <a:t>(</a:t>
            </a:r>
            <a:r>
              <a:rPr lang="pl-PL" sz="1800" dirty="0">
                <a:solidFill>
                  <a:schemeClr val="accent1"/>
                </a:solidFill>
              </a:rPr>
              <a:t>tylko Dz. 2.1.</a:t>
            </a:r>
            <a:r>
              <a:rPr lang="pl-PL" sz="1800" dirty="0"/>
              <a:t>)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  <a:ea typeface="+mn-ea"/>
                <a:cs typeface="+mn-cs"/>
              </a:rPr>
              <a:t>ujęcie zakresu projektu w ramach Zintegrowanego Porozumienia Terytorialnego dla obszaru funkcjonalnego.</a:t>
            </a:r>
          </a:p>
          <a:p>
            <a:pPr marL="228602" lvl="3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Budynki zero- i plus-energetyczne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>
                <a:latin typeface="+mn-lt"/>
                <a:ea typeface="+mn-ea"/>
                <a:cs typeface="+mn-cs"/>
              </a:rPr>
              <a:t>powstanie budynków </a:t>
            </a:r>
            <a:r>
              <a:rPr lang="pl-PL" sz="1700" dirty="0">
                <a:latin typeface="+mn-lt"/>
                <a:ea typeface="+mn-ea"/>
                <a:cs typeface="+mn-cs"/>
              </a:rPr>
              <a:t>dostosowanych do wymogów dla budynków zero- i plus-energetycznych.</a:t>
            </a:r>
          </a:p>
          <a:p>
            <a:pPr marL="228602" lvl="3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Wpisywanie się projektu w  aktualne gminne projekty założeń lub założenia do planów zaopatrzenia w ciepło, energię elektryczną i paliwa gazowe</a:t>
            </a:r>
          </a:p>
          <a:p>
            <a:pPr marL="228602" lvl="3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Zastosowanie instalacji OZE</a:t>
            </a:r>
          </a:p>
          <a:p>
            <a:pPr marL="228602" lvl="3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tx2"/>
                </a:solidFill>
              </a:rPr>
              <a:t>Element wyspy energetycznej</a:t>
            </a:r>
          </a:p>
          <a:p>
            <a:pPr marL="228602" lvl="3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Partnerstwo publiczno-prywatne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  <a:ea typeface="+mn-ea"/>
                <a:cs typeface="+mn-cs"/>
              </a:rPr>
              <a:t>realizacja projektu w formule ESCO</a:t>
            </a:r>
          </a:p>
          <a:p>
            <a:pPr marL="228602" lvl="3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/>
              <a:t>Zasada DNSH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/>
              <a:t>wpisywanie się w zalecenia związane z realizacją zasady DNSH wskazane w „Analizie spełniania zasady DNSH dla projektu programu Fundusze Europejskie dla Pomorza 2021-2027”.</a:t>
            </a:r>
          </a:p>
          <a:p>
            <a:pPr marL="0" lvl="3" indent="0">
              <a:spcBef>
                <a:spcPts val="600"/>
              </a:spcBef>
              <a:buClr>
                <a:schemeClr val="accent1"/>
              </a:buClr>
              <a:buNone/>
            </a:pPr>
            <a:endParaRPr lang="pl-PL" sz="18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13</a:t>
            </a:fld>
            <a:endParaRPr lang="pl-PL" sz="1200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B9BD2114-1CA9-4092-AA26-4F67CC08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98" y="333521"/>
            <a:ext cx="9852728" cy="530637"/>
          </a:xfrm>
        </p:spPr>
        <p:txBody>
          <a:bodyPr/>
          <a:lstStyle/>
          <a:p>
            <a:r>
              <a:rPr lang="pl-PL" dirty="0"/>
              <a:t>Kryteria wyboru projektów – strategiczne (3/3)</a:t>
            </a:r>
          </a:p>
        </p:txBody>
      </p:sp>
    </p:spTree>
    <p:extLst>
      <p:ext uri="{BB962C8B-B14F-4D97-AF65-F5344CB8AC3E}">
        <p14:creationId xmlns:p14="http://schemas.microsoft.com/office/powerpoint/2010/main" val="128790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E956A75-97BA-4F41-9916-2ABF276E5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023854"/>
              </p:ext>
            </p:extLst>
          </p:nvPr>
        </p:nvGraphicFramePr>
        <p:xfrm>
          <a:off x="1187997" y="924448"/>
          <a:ext cx="10086255" cy="5055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8826">
                  <a:extLst>
                    <a:ext uri="{9D8B030D-6E8A-4147-A177-3AD203B41FA5}">
                      <a16:colId xmlns:a16="http://schemas.microsoft.com/office/drawing/2014/main" val="544686784"/>
                    </a:ext>
                  </a:extLst>
                </a:gridCol>
                <a:gridCol w="1123088">
                  <a:extLst>
                    <a:ext uri="{9D8B030D-6E8A-4147-A177-3AD203B41FA5}">
                      <a16:colId xmlns:a16="http://schemas.microsoft.com/office/drawing/2014/main" val="2110914607"/>
                    </a:ext>
                  </a:extLst>
                </a:gridCol>
                <a:gridCol w="1328173">
                  <a:extLst>
                    <a:ext uri="{9D8B030D-6E8A-4147-A177-3AD203B41FA5}">
                      <a16:colId xmlns:a16="http://schemas.microsoft.com/office/drawing/2014/main" val="3281765755"/>
                    </a:ext>
                  </a:extLst>
                </a:gridCol>
                <a:gridCol w="996129">
                  <a:extLst>
                    <a:ext uri="{9D8B030D-6E8A-4147-A177-3AD203B41FA5}">
                      <a16:colId xmlns:a16="http://schemas.microsoft.com/office/drawing/2014/main" val="2099671292"/>
                    </a:ext>
                  </a:extLst>
                </a:gridCol>
                <a:gridCol w="1260039">
                  <a:extLst>
                    <a:ext uri="{9D8B030D-6E8A-4147-A177-3AD203B41FA5}">
                      <a16:colId xmlns:a16="http://schemas.microsoft.com/office/drawing/2014/main" val="2418483838"/>
                    </a:ext>
                  </a:extLst>
                </a:gridCol>
              </a:tblGrid>
              <a:tr h="49575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Nazwa kryteriu</a:t>
                      </a:r>
                      <a:r>
                        <a:rPr lang="pl-PL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Waga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Maksymalna liczba pkt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udział 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388854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Profil projektu (0-4)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>
                          <a:effectLst/>
                          <a:latin typeface="+mn-lt"/>
                        </a:rPr>
                        <a:t>R1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286251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Potrzeba realizacji projektu (0-2)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  <a:latin typeface="+mn-lt"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  <a:latin typeface="+mn-lt"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12,5%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R3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80770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Wkład w zakładane efekty (0-2)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15%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R4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007334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Kompleksowość projektu (0-3)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7,5%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R5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478603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Komplementarność projektu (0-2)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01570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Zintegrowane Porozumienia Terytorialne (0-1) 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8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8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>
                          <a:effectLst/>
                          <a:latin typeface="+mn-lt"/>
                        </a:rPr>
                        <a:t>10%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R2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68430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Budynki zero- i plus-energetyczne (0-1)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43582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Wpisywanie się projektu w  aktualne gminne projekty założeń lub założenia (…)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2,5%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66828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Zastosowanie instalacji OZE (0-2)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903908"/>
                  </a:ext>
                </a:extLst>
              </a:tr>
              <a:tr h="36330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Element wyspy energetycznej (0-1)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2,5%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69862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Partnerstwo publiczno-prywatne (0-2)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2,5%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677959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marL="0" marR="0" lvl="0" indent="0" algn="l" defTabSz="91440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dirty="0">
                          <a:effectLst/>
                          <a:latin typeface="+mn-lt"/>
                        </a:rPr>
                        <a:t>Zasada DNSH (0-2)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7,5%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935760"/>
                  </a:ext>
                </a:extLst>
              </a:tr>
              <a:tr h="325638"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Suma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80 / 78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04673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5C19A9C0-FB63-4184-9DE8-4A0F2DCCECB3}"/>
              </a:ext>
            </a:extLst>
          </p:cNvPr>
          <p:cNvSpPr txBox="1">
            <a:spLocks/>
          </p:cNvSpPr>
          <p:nvPr/>
        </p:nvSpPr>
        <p:spPr>
          <a:xfrm>
            <a:off x="1187997" y="333521"/>
            <a:ext cx="10387703" cy="53063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wyboru projektów – strategiczne – Dz. 2.1. – zestawienie punktacji</a:t>
            </a:r>
          </a:p>
        </p:txBody>
      </p:sp>
    </p:spTree>
    <p:extLst>
      <p:ext uri="{BB962C8B-B14F-4D97-AF65-F5344CB8AC3E}">
        <p14:creationId xmlns:p14="http://schemas.microsoft.com/office/powerpoint/2010/main" val="301149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017B5-F2EC-4723-BB19-828E9EA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186579"/>
            <a:ext cx="9852728" cy="979757"/>
          </a:xfrm>
        </p:spPr>
        <p:txBody>
          <a:bodyPr/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C11F4BE-971D-4656-BEE3-593E4A8A90D3}"/>
              </a:ext>
            </a:extLst>
          </p:cNvPr>
          <p:cNvSpPr txBox="1">
            <a:spLocks/>
          </p:cNvSpPr>
          <p:nvPr/>
        </p:nvSpPr>
        <p:spPr>
          <a:xfrm>
            <a:off x="1168613" y="1183774"/>
            <a:ext cx="9852728" cy="3788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A. Zgodność z logiką interwencji Programu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B. Oddziaływanie projektu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Kryteria obligatoryjne (TAK / NIE)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pl-PL" sz="1800" b="1" dirty="0">
                <a:solidFill>
                  <a:schemeClr val="accent1"/>
                </a:solidFill>
              </a:rPr>
              <a:t>Obszar C. Wartość dodana projektu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Kryteria fakultatywne (TAK / NIE DOTYCZY)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958B9F08-11FF-4117-A18F-AA0AF9832201}"/>
              </a:ext>
            </a:extLst>
          </p:cNvPr>
          <p:cNvSpPr txBox="1">
            <a:spLocks/>
          </p:cNvSpPr>
          <p:nvPr/>
        </p:nvSpPr>
        <p:spPr>
          <a:xfrm>
            <a:off x="1187997" y="333521"/>
            <a:ext cx="7664601" cy="53063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Kryteria wyboru projektów – strategiczne – Dz. 2.2. i 2.3.</a:t>
            </a:r>
          </a:p>
        </p:txBody>
      </p:sp>
    </p:spTree>
    <p:extLst>
      <p:ext uri="{BB962C8B-B14F-4D97-AF65-F5344CB8AC3E}">
        <p14:creationId xmlns:p14="http://schemas.microsoft.com/office/powerpoint/2010/main" val="31474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>
            <a:extLst>
              <a:ext uri="{FF2B5EF4-FFF2-40B4-BE49-F238E27FC236}">
                <a16:creationId xmlns:a16="http://schemas.microsoft.com/office/drawing/2014/main" id="{80683CB0-5D83-43DD-B3FD-D0C64C3A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291" y="2383810"/>
            <a:ext cx="9602680" cy="28089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pl-PL" sz="36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29" dirty="0"/>
              <a:t>Dziękuję za uwagę</a:t>
            </a:r>
            <a:br>
              <a:rPr lang="pl-PL" sz="3629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326438"/>
            <a:ext cx="9852728" cy="457333"/>
          </a:xfrm>
        </p:spPr>
        <p:txBody>
          <a:bodyPr/>
          <a:lstStyle/>
          <a:p>
            <a:r>
              <a:rPr lang="pl-PL" dirty="0"/>
              <a:t>Priorytet 2. Fundusze europejskie dla zielonego Pomorza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 sz="1200">
                <a:solidFill>
                  <a:srgbClr val="002073"/>
                </a:solidFill>
              </a:rPr>
              <a:pPr defTabSz="414772"/>
              <a:t>2</a:t>
            </a:fld>
            <a:endParaRPr lang="pl-PL" sz="1200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68613" y="895272"/>
            <a:ext cx="10226218" cy="5766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200" b="1" dirty="0"/>
              <a:t>Działanie 2.1. Efektywność energetyczna</a:t>
            </a:r>
          </a:p>
          <a:p>
            <a:pPr marL="622300" lvl="1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obszar województwa z wyłączeniem obszarów uprawnionych do wsparcia w ramach Działań 2.2. i 2.3</a:t>
            </a:r>
          </a:p>
          <a:p>
            <a:pPr marL="342900" lvl="3" indent="-3429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200" b="1" dirty="0"/>
              <a:t>Działanie 2.2. Efektywność energetyczna – ZIT na terenie obszaru metropolitalnego</a:t>
            </a:r>
          </a:p>
          <a:p>
            <a:pPr marL="622300" lvl="1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obszar wskazany w Strategii ZIT dla Obszaru Metropolitalnego Gdańsk-Gdynia-Sopot </a:t>
            </a:r>
          </a:p>
          <a:p>
            <a:pPr marL="342900" lvl="3" indent="-3429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200" b="1" dirty="0"/>
              <a:t>Działanie 2.3. Efektywność energetyczna – ZIT poza terenem obszaru metropolitalnego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900" dirty="0"/>
              <a:t>obszary wskazane w Strategiach ZIT dla Miejskich Obszarów Funkcjonalnych: </a:t>
            </a:r>
          </a:p>
          <a:p>
            <a:pPr marL="914406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pl-PL" sz="1900" dirty="0"/>
              <a:t>Bytowa	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● </a:t>
            </a:r>
            <a:r>
              <a:rPr lang="pl-PL" sz="1900" dirty="0"/>
              <a:t>Chojnic-Człuchowa</a:t>
            </a:r>
          </a:p>
          <a:p>
            <a:pPr marL="914406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pl-PL" sz="1900" dirty="0"/>
              <a:t>Kościerzyny		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pl-PL" sz="1900" dirty="0"/>
              <a:t>Kwidzyna</a:t>
            </a:r>
          </a:p>
          <a:p>
            <a:pPr marL="914406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pl-PL" sz="1900" dirty="0"/>
              <a:t>Lęborka		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pl-PL" sz="1900" dirty="0"/>
              <a:t>Malborka-Sztumu</a:t>
            </a:r>
          </a:p>
          <a:p>
            <a:pPr marL="914406" lvl="2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pl-PL" sz="1900" dirty="0"/>
              <a:t>Słupska-Ustki		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pl-PL" sz="1900" dirty="0"/>
              <a:t>Starogardu Gdańskiego</a:t>
            </a:r>
            <a:endParaRPr lang="pl-PL" sz="23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900" b="1" dirty="0"/>
              <a:t>Działanie 2.4. Efektywność energetyczna – programy rewitalizacji</a:t>
            </a:r>
          </a:p>
          <a:p>
            <a:pPr marL="457202" lvl="1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18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pl-PL" sz="18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47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A08C6B1-25FB-4627-AFDC-7232343E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959" y="1762594"/>
            <a:ext cx="4306683" cy="33328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D760150-DCD0-473E-BF2B-DDAB9AE6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23" y="146405"/>
            <a:ext cx="10207642" cy="979757"/>
          </a:xfrm>
        </p:spPr>
        <p:txBody>
          <a:bodyPr>
            <a:normAutofit fontScale="90000"/>
          </a:bodyPr>
          <a:lstStyle/>
          <a:p>
            <a:r>
              <a:rPr lang="pl-PL" dirty="0"/>
              <a:t>Demarkacja w zakresie wdrażania instrumentów terytorialnych pomiędzy Działaniami 2.1. – 2.3. w obszarze efektywności energetycznej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D46DCE-5459-4DD5-A984-66DE32FB2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4AAF120-334A-4FFF-9C35-BE84223B8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16917"/>
              </p:ext>
            </p:extLst>
          </p:nvPr>
        </p:nvGraphicFramePr>
        <p:xfrm>
          <a:off x="509904" y="1012698"/>
          <a:ext cx="7045253" cy="5845302"/>
        </p:xfrm>
        <a:graphic>
          <a:graphicData uri="http://schemas.openxmlformats.org/drawingml/2006/table">
            <a:tbl>
              <a:tblPr firstRow="1" firstCol="1" bandRow="1"/>
              <a:tblGrid>
                <a:gridCol w="2207469">
                  <a:extLst>
                    <a:ext uri="{9D8B030D-6E8A-4147-A177-3AD203B41FA5}">
                      <a16:colId xmlns:a16="http://schemas.microsoft.com/office/drawing/2014/main" val="3253558862"/>
                    </a:ext>
                  </a:extLst>
                </a:gridCol>
                <a:gridCol w="2489126">
                  <a:extLst>
                    <a:ext uri="{9D8B030D-6E8A-4147-A177-3AD203B41FA5}">
                      <a16:colId xmlns:a16="http://schemas.microsoft.com/office/drawing/2014/main" val="3567783902"/>
                    </a:ext>
                  </a:extLst>
                </a:gridCol>
                <a:gridCol w="2348658">
                  <a:extLst>
                    <a:ext uri="{9D8B030D-6E8A-4147-A177-3AD203B41FA5}">
                      <a16:colId xmlns:a16="http://schemas.microsoft.com/office/drawing/2014/main" val="2028357372"/>
                    </a:ext>
                  </a:extLst>
                </a:gridCol>
              </a:tblGrid>
              <a:tr h="604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Pozostała część województwa</a:t>
                      </a: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wskazany w Strategii ZIT OMGGS</a:t>
                      </a: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wskazany w Strategii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ZIT MOF-y</a:t>
                      </a: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775578"/>
                  </a:ext>
                </a:extLst>
              </a:tr>
              <a:tr h="1521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Wszyscy wpisani do katalogu beneficjentów SZOP, którzy będą realizować projekt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danym obszarze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Członek Związku ZIT OMGGS,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JST - Obserwator w ZIT OMGGS, jeśli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jest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wskazany w Porozumieniu ZIT w EE,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Pozostali wpisani do katalogu beneficjentów SZOP, którzy będą realizować projekt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danym obszarze i wpisani do Porozumienia ZIT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Członek Związku ZIT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MOFu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JST - Obserwator w ZIT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MOFu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jeśli jest wskazany w Porozumieniu ZIT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MOFu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EE,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+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Pozostali wpisani do katalogu beneficjentów SZOP, którzy będą realizować projekt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danym obszarze i wpisani do Porozumienia ZIT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312256"/>
                  </a:ext>
                </a:extLst>
              </a:tr>
              <a:tr h="18267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JST - Obserwator w ZIT OMGGS lub w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MOFie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jeśli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jest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wskazany w Porozumieniu ZIT w EE,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Wszyscy wpisani do katalogu beneficjentów SZOP, którzy będą realizować projekt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poza obszarem uprawnionym;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8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Wszyscy wpisani do katalogu beneficjentów SZOP, którzy będą realizować projekt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poza obszarem uprawnionym;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Wszyscy wpisani do katalogu beneficjentów SZOP, którzy chcą realizować projekt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danym obszarze, ale nie są wpisani do Porozumienia ZIT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JST - Obserwator w ZIT OMGGS w EE, jeśli wystartował w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naborze 2.1;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JST - Obserwator w ZIT, jeśli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jest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wskazany w Porozumieniu ZIT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MOFu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EE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Wszyscy wpisani do katalogu beneficjentów SZOP, którzy będą realizować projekt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poza obszarem uprawnionym;</a:t>
                      </a:r>
                    </a:p>
                    <a:p>
                      <a:pPr marL="342900" marR="0" lvl="0" indent="-342900" algn="l" defTabSz="91440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2000"/>
                        <a:buFont typeface="Verdana" panose="020B0604030504040204" pitchFamily="34" charset="0"/>
                        <a:buChar char="−"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Wszyscy wpisani do katalogu beneficjentów SZOP, którzy chcą realizować projekt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danym obszarze, ale nie są wpisani do Porozumienia ZIT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JST - Obserwator w ZIT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MOFu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jeśli wystartował w 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naborze 2.1;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2000"/>
                        <a:buFont typeface="Verdana" panose="020B0604030504040204" pitchFamily="34" charset="0"/>
                        <a:buChar char="−"/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JST - Obserwator w ZIT, jeśli</a:t>
                      </a:r>
                      <a:r>
                        <a:rPr lang="pl-PL" sz="1200" b="1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jest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wskazany w Porozumieniu ZIT OMGGS lub innego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MOFu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EE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57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10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256083"/>
            <a:ext cx="9741320" cy="598995"/>
          </a:xfrm>
        </p:spPr>
        <p:txBody>
          <a:bodyPr/>
          <a:lstStyle/>
          <a:p>
            <a:r>
              <a:rPr lang="pl-PL" dirty="0"/>
              <a:t>Typy projektów (1/2)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4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70658" y="855078"/>
            <a:ext cx="10394995" cy="532465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lvl="1" indent="-366713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1700" b="1" dirty="0"/>
              <a:t>Kompleksowe przedsięwzięcia termomodernizacyjne </a:t>
            </a:r>
            <a:r>
              <a:rPr lang="pl-PL" sz="1700" dirty="0"/>
              <a:t>polegające m.in. na: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zmniejszeniu strat ciepła przez przenikanie w zewnętrznych przegrodach,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modernizacji źródła ciepła,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modernizacji systemów grzewczo–wentylacyjnych z zastosowaniem wysokosprawnej rekuperacji energii,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modernizacji instalacji wewnętrznej centralnego ogrzewania i ciepłej wody użytkowej,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pl-PL" sz="1700" dirty="0"/>
              <a:t>wykorzystaniu OZE.</a:t>
            </a:r>
          </a:p>
          <a:p>
            <a:pPr marL="452438" lvl="1" indent="-366713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pl-PL" sz="1700" dirty="0"/>
              <a:t>W powiązaniu z typem 1. </a:t>
            </a:r>
            <a:r>
              <a:rPr lang="pl-PL" sz="1700" b="1" dirty="0"/>
              <a:t>uzupełniająco</a:t>
            </a:r>
            <a:r>
              <a:rPr lang="pl-PL" sz="1700" dirty="0"/>
              <a:t> możliwe będą działania funkcjonalnie powiązane z termomodernizowanym budynkiem dotyczące: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rozwoju systemów zarządzania energią lub wodą,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modernizacji oświetlenia wewnętrznego ograniczającego zużycie energii elektrycznej,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zastosowania błękitno-zielonej infrastruktury np. zielone dachy i ściany,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likwidacji barier architektonicznych z uwzględnieniem potrzeb osób z niepełnosprawnościami,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edukacji podnoszącej świadomość użytkowników dot. efektywności energetycznej,</a:t>
            </a:r>
          </a:p>
          <a:p>
            <a:pPr marL="803275" lvl="1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pl-PL" sz="1700" dirty="0"/>
              <a:t>innych prac budowlanych.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311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6A440DA-D8FE-4F93-AA9F-F1CE29366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" y="442128"/>
            <a:ext cx="6866593" cy="4854538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defTabSz="414772"/>
            <a:fld id="{EB4015AA-59F6-416B-87A6-8E3D940284E2}" type="slidenum">
              <a:rPr lang="pl-PL" sz="1200">
                <a:solidFill>
                  <a:srgbClr val="002073"/>
                </a:solidFill>
              </a:rPr>
              <a:pPr defTabSz="414772"/>
              <a:t>5</a:t>
            </a:fld>
            <a:endParaRPr lang="pl-PL" sz="1200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68613" y="998268"/>
            <a:ext cx="9852728" cy="20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6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56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B8C2065-8705-4C8D-9D36-C5BFD7BE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229968"/>
            <a:ext cx="9741320" cy="598995"/>
          </a:xfrm>
        </p:spPr>
        <p:txBody>
          <a:bodyPr/>
          <a:lstStyle/>
          <a:p>
            <a:r>
              <a:rPr lang="pl-PL" dirty="0"/>
              <a:t>Typy projektów (2/2)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2403328-13F2-4701-856A-8777000862CB}"/>
              </a:ext>
            </a:extLst>
          </p:cNvPr>
          <p:cNvSpPr txBox="1"/>
          <p:nvPr/>
        </p:nvSpPr>
        <p:spPr>
          <a:xfrm>
            <a:off x="1168613" y="703262"/>
            <a:ext cx="976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/>
              <a:t>Rodzaje budynków i poziomy oszczędności energii pierwotnej</a:t>
            </a:r>
          </a:p>
        </p:txBody>
      </p:sp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4DC19C9D-0D93-46A2-BA74-13E64A3B102E}"/>
              </a:ext>
            </a:extLst>
          </p:cNvPr>
          <p:cNvSpPr txBox="1">
            <a:spLocks/>
          </p:cNvSpPr>
          <p:nvPr/>
        </p:nvSpPr>
        <p:spPr>
          <a:xfrm>
            <a:off x="4793063" y="1790185"/>
            <a:ext cx="6997884" cy="2448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1200" b="1" dirty="0"/>
              <a:t>Budynek użyteczności publicznej: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200" dirty="0"/>
              <a:t>budynek przeznaczony </a:t>
            </a:r>
            <a:r>
              <a:rPr lang="pl-PL" sz="1200" b="1" dirty="0"/>
              <a:t>na potrzeby </a:t>
            </a:r>
            <a:r>
              <a:rPr lang="pl-PL" sz="1200" dirty="0"/>
              <a:t>administracji publicznej, kultury, edukacji, wychowania, społeczne, opieki zdrowotnej i socjalnej, sportu, kultu religijnego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200" dirty="0"/>
              <a:t>budynek, którego </a:t>
            </a:r>
            <a:r>
              <a:rPr lang="pl-PL" sz="1200" b="1" dirty="0"/>
              <a:t>właścicielem</a:t>
            </a:r>
            <a:r>
              <a:rPr lang="pl-PL" sz="1200" dirty="0"/>
              <a:t> jest jednostka samorządu terytorialnego (</a:t>
            </a:r>
            <a:r>
              <a:rPr lang="pl-PL" sz="1200" dirty="0" err="1"/>
              <a:t>jst</a:t>
            </a:r>
            <a:r>
              <a:rPr lang="pl-PL" sz="1200" dirty="0"/>
              <a:t>) lub podmiot z większościowym udziałem </a:t>
            </a:r>
            <a:r>
              <a:rPr lang="pl-PL" sz="1200" dirty="0" err="1"/>
              <a:t>jst</a:t>
            </a:r>
            <a:r>
              <a:rPr lang="pl-PL" sz="1200" dirty="0"/>
              <a:t>, służący świadczeniu </a:t>
            </a:r>
            <a:r>
              <a:rPr lang="pl-PL" sz="1200" b="1" dirty="0"/>
              <a:t>usług komunalnych </a:t>
            </a:r>
            <a:r>
              <a:rPr lang="pl-PL" sz="1200" dirty="0"/>
              <a:t>przez administrację lub służby publiczne bądź </a:t>
            </a:r>
            <a:r>
              <a:rPr lang="pl-PL" sz="1200" b="1" dirty="0"/>
              <a:t>usług o charakterze powszechnym</a:t>
            </a:r>
            <a:r>
              <a:rPr lang="pl-PL" sz="1200" dirty="0"/>
              <a:t> świadczonych przez publiczne instytucje otoczenia biznesu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l-PL" sz="2000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561F0E5C-7A8E-425C-8438-D08DA28EA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19699"/>
              </p:ext>
            </p:extLst>
          </p:nvPr>
        </p:nvGraphicFramePr>
        <p:xfrm>
          <a:off x="1453454" y="4371033"/>
          <a:ext cx="7459204" cy="2184228"/>
        </p:xfrm>
        <a:graphic>
          <a:graphicData uri="http://schemas.openxmlformats.org/drawingml/2006/table">
            <a:tbl>
              <a:tblPr firstRow="1" firstCol="1" bandRow="1"/>
              <a:tblGrid>
                <a:gridCol w="1249813">
                  <a:extLst>
                    <a:ext uri="{9D8B030D-6E8A-4147-A177-3AD203B41FA5}">
                      <a16:colId xmlns:a16="http://schemas.microsoft.com/office/drawing/2014/main" val="2785591167"/>
                    </a:ext>
                  </a:extLst>
                </a:gridCol>
                <a:gridCol w="1245846">
                  <a:extLst>
                    <a:ext uri="{9D8B030D-6E8A-4147-A177-3AD203B41FA5}">
                      <a16:colId xmlns:a16="http://schemas.microsoft.com/office/drawing/2014/main" val="2770347103"/>
                    </a:ext>
                  </a:extLst>
                </a:gridCol>
                <a:gridCol w="1249813">
                  <a:extLst>
                    <a:ext uri="{9D8B030D-6E8A-4147-A177-3AD203B41FA5}">
                      <a16:colId xmlns:a16="http://schemas.microsoft.com/office/drawing/2014/main" val="58212522"/>
                    </a:ext>
                  </a:extLst>
                </a:gridCol>
                <a:gridCol w="998528">
                  <a:extLst>
                    <a:ext uri="{9D8B030D-6E8A-4147-A177-3AD203B41FA5}">
                      <a16:colId xmlns:a16="http://schemas.microsoft.com/office/drawing/2014/main" val="4170244855"/>
                    </a:ext>
                  </a:extLst>
                </a:gridCol>
                <a:gridCol w="1357602">
                  <a:extLst>
                    <a:ext uri="{9D8B030D-6E8A-4147-A177-3AD203B41FA5}">
                      <a16:colId xmlns:a16="http://schemas.microsoft.com/office/drawing/2014/main" val="3440502746"/>
                    </a:ext>
                  </a:extLst>
                </a:gridCol>
                <a:gridCol w="1357602">
                  <a:extLst>
                    <a:ext uri="{9D8B030D-6E8A-4147-A177-3AD203B41FA5}">
                      <a16:colId xmlns:a16="http://schemas.microsoft.com/office/drawing/2014/main" val="3171475193"/>
                    </a:ext>
                  </a:extLst>
                </a:gridCol>
              </a:tblGrid>
              <a:tr h="378669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budynku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budynek użyteczności publicznej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wielorodzinny budynek mieszkalny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16500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zabytkowy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inny niż zabytek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stanowiący w 100% mienie komunalne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zabytkowy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należący do wspólnoty mieszkaniowej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877248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zlokalizowany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gminach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 wskaźnikiem </a:t>
                      </a:r>
                      <a:r>
                        <a:rPr lang="pl-P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wyższym od średniej wartości dla województwa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zlokalizowany </a:t>
                      </a: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pozostałych</a:t>
                      </a: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gminach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207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 poziom oszczędności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41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0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ABEB3-C697-453E-8C38-B5586EC9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25850"/>
            <a:ext cx="9852728" cy="979757"/>
          </a:xfrm>
        </p:spPr>
        <p:txBody>
          <a:bodyPr/>
          <a:lstStyle/>
          <a:p>
            <a:r>
              <a:rPr lang="pl-PL" dirty="0"/>
              <a:t>Kryteria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3BE97-9DA4-4394-89A3-AA91A892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993486"/>
            <a:ext cx="10360885" cy="5176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sformułowane w oparciu o „Metodykę wyboru projektów w ramach programu regionalnego Fundusze Europejskie dla Pomorza 2021-2027 …” przyjętą 29 marca 2023 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Kryteria:</a:t>
            </a:r>
          </a:p>
          <a:p>
            <a:pPr marL="542925" lvl="1" indent="-2286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formalne, </a:t>
            </a:r>
          </a:p>
          <a:p>
            <a:pPr marL="542925" lvl="1" indent="-2286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wykonalności, </a:t>
            </a:r>
          </a:p>
          <a:p>
            <a:pPr marL="542925" lvl="1" indent="-2286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zgodności z zasadami horyzontalnymi, </a:t>
            </a:r>
          </a:p>
          <a:p>
            <a:pPr marL="542925" lvl="1" indent="-228600"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strategiczne.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Definicje zawierają wymogi wynikające z:</a:t>
            </a:r>
          </a:p>
          <a:p>
            <a:pPr marL="542925" lvl="1" indent="-2286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programu FEP 2021-2027, </a:t>
            </a:r>
          </a:p>
          <a:p>
            <a:pPr marL="542925" lvl="1" indent="-2286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Szczegółowego Opisu Priorytetów, </a:t>
            </a:r>
          </a:p>
          <a:p>
            <a:pPr marL="542925" lvl="1" indent="-2286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Wytycznych ministra właściwego ds. rozwoju regionalnego,</a:t>
            </a:r>
          </a:p>
          <a:p>
            <a:pPr marL="542925" lvl="1" indent="-22860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/>
              <a:t>Kontraktu Programowego dla Województwa Pomorskiego.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Działanie </a:t>
            </a:r>
            <a:r>
              <a:rPr lang="pl-PL" sz="1800" b="1" dirty="0"/>
              <a:t>2.1. </a:t>
            </a:r>
            <a:r>
              <a:rPr lang="pl-PL" sz="1800" dirty="0"/>
              <a:t>– </a:t>
            </a:r>
            <a:r>
              <a:rPr lang="pl-PL" sz="1800" b="1" dirty="0"/>
              <a:t>konkurencyjny</a:t>
            </a:r>
            <a:r>
              <a:rPr lang="pl-PL" sz="1800" b="1" dirty="0">
                <a:solidFill>
                  <a:schemeClr val="accent1"/>
                </a:solidFill>
              </a:rPr>
              <a:t> </a:t>
            </a:r>
            <a:r>
              <a:rPr lang="pl-PL" sz="1800" dirty="0"/>
              <a:t>sposób wyboru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Działania </a:t>
            </a:r>
            <a:r>
              <a:rPr lang="pl-PL" sz="1800" b="1" dirty="0"/>
              <a:t>2.2.</a:t>
            </a:r>
            <a:r>
              <a:rPr lang="pl-PL" sz="1800" dirty="0"/>
              <a:t> i </a:t>
            </a:r>
            <a:r>
              <a:rPr lang="pl-PL" sz="1800" b="1" dirty="0"/>
              <a:t>2.3.</a:t>
            </a:r>
            <a:r>
              <a:rPr lang="pl-PL" sz="1800" dirty="0"/>
              <a:t> – </a:t>
            </a:r>
            <a:r>
              <a:rPr lang="pl-PL" sz="1800" b="1" dirty="0"/>
              <a:t>niekonkurencyjny </a:t>
            </a:r>
            <a:r>
              <a:rPr lang="pl-PL" sz="1800" dirty="0"/>
              <a:t>sposób wyboru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7BAB0F-9A0F-435A-A5FF-97CF94FA0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6</a:t>
            </a:fld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9923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659" y="1004835"/>
            <a:ext cx="9932770" cy="5234811"/>
          </a:xfrm>
        </p:spPr>
        <p:txBody>
          <a:bodyPr>
            <a:normAutofit lnSpcReduction="10000"/>
          </a:bodyPr>
          <a:lstStyle/>
          <a:p>
            <a:pPr marL="342900" lvl="3" indent="-3429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700" b="1" dirty="0"/>
              <a:t>Kwalifikowalność wnioskodawcy/partnerów</a:t>
            </a:r>
          </a:p>
          <a:p>
            <a:pPr marL="712788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  <a:ea typeface="+mn-ea"/>
                <a:cs typeface="+mn-cs"/>
              </a:rPr>
              <a:t>w zależności od sposobu wyboru: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700" dirty="0">
                <a:latin typeface="+mn-lt"/>
              </a:rPr>
              <a:t>szczegółowe typy beneficjentów dla Działania,</a:t>
            </a:r>
          </a:p>
          <a:p>
            <a:pPr lvl="2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700" dirty="0">
                <a:latin typeface="+mn-lt"/>
              </a:rPr>
              <a:t>imienne wskazanie w Harmonogramie naborów wniosków </a:t>
            </a:r>
          </a:p>
          <a:p>
            <a:pPr marL="712788" lvl="1" indent="-285750" defTabSz="91440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  <a:ea typeface="+mn-ea"/>
                <a:cs typeface="+mn-cs"/>
              </a:rPr>
              <a:t>demarkacja w </a:t>
            </a:r>
            <a:r>
              <a:rPr lang="pl-PL" sz="1700" dirty="0"/>
              <a:t>zakresie wdrażania instrumentów terytorialnych </a:t>
            </a:r>
            <a:endParaRPr lang="pl-PL" sz="1700" dirty="0">
              <a:latin typeface="+mn-lt"/>
              <a:ea typeface="+mn-ea"/>
              <a:cs typeface="+mn-cs"/>
            </a:endParaRPr>
          </a:p>
          <a:p>
            <a:pPr marL="712788" lvl="1" indent="-285750" defTabSz="914400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  <a:ea typeface="+mn-ea"/>
                <a:cs typeface="+mn-cs"/>
              </a:rPr>
              <a:t>wyłączenie podmiotów podejmujących działania sprzeczne z zasadami niedyskryminacji.</a:t>
            </a:r>
          </a:p>
          <a:p>
            <a:pPr marL="342900" lvl="3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700" b="1" dirty="0"/>
              <a:t>Zgodność z celami i logiką wsparcia w Działaniu</a:t>
            </a:r>
          </a:p>
          <a:p>
            <a:pPr marL="712788" lvl="1" indent="-285750" defTabSz="91440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  <a:ea typeface="+mn-ea"/>
                <a:cs typeface="+mn-cs"/>
              </a:rPr>
              <a:t>wybrany typ projektu został wskazany w Harmonogramie naborów wniosków,</a:t>
            </a:r>
          </a:p>
          <a:p>
            <a:pPr marL="712788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  <a:ea typeface="+mn-ea"/>
                <a:cs typeface="+mn-cs"/>
              </a:rPr>
              <a:t>obszar realizacji projektu jest zgodny z obszarem geograficznym wskazanym w Harmonogramie naborów wniosków.</a:t>
            </a:r>
            <a:r>
              <a:rPr lang="pl-PL" sz="1700" b="1" dirty="0"/>
              <a:t> </a:t>
            </a:r>
          </a:p>
          <a:p>
            <a:pPr marL="228602" lvl="3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700" b="1" dirty="0"/>
              <a:t>Zgodność ze szczegółowymi uwarunkowaniami określonymi dla Działania</a:t>
            </a:r>
          </a:p>
          <a:p>
            <a:pPr marL="622300" lvl="1" indent="-285750" defTabSz="9144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latin typeface="+mn-lt"/>
                <a:ea typeface="+mn-ea"/>
                <a:cs typeface="+mn-cs"/>
              </a:rPr>
              <a:t>wymogi w zakresie własności, funkcji oraz minimalnych poziomów oszczędności energii </a:t>
            </a:r>
          </a:p>
          <a:p>
            <a:pPr marL="228602" lvl="3"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700" b="1" dirty="0"/>
              <a:t>Kwalifikowalność wartości projektu </a:t>
            </a:r>
            <a:r>
              <a:rPr lang="pl-PL" sz="1700" dirty="0"/>
              <a:t>(Dz. 2.1.)</a:t>
            </a:r>
          </a:p>
          <a:p>
            <a:pPr marL="228602" lvl="3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700" b="1" dirty="0"/>
              <a:t>Zgodność ze Strategią ZIT </a:t>
            </a:r>
            <a:r>
              <a:rPr lang="pl-PL" sz="1700" dirty="0"/>
              <a:t>(Dz. 2.2. i 2.3.)</a:t>
            </a:r>
          </a:p>
          <a:p>
            <a:pPr marL="712788" lvl="1" indent="-285750" defTabSz="9144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pl-PL" sz="1800" dirty="0">
              <a:latin typeface="+mn-lt"/>
              <a:ea typeface="+mn-ea"/>
              <a:cs typeface="+mn-cs"/>
            </a:endParaRPr>
          </a:p>
          <a:p>
            <a:pPr>
              <a:lnSpc>
                <a:spcPct val="114000"/>
              </a:lnSpc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7</a:t>
            </a:fld>
            <a:endParaRPr lang="pl-PL" sz="12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0B7D73C-2F01-475E-83D8-149D3A57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9" y="333227"/>
            <a:ext cx="9852728" cy="554896"/>
          </a:xfrm>
        </p:spPr>
        <p:txBody>
          <a:bodyPr/>
          <a:lstStyle/>
          <a:p>
            <a:r>
              <a:rPr lang="pl-PL" dirty="0"/>
              <a:t>Kryteria wyboru projektów – formalne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37C1FB9-2B30-4547-A609-9353EF16607A}"/>
              </a:ext>
            </a:extLst>
          </p:cNvPr>
          <p:cNvSpPr txBox="1">
            <a:spLocks/>
          </p:cNvSpPr>
          <p:nvPr/>
        </p:nvSpPr>
        <p:spPr>
          <a:xfrm>
            <a:off x="1170659" y="4572000"/>
            <a:ext cx="10679818" cy="20881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300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702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017B5-F2EC-4723-BB19-828E9EA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26437"/>
            <a:ext cx="9852728" cy="979757"/>
          </a:xfrm>
        </p:spPr>
        <p:txBody>
          <a:bodyPr/>
          <a:lstStyle/>
          <a:p>
            <a:r>
              <a:rPr lang="pl-PL" dirty="0"/>
              <a:t>Kryteria wyboru projektów </a:t>
            </a:r>
            <a:r>
              <a:rPr lang="pl-PL"/>
              <a:t>– wykonalności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fld id="{EB4015AA-59F6-416B-87A6-8E3D940284E2}" type="slidenum">
              <a:rPr lang="pl-PL" sz="1200"/>
              <a:pPr/>
              <a:t>8</a:t>
            </a:fld>
            <a:endParaRPr lang="pl-PL" sz="1200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8E4DAEC0-1CA1-4630-8D21-72E74CA0B879}"/>
              </a:ext>
            </a:extLst>
          </p:cNvPr>
          <p:cNvGrpSpPr/>
          <p:nvPr/>
        </p:nvGrpSpPr>
        <p:grpSpPr>
          <a:xfrm>
            <a:off x="1090637" y="949465"/>
            <a:ext cx="9728839" cy="3672290"/>
            <a:chOff x="998" y="1112958"/>
            <a:chExt cx="11269926" cy="3311849"/>
          </a:xfrm>
        </p:grpSpPr>
        <p:sp>
          <p:nvSpPr>
            <p:cNvPr id="6" name="Symbol zastępczy zawartości 5">
              <a:extLst>
                <a:ext uri="{FF2B5EF4-FFF2-40B4-BE49-F238E27FC236}">
                  <a16:creationId xmlns:a16="http://schemas.microsoft.com/office/drawing/2014/main" id="{877DD2AA-1D8B-441E-8FBE-9A92254794A1}"/>
                </a:ext>
              </a:extLst>
            </p:cNvPr>
            <p:cNvSpPr txBox="1">
              <a:spLocks/>
            </p:cNvSpPr>
            <p:nvPr/>
          </p:nvSpPr>
          <p:spPr>
            <a:xfrm>
              <a:off x="998" y="1112958"/>
              <a:ext cx="4216918" cy="331184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3" indent="-250825">
                <a:lnSpc>
                  <a:spcPct val="120000"/>
                </a:lnSpc>
                <a:spcAft>
                  <a:spcPts val="600"/>
                </a:spcAft>
                <a:buClr>
                  <a:schemeClr val="accent1"/>
                </a:buClr>
              </a:pPr>
              <a:r>
                <a:rPr lang="pl-PL" sz="2000" dirty="0"/>
                <a:t>rzeczowej: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Możliwe warianty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Zakres rzeczowy projektu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Nakłady na realizację projektu 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Procedura oceny oddziaływania na środowisko</a:t>
              </a:r>
            </a:p>
            <a:p>
              <a:pPr marL="577850" lvl="3" indent="-214313">
                <a:lnSpc>
                  <a:spcPct val="120000"/>
                </a:lnSpc>
                <a:buClr>
                  <a:schemeClr val="accent1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Promocja projektu</a:t>
              </a:r>
            </a:p>
            <a:p>
              <a:pPr marL="1511914" lvl="3" indent="0">
                <a:lnSpc>
                  <a:spcPct val="120000"/>
                </a:lnSpc>
                <a:buNone/>
              </a:pPr>
              <a:endParaRPr lang="pl-PL" dirty="0"/>
            </a:p>
            <a:p>
              <a:endParaRPr lang="pl-PL" dirty="0"/>
            </a:p>
          </p:txBody>
        </p:sp>
        <p:sp>
          <p:nvSpPr>
            <p:cNvPr id="7" name="Symbol zastępczy zawartości 5">
              <a:extLst>
                <a:ext uri="{FF2B5EF4-FFF2-40B4-BE49-F238E27FC236}">
                  <a16:creationId xmlns:a16="http://schemas.microsoft.com/office/drawing/2014/main" id="{6A4C2403-9585-4435-AC73-A076FFCF8C92}"/>
                </a:ext>
              </a:extLst>
            </p:cNvPr>
            <p:cNvSpPr txBox="1">
              <a:spLocks/>
            </p:cNvSpPr>
            <p:nvPr/>
          </p:nvSpPr>
          <p:spPr>
            <a:xfrm>
              <a:off x="4134503" y="1112958"/>
              <a:ext cx="3817176" cy="3096345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3538" lvl="3" indent="-285750"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l-PL" sz="2000" dirty="0"/>
                <a:t>instytucjonalnej:</a:t>
              </a:r>
            </a:p>
            <a:p>
              <a:pPr marL="550863" lvl="3" indent="-187325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Partnerstwo </a:t>
              </a:r>
            </a:p>
            <a:p>
              <a:pPr marL="550863" lvl="3" indent="-187325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Sposób zarządzania projektem</a:t>
              </a:r>
            </a:p>
            <a:p>
              <a:pPr marL="0" indent="0">
                <a:buNone/>
              </a:pPr>
              <a:endParaRPr lang="pl-PL" dirty="0"/>
            </a:p>
          </p:txBody>
        </p:sp>
        <p:sp>
          <p:nvSpPr>
            <p:cNvPr id="8" name="Symbol zastępczy zawartości 5">
              <a:extLst>
                <a:ext uri="{FF2B5EF4-FFF2-40B4-BE49-F238E27FC236}">
                  <a16:creationId xmlns:a16="http://schemas.microsoft.com/office/drawing/2014/main" id="{3D9A52A2-FD79-4208-A8A7-4E1730D2DFB1}"/>
                </a:ext>
              </a:extLst>
            </p:cNvPr>
            <p:cNvSpPr txBox="1">
              <a:spLocks/>
            </p:cNvSpPr>
            <p:nvPr/>
          </p:nvSpPr>
          <p:spPr>
            <a:xfrm>
              <a:off x="7806560" y="1112958"/>
              <a:ext cx="3464364" cy="223224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51986" indent="-251986" algn="l" defTabSz="1007943" rtl="0" eaLnBrk="1" latinLnBrk="0" hangingPunct="1">
                <a:lnSpc>
                  <a:spcPts val="24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1pPr>
              <a:lvl2pPr marL="755957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2pPr>
              <a:lvl3pPr marL="1259929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3pPr>
              <a:lvl4pPr marL="1763900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4pPr>
              <a:lvl5pPr marL="2267872" indent="-251986" algn="l" defTabSz="1007943" rtl="0" eaLnBrk="1" latinLnBrk="0" hangingPunct="1">
                <a:lnSpc>
                  <a:spcPts val="24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6088" lvl="3" indent="-244475">
                <a:lnSpc>
                  <a:spcPct val="120000"/>
                </a:lnSpc>
                <a:spcAft>
                  <a:spcPts val="600"/>
                </a:spcAft>
                <a:buClr>
                  <a:schemeClr val="tx2"/>
                </a:buClr>
              </a:pPr>
              <a:r>
                <a:rPr lang="pl-PL" sz="2000" dirty="0"/>
                <a:t>finansowej:</a:t>
              </a:r>
            </a:p>
            <a:p>
              <a:pPr marL="661988" lvl="3" indent="-215900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Pomoc publiczna </a:t>
              </a:r>
            </a:p>
            <a:p>
              <a:pPr marL="661988" lvl="3" indent="-215900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Budżet projektu </a:t>
              </a:r>
            </a:p>
            <a:p>
              <a:pPr marL="661988" lvl="3" indent="-215900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Analiza finansowa </a:t>
              </a:r>
            </a:p>
            <a:p>
              <a:pPr marL="661988" lvl="3" indent="-215900">
                <a:lnSpc>
                  <a:spcPct val="120000"/>
                </a:lnSpc>
                <a:buClr>
                  <a:schemeClr val="tx2"/>
                </a:buClr>
                <a:buFont typeface="Courier New" panose="02070309020205020404" pitchFamily="49" charset="0"/>
                <a:buChar char="o"/>
              </a:pPr>
              <a:r>
                <a:rPr lang="pl-PL" sz="1700" dirty="0"/>
                <a:t>Analiza ekonomiczna </a:t>
              </a:r>
            </a:p>
            <a:p>
              <a:pPr lvl="3">
                <a:lnSpc>
                  <a:spcPct val="120000"/>
                </a:lnSpc>
              </a:pPr>
              <a:endParaRPr lang="pl-PL" dirty="0"/>
            </a:p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23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017B5-F2EC-4723-BB19-828E9EA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326437"/>
            <a:ext cx="9852728" cy="527673"/>
          </a:xfrm>
        </p:spPr>
        <p:txBody>
          <a:bodyPr>
            <a:normAutofit/>
          </a:bodyPr>
          <a:lstStyle/>
          <a:p>
            <a:r>
              <a:rPr lang="pl-PL" dirty="0"/>
              <a:t>Kryteria wyboru projektów – wykonalności rzeczowej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027B1D-199F-4820-B8E2-E1698EA7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997565"/>
            <a:ext cx="9933793" cy="45089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b="1" dirty="0"/>
              <a:t>Zakres rzeczowy projektu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Dodatkowe wymagania określone dla Działań w zakresie:</a:t>
            </a:r>
          </a:p>
          <a:p>
            <a:pPr marL="803275" lvl="2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zgodności kwalifikowalnego zakresu z ustaleniami audytu energetycznego i poprawności szacowania poziomu oszczędności energii pierwotnej  (dla każdego z budynków),</a:t>
            </a:r>
          </a:p>
          <a:p>
            <a:pPr marL="803275" lvl="2" indent="-2286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uwarunkowań dotyczących wymienianych źródeł ciepła w ramach prac termomodernizacyjnych.</a:t>
            </a:r>
            <a:endParaRPr lang="pl-PL" sz="20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b="1" dirty="0"/>
              <a:t>Nakłady na realizację projektu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efektywność kosztowa wybranego w ramach ustaleń audytu wariantu realizacji prac,</a:t>
            </a:r>
          </a:p>
          <a:p>
            <a:pPr marL="542925" lvl="1" indent="-285750" defTabSz="91440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  <a:ea typeface="+mn-ea"/>
                <a:cs typeface="+mn-cs"/>
              </a:rPr>
              <a:t>zgodność z zasadami kwalifikowania wydatków (15% dla zadań niewynikających z audytu energetycznego).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z="1200" smtClean="0"/>
              <a:pPr/>
              <a:t>9</a:t>
            </a:fld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4866356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1773</Words>
  <Application>Microsoft Office PowerPoint</Application>
  <PresentationFormat>Panoramiczny</PresentationFormat>
  <Paragraphs>290</Paragraphs>
  <Slides>16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Open Sans</vt:lpstr>
      <vt:lpstr>Times New Roman</vt:lpstr>
      <vt:lpstr>Verdana</vt:lpstr>
      <vt:lpstr>Wingdings</vt:lpstr>
      <vt:lpstr>1_Motyw pakietu Office</vt:lpstr>
      <vt:lpstr>Kryteria wyboru projektów w zakresie projektów dotyczących poprawy efektywności energetycznej dla Działań 2.1., 2.2. i 2.3.  regionalnego Fundusze Europejskie dla Pomorza 2021-2027 </vt:lpstr>
      <vt:lpstr>Priorytet 2. Fundusze europejskie dla zielonego Pomorza</vt:lpstr>
      <vt:lpstr>Demarkacja w zakresie wdrażania instrumentów terytorialnych pomiędzy Działaniami 2.1. – 2.3. w obszarze efektywności energetycznej</vt:lpstr>
      <vt:lpstr>Typy projektów (1/2)</vt:lpstr>
      <vt:lpstr>Typy projektów (2/2)</vt:lpstr>
      <vt:lpstr>Kryteria wyboru projektów</vt:lpstr>
      <vt:lpstr>Kryteria wyboru projektów – formalne</vt:lpstr>
      <vt:lpstr>Kryteria wyboru projektów – wykonalności</vt:lpstr>
      <vt:lpstr>Kryteria wyboru projektów – wykonalności rzeczowej</vt:lpstr>
      <vt:lpstr>Prezentacja programu PowerPoint</vt:lpstr>
      <vt:lpstr>Kryteria wyboru projektów – strategiczne (1/3)</vt:lpstr>
      <vt:lpstr>Kryteria wyboru projektów – strategiczne (2/3)</vt:lpstr>
      <vt:lpstr>Kryteria wyboru projektów – strategiczne (3/3)</vt:lpstr>
      <vt:lpstr>Prezentacja programu PowerPoint</vt:lpstr>
      <vt:lpstr> </vt:lpstr>
      <vt:lpstr> 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projektów  dla Działania 6.10. Infrastruktura kultury w ramach programu regionalnego  Fundusze Europejskie dla Pomorza 2021-2027</dc:title>
  <dc:creator>Agnieszka Surudo</dc:creator>
  <cp:lastModifiedBy>Tomaszewski Paweł</cp:lastModifiedBy>
  <cp:revision>135</cp:revision>
  <cp:lastPrinted>2023-10-31T13:27:33Z</cp:lastPrinted>
  <dcterms:created xsi:type="dcterms:W3CDTF">2023-06-16T08:37:31Z</dcterms:created>
  <dcterms:modified xsi:type="dcterms:W3CDTF">2023-12-05T12:23:56Z</dcterms:modified>
</cp:coreProperties>
</file>