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306" r:id="rId2"/>
    <p:sldId id="311" r:id="rId3"/>
    <p:sldId id="280" r:id="rId4"/>
    <p:sldId id="313" r:id="rId5"/>
    <p:sldId id="314" r:id="rId6"/>
    <p:sldId id="260" r:id="rId7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howGuides="1">
      <p:cViewPr varScale="1">
        <p:scale>
          <a:sx n="75" d="100"/>
          <a:sy n="75" d="100"/>
        </p:scale>
        <p:origin x="1258" y="67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2023-12-06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2023-12-06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2023-12-06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2023-12-06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2498" y="2915741"/>
            <a:ext cx="7920037" cy="2221778"/>
          </a:xfrm>
        </p:spPr>
        <p:txBody>
          <a:bodyPr>
            <a:normAutofit fontScale="90000"/>
          </a:bodyPr>
          <a:lstStyle/>
          <a:p>
            <a:r>
              <a:rPr lang="pl-PL" dirty="0"/>
              <a:t>Powołanie Grupy roboczej </a:t>
            </a:r>
            <a:br>
              <a:rPr lang="pl-PL" dirty="0"/>
            </a:br>
            <a:r>
              <a:rPr lang="pl-PL" dirty="0"/>
              <a:t>do spraw wypracowania zapisów Regulaminu Działania KM FEP 2021-2027 w zakresie zapobiegania konfliktom interesów</a:t>
            </a:r>
            <a:br>
              <a:rPr lang="pl-PL" dirty="0"/>
            </a:br>
            <a:endParaRPr lang="pl-PL" dirty="0">
              <a:latin typeface="+mn-lt"/>
            </a:endParaRP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5436020"/>
            <a:ext cx="7920037" cy="505773"/>
          </a:xfrm>
        </p:spPr>
        <p:txBody>
          <a:bodyPr/>
          <a:lstStyle/>
          <a:p>
            <a:r>
              <a:rPr lang="pl-PL" altLang="pl-PL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Gdańsk, 7 grudnia 2023 r.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>
            <a:extLst>
              <a:ext uri="{FF2B5EF4-FFF2-40B4-BE49-F238E27FC236}">
                <a16:creationId xmlns:a16="http://schemas.microsoft.com/office/drawing/2014/main" id="{6996DCCF-6C27-4B7E-A06E-92AA49B22B40}"/>
              </a:ext>
            </a:extLst>
          </p:cNvPr>
          <p:cNvSpPr txBox="1"/>
          <p:nvPr/>
        </p:nvSpPr>
        <p:spPr>
          <a:xfrm>
            <a:off x="449362" y="1187549"/>
            <a:ext cx="10153128" cy="596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pl-PL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Celem Grupy jest wypracowanie bardziej szczegółowych zapisów Regulaminu Działania KM FEP 2021-2027  w zakresie zapobiegania konfliktom interesów w pracach Komitetu</a:t>
            </a: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Uszczegółowienie zapisów ma służyć zwiększeniu przejrzystości prac KM i lepszemu rozumieniu i identyfikowaniu konfliktu interesów wśród członków Komitetu. </a:t>
            </a:r>
          </a:p>
          <a:p>
            <a:pPr>
              <a:lnSpc>
                <a:spcPts val="4200"/>
              </a:lnSpc>
            </a:pPr>
            <a:endParaRPr lang="pl-PL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ts val="4200"/>
              </a:lnSpc>
            </a:pPr>
            <a:r>
              <a:rPr lang="pl-PL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Planuje się, że projekt zmiany Regulaminu uwzględniający rozwiązania wypracowane w ramach Grupy zostanie przedstawiony Komitetowi przed kolejnym posiedzeniem. </a:t>
            </a:r>
          </a:p>
          <a:p>
            <a:pPr>
              <a:lnSpc>
                <a:spcPts val="4200"/>
              </a:lnSpc>
            </a:pPr>
            <a:endParaRPr lang="pl-PL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Tytuł 4">
            <a:extLst>
              <a:ext uri="{FF2B5EF4-FFF2-40B4-BE49-F238E27FC236}">
                <a16:creationId xmlns:a16="http://schemas.microsoft.com/office/drawing/2014/main" id="{19EFABDC-8392-4C54-BBC1-6267C5F00C3C}"/>
              </a:ext>
            </a:extLst>
          </p:cNvPr>
          <p:cNvSpPr txBox="1">
            <a:spLocks/>
          </p:cNvSpPr>
          <p:nvPr/>
        </p:nvSpPr>
        <p:spPr>
          <a:xfrm>
            <a:off x="1025715" y="467470"/>
            <a:ext cx="8640381" cy="57606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Powołanie Grupy roboczej</a:t>
            </a:r>
          </a:p>
        </p:txBody>
      </p:sp>
    </p:spTree>
    <p:extLst>
      <p:ext uri="{BB962C8B-B14F-4D97-AF65-F5344CB8AC3E}">
        <p14:creationId xmlns:p14="http://schemas.microsoft.com/office/powerpoint/2010/main" val="1578185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>
            <a:extLst>
              <a:ext uri="{FF2B5EF4-FFF2-40B4-BE49-F238E27FC236}">
                <a16:creationId xmlns:a16="http://schemas.microsoft.com/office/drawing/2014/main" id="{09D694E6-A611-4ECD-AAA5-DDBF6B1550C8}"/>
              </a:ext>
            </a:extLst>
          </p:cNvPr>
          <p:cNvSpPr txBox="1"/>
          <p:nvPr/>
        </p:nvSpPr>
        <p:spPr>
          <a:xfrm>
            <a:off x="449362" y="1115541"/>
            <a:ext cx="10153128" cy="6002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  <a:spcAft>
                <a:spcPts val="1200"/>
              </a:spcAft>
            </a:pPr>
            <a:r>
              <a:rPr lang="pl-PL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Zgodnie z Regulaminem Działania KM FEP 2021-2027:</a:t>
            </a:r>
          </a:p>
          <a:p>
            <a:pPr marL="342900" indent="-342900">
              <a:lnSpc>
                <a:spcPts val="32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 uchwale powołującej grupę roboczą określone zostają co najmniej: </a:t>
            </a:r>
            <a:r>
              <a:rPr lang="pl-PL" sz="2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cel powołania grupy lub jej zadania, nazwa grupy oraz jej imienny skład</a:t>
            </a:r>
          </a:p>
          <a:p>
            <a:pPr marL="342900" indent="-342900">
              <a:lnSpc>
                <a:spcPts val="32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Grupa robocza pracuje na podstawie </a:t>
            </a:r>
            <a:r>
              <a:rPr lang="pl-PL" sz="2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regulaminu pracy grupy</a:t>
            </a:r>
            <a:r>
              <a:rPr lang="pl-PL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który przyjmowany jest na pierwszym posiedzeniu w drodze głosowania poprzez uzyskanie co najmniej połowy głosów wszystkich członków grupy roboczej</a:t>
            </a:r>
          </a:p>
          <a:p>
            <a:pPr marL="342900" indent="-342900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Pracami grupy roboczej kieruje jej </a:t>
            </a:r>
            <a:r>
              <a:rPr lang="pl-PL" sz="2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przewodniczący</a:t>
            </a:r>
            <a:r>
              <a:rPr lang="pl-PL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Powierzenie funkcji przewodniczącego grupy roboczej następuje zgodnie z zasadą partnerstwa. Wybór i odwołanie przewodniczącego grupy roboczej następuje w drodze głosowania poprzez uzyskanie co najmniej połowy głosów wszystkich członków grupy roboczej.</a:t>
            </a:r>
            <a:endParaRPr lang="pl-PL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Tytuł 4">
            <a:extLst>
              <a:ext uri="{FF2B5EF4-FFF2-40B4-BE49-F238E27FC236}">
                <a16:creationId xmlns:a16="http://schemas.microsoft.com/office/drawing/2014/main" id="{C7D2CEFA-7227-4859-91B6-6FA8CA815DB1}"/>
              </a:ext>
            </a:extLst>
          </p:cNvPr>
          <p:cNvSpPr txBox="1">
            <a:spLocks/>
          </p:cNvSpPr>
          <p:nvPr/>
        </p:nvSpPr>
        <p:spPr>
          <a:xfrm>
            <a:off x="1025715" y="467470"/>
            <a:ext cx="8640381" cy="57606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Powołanie Grupy roboczej</a:t>
            </a:r>
          </a:p>
        </p:txBody>
      </p:sp>
    </p:spTree>
    <p:extLst>
      <p:ext uri="{BB962C8B-B14F-4D97-AF65-F5344CB8AC3E}">
        <p14:creationId xmlns:p14="http://schemas.microsoft.com/office/powerpoint/2010/main" val="3667983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4">
            <a:extLst>
              <a:ext uri="{FF2B5EF4-FFF2-40B4-BE49-F238E27FC236}">
                <a16:creationId xmlns:a16="http://schemas.microsoft.com/office/drawing/2014/main" id="{C7D2CEFA-7227-4859-91B6-6FA8CA815DB1}"/>
              </a:ext>
            </a:extLst>
          </p:cNvPr>
          <p:cNvSpPr txBox="1">
            <a:spLocks/>
          </p:cNvSpPr>
          <p:nvPr/>
        </p:nvSpPr>
        <p:spPr>
          <a:xfrm>
            <a:off x="1025715" y="467470"/>
            <a:ext cx="8640381" cy="57606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Proponowany skład Grupy roboczej 1/2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F8DEB4D8-BB83-48A4-8668-1686E4D4E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887133"/>
              </p:ext>
            </p:extLst>
          </p:nvPr>
        </p:nvGraphicFramePr>
        <p:xfrm>
          <a:off x="773541" y="1054299"/>
          <a:ext cx="9144727" cy="6216592"/>
        </p:xfrm>
        <a:graphic>
          <a:graphicData uri="http://schemas.openxmlformats.org/drawingml/2006/table">
            <a:tbl>
              <a:tblPr firstRow="1" firstCol="1" bandRow="1"/>
              <a:tblGrid>
                <a:gridCol w="710585">
                  <a:extLst>
                    <a:ext uri="{9D8B030D-6E8A-4147-A177-3AD203B41FA5}">
                      <a16:colId xmlns:a16="http://schemas.microsoft.com/office/drawing/2014/main" val="3482336404"/>
                    </a:ext>
                  </a:extLst>
                </a:gridCol>
                <a:gridCol w="5301940">
                  <a:extLst>
                    <a:ext uri="{9D8B030D-6E8A-4147-A177-3AD203B41FA5}">
                      <a16:colId xmlns:a16="http://schemas.microsoft.com/office/drawing/2014/main" val="1095450560"/>
                    </a:ext>
                  </a:extLst>
                </a:gridCol>
                <a:gridCol w="3132202">
                  <a:extLst>
                    <a:ext uri="{9D8B030D-6E8A-4147-A177-3AD203B41FA5}">
                      <a16:colId xmlns:a16="http://schemas.microsoft.com/office/drawing/2014/main" val="42475487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L.p.</a:t>
                      </a:r>
                      <a:endParaRPr lang="pl-PL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Reprezentowana instytucja</a:t>
                      </a:r>
                      <a:endParaRPr lang="pl-PL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Imię i nazwisko </a:t>
                      </a:r>
                      <a:br>
                        <a:rPr lang="pl-PL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członka Grupy</a:t>
                      </a:r>
                      <a:endParaRPr lang="pl-PL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55767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Związek ZIT Obszaru Metropolitalnego GGS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Michał Banacki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0071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Fundacja RCI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Jerzy Boczoń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09786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Konfederacja Lewiatan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Karol Bober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89872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Lokalne Grupy Działania/Lokalne Grupy Rybackie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Ewa Czeplina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2813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5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Fundacja RCI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Marta Dietrich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93481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6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Business Centre Club 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Maciej Dobrzyniecki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10440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Instytucja Zarządzająca FEP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Justyna Durzyńska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38238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Fundacja Dla Was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Bartłomiej Engelbrecht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40975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Instytucja Zarządzająca FEP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Marcin Fuchs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67646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Instytucja Zarządzająca FEP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Anna Kacprzyńska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82820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Ogólnopolska Federacja Organizacji Pozarządowych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Inga Kawałek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113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188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4">
            <a:extLst>
              <a:ext uri="{FF2B5EF4-FFF2-40B4-BE49-F238E27FC236}">
                <a16:creationId xmlns:a16="http://schemas.microsoft.com/office/drawing/2014/main" id="{C7D2CEFA-7227-4859-91B6-6FA8CA815DB1}"/>
              </a:ext>
            </a:extLst>
          </p:cNvPr>
          <p:cNvSpPr txBox="1">
            <a:spLocks/>
          </p:cNvSpPr>
          <p:nvPr/>
        </p:nvSpPr>
        <p:spPr>
          <a:xfrm>
            <a:off x="1025715" y="467470"/>
            <a:ext cx="8640381" cy="57606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Proponowany skład Grupy roboczej 2/2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F8DEB4D8-BB83-48A4-8668-1686E4D4E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438009"/>
              </p:ext>
            </p:extLst>
          </p:nvPr>
        </p:nvGraphicFramePr>
        <p:xfrm>
          <a:off x="773541" y="1054299"/>
          <a:ext cx="9144727" cy="6216592"/>
        </p:xfrm>
        <a:graphic>
          <a:graphicData uri="http://schemas.openxmlformats.org/drawingml/2006/table">
            <a:tbl>
              <a:tblPr firstRow="1" firstCol="1" bandRow="1"/>
              <a:tblGrid>
                <a:gridCol w="710585">
                  <a:extLst>
                    <a:ext uri="{9D8B030D-6E8A-4147-A177-3AD203B41FA5}">
                      <a16:colId xmlns:a16="http://schemas.microsoft.com/office/drawing/2014/main" val="3482336404"/>
                    </a:ext>
                  </a:extLst>
                </a:gridCol>
                <a:gridCol w="5301938">
                  <a:extLst>
                    <a:ext uri="{9D8B030D-6E8A-4147-A177-3AD203B41FA5}">
                      <a16:colId xmlns:a16="http://schemas.microsoft.com/office/drawing/2014/main" val="1095450560"/>
                    </a:ext>
                  </a:extLst>
                </a:gridCol>
                <a:gridCol w="3132204">
                  <a:extLst>
                    <a:ext uri="{9D8B030D-6E8A-4147-A177-3AD203B41FA5}">
                      <a16:colId xmlns:a16="http://schemas.microsoft.com/office/drawing/2014/main" val="424754870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L.p.</a:t>
                      </a:r>
                      <a:endParaRPr lang="pl-PL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Reprezentowana instytucja</a:t>
                      </a:r>
                      <a:endParaRPr lang="pl-PL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Imię i nazwisko </a:t>
                      </a:r>
                      <a:br>
                        <a:rPr lang="pl-PL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członka Grupy</a:t>
                      </a:r>
                      <a:endParaRPr lang="pl-PL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55767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Związek Gmin Wiejskich RP 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Błażej Konkol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013618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Instytucja Zarządzająca FEP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Michał Kukliński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09786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Związek Miast i Gmin Morskich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Marcin Makowski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89872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Federacja Przedsiębiorców Polskich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Janusz Masiak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2813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16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Regionalna Izba Gospodarcza Pomorza 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Damian Mucha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93481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17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Pomorska Sieć Centrów Organizacji Pozarządowych 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Łukasz Samborski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10440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Instytucja Zarządzająca FEP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Małgorzata Sobolew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38238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Fundacja M.A.P.A. Obywatelska 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Piotr Stec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40975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Instytucja Zarządzająca FEP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 Szymański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67646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Instytucja Zarządzająca FEP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Mirosław Zucholl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82820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54057" marR="540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Agencja Rozwoju Pomorza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Łukasz Żelewski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091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123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5578</TotalTime>
  <Words>381</Words>
  <Application>Microsoft Office PowerPoint</Application>
  <PresentationFormat>Niestandardowy</PresentationFormat>
  <Paragraphs>86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Open Sans</vt:lpstr>
      <vt:lpstr>Times New Roman</vt:lpstr>
      <vt:lpstr>Motyw pakietu Office</vt:lpstr>
      <vt:lpstr>Powołanie Grupy roboczej  do spraw wypracowania zapisów Regulaminu Działania KM FEP 2021-2027 w zakresie zapobiegania konfliktom interesów 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Prezentacja ws. projektu zmiany Regulaminu Działania KM FEP</dc:title>
  <dc:creator>Paweł Tomaszewski</dc:creator>
  <cp:lastModifiedBy>Tomaszewski Paweł</cp:lastModifiedBy>
  <cp:revision>176</cp:revision>
  <cp:lastPrinted>2023-03-06T06:39:21Z</cp:lastPrinted>
  <dcterms:created xsi:type="dcterms:W3CDTF">2022-06-22T09:40:44Z</dcterms:created>
  <dcterms:modified xsi:type="dcterms:W3CDTF">2023-12-06T14:22:05Z</dcterms:modified>
</cp:coreProperties>
</file>