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12" r:id="rId3"/>
    <p:sldId id="313" r:id="rId4"/>
    <p:sldId id="316" r:id="rId5"/>
    <p:sldId id="314" r:id="rId6"/>
    <p:sldId id="286" r:id="rId7"/>
    <p:sldId id="315" r:id="rId8"/>
    <p:sldId id="300" r:id="rId9"/>
  </p:sldIdLst>
  <p:sldSz cx="10691813" cy="7559675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howGuides="1">
      <p:cViewPr varScale="1">
        <p:scale>
          <a:sx n="150" d="100"/>
          <a:sy n="150" d="100"/>
        </p:scale>
        <p:origin x="1340" y="84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3D4F4439-89C3-4BA7-BDBA-3EFD8DD65D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D81CC63-1EFD-4F23-8F6F-0FF6BC370E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E38C1-F368-4B8E-B47C-7FA529B1D06A}" type="datetimeFigureOut">
              <a:rPr lang="pl-PL" smtClean="0"/>
              <a:t>06.12.2023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611D3D0-4CE3-4E63-ACDB-A3AD3289E7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6797660-37EF-43E9-B911-F5D902A4C0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4" y="9428585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1CE18-5706-4F65-A887-91DBE246C6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0670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06.12.2023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60450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1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4" y="9428585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06.12.2023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2160DB5-1EAD-4FBD-8F38-C81A13BC86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66614A53-20B3-4B39-A3EF-0C99DA93C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06.12.2023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C8C3AC-0971-4F08-8A44-AAB883D783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06.12.2023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2915741"/>
            <a:ext cx="7920115" cy="273630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pl-PL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br>
              <a:rPr lang="pl-PL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Założenia projektu w ramach</a:t>
            </a:r>
            <a:br>
              <a:rPr lang="pl-PL" sz="24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4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Działania FEPM.05.03 Modernizacja Instytucji Rynku Pracy (FEP 2021-2027)</a:t>
            </a:r>
            <a:br>
              <a:rPr lang="pl-PL" sz="24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pl-PL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8" y="5364013"/>
            <a:ext cx="7920037" cy="64807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l-PL" sz="1000" dirty="0"/>
              <a:t>Realizator  projektu – Samorząd Województwa Pomorskiego – Wojewódzki Urząd Pracy w Gdańsku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pl-PL" sz="1000" dirty="0"/>
              <a:t>Planowany okres realizacji: 06/2024 – 12/2028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EC5008BF-65EC-4E93-FA79-F1153637EB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3" t="26941" r="5754" b="23544"/>
          <a:stretch/>
        </p:blipFill>
        <p:spPr bwMode="auto">
          <a:xfrm>
            <a:off x="5619943" y="798002"/>
            <a:ext cx="3398371" cy="4320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B87509CE-2D6A-244F-2DDE-21964C33C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9658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9658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9658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9658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9658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9658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9658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9658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9658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65825" algn="r"/>
              </a:tabLst>
            </a:pP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3EBDA5-04D9-508B-4E4D-BA7823D47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4" y="875382"/>
            <a:ext cx="8640381" cy="1464295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Podstawowe informacje – Szczegółowy Opis Priorytetów </a:t>
            </a:r>
            <a:r>
              <a:rPr lang="pl-PL" sz="28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Programu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l-PL" sz="28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Fundusze Europejskie dla Pomorza 2021-2027</a:t>
            </a:r>
            <a:br>
              <a:rPr lang="pl-PL" sz="28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4708B0-1BB4-5E50-E62D-9697020AB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8" y="2771725"/>
            <a:ext cx="8640382" cy="439217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Działanie FEPM.05.03 Modernizacja instytucji rynku pracy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 projektu 1: </a:t>
            </a:r>
            <a:r>
              <a:rPr lang="pl-PL" sz="18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Wzmocnienie potencjału </a:t>
            </a:r>
            <a:r>
              <a:rPr lang="pl-PL" sz="1800" b="1" dirty="0">
                <a:solidFill>
                  <a:schemeClr val="accent2">
                    <a:lumMod val="75000"/>
                  </a:schemeClr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pracowników urzędów pracy i partnerów </a:t>
            </a:r>
            <a:r>
              <a:rPr lang="pl-PL" sz="18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wynikającego z potrzeb regionalnego/lokalnego rynku pracy, w tym rozwój kompetencji pracowników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Publicznych Służb Zatrudnienia (PSZ).</a:t>
            </a:r>
            <a:endParaRPr lang="pl-PL" sz="180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Cel projektu: </a:t>
            </a:r>
            <a:r>
              <a:rPr lang="pl-PL" sz="18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Modernizacja instytucji i służb pomorskiego rynku pracy celem oceny i przewidywania zapotrzebowania na umiejętności oraz zapewnienia terminowej i odpowiednio dopasowanej pomocy i wsparcia na rzecz dostosowania umiejętności i kwalifikacji zawodowych do potrzeb rynku pracy oraz na rzecz przepływów i mobilności na lokalnym rynku pracy.</a:t>
            </a:r>
            <a:endParaRPr lang="pl-PL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l-PL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1554D7B-CD69-F8D9-7338-AD39030BA1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51177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CCC1D3-97D6-A827-252D-50FECF371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511849"/>
          </a:xfrm>
        </p:spPr>
        <p:txBody>
          <a:bodyPr>
            <a:normAutofit/>
          </a:bodyPr>
          <a:lstStyle/>
          <a:p>
            <a:r>
              <a:rPr lang="pl-PL" dirty="0"/>
              <a:t>Podstawowe informacje – Szczegółowy Opis Priorytetów Programu Fundusze Europejskie dla Pomorza 2021-2027 c.d.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92C77B-5520-9ECE-5933-B20BD1A85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7388" y="2843733"/>
            <a:ext cx="8640382" cy="4104138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18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Maksymalny  poziom dofinansowania UE w projekcie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pl-PL" sz="18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85 %</a:t>
            </a:r>
          </a:p>
          <a:p>
            <a:pPr marL="0" indent="0">
              <a:buNone/>
            </a:pPr>
            <a:endParaRPr lang="pl-PL" sz="180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pl-PL" sz="18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Minimalny wkład własny beneficjenta: 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15%</a:t>
            </a:r>
          </a:p>
          <a:p>
            <a:pPr marL="0" indent="0">
              <a:buNone/>
            </a:pPr>
            <a:endParaRPr lang="pl-PL" sz="1800" b="0" i="0" u="none" strike="noStrike" baseline="0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pl-PL" sz="18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Grupa docelowa: 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pracownicy instytucji rynku pracy </a:t>
            </a:r>
            <a:endParaRPr lang="pl-PL" sz="180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5769059-4630-EF9B-EDB2-15537CECAD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7296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29677C-A757-DA23-682B-C553756DF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467470"/>
            <a:ext cx="8640381" cy="18002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0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Poziom krajowy  vs. poziom regionalny/lokalny</a:t>
            </a:r>
            <a:br>
              <a:rPr lang="pl-PL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Cel szczegółowy: EFS+.CP4.B </a:t>
            </a:r>
            <a:r>
              <a:rPr lang="pl-PL" sz="1400" b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Modernizacja instytucji i służb rynków pracy celem oceny i przewidywania zapotrzebowania na umiejętności oraz zapewnienia terminowej i odpowiednio dopasowanej pomocy i wsparcia na rzecz dostosowania umiejętności i kwalifikacji zawodowych do potrzeb rynku pracy oraz na rzecz przepływów i mobilności na rynku pracy</a:t>
            </a:r>
            <a:endParaRPr lang="pl-PL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4EF314-A943-3790-72FD-DB3DA528C9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5525" y="2812997"/>
            <a:ext cx="4140000" cy="3960440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Działanie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FERS.01.02 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Rozwój publicznych służb zatrudnienia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Wypracowanie oraz wdrożenie jednolitych standardów jakości funkcjonowania instytucji rynku pracy oraz systemu ich monitorowania.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Rozwój kwalifikacji i kompetencji pracowników instytucji rynku pracy w zakresie profesjonalizacji wsparcia świadczonego na rzecz osób będących w szczególnie trudnej sytuacji na rynku pracy.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</a:t>
            </a:r>
            <a:r>
              <a:rPr lang="pl-PL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ypracowanie standardów wsparcia klientów z grup szczególnie wrażliwych (osoby młode i długotrwale bezrobotni), systemu monitorowania ich losów, realizację działań informacyjnych i in. </a:t>
            </a:r>
            <a:endParaRPr lang="pl-PL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Opracowanie interaktywnych narzędzi ułatwiających tworzenie ścieżek kariery i ścieżek edukacyjnych 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System strategicznego prognozowania zapotrzebowania na umiejętności w obszarze zielonej i cyfrowej gospodarki.</a:t>
            </a: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8E3AA43-02D6-9963-AD67-ACC9B5ABBE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60166" y="2843733"/>
            <a:ext cx="4140000" cy="3816106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Działanie </a:t>
            </a:r>
            <a:r>
              <a:rPr lang="pl-PL" sz="1800" b="1" dirty="0">
                <a:solidFill>
                  <a:schemeClr val="accent2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FEPM.05.03 </a:t>
            </a:r>
            <a:r>
              <a:rPr lang="pl-PL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Modernizacja instytucji rynku pracy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18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Wzmocnienie potencjału pracowników urzędów pracy i partnerów wynikającego z potrzeb </a:t>
            </a:r>
            <a:r>
              <a:rPr lang="pl-PL" sz="1800" u="sng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regionalnego/lokalnego </a:t>
            </a:r>
            <a:r>
              <a:rPr lang="pl-PL" sz="18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rynku pracy, w tym rozwój kompetencji pracowników PSZ. 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Pomoc kierowana przez służby zatrudnienia do grup znajdujących się w szczególnej sytuacji na rynku pracy powinna być jak najbardziej </a:t>
            </a:r>
            <a:r>
              <a:rPr lang="pl-PL" sz="1800" u="sng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skuteczna i dopasowana do ich potrzeb</a:t>
            </a:r>
            <a:r>
              <a:rPr lang="pl-PL" sz="18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18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Realizacja interwencji w zakresie rozwijania regionalnego systemu monitorowania gospodarki, rynku pracy i turystyki. </a:t>
            </a:r>
            <a:endParaRPr lang="pl-PL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F10917F-D01D-F18D-AE9A-C08C4325E4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  <p:cxnSp>
        <p:nvCxnSpPr>
          <p:cNvPr id="7" name="Łącznik prosty ze strzałką 6">
            <a:extLst>
              <a:ext uri="{FF2B5EF4-FFF2-40B4-BE49-F238E27FC236}">
                <a16:creationId xmlns:a16="http://schemas.microsoft.com/office/drawing/2014/main" id="{A143932D-2026-D688-9F36-D292ADFDD8A0}"/>
              </a:ext>
            </a:extLst>
          </p:cNvPr>
          <p:cNvCxnSpPr>
            <a:cxnSpLocks/>
          </p:cNvCxnSpPr>
          <p:nvPr/>
        </p:nvCxnSpPr>
        <p:spPr>
          <a:xfrm>
            <a:off x="6930082" y="2277967"/>
            <a:ext cx="576064" cy="421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>
            <a:extLst>
              <a:ext uri="{FF2B5EF4-FFF2-40B4-BE49-F238E27FC236}">
                <a16:creationId xmlns:a16="http://schemas.microsoft.com/office/drawing/2014/main" id="{78A3177F-2AD7-B4BF-2382-368FA6C0F0D2}"/>
              </a:ext>
            </a:extLst>
          </p:cNvPr>
          <p:cNvCxnSpPr>
            <a:cxnSpLocks/>
          </p:cNvCxnSpPr>
          <p:nvPr/>
        </p:nvCxnSpPr>
        <p:spPr>
          <a:xfrm flipH="1">
            <a:off x="3401690" y="2278521"/>
            <a:ext cx="576064" cy="4211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4751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78530E-66B7-CE4F-47C8-E74453A2F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720003"/>
          </a:xfrm>
        </p:spPr>
        <p:txBody>
          <a:bodyPr>
            <a:normAutofit fontScale="90000"/>
          </a:bodyPr>
          <a:lstStyle/>
          <a:p>
            <a:r>
              <a:rPr lang="pl-PL" dirty="0"/>
              <a:t>Planowane założenia projektu</a:t>
            </a:r>
            <a:br>
              <a:rPr lang="pl-PL" dirty="0"/>
            </a:b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290AAA-5C12-6E51-3361-5239EF9E8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5" y="1979637"/>
            <a:ext cx="8640382" cy="5040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sz="1800" b="1" dirty="0"/>
              <a:t>Uzasadnienie realizacji projektu:</a:t>
            </a:r>
            <a:endParaRPr lang="pl-PL" b="1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diagnozowanie i prognozowanie zapotrzebowania na kompetencje na regionalnym rynku pracy i kierunkowanie zgodnie z nim wsparcia realizowanego przez PSZ*,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wyposażenie PSZ w instrumenty wspierające ochronę miejsc pracy w sytuacjach kryzysowych,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rozwój współpracy PSZ i partnerów rynku pracy**,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wymiana doświadczeń, informacji, dobrych praktyk np. w celu objęcia osób potrzebujących wsparcia kompleksowymi usługami ułatwiającymi ich funkcjonowanie na rynku pracy,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 marL="0" indent="0">
              <a:buNone/>
            </a:pPr>
            <a:r>
              <a:rPr lang="pl-PL" dirty="0"/>
              <a:t>*</a:t>
            </a:r>
            <a:r>
              <a:rPr lang="pl-PL" b="1" i="1" dirty="0"/>
              <a:t>PSZ </a:t>
            </a:r>
            <a:r>
              <a:rPr lang="pl-PL" dirty="0"/>
              <a:t>– Wojewódzkie i Powiatowe Urzędy Pracy</a:t>
            </a:r>
          </a:p>
          <a:p>
            <a:pPr marL="0" indent="0">
              <a:buNone/>
            </a:pPr>
            <a:r>
              <a:rPr lang="pl-PL" dirty="0"/>
              <a:t>**</a:t>
            </a:r>
            <a:r>
              <a:rPr lang="pl-PL" b="1" i="1" dirty="0"/>
              <a:t>partnerzy rynku pracy  </a:t>
            </a:r>
            <a:r>
              <a:rPr lang="pl-PL" dirty="0"/>
              <a:t>- instytucje dialogu społecznego i partnerstwa lokalnego (np. związki zawodowe i organizacje związkowe, organizacje pracodawców, organizacje pozarządowe)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E26512B-9D5C-B430-96A7-0B7F993E86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55280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2D1206-6390-42DC-4A5E-C63C1CF6B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478"/>
            <a:ext cx="8640381" cy="720079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+mn-lt"/>
              </a:rPr>
              <a:t>P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lanowane założenia projektu c.d.</a:t>
            </a:r>
            <a:b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pl-PL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4AE980A-CF34-55B3-D3D2-06CC9B524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02" y="1763613"/>
            <a:ext cx="8640382" cy="518425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1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pl-PL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Potencjalne działania w projekcie:</a:t>
            </a:r>
            <a:endParaRPr lang="pl-PL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audyt/badanie kompetencji pracowników WUP i PUP,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szkolenia (np. komputerowe, kompetencji cyfrowych, językowe i szkolenia wzmacniające kwalifikacje zawodowe i kompetencje społeczne), studia podyplomowe),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grupy robocze, warsztaty pracowników PSZ,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wymiana doświadczeń z partnerami rynku pracy poprzez organizację spotkań, konferencji, wizyt studyjnych, warsztatów.</a:t>
            </a:r>
          </a:p>
          <a:p>
            <a:pPr marL="0" indent="0">
              <a:buNone/>
            </a:pP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74D6D6B-4F49-E860-5D18-FAB416C0A1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3556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58C069-590B-917F-31C8-A24D5946F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467470"/>
            <a:ext cx="8640381" cy="720079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Planowane założenia projektu c.d.</a:t>
            </a:r>
            <a:br>
              <a:rPr lang="pl-PL" sz="2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93BC6B-408C-005B-5145-0067AB9A7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076" y="1547589"/>
            <a:ext cx="8640382" cy="554429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pl-PL" sz="1800" b="1" dirty="0"/>
              <a:t>Oczekiwane rezultaty/korzyści z realizacji Projektu:</a:t>
            </a:r>
            <a:endParaRPr lang="pl-PL" b="1" dirty="0"/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pl-PL" dirty="0"/>
              <a:t>wzmocnienie kwalifikacji i kompetencji pracowników PSZ i partnerów z uwzględnieniem potrzeb wynikających z uwarunkowań lokalnego i regionalnego rynku pracy,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pl-PL" dirty="0"/>
              <a:t>nawiązanie i rozwój  partnerstw na regionalnym i lokalnych rynkach pracy,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pl-PL" dirty="0"/>
              <a:t>wymiana doświadczeń w celu doskonalenia form i sposobów pomocy prowadzonej dla uczestników rynku pracy ,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pl-PL" dirty="0"/>
              <a:t>inicjowanie i realizowanie wspólnych  przedsięwzięć np. w formie projektów,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pl-PL" dirty="0"/>
              <a:t>wzajemna inspiracja do nowatorskich działań na rzecz rozwoju regionalnego rynku pracy.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Wskaźniki produktu i rezultatu: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Liczba osób pracujących, łącznie z prowadzącymi działalność na własny rachunek, objętych wsparciem w programie – cel końcowy </a:t>
            </a:r>
            <a:r>
              <a:rPr lang="pl-PL" b="1" dirty="0"/>
              <a:t>300 osób </a:t>
            </a:r>
            <a:r>
              <a:rPr lang="pl-PL" dirty="0"/>
              <a:t>(min.),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Liczba osób, które uzyskały kwalifikacje po opuszczeniu programu – cel końcowy </a:t>
            </a:r>
            <a:r>
              <a:rPr lang="pl-PL" b="1" dirty="0"/>
              <a:t>270 osób </a:t>
            </a:r>
            <a:r>
              <a:rPr lang="pl-PL" dirty="0"/>
              <a:t>(90%).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A2B9833-99E7-BD24-6C7D-37489867CC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16172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F23CB9-31A2-CB24-8BB5-2D91BBE08B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Wojewódzki Urząd Pracy w Gdańsku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FCE77BE-7C13-62B1-4578-E6B387887E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Dziękuję za uwagę. 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56AC00F-7CB8-F3C7-05CC-A051DBC9E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E8EE-D7CF-4F1D-849B-3E54D1DD80B0}" type="datetime1">
              <a:rPr lang="pl-PL" smtClean="0"/>
              <a:t>06.12.2023</a:t>
            </a:fld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89B800F-F773-44B8-C6AF-B902377E8B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170296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2946</TotalTime>
  <Words>728</Words>
  <Application>Microsoft Office PowerPoint</Application>
  <PresentationFormat>Niestandardowy</PresentationFormat>
  <Paragraphs>64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Arial</vt:lpstr>
      <vt:lpstr>Calibri</vt:lpstr>
      <vt:lpstr>Open Sans</vt:lpstr>
      <vt:lpstr>Motyw pakietu Office</vt:lpstr>
      <vt:lpstr>   Założenia projektu w ramach Działania FEPM.05.03 Modernizacja Instytucji Rynku Pracy (FEP 2021-2027) </vt:lpstr>
      <vt:lpstr>Podstawowe informacje – Szczegółowy Opis Priorytetów Programu Fundusze Europejskie dla Pomorza 2021-2027 </vt:lpstr>
      <vt:lpstr>Podstawowe informacje – Szczegółowy Opis Priorytetów Programu Fundusze Europejskie dla Pomorza 2021-2027 c.d.</vt:lpstr>
      <vt:lpstr>Poziom krajowy  vs. poziom regionalny/lokalny Cel szczegółowy: EFS+.CP4.B Modernizacja instytucji i służb rynków pracy celem oceny i przewidywania zapotrzebowania na umiejętności oraz zapewnienia terminowej i odpowiednio dopasowanej pomocy i wsparcia na rzecz dostosowania umiejętności i kwalifikacji zawodowych do potrzeb rynku pracy oraz na rzecz przepływów i mobilności na rynku pracy</vt:lpstr>
      <vt:lpstr>Planowane założenia projektu </vt:lpstr>
      <vt:lpstr>Planowane założenia projektu c.d. </vt:lpstr>
      <vt:lpstr>Planowane założenia projektu c.d. </vt:lpstr>
      <vt:lpstr>Wojewódzki Urząd Pracy w Gdańsku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Katarzyna Żmudzińska</cp:lastModifiedBy>
  <cp:revision>114</cp:revision>
  <cp:lastPrinted>2023-12-05T13:41:20Z</cp:lastPrinted>
  <dcterms:created xsi:type="dcterms:W3CDTF">2022-06-22T09:40:44Z</dcterms:created>
  <dcterms:modified xsi:type="dcterms:W3CDTF">2023-12-06T07:08:46Z</dcterms:modified>
</cp:coreProperties>
</file>