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1"/>
  </p:notesMasterIdLst>
  <p:sldIdLst>
    <p:sldId id="295" r:id="rId2"/>
    <p:sldId id="297" r:id="rId3"/>
    <p:sldId id="302" r:id="rId4"/>
    <p:sldId id="313" r:id="rId5"/>
    <p:sldId id="310" r:id="rId6"/>
    <p:sldId id="314" r:id="rId7"/>
    <p:sldId id="315" r:id="rId8"/>
    <p:sldId id="312" r:id="rId9"/>
    <p:sldId id="296" r:id="rId1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6198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095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450" y="2987749"/>
            <a:ext cx="8496944" cy="18722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5.5. Aktywne i zdrowe starzenie się</a:t>
            </a:r>
            <a:br>
              <a:rPr lang="pl-PL" sz="2000" dirty="0"/>
            </a:br>
            <a:r>
              <a:rPr lang="pl-PL" sz="2000" dirty="0"/>
              <a:t>w zakresie eliminowania zdrowotnych czynników ryzyka </a:t>
            </a:r>
            <a:br>
              <a:rPr lang="pl-PL" sz="2000" dirty="0"/>
            </a:br>
            <a:r>
              <a:rPr lang="pl-PL" sz="2000" dirty="0"/>
              <a:t>w miejscu pracy 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788" y="1403573"/>
            <a:ext cx="9001000" cy="2232248"/>
          </a:xfrm>
        </p:spPr>
        <p:txBody>
          <a:bodyPr>
            <a:noAutofit/>
          </a:bodyPr>
          <a:lstStyle/>
          <a:p>
            <a:r>
              <a:rPr lang="pl-PL" dirty="0"/>
              <a:t>Alokacja UE: </a:t>
            </a:r>
            <a:r>
              <a:rPr lang="pl-PL" b="1" dirty="0"/>
              <a:t>4 015 738 EUR </a:t>
            </a:r>
          </a:p>
          <a:p>
            <a:r>
              <a:rPr lang="pl-PL" dirty="0"/>
              <a:t>Typy projektów:</a:t>
            </a:r>
          </a:p>
          <a:p>
            <a:pPr marL="846871" lvl="1" indent="-342900">
              <a:buFont typeface="+mj-lt"/>
              <a:buAutoNum type="arabicPeriod"/>
            </a:pPr>
            <a:r>
              <a:rPr lang="pl-PL" dirty="0"/>
              <a:t>Eliminowanie zdrowotnych czynników ryzyka w miejscu pracy dostosowane do potrzeb konkretnego pracodawcy i jego pracowników.</a:t>
            </a:r>
          </a:p>
          <a:p>
            <a:r>
              <a:rPr lang="pl-PL" b="1" dirty="0"/>
              <a:t>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156925"/>
            <a:ext cx="9144727" cy="4969154"/>
          </a:xfrm>
        </p:spPr>
        <p:txBody>
          <a:bodyPr>
            <a:normAutofit fontScale="92500"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  <a:endParaRPr lang="pl-PL" sz="1600" b="1" dirty="0">
              <a:latin typeface="+mn-lt"/>
            </a:endParaRPr>
          </a:p>
          <a:p>
            <a:pPr marL="542925" lvl="2" indent="0">
              <a:buNone/>
            </a:pPr>
            <a:r>
              <a:rPr lang="pl-PL" dirty="0">
                <a:latin typeface="+mn-lt"/>
              </a:rPr>
              <a:t>Ocenie podlega:</a:t>
            </a:r>
          </a:p>
          <a:p>
            <a:pPr marL="809625" lvl="2" indent="-266700">
              <a:buFont typeface="+mj-lt"/>
              <a:buAutoNum type="alphaLcPeriod"/>
            </a:pPr>
            <a:r>
              <a:rPr lang="pl-PL" dirty="0">
                <a:latin typeface="+mn-lt"/>
              </a:rPr>
              <a:t>czy średni koszt jednostkowy odpowiadający wsparciu uczestnika projektu określony został na poziomie maksymalnie 6 170 zł wydatków ogółem projektu?</a:t>
            </a:r>
          </a:p>
          <a:p>
            <a:pPr marL="809625" lvl="2" indent="-266700">
              <a:buFont typeface="+mj-lt"/>
              <a:buAutoNum type="alphaLcPeriod"/>
            </a:pPr>
            <a:r>
              <a:rPr lang="pl-PL" dirty="0">
                <a:latin typeface="+mn-lt"/>
              </a:rPr>
              <a:t>czy projekt został przygotowany w oparciu o diagnozę w zakresie czynników ryzyka dla zdrowia występujących u danego pracodawcy, z uwzględnieniem bieżących i prognozowanych potrzeb tego pracodawcy i jego pracowników?</a:t>
            </a:r>
          </a:p>
          <a:p>
            <a:pPr marL="809625" lvl="2" indent="-266700">
              <a:buFont typeface="+mj-lt"/>
              <a:buAutoNum type="alphaLcPeriod"/>
            </a:pPr>
            <a:r>
              <a:rPr lang="pl-PL" dirty="0">
                <a:latin typeface="+mn-lt"/>
              </a:rPr>
              <a:t>czy projekt jest realizowany na rzecz pracowników określonego we wniosku o dofinansowanie pracodawcy w zakresie zgodnym z jego zdiagnozowanymi potrzebami, tj.:</a:t>
            </a:r>
          </a:p>
          <a:p>
            <a:pPr marL="809625" lvl="2" indent="0">
              <a:buNone/>
            </a:pPr>
            <a:r>
              <a:rPr lang="pl-PL" dirty="0">
                <a:latin typeface="+mn-lt"/>
              </a:rPr>
              <a:t>czy wnioskodawcą jest pracodawca, którego pracownicy stanowią grupę docelową projektu?</a:t>
            </a:r>
          </a:p>
          <a:p>
            <a:pPr marL="809625" lvl="2" indent="0">
              <a:buNone/>
            </a:pPr>
            <a:r>
              <a:rPr lang="pl-PL" dirty="0">
                <a:latin typeface="+mn-lt"/>
              </a:rPr>
              <a:t>albo</a:t>
            </a:r>
          </a:p>
          <a:p>
            <a:pPr marL="809625" lvl="2" indent="0">
              <a:buNone/>
            </a:pPr>
            <a:r>
              <a:rPr lang="pl-PL" dirty="0">
                <a:latin typeface="+mn-lt"/>
              </a:rPr>
              <a:t>czy we wniosku o dofinansowanie wskazano konkretnego pracodawcę/pracodawców, którego/których pracownicy stanowią grupę docelową projektu?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970923"/>
            <a:ext cx="9144727" cy="4609114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  <a:br>
              <a:rPr lang="pl-PL" sz="1600" b="1" dirty="0"/>
            </a:br>
            <a:endParaRPr lang="pl-PL" sz="1600" b="1" dirty="0"/>
          </a:p>
          <a:p>
            <a:pPr marL="809625" lvl="2" indent="-276225">
              <a:buFont typeface="+mj-lt"/>
              <a:buAutoNum type="alphaLcPeriod" startAt="4"/>
            </a:pPr>
            <a:r>
              <a:rPr lang="pl-PL" dirty="0">
                <a:latin typeface="+mn-lt"/>
              </a:rPr>
              <a:t>czy projekt obejmuje działania dla pracowników w zakresie poszerzania wiedzy na temat zdrowotnych czynników ryzyka w miejscu pracy oraz działania prewencyjne lub naprawcze w zakresie czynników szkodliwych lub uciążliwych występujących w miejscu pracy? </a:t>
            </a:r>
          </a:p>
          <a:p>
            <a:pPr marL="809625" lvl="2" indent="-276225">
              <a:buFont typeface="+mj-lt"/>
              <a:buAutoNum type="alphaLcPeriod" startAt="4"/>
            </a:pPr>
            <a:r>
              <a:rPr lang="pl-PL" dirty="0">
                <a:latin typeface="+mn-lt"/>
              </a:rPr>
              <a:t>czy projekt obejmuje działania z zakresu profilaktyki chorób związanych z miejscem pracy  lub wsparcia pracowników w powrotach do pracy po długotrwałych zwolnieniach lekarskich i osób ponownie wracających na rynek pracy po długotrwałej niezdolności do pracy lub działania z zakresu zapobiegania długotrwałej niezdolności do pracy ? </a:t>
            </a:r>
          </a:p>
          <a:p>
            <a:pPr marL="9525" lvl="2" indent="0">
              <a:buNone/>
            </a:pPr>
            <a:r>
              <a:rPr lang="pl-PL" dirty="0">
                <a:latin typeface="+mn-lt"/>
              </a:rPr>
              <a:t>Kryterium uważa się za spełnione, jeśli projekt spełnił wszystkie powyższe warunki.</a:t>
            </a:r>
          </a:p>
          <a:p>
            <a:pPr marL="9525" lvl="2" indent="0">
              <a:buNone/>
            </a:pPr>
            <a:r>
              <a:rPr lang="pl-PL" b="1" dirty="0">
                <a:latin typeface="+mn-lt"/>
              </a:rPr>
              <a:t>Kryterium podlega uzupełnieniu lub poprawie na wezwanie IZ FEP.</a:t>
            </a:r>
            <a:endParaRPr lang="pl-PL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911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311966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Partnerstwo międzysektorowe</a:t>
            </a:r>
          </a:p>
          <a:p>
            <a:pPr marL="542925" lvl="2" indent="0">
              <a:buNone/>
            </a:pPr>
            <a:r>
              <a:rPr lang="pl-PL" sz="1500" dirty="0"/>
              <a:t>Ocenie podlega stopień, w jakim partnerstwo realizowane jest w formule międzysektorowej, tj.:</a:t>
            </a:r>
          </a:p>
          <a:p>
            <a:pPr marL="542925" lvl="2" indent="0">
              <a:buNone/>
            </a:pPr>
            <a:r>
              <a:rPr lang="pl-PL" sz="1500" b="1" dirty="0"/>
              <a:t>0 pkt </a:t>
            </a:r>
            <a:r>
              <a:rPr lang="pl-PL" sz="1500" dirty="0"/>
              <a:t>– projekt nie jest realizowany w partnerstwie albo partnerstwie międzysektorowym rozumianym jako partnerstwo pomiędzy pracodawcami i/lub organizacjami pozarządowymi i/lub podmiotami leczniczymi i/lub instytucjami naukowymi.</a:t>
            </a:r>
          </a:p>
          <a:p>
            <a:pPr marL="542925" lvl="2" indent="0">
              <a:buNone/>
            </a:pPr>
            <a:r>
              <a:rPr lang="pl-PL" sz="1500" b="1" dirty="0"/>
              <a:t>1 pkt</a:t>
            </a:r>
            <a:r>
              <a:rPr lang="pl-PL" sz="1500" dirty="0"/>
              <a:t> – projekt realizowany jest w partnerstwie pracodawcy z podmiotem będącym: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500" dirty="0"/>
              <a:t>organizacją pozarządową</a:t>
            </a:r>
          </a:p>
          <a:p>
            <a:pPr marL="542925" lvl="2" indent="0">
              <a:buNone/>
            </a:pPr>
            <a:r>
              <a:rPr lang="pl-PL" sz="1500" dirty="0"/>
              <a:t>albo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500" dirty="0"/>
              <a:t>podmiotem leczniczym</a:t>
            </a:r>
          </a:p>
          <a:p>
            <a:pPr marL="542925" lvl="2" indent="0">
              <a:buNone/>
            </a:pPr>
            <a:r>
              <a:rPr lang="pl-PL" sz="1500" dirty="0"/>
              <a:t>albo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500" dirty="0"/>
              <a:t>instytucją naukową.</a:t>
            </a:r>
          </a:p>
          <a:p>
            <a:pPr marL="542925" lvl="2" indent="0">
              <a:buNone/>
            </a:pPr>
            <a:r>
              <a:rPr lang="pl-PL" sz="1500" b="1" dirty="0"/>
              <a:t>2 pkt </a:t>
            </a:r>
            <a:r>
              <a:rPr lang="pl-PL" sz="1500" dirty="0"/>
              <a:t>– projekt realizowany jest w partnerstwie pracodawcy z co najmniej trzema podmiotami z których jeden jest organizacją pozarządową, drugi podmiotem leczniczym a trzeci instytucją naukową.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311966" cy="3221215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09625" lvl="2" indent="-266700"/>
            <a:r>
              <a:rPr lang="pl-PL" b="1" dirty="0"/>
              <a:t>Współpraca ze służbami medycyny pracy</a:t>
            </a:r>
          </a:p>
          <a:p>
            <a:pPr marL="542925" lvl="2" indent="0">
              <a:buNone/>
            </a:pPr>
            <a:r>
              <a:rPr lang="pl-PL" sz="1600" dirty="0"/>
              <a:t>Ocenie podlega, czy w ramach projektu przewiduje się współpracę z profesjonalistami służby medycyny pracy  w zakresie merytorycznym projektu.</a:t>
            </a:r>
          </a:p>
          <a:p>
            <a:pPr marL="542925" lvl="2" indent="0">
              <a:buNone/>
            </a:pPr>
            <a:r>
              <a:rPr lang="pl-PL" sz="1600" b="1" dirty="0"/>
              <a:t>0 pkt </a:t>
            </a:r>
            <a:r>
              <a:rPr lang="pl-PL" sz="1600" dirty="0"/>
              <a:t>– projekt nie przewiduje współpracy z profesjonalistami służby medycyny pracy w zakresie merytorycznym projektu.</a:t>
            </a:r>
          </a:p>
          <a:p>
            <a:pPr marL="542925" lvl="2" indent="0">
              <a:buNone/>
            </a:pPr>
            <a:r>
              <a:rPr lang="pl-PL" sz="1600" b="1" dirty="0"/>
              <a:t>1 pkt </a:t>
            </a:r>
            <a:r>
              <a:rPr lang="pl-PL" sz="1600" dirty="0"/>
              <a:t>– projekt przewiduje współpracę z profesjonalistami służby medycyny pracy w zakresie merytorycznym projektu.</a:t>
            </a:r>
            <a:r>
              <a:rPr lang="pl-PL" dirty="0"/>
              <a:t>	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887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(3/3)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311966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09625" lvl="2" indent="-250825"/>
            <a:r>
              <a:rPr lang="pl-PL" b="1" dirty="0"/>
              <a:t>Doświadczenie w działaniach na rzecz zdrowia pracowników</a:t>
            </a:r>
          </a:p>
          <a:p>
            <a:pPr marL="542925" lvl="2" indent="0">
              <a:buNone/>
            </a:pPr>
            <a:r>
              <a:rPr lang="pl-PL" sz="1600" dirty="0"/>
              <a:t>Ocenie podlega doświadczenie wnioskodawcy/partnera w projektach/działaniach na rzecz zdrowia pracowników, tj.:</a:t>
            </a:r>
          </a:p>
          <a:p>
            <a:pPr marL="542925" lvl="2" indent="0">
              <a:buNone/>
            </a:pPr>
            <a:r>
              <a:rPr lang="pl-PL" sz="1600" b="1" dirty="0"/>
              <a:t>0 pkt </a:t>
            </a:r>
            <a:r>
              <a:rPr lang="pl-PL" sz="1600" dirty="0"/>
              <a:t>– wnioskodawca/partner nie jest podmiotem mającym doświadczenie w realizacji </a:t>
            </a:r>
            <a:r>
              <a:rPr lang="pl-PL" sz="1600" dirty="0">
                <a:solidFill>
                  <a:srgbClr val="FF0000"/>
                </a:solidFill>
              </a:rPr>
              <a:t>jakiegokolwiek z poniższych działań</a:t>
            </a:r>
            <a:r>
              <a:rPr lang="pl-PL" sz="1600" dirty="0"/>
              <a:t>: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projektów z zakresu wzmacniania potencjału zdrowia osób pracujących lub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działaniach profilaktycznych skierowanych do pracowników lub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projektów realizowanych przez pracodawców/ przedsiębiorców we współpracy z jednostką służby medycyny pracy.</a:t>
            </a:r>
          </a:p>
          <a:p>
            <a:pPr marL="542925" lvl="2" indent="0">
              <a:buNone/>
            </a:pPr>
            <a:r>
              <a:rPr lang="pl-PL" sz="1600" b="1" dirty="0"/>
              <a:t>1 pkt </a:t>
            </a:r>
            <a:r>
              <a:rPr lang="pl-PL" sz="1600" dirty="0"/>
              <a:t>– wnioskodawca/partner jest podmiotem mającym doświadczenie w realizacji: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projektów z zakresu wzmacniania potencjału zdrowia osób pracujących lub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działaniach profilaktycznych skierowanych do pracowników lub</a:t>
            </a:r>
          </a:p>
          <a:p>
            <a:pPr marL="828675" lvl="2" indent="-285750">
              <a:buFont typeface="Calibri" panose="020F0502020204030204" pitchFamily="34" charset="0"/>
              <a:buChar char="-"/>
            </a:pPr>
            <a:r>
              <a:rPr lang="pl-PL" sz="1600" dirty="0"/>
              <a:t>projektów realizowanych przez pracodawców/ przedsiębiorców we współpracy z jednostką służby medycyny pracy.</a:t>
            </a:r>
            <a:endParaRPr lang="pl-PL" b="1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2499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</a:t>
            </a:r>
            <a:r>
              <a:rPr lang="pl-PL"/>
              <a:t>tabela punktów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902605"/>
              </p:ext>
            </p:extLst>
          </p:nvPr>
        </p:nvGraphicFramePr>
        <p:xfrm>
          <a:off x="798726" y="826362"/>
          <a:ext cx="9371717" cy="59112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4231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78099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83889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59094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23508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 projektu (1-2)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7145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Potrzeba realizacji projektu: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Specyfika grupy docelowej (0-1-2)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Problemy grupy docelowej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rekrutacji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Dane i ich źródła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/>
                        <a:t>45%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61925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Kompleksowość projektu: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Zakres zadań w kontekście problemów (0-1-3)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Jakość zadań (0-1-3)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/>
                        <a:t>27%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Komplementarność projektu (0-2)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Doświadczenie wnioskodawcy/Partnera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Partnerstwo międzysektorowe (0-1-2)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8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7%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5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Współpraca ze służbami medycyny pracy (0-1)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8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Doświadczenie w działaniach na rzecz zdrowia pracowników (0-1)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28114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85725" indent="0" algn="r" fontAlgn="b"/>
                      <a:r>
                        <a:rPr lang="pl-PL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112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0934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798725" y="6704964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2195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1111</TotalTime>
  <Words>877</Words>
  <Application>Microsoft Office PowerPoint</Application>
  <PresentationFormat>Niestandardowy</PresentationFormat>
  <Paragraphs>129</Paragraphs>
  <Slides>9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Open Sans</vt:lpstr>
      <vt:lpstr>Motyw pakietu Office</vt:lpstr>
      <vt:lpstr>Kryteria wyboru projektów  dla Działania 5.5. Aktywne i zdrowe starzenie się w zakresie eliminowania zdrowotnych czynników ryzyka  w miejscu pracy </vt:lpstr>
      <vt:lpstr>Działanie 5.5. Aktywne i zdrowe starzenie się</vt:lpstr>
      <vt:lpstr>Kryteria wyboru projektów – formalne (1/2)</vt:lpstr>
      <vt:lpstr>Kryteria wyboru projektów – formalne (2/2)</vt:lpstr>
      <vt:lpstr>Kryteria wyboru projektów – merytoryczne (1/3)</vt:lpstr>
      <vt:lpstr>Kryteria wyboru projektów – merytoryczne (2/3)</vt:lpstr>
      <vt:lpstr>Kryteria wyboru projektów – merytoryczne (3/3)</vt:lpstr>
      <vt:lpstr>Kryteria wyboru projektów – tabela punktów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132</cp:revision>
  <cp:lastPrinted>2023-07-18T06:40:47Z</cp:lastPrinted>
  <dcterms:created xsi:type="dcterms:W3CDTF">2022-06-22T09:40:44Z</dcterms:created>
  <dcterms:modified xsi:type="dcterms:W3CDTF">2023-11-29T10:12:25Z</dcterms:modified>
</cp:coreProperties>
</file>