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9"/>
  </p:notesMasterIdLst>
  <p:sldIdLst>
    <p:sldId id="295" r:id="rId2"/>
    <p:sldId id="297" r:id="rId3"/>
    <p:sldId id="302" r:id="rId4"/>
    <p:sldId id="310" r:id="rId5"/>
    <p:sldId id="313" r:id="rId6"/>
    <p:sldId id="312" r:id="rId7"/>
    <p:sldId id="296" r:id="rId8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tormowska Magdalena" initials="SM" lastIdx="2" clrIdx="1">
    <p:extLst>
      <p:ext uri="{19B8F6BF-5375-455C-9EA6-DF929625EA0E}">
        <p15:presenceInfo xmlns:p15="http://schemas.microsoft.com/office/powerpoint/2012/main" userId="S-1-5-21-352459600-126056257-345019615-20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6374" autoAdjust="0"/>
  </p:normalViewPr>
  <p:slideViewPr>
    <p:cSldViewPr showGuides="1">
      <p:cViewPr varScale="1">
        <p:scale>
          <a:sx n="101" d="100"/>
          <a:sy n="101" d="100"/>
        </p:scale>
        <p:origin x="1380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993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333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7773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4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C66B5792-0162-497C-8535-01B00B4A648A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B89FD129-FA39-4064-A83B-8A896BD0044D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66EAAC1-4128-430F-A1EE-C6EB20600F49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5829" y="3239777"/>
            <a:ext cx="8280920" cy="1080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dirty="0"/>
              <a:t>Kryteria wyboru projektów </a:t>
            </a:r>
            <a:br>
              <a:rPr lang="pl-PL" sz="2000" dirty="0"/>
            </a:br>
            <a:r>
              <a:rPr lang="pl-PL" sz="2000" dirty="0"/>
              <a:t>dla Działania 5.6. Adaptacyjność pracowników i pracodawców</a:t>
            </a:r>
          </a:p>
        </p:txBody>
      </p:sp>
      <p:sp>
        <p:nvSpPr>
          <p:cNvPr id="3" name="Tytuł 3">
            <a:extLst>
              <a:ext uri="{FF2B5EF4-FFF2-40B4-BE49-F238E27FC236}">
                <a16:creationId xmlns:a16="http://schemas.microsoft.com/office/drawing/2014/main" id="{9FC02EB2-5AEC-43B1-BA09-9A9B9163C4C1}"/>
              </a:ext>
            </a:extLst>
          </p:cNvPr>
          <p:cNvSpPr txBox="1">
            <a:spLocks/>
          </p:cNvSpPr>
          <p:nvPr/>
        </p:nvSpPr>
        <p:spPr>
          <a:xfrm>
            <a:off x="1241450" y="5724053"/>
            <a:ext cx="3384376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Gdańsk, 07 listopada 2023 roku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64904BBE-27BE-4DA4-B4C1-6893A8D1E264}"/>
              </a:ext>
            </a:extLst>
          </p:cNvPr>
          <p:cNvSpPr txBox="1">
            <a:spLocks/>
          </p:cNvSpPr>
          <p:nvPr/>
        </p:nvSpPr>
        <p:spPr>
          <a:xfrm>
            <a:off x="7506145" y="5364013"/>
            <a:ext cx="1944217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Mirosław Zucholl</a:t>
            </a:r>
          </a:p>
        </p:txBody>
      </p:sp>
    </p:spTree>
    <p:extLst>
      <p:ext uri="{BB962C8B-B14F-4D97-AF65-F5344CB8AC3E}">
        <p14:creationId xmlns:p14="http://schemas.microsoft.com/office/powerpoint/2010/main" val="65178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9001000" cy="504055"/>
          </a:xfrm>
        </p:spPr>
        <p:txBody>
          <a:bodyPr>
            <a:normAutofit fontScale="90000"/>
          </a:bodyPr>
          <a:lstStyle/>
          <a:p>
            <a:r>
              <a:rPr lang="pl-PL" dirty="0"/>
              <a:t>Działanie 5.6. Adaptacyjność pracowników i pracodawców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788" y="1403573"/>
            <a:ext cx="9001000" cy="4608512"/>
          </a:xfrm>
        </p:spPr>
        <p:txBody>
          <a:bodyPr>
            <a:noAutofit/>
          </a:bodyPr>
          <a:lstStyle/>
          <a:p>
            <a:r>
              <a:rPr lang="pl-PL" dirty="0"/>
              <a:t>Alokacja UE: </a:t>
            </a:r>
            <a:r>
              <a:rPr lang="pl-PL" b="1" dirty="0"/>
              <a:t>6 649 328 EUR </a:t>
            </a:r>
          </a:p>
          <a:p>
            <a:r>
              <a:rPr lang="pl-PL" dirty="0"/>
              <a:t>Typy projektów:</a:t>
            </a:r>
          </a:p>
          <a:p>
            <a:pPr marL="269875" indent="0">
              <a:buNone/>
            </a:pPr>
            <a:r>
              <a:rPr lang="pl-PL" dirty="0"/>
              <a:t>Wspieranie procesów dostosowania organizacji pracy do potrzeb pracodawców i ich pracowników, a także do nowych wyzwań rozwojowych i cywilizacyjnych, w tym związanych z obszarem zielonej gospodarki oraz gospodarki o obiegu zamkniętym m.in. poprzez:</a:t>
            </a:r>
          </a:p>
          <a:p>
            <a:pPr marL="846871" lvl="1" indent="-342900">
              <a:buFont typeface="+mj-lt"/>
              <a:buAutoNum type="alphaLcPeriod"/>
            </a:pPr>
            <a:r>
              <a:rPr lang="pl-PL" dirty="0"/>
              <a:t>wprowadzanie elastycznych form zatrudnienia; </a:t>
            </a:r>
          </a:p>
          <a:p>
            <a:pPr marL="846871" lvl="1" indent="-342900">
              <a:buFont typeface="+mj-lt"/>
              <a:buAutoNum type="alphaLcPeriod"/>
            </a:pPr>
            <a:r>
              <a:rPr lang="pl-PL" dirty="0"/>
              <a:t>wprowadzanie pracy zdalnej; </a:t>
            </a:r>
          </a:p>
          <a:p>
            <a:pPr marL="846871" lvl="1" indent="-342900">
              <a:buFont typeface="+mj-lt"/>
              <a:buAutoNum type="alphaLcPeriod"/>
            </a:pPr>
            <a:r>
              <a:rPr lang="pl-PL" dirty="0"/>
              <a:t>dostosowanie środowiska pracy do potrzeb kobiet, osób starszych, osób z problemami zdrowotnymi, osób z niepełnosprawnościami, służące ich aktywizacji oraz wydłużeniu aktywności zawodowej.</a:t>
            </a:r>
          </a:p>
          <a:p>
            <a:r>
              <a:rPr lang="pl-PL" b="1" dirty="0"/>
              <a:t>Konkurencyjny </a:t>
            </a:r>
            <a:r>
              <a:rPr lang="pl-PL" dirty="0"/>
              <a:t>sposób wyboru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E7FAD81-8E41-4BF9-8986-018B5917F1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667940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naboru</a:t>
            </a:r>
            <a:endParaRPr lang="pl-PL" sz="1600" b="1" dirty="0">
              <a:latin typeface="+mn-lt"/>
            </a:endParaRPr>
          </a:p>
          <a:p>
            <a:pPr marL="542925" lvl="2" indent="0">
              <a:buNone/>
            </a:pPr>
            <a:r>
              <a:rPr lang="pl-PL" sz="1600" dirty="0">
                <a:latin typeface="+mn-lt"/>
              </a:rPr>
              <a:t>Ocenie podlega: </a:t>
            </a:r>
          </a:p>
          <a:p>
            <a:pPr marL="885825" lvl="2" indent="-342900">
              <a:buFont typeface="+mj-lt"/>
              <a:buAutoNum type="alphaLcPeriod"/>
            </a:pPr>
            <a:r>
              <a:rPr lang="pl-PL" sz="1600" dirty="0">
                <a:latin typeface="+mn-lt"/>
              </a:rPr>
              <a:t>czy działania w ramach projektu obejmują wyłącznie wsparcie pracodawców w zakresie adaptacji środowiska pracy do potrzeb różnych grup pracowników oraz wprowadzania elastycznych form zatrudnienia?</a:t>
            </a:r>
          </a:p>
          <a:p>
            <a:pPr marL="885825" lvl="2" indent="-342900">
              <a:buFont typeface="+mj-lt"/>
              <a:buAutoNum type="alphaLcPeriod"/>
            </a:pPr>
            <a:r>
              <a:rPr lang="pl-PL" sz="1600" dirty="0">
                <a:latin typeface="+mn-lt"/>
              </a:rPr>
              <a:t>czy projekt został przygotowany w oparciu o diagnozę, z uwzględnieniem bieżących i prognozowanych potrzeb pracodawcy i jego pracowników?</a:t>
            </a:r>
          </a:p>
          <a:p>
            <a:pPr marL="885825" lvl="2" indent="-342900">
              <a:buFont typeface="+mj-lt"/>
              <a:buAutoNum type="alphaLcPeriod"/>
            </a:pPr>
            <a:r>
              <a:rPr lang="pl-PL" sz="1600" dirty="0">
                <a:latin typeface="+mn-lt"/>
              </a:rPr>
              <a:t>czy projekt jest realizowany na rzecz pracowników określonego we wniosku o dofinansowanie pracodawcy w zakresie zgodnym z jego zdiagnozowanymi potrzebami, tj.:</a:t>
            </a:r>
          </a:p>
          <a:p>
            <a:pPr marL="1162050" lvl="2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+mn-lt"/>
              </a:rPr>
              <a:t>czy wnioskodawcą jest pracodawca, którego pracownicy stanowią grupę docelową projektu?</a:t>
            </a:r>
          </a:p>
          <a:p>
            <a:pPr marL="1162050" lvl="2" indent="-285750">
              <a:buNone/>
            </a:pPr>
            <a:r>
              <a:rPr lang="pl-PL" sz="1600" dirty="0">
                <a:latin typeface="+mn-lt"/>
              </a:rPr>
              <a:t>albo</a:t>
            </a:r>
          </a:p>
          <a:p>
            <a:pPr marL="1162050" lvl="2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+mn-lt"/>
              </a:rPr>
              <a:t>czy we wniosku o dofinansowanie wskazano konkretnego pracodawcę/pracodawców, którego/których pracownicy stanowią grupę docelową projektu?</a:t>
            </a:r>
          </a:p>
          <a:p>
            <a:pPr marL="542925" lvl="2" indent="0">
              <a:buNone/>
            </a:pPr>
            <a:r>
              <a:rPr lang="pl-PL" sz="1600" dirty="0">
                <a:latin typeface="+mn-lt"/>
              </a:rPr>
              <a:t>Kryterium uważa się za spełnione, jeśli projekt spełnił wszystkie powyższe warunki.</a:t>
            </a:r>
          </a:p>
          <a:p>
            <a:pPr marL="542925" lvl="2" indent="0">
              <a:buNone/>
            </a:pPr>
            <a:r>
              <a:rPr lang="pl-PL" sz="1600" b="1" dirty="0">
                <a:latin typeface="+mn-lt"/>
              </a:rPr>
              <a:t>Kryterium podlega uzupełnieniu lub poprawie na wezwanie IZ FEP.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48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(1/2)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311966" cy="6244191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Specyfika grupy docelowej</a:t>
            </a:r>
          </a:p>
          <a:p>
            <a:pPr marL="542925" lvl="2" indent="0">
              <a:buNone/>
            </a:pPr>
            <a:r>
              <a:rPr lang="pl-PL" sz="1600" dirty="0"/>
              <a:t>Ocenie podlega stopień, w jakim projekt obejmie wsparciem osoby znajdujące się w najtrudniejszej sytuacji na rynku pracy, tj. </a:t>
            </a:r>
            <a:r>
              <a:rPr lang="pl-PL" sz="1600" dirty="0">
                <a:solidFill>
                  <a:srgbClr val="FF0000"/>
                </a:solidFill>
              </a:rPr>
              <a:t>kobiety, </a:t>
            </a:r>
            <a:r>
              <a:rPr lang="pl-PL" sz="1600" dirty="0"/>
              <a:t>osoby w wieku 55 lat i więcej, z niepełnosprawnościami, o niskich kwalifikacjach zawodowych </a:t>
            </a:r>
            <a:r>
              <a:rPr lang="pl-PL" sz="1600" strike="sngStrike" dirty="0">
                <a:solidFill>
                  <a:srgbClr val="FF0000"/>
                </a:solidFill>
              </a:rPr>
              <a:t>oraz kobiety.</a:t>
            </a:r>
          </a:p>
          <a:p>
            <a:pPr marL="542925" lvl="2" indent="0">
              <a:buNone/>
            </a:pPr>
            <a:r>
              <a:rPr lang="pl-PL" sz="1600" b="1" dirty="0"/>
              <a:t>0 pkt </a:t>
            </a:r>
            <a:r>
              <a:rPr lang="pl-PL" sz="1600" dirty="0"/>
              <a:t>– mniej niż połowę uczestników projektu stanowią osoby znajdujące się w najtrudniejszej sytuacji na rynku pracy wymienione powyżej.</a:t>
            </a:r>
          </a:p>
          <a:p>
            <a:pPr marL="542925" lvl="2" indent="0">
              <a:buNone/>
            </a:pPr>
            <a:r>
              <a:rPr lang="pl-PL" sz="1600" b="1" dirty="0"/>
              <a:t>1 pkt </a:t>
            </a:r>
            <a:r>
              <a:rPr lang="pl-PL" sz="1600" dirty="0"/>
              <a:t>– co najmniej połowę uczestników projektu stanowią osoby znajdujące się w najtrudniejszej sytuacji na rynku pracy wymienione powyżej.</a:t>
            </a:r>
          </a:p>
          <a:p>
            <a:pPr marL="542925" lvl="2" indent="0">
              <a:buNone/>
            </a:pPr>
            <a:r>
              <a:rPr lang="pl-PL" sz="1600" b="1" dirty="0"/>
              <a:t>2 pkt </a:t>
            </a:r>
            <a:r>
              <a:rPr lang="pl-PL" sz="1600" dirty="0"/>
              <a:t>– wszyscy uczestnicy projektu są osobami znajdujące się w najtrudniejszej sytuacji na rynku pracy wymienionymi  powyżej.</a:t>
            </a:r>
          </a:p>
          <a:p>
            <a:pPr marL="542925" lvl="2" indent="0">
              <a:buNone/>
            </a:pPr>
            <a:endParaRPr lang="pl-PL" sz="15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6031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(2/2)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9311966" cy="6244191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>
                <a:solidFill>
                  <a:srgbClr val="FF0000"/>
                </a:solidFill>
              </a:rPr>
              <a:t>Obszar D: Specyficzne ukierunkowanie projektu</a:t>
            </a:r>
          </a:p>
          <a:p>
            <a:pPr marL="809625" lvl="2" indent="-250825"/>
            <a:r>
              <a:rPr lang="pl-PL" b="1" dirty="0">
                <a:solidFill>
                  <a:srgbClr val="FF0000"/>
                </a:solidFill>
              </a:rPr>
              <a:t>Krajowe Obszary Strategicznej Interwencji</a:t>
            </a:r>
          </a:p>
          <a:p>
            <a:pPr marL="558800" lvl="2" indent="0">
              <a:buNone/>
            </a:pPr>
            <a:r>
              <a:rPr lang="pl-PL" dirty="0">
                <a:solidFill>
                  <a:srgbClr val="FF0000"/>
                </a:solidFill>
              </a:rPr>
              <a:t>Ocenie podlega realizacja projektu na obszarze miast średnich tracących funkcje społeczno-gospodarcze lub gmin zagrożonych trwałą marginalizacją.</a:t>
            </a:r>
          </a:p>
          <a:p>
            <a:pPr marL="558800" lvl="2" indent="0">
              <a:buNone/>
            </a:pPr>
            <a:r>
              <a:rPr lang="pl-PL" b="1" dirty="0">
                <a:solidFill>
                  <a:srgbClr val="FF0000"/>
                </a:solidFill>
              </a:rPr>
              <a:t>0 pkt</a:t>
            </a:r>
            <a:r>
              <a:rPr lang="pl-PL" dirty="0">
                <a:solidFill>
                  <a:srgbClr val="FF0000"/>
                </a:solidFill>
              </a:rPr>
              <a:t> – projekt nie jest zlokalizowany na obszarze miast średnich tracących funkcje społeczno-gospodarcze lub gmin zagrożonych trwałą marginalizacją i/lub grupą docelową nie są pracownicy zamieszkujący na tych obszarach.</a:t>
            </a:r>
          </a:p>
          <a:p>
            <a:pPr marL="558800" lvl="2" indent="0">
              <a:buNone/>
            </a:pPr>
            <a:r>
              <a:rPr lang="pl-PL" b="1" dirty="0">
                <a:solidFill>
                  <a:srgbClr val="FF0000"/>
                </a:solidFill>
              </a:rPr>
              <a:t>1 pkt </a:t>
            </a:r>
            <a:r>
              <a:rPr lang="pl-PL" dirty="0">
                <a:solidFill>
                  <a:srgbClr val="FF0000"/>
                </a:solidFill>
              </a:rPr>
              <a:t>– projekt jest częściowo zlokalizowany na obszarze miast średnich tracących funkcje społeczno-gospodarcze lub gmin zagrożonych trwałą marginalizacją i/lub grupę docelową stanowią w co najmniej 20% pracownicy zamieszkujący na tych obszarach.</a:t>
            </a:r>
          </a:p>
          <a:p>
            <a:pPr marL="809625" lvl="2" indent="-250825"/>
            <a:endParaRPr lang="pl-PL" sz="15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55184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092" y="352377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</a:t>
            </a:r>
            <a:r>
              <a:rPr lang="pl-PL"/>
              <a:t>tabela punktów</a:t>
            </a:r>
            <a:endParaRPr lang="pl-PL" dirty="0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68A56523-F479-4A62-B53F-41C2D98C1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224109"/>
              </p:ext>
            </p:extLst>
          </p:nvPr>
        </p:nvGraphicFramePr>
        <p:xfrm>
          <a:off x="798726" y="826362"/>
          <a:ext cx="9371717" cy="55403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4231">
                  <a:extLst>
                    <a:ext uri="{9D8B030D-6E8A-4147-A177-3AD203B41FA5}">
                      <a16:colId xmlns:a16="http://schemas.microsoft.com/office/drawing/2014/main" val="2530761542"/>
                    </a:ext>
                  </a:extLst>
                </a:gridCol>
                <a:gridCol w="780995">
                  <a:extLst>
                    <a:ext uri="{9D8B030D-6E8A-4147-A177-3AD203B41FA5}">
                      <a16:colId xmlns:a16="http://schemas.microsoft.com/office/drawing/2014/main" val="230803823"/>
                    </a:ext>
                  </a:extLst>
                </a:gridCol>
                <a:gridCol w="1483889">
                  <a:extLst>
                    <a:ext uri="{9D8B030D-6E8A-4147-A177-3AD203B41FA5}">
                      <a16:colId xmlns:a16="http://schemas.microsoft.com/office/drawing/2014/main" val="1255221287"/>
                    </a:ext>
                  </a:extLst>
                </a:gridCol>
                <a:gridCol w="859094">
                  <a:extLst>
                    <a:ext uri="{9D8B030D-6E8A-4147-A177-3AD203B41FA5}">
                      <a16:colId xmlns:a16="http://schemas.microsoft.com/office/drawing/2014/main" val="603256576"/>
                    </a:ext>
                  </a:extLst>
                </a:gridCol>
                <a:gridCol w="623508">
                  <a:extLst>
                    <a:ext uri="{9D8B030D-6E8A-4147-A177-3AD203B41FA5}">
                      <a16:colId xmlns:a16="http://schemas.microsoft.com/office/drawing/2014/main" val="738828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Nazwa kryterium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Waga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Maksymalna liczba punktów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Udział %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*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76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 projektu (1-2)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2,5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71450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Potrzeba realizacji projektu: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Specyfika grupy docelowej (0-1-2)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Problemy grupy docelowej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Sposób rekrutacji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Dane i ich źródła (0-1-2)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R1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57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61925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Kompleksowość projektu: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Zakres zadań w kontekście problemów (0-1-3)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Jakość zadań (0-1-3)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30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26%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R3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63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Komplementarność projektu (0-2)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2,5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0" algn="l" fontAlgn="b">
                        <a:tabLst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Doświadczenie wnioskodawcy/Partnera (0-1-2)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9%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R2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060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Specyfika grupy docelowej (0-1-2)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10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9%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2537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Krajowe Obszary Strategicznej Interwencji</a:t>
                      </a:r>
                    </a:p>
                    <a:p>
                      <a:pPr algn="l" fontAlgn="b"/>
                      <a:endParaRPr lang="pl-PL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rgbClr val="FF0000"/>
                          </a:solidFill>
                        </a:rPr>
                        <a:t>4%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89365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85725" indent="0" algn="r" fontAlgn="b"/>
                      <a:r>
                        <a:rPr lang="pl-PL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114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50934"/>
                  </a:ext>
                </a:extLst>
              </a:tr>
            </a:tbl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E5F4F77B-0093-46C2-B92F-A48FF81D9749}"/>
              </a:ext>
            </a:extLst>
          </p:cNvPr>
          <p:cNvSpPr/>
          <p:nvPr/>
        </p:nvSpPr>
        <p:spPr>
          <a:xfrm>
            <a:off x="798725" y="6704964"/>
            <a:ext cx="9371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 W przypadku uzyskania przez więcej niż jeden projekt takiej samej łącznej liczby punktów, o kolejności projektów na liście decydować będzie wynik oceny w kryteriach rozstrzygających zgodnie z ich kolejnością.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2195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7674" y="3635821"/>
            <a:ext cx="6048318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1289</TotalTime>
  <Words>681</Words>
  <Application>Microsoft Office PowerPoint</Application>
  <PresentationFormat>Niestandardowy</PresentationFormat>
  <Paragraphs>99</Paragraphs>
  <Slides>7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Open Sans</vt:lpstr>
      <vt:lpstr>Motyw pakietu Office</vt:lpstr>
      <vt:lpstr>Kryteria wyboru projektów  dla Działania 5.6. Adaptacyjność pracowników i pracodawców</vt:lpstr>
      <vt:lpstr>Działanie 5.6. Adaptacyjność pracowników i pracodawców</vt:lpstr>
      <vt:lpstr>Kryteria wyboru projektów – formalne</vt:lpstr>
      <vt:lpstr>Kryteria wyboru projektów – merytoryczne (1/2)</vt:lpstr>
      <vt:lpstr>Kryteria wyboru projektów – merytoryczne (2/2)</vt:lpstr>
      <vt:lpstr>Kryteria wyboru projektów – tabela punktów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</cp:lastModifiedBy>
  <cp:revision>139</cp:revision>
  <cp:lastPrinted>2023-07-18T06:40:47Z</cp:lastPrinted>
  <dcterms:created xsi:type="dcterms:W3CDTF">2022-06-22T09:40:44Z</dcterms:created>
  <dcterms:modified xsi:type="dcterms:W3CDTF">2023-11-29T10:10:40Z</dcterms:modified>
</cp:coreProperties>
</file>