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2"/>
  </p:notesMasterIdLst>
  <p:sldIdLst>
    <p:sldId id="295" r:id="rId2"/>
    <p:sldId id="297" r:id="rId3"/>
    <p:sldId id="302" r:id="rId4"/>
    <p:sldId id="310" r:id="rId5"/>
    <p:sldId id="316" r:id="rId6"/>
    <p:sldId id="317" r:id="rId7"/>
    <p:sldId id="318" r:id="rId8"/>
    <p:sldId id="315" r:id="rId9"/>
    <p:sldId id="312" r:id="rId10"/>
    <p:sldId id="296" r:id="rId1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42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643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136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36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458" y="2915741"/>
            <a:ext cx="8064896" cy="20162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5.9. Kształcenie ustawiczne </a:t>
            </a:r>
            <a:br>
              <a:rPr lang="pl-PL" sz="2000" dirty="0"/>
            </a:br>
            <a:r>
              <a:rPr lang="pl-PL" sz="2000" dirty="0"/>
              <a:t>w zakresie usług rozwojowych </a:t>
            </a:r>
            <a:br>
              <a:rPr lang="pl-PL" sz="2000" dirty="0"/>
            </a:br>
            <a:r>
              <a:rPr lang="pl-PL" sz="2000" dirty="0"/>
              <a:t>w ramach Podmiotowego Systemu Finansowania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5.9. Kształcenie ustawiczne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788" y="1403573"/>
            <a:ext cx="9001000" cy="4608512"/>
          </a:xfrm>
        </p:spPr>
        <p:txBody>
          <a:bodyPr>
            <a:noAutofit/>
          </a:bodyPr>
          <a:lstStyle/>
          <a:p>
            <a:r>
              <a:rPr lang="pl-PL" dirty="0"/>
              <a:t>Alokacja UE: </a:t>
            </a:r>
            <a:r>
              <a:rPr lang="pl-PL" b="1" dirty="0"/>
              <a:t>28 000 000 EUR </a:t>
            </a:r>
          </a:p>
          <a:p>
            <a:r>
              <a:rPr lang="pl-PL" dirty="0"/>
              <a:t>Typy projektów:</a:t>
            </a:r>
          </a:p>
          <a:p>
            <a:pPr marL="269875" indent="0">
              <a:buNone/>
            </a:pPr>
            <a:r>
              <a:rPr lang="pl-PL" dirty="0"/>
              <a:t>Usługi rozwojowe, w tym w zakresie kompetencji cyfrowych, w ramach Podmiotowego Systemu Finansowania (PSF) dla osób dorosłych, które chcą z własnej inicjatywy podnieść lub potwierdzić swoje kompetencje oraz/lub nabyć kwalifikacje (w tym włączone do Zintegrowanego Rejestru Kwalifikacji (ZRK), w tym wsparcie dla osób </a:t>
            </a:r>
            <a:br>
              <a:rPr lang="pl-PL" dirty="0"/>
            </a:br>
            <a:r>
              <a:rPr lang="pl-PL" dirty="0"/>
              <a:t>z najtrudniejszych grup docelowych – za pośrednictwem Bazy Usług Rozwojowych (BUR).</a:t>
            </a:r>
          </a:p>
          <a:p>
            <a:r>
              <a:rPr lang="pl-PL" b="1" dirty="0"/>
              <a:t>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955612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Działania</a:t>
            </a:r>
            <a:endParaRPr lang="pl-PL" sz="1600" b="1" dirty="0">
              <a:latin typeface="+mn-lt"/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600" dirty="0">
                <a:latin typeface="+mn-lt"/>
              </a:rPr>
              <a:t>Ocenie podlega zgodność projektu ze szczegółowymi uwarunkowaniami określonymi w opisie celu szczegółowego (g) w FEP 2021-2027 oraz w opisie Działania 5.9. w SZOP , tj.: czy w ramach projektu założono realizację wskaźnika rezultatu bezpośredniego Liczba osób, które uzyskały kwalifikacje po opuszczeniu programu  na poziomie co  najmniej </a:t>
            </a:r>
            <a:r>
              <a:rPr lang="pl-PL" sz="1600" b="1" dirty="0">
                <a:latin typeface="+mn-lt"/>
              </a:rPr>
              <a:t>72%</a:t>
            </a:r>
            <a:r>
              <a:rPr lang="pl-PL" sz="1600" dirty="0">
                <a:latin typeface="+mn-lt"/>
              </a:rPr>
              <a:t> wartości wskaźnika produktu Liczba osób pracujących, łącznie z prowadzącymi działalność na własny rachunek, objętych wsparciem w programie?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600" dirty="0">
                <a:latin typeface="+mn-lt"/>
              </a:rPr>
              <a:t>Kryterium uważa się za spełnione, jeśli projekt spełnił powyższy warunek.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600" b="1" dirty="0">
                <a:latin typeface="+mn-lt"/>
              </a:rPr>
              <a:t>Kryterium podlega uzupełnieniu lub poprawie na wezwanie IZ FEP.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600" b="1" dirty="0">
              <a:latin typeface="+mn-lt"/>
            </a:endParaRP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dirty="0"/>
              <a:t>Ocenie podlega czy Wnioskodawca złożył nie więcej niż dwa wnioski w ramach naboru oraz czy obszar realizacji projektu wskazany we wniosku obejmuje wyłącznie jeden z czterech subregionów wskazanych w „Strategii Rozwoju Województwa Pomorskiego 2030” tj.:</a:t>
            </a:r>
          </a:p>
          <a:p>
            <a:pPr marL="828675" lvl="2" indent="-285750">
              <a:lnSpc>
                <a:spcPts val="2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pl-PL" sz="1500" dirty="0"/>
              <a:t>chojnicki,</a:t>
            </a:r>
          </a:p>
          <a:p>
            <a:pPr marL="828675" lvl="2" indent="-285750">
              <a:lnSpc>
                <a:spcPts val="2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pl-PL" sz="1500" dirty="0"/>
              <a:t>nadwiślański,</a:t>
            </a:r>
          </a:p>
          <a:p>
            <a:pPr marL="828675" lvl="2" indent="-285750">
              <a:lnSpc>
                <a:spcPts val="2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pl-PL" sz="1500" dirty="0"/>
              <a:t>metropolitalny,</a:t>
            </a:r>
          </a:p>
          <a:p>
            <a:pPr marL="828675" lvl="2" indent="-285750">
              <a:lnSpc>
                <a:spcPts val="2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pl-PL" sz="1500" dirty="0"/>
              <a:t>słupski?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dirty="0"/>
              <a:t>Kryterium uważa się za spełnione, jeśli projekt spełnił powyższe warunki.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Ukierunkowanie tematyczne wsparcia – ISP, branże kluczowe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wsparcie w ramach projektu uwzględnia rozwój i potwierdzanie kompetencji oraz nabywanie kwalifikacji dostosowanych do potrzeb ISP (Inteligentnych Specjalizacji Pomorza) oraz branż kluczowych mających istotne znaczenie dla rozwoju poszczególnych obszarów województwa tj.: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- projekt nie przewiduje rozwoju i potwierdzania kompetencji oraz nabywania kwalifikacji dostosowanych do potrzeb ISP oraz branż kluczowych mających istotne znaczenie dla rozwoju poszczególnych obszarów województwa.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- projekt przewiduje rozwój i potwierdzanie kompetencji oraz nabywanie kwalifikacji dostosowanych do co najmniej jednego obszaru ISP oraz co najmniej jednej branży kluczowej mającej istotne znaczenie dla rozwoju poszczególnych obszarów województwa.</a:t>
            </a:r>
          </a:p>
          <a:p>
            <a:pPr marL="542925" lvl="2" indent="0">
              <a:buNone/>
            </a:pPr>
            <a:r>
              <a:rPr lang="pl-PL" sz="1400" b="1" dirty="0"/>
              <a:t>2 pkt </a:t>
            </a:r>
            <a:r>
              <a:rPr lang="pl-PL" sz="1400" dirty="0"/>
              <a:t>- projekt przewiduje rozwój i potwierdzanie kompetencji oraz nabywanie kwalifikacji dostosowanych do więcej niż jednego obszaru ISP oraz do więcej niż jednej branży kluczowej mającej istotne znaczenie dla rozwoju poszczególnych obszarów województwa.</a:t>
            </a:r>
          </a:p>
          <a:p>
            <a:pPr marL="542925" lvl="2" indent="0">
              <a:buNone/>
            </a:pPr>
            <a:r>
              <a:rPr lang="pl-PL" sz="1400" b="1" dirty="0"/>
              <a:t>W zakresie branż kluczowych ocena dokonywana jest na podstawie uchwały ZWP definiującej branże kluczowe mające istotne znaczenie dla rozwoju poszczególnych obszarów województwa. </a:t>
            </a:r>
          </a:p>
          <a:p>
            <a:pPr marL="542925" lvl="2" indent="0">
              <a:buNone/>
            </a:pPr>
            <a:r>
              <a:rPr lang="pl-PL" sz="1400" b="1" strike="sngStrike" dirty="0">
                <a:solidFill>
                  <a:srgbClr val="FF0000"/>
                </a:solidFill>
              </a:rPr>
              <a:t>W przypadku, gdy na dzień ogłoszenia naboru branże kluczowe nie zostaną zdefiniowane, kryterium będzie oceniane wyłącznie w odniesieniu do ISP.</a:t>
            </a:r>
            <a:r>
              <a:rPr lang="pl-PL" sz="14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Ukierunkowanie tematyczne wsparcia - rozwój i potwierdzanie kompetencji cyfrowych</a:t>
            </a:r>
          </a:p>
          <a:p>
            <a:pPr marL="542925" lvl="2" indent="0">
              <a:buNone/>
            </a:pPr>
            <a:r>
              <a:rPr lang="pl-PL" sz="1400" dirty="0"/>
              <a:t>Ocenie podlega, czy wsparcie w ramach projektu uwzględnia rozwój i potwierdzanie kompetencji cyfrowych?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- projekt nie przewiduje rozwoju i potwierdzania kompetencji cyfrowych.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przewiduje rozwój i potwierdzanie kompetencji cyfrowych.</a:t>
            </a:r>
          </a:p>
          <a:p>
            <a:pPr marL="542925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400" dirty="0"/>
              <a:t>Ocenie podlega, czy wsparcie w ramach projektu uwzględnia rozwój i potwierdzanie kompetencji oraz nabywanie kwalifikacji w sektorach związanych ze środowiskiem, klimatem, energią, gospodarką o obiegu zamkniętym oraz biogospodarką?</a:t>
            </a:r>
            <a:endParaRPr lang="pl-PL" b="1" dirty="0"/>
          </a:p>
          <a:p>
            <a:pPr marL="809625" lvl="2" indent="-250825"/>
            <a:r>
              <a:rPr lang="pl-PL" b="1" dirty="0"/>
              <a:t>Ukierunkowanie tematyczne wsparcia – kompetencje/kwalifikacje w sektorach związanych ze środowiskiem, klimatem, energią, gospodarką o obiegu zamkniętym oraz biogospodarką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- projekt nie przewiduje rozwoju i potwierdzania kompetencji oraz nabywania kwalifikacji w sektorach związanych ze środowiskiem, klimatem, energią, gospodarką o obiegu zamkniętym oraz biogospodarką.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przewiduje rozwój i potwierdzanie kompetencji oraz nabywanie kwalifikacji w sektorach związanych ze środowiskiem, klimatem, energią, gospodarką o obiegu zamkniętym oraz biogospodarką.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57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(3/5)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5796263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Partnerstwo międzysektorowe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partnerstwo realizowane jest w formule międzysektorowej, tj.: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projekt nie jest realizowany w partnerstwie albo partnerstwie międzysektorowym rozumianym jako partnerstwo instytucji rynku pracy z pracodawcami lub organizacjami pracodawców i/lub organizacjami pozarządowymi i/lub instytucjami edukacyjnymi (w tym szkołami wyższymi) i szkoleniowymi.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realizowany jest w partnerstwie instytucji rynku pracy z podmiotem będącym:</a:t>
            </a:r>
          </a:p>
          <a:p>
            <a:pPr marL="542925" lvl="2" indent="0">
              <a:buNone/>
            </a:pPr>
            <a:r>
              <a:rPr lang="pl-PL" sz="1400" dirty="0"/>
              <a:t>- pracodawcami lub organizacjami pracodawców</a:t>
            </a:r>
          </a:p>
          <a:p>
            <a:pPr marL="542925" lvl="2" indent="0">
              <a:buNone/>
            </a:pPr>
            <a:r>
              <a:rPr lang="pl-PL" sz="1400" dirty="0"/>
              <a:t>albo</a:t>
            </a:r>
          </a:p>
          <a:p>
            <a:pPr marL="542925" lvl="2" indent="0">
              <a:buNone/>
            </a:pPr>
            <a:r>
              <a:rPr lang="pl-PL" sz="1400" dirty="0"/>
              <a:t>- organizacjami pozarządowymi</a:t>
            </a:r>
          </a:p>
          <a:p>
            <a:pPr marL="542925" lvl="2" indent="0">
              <a:buNone/>
            </a:pPr>
            <a:r>
              <a:rPr lang="pl-PL" sz="1400" dirty="0"/>
              <a:t>albo</a:t>
            </a:r>
          </a:p>
          <a:p>
            <a:pPr marL="542925" lvl="2" indent="0">
              <a:buNone/>
            </a:pPr>
            <a:r>
              <a:rPr lang="pl-PL" sz="1400" dirty="0"/>
              <a:t>- instytucjami edukacyjnymi (w tym szkołami wyższymi) i szkoleniowymi.</a:t>
            </a:r>
          </a:p>
          <a:p>
            <a:pPr marL="542925" lvl="2" indent="0">
              <a:buNone/>
            </a:pPr>
            <a:r>
              <a:rPr lang="pl-PL" sz="1400" b="1" dirty="0"/>
              <a:t>2 pkt </a:t>
            </a:r>
            <a:r>
              <a:rPr lang="pl-PL" sz="1400" dirty="0"/>
              <a:t>– projekt realizowany jest w partnerstwie instytucji rynku pracy z co najmniej trzema podmiotami, z których jeden jest pracodawcą lub organizacją pracodawców, drugi organizacją pozarządową a trzeci instytucją edukacyjną </a:t>
            </a:r>
            <a:br>
              <a:rPr lang="pl-PL" sz="1400" dirty="0"/>
            </a:br>
            <a:r>
              <a:rPr lang="pl-PL" sz="1400" dirty="0"/>
              <a:t>i szkoleniową.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84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(4/5)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5364215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Specyfika grupy docelowej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projekt obejmie wsparciem osoby: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młode w wieku 18-29 lat,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w wieku 55 lat i starsze,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długotrwale bezrobotne,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o niskich kwalifikacjach zawodowych,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z niepełnosprawnościami, 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kobiety,</a:t>
            </a:r>
          </a:p>
          <a:p>
            <a:pPr marL="885825" lvl="2" indent="-342900">
              <a:buFont typeface="+mj-lt"/>
              <a:buAutoNum type="alphaLcParenR"/>
            </a:pPr>
            <a:r>
              <a:rPr lang="pl-PL" sz="1400" dirty="0"/>
              <a:t>sprawujące opiekę nad osobami z niepełnosprawnościami czy osobami potrzebującymi wsparcia w codziennym funkcjonowaniu.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mniej niż połowę uczestników projektu stanowią osoby wskazane w pkt. a-g.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co najmniej połowę uczestników projektu stanowią osoby wskazane w pkt. a-g.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63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(5/5)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101895" cy="379727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  <a:endParaRPr lang="pl-PL" sz="1500" dirty="0"/>
          </a:p>
          <a:p>
            <a:pPr marL="542925" lvl="1" indent="-276225"/>
            <a:r>
              <a:rPr lang="pl-PL" b="1" strike="sngStrike" dirty="0">
                <a:solidFill>
                  <a:srgbClr val="FF0000"/>
                </a:solidFill>
              </a:rPr>
              <a:t>Obszar D: Specyficzne ukierunkowanie projektu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strike="sngStrike" dirty="0">
                <a:solidFill>
                  <a:srgbClr val="FF0000"/>
                </a:solidFill>
              </a:rPr>
              <a:t>Zintegrowany Rejestr Kwalifikacji</a:t>
            </a:r>
          </a:p>
          <a:p>
            <a:pPr marL="542925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strike="sngStrike" dirty="0">
                <a:solidFill>
                  <a:srgbClr val="FF0000"/>
                </a:solidFill>
              </a:rPr>
              <a:t>Ocenie podlega, czy projekt jest ukierunkowany na usługi rozwojowe, które prowadzą </a:t>
            </a:r>
            <a:br>
              <a:rPr lang="pl-PL" sz="1600" strike="sngStrike" dirty="0">
                <a:solidFill>
                  <a:srgbClr val="FF0000"/>
                </a:solidFill>
              </a:rPr>
            </a:br>
            <a:r>
              <a:rPr lang="pl-PL" sz="1600" strike="sngStrike" dirty="0">
                <a:solidFill>
                  <a:srgbClr val="FF0000"/>
                </a:solidFill>
              </a:rPr>
              <a:t>do nabycia kwalifikacji, o których mowa w art. 2 pkt 8 ustawy z dnia 22 grudnia 2015 r. </a:t>
            </a:r>
            <a:br>
              <a:rPr lang="pl-PL" sz="1600" strike="sngStrike" dirty="0">
                <a:solidFill>
                  <a:srgbClr val="FF0000"/>
                </a:solidFill>
              </a:rPr>
            </a:br>
            <a:r>
              <a:rPr lang="pl-PL" sz="1600" strike="sngStrike" dirty="0">
                <a:solidFill>
                  <a:srgbClr val="FF0000"/>
                </a:solidFill>
              </a:rPr>
              <a:t>o Zintegrowanym Systemie Kwalifikacji, zarejestrowanych w Zintegrowanym Rejestrze Kwalifikacji oraz posiadających nadany kod kwalifikacji.</a:t>
            </a:r>
          </a:p>
          <a:p>
            <a:pPr marL="542925" lvl="2" indent="0">
              <a:buNone/>
            </a:pPr>
            <a:r>
              <a:rPr lang="pl-PL" sz="1600" b="1" strike="sngStrike" dirty="0">
                <a:solidFill>
                  <a:srgbClr val="FF0000"/>
                </a:solidFill>
              </a:rPr>
              <a:t>0 pkt </a:t>
            </a:r>
            <a:r>
              <a:rPr lang="pl-PL" sz="1600" strike="sngStrike" dirty="0">
                <a:solidFill>
                  <a:srgbClr val="FF0000"/>
                </a:solidFill>
              </a:rPr>
              <a:t>– mniej niż połowa usług rozwojowych w ramach projektu spełni warunek wskazany powyżej.</a:t>
            </a:r>
          </a:p>
          <a:p>
            <a:pPr marL="542925" lvl="2" indent="0">
              <a:buNone/>
            </a:pPr>
            <a:r>
              <a:rPr lang="pl-PL" sz="1600" b="1" strike="sngStrike" dirty="0">
                <a:solidFill>
                  <a:srgbClr val="FF0000"/>
                </a:solidFill>
              </a:rPr>
              <a:t>1 pkt </a:t>
            </a:r>
            <a:r>
              <a:rPr lang="pl-PL" sz="1600" strike="sngStrike" dirty="0">
                <a:solidFill>
                  <a:srgbClr val="FF0000"/>
                </a:solidFill>
              </a:rPr>
              <a:t>– co najmniej połowa usług rozwojowych w ramach projektu spełni warunek wskazany powyżej.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65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</a:t>
            </a:r>
            <a:r>
              <a:rPr lang="pl-PL"/>
              <a:t>tabela punktów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781756"/>
              </p:ext>
            </p:extLst>
          </p:nvPr>
        </p:nvGraphicFramePr>
        <p:xfrm>
          <a:off x="798726" y="894322"/>
          <a:ext cx="9371717" cy="5661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4231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78099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83889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59094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23508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279123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 projektu (1-2)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2,5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7145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Potrzeba realizacji projektu: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Specyfika grupy docelowej (0-1-2)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Problemy grupy docelowej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rekrutacji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Dane i ich źródła (0-1-2)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61925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Kompleksowość projektu: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Zakres zadań w kontekście problemów (0-1-3)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Jakość zadań (0-1-3)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264617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Komplementarność projektu (0-2)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2,5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Doświadczenie wnioskodawcy/Partnera (0-1-2)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  <a:tr h="24493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tematyczne wsparcia – ISP, branże kluczowe (0-1-2)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3%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5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tematyczne wsparcia - rozwój i potwierdzanie kompetencji cyfrowych (0-1)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1%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9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tematyczne wsparcia – kompetencje/kwalifikacje w sektorach związanych ze środowiskiem, klimatem, energią, gospodarką </a:t>
                      </a:r>
                      <a:b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 obiegu zamkniętym oraz biogospodarką (0-1)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1%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707223"/>
                  </a:ext>
                </a:extLst>
              </a:tr>
              <a:tr h="30041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Partnerstwo międzysektorowe (0-1-2)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8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5%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6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Specyfika grupy docelowej (0-1)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20%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8101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85725" indent="0" algn="r" fontAlgn="b"/>
                      <a:r>
                        <a:rPr lang="pl-PL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146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0934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521370" y="6992862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21952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1363</TotalTime>
  <Words>1335</Words>
  <Application>Microsoft Office PowerPoint</Application>
  <PresentationFormat>Niestandardowy</PresentationFormat>
  <Paragraphs>162</Paragraphs>
  <Slides>10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Motyw pakietu Office</vt:lpstr>
      <vt:lpstr>Kryteria wyboru projektów  dla Działania 5.9. Kształcenie ustawiczne  w zakresie usług rozwojowych  w ramach Podmiotowego Systemu Finansowania</vt:lpstr>
      <vt:lpstr>Działanie 5.9. Kształcenie ustawiczne</vt:lpstr>
      <vt:lpstr>Kryteria wyboru projektów – formalne</vt:lpstr>
      <vt:lpstr>Kryteria wyboru projektów – merytoryczne (1/5)</vt:lpstr>
      <vt:lpstr>Kryteria wyboru projektów – merytoryczne (2/5)</vt:lpstr>
      <vt:lpstr>Kryteria wyboru projektów – merytoryczne (3/5)</vt:lpstr>
      <vt:lpstr>Kryteria wyboru projektów – merytoryczne (4/5)</vt:lpstr>
      <vt:lpstr>Kryteria wyboru projektów – merytoryczne (5/5)</vt:lpstr>
      <vt:lpstr>Kryteria wyboru projektów – tabela punktów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146</cp:revision>
  <cp:lastPrinted>2023-07-18T06:40:47Z</cp:lastPrinted>
  <dcterms:created xsi:type="dcterms:W3CDTF">2022-06-22T09:40:44Z</dcterms:created>
  <dcterms:modified xsi:type="dcterms:W3CDTF">2023-11-29T10:11:48Z</dcterms:modified>
</cp:coreProperties>
</file>