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0"/>
  </p:notesMasterIdLst>
  <p:sldIdLst>
    <p:sldId id="295" r:id="rId2"/>
    <p:sldId id="297" r:id="rId3"/>
    <p:sldId id="328" r:id="rId4"/>
    <p:sldId id="329" r:id="rId5"/>
    <p:sldId id="302" r:id="rId6"/>
    <p:sldId id="313" r:id="rId7"/>
    <p:sldId id="310" r:id="rId8"/>
    <p:sldId id="296" r:id="rId9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Stormowska Magdalena" initials="SM" lastIdx="2" clrIdx="1">
    <p:extLst>
      <p:ext uri="{19B8F6BF-5375-455C-9EA6-DF929625EA0E}">
        <p15:presenceInfo xmlns:p15="http://schemas.microsoft.com/office/powerpoint/2012/main" userId="S-1-5-21-352459600-126056257-345019615-20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6374" autoAdjust="0"/>
  </p:normalViewPr>
  <p:slideViewPr>
    <p:cSldViewPr showGuides="1">
      <p:cViewPr varScale="1">
        <p:scale>
          <a:sx n="101" d="100"/>
          <a:sy n="101" d="100"/>
        </p:scale>
        <p:origin x="1380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9993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/>
              <a:t>ZPE</a:t>
            </a:r>
            <a:r>
              <a:rPr lang="pl-PL" dirty="0"/>
              <a:t> – Zintegrowana Platforma Edukacyjna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 WER - 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Operacyjny Wiedza Edukacja Rozwój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333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C66B5792-0162-497C-8535-01B00B4A648A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B89FD129-FA39-4064-A83B-8A896BD0044D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66EAAC1-4128-430F-A1EE-C6EB20600F49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1450" y="2859682"/>
            <a:ext cx="8280920" cy="252028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dirty="0"/>
              <a:t>Kryteria wyboru projektów </a:t>
            </a:r>
            <a:br>
              <a:rPr lang="pl-PL" sz="2000" dirty="0"/>
            </a:br>
            <a:r>
              <a:rPr lang="pl-PL" sz="2000" dirty="0"/>
              <a:t>dla Działania 5.17. Usługi społeczne i zdrowotne </a:t>
            </a:r>
            <a:br>
              <a:rPr lang="pl-PL" sz="2000" dirty="0"/>
            </a:br>
            <a:r>
              <a:rPr lang="pl-PL" sz="2000" dirty="0"/>
              <a:t>– dotyczące realizacji przez SWP przedsięwzięcia strategicznego </a:t>
            </a:r>
            <a:br>
              <a:rPr lang="pl-PL" sz="2000" dirty="0"/>
            </a:br>
            <a:r>
              <a:rPr lang="pl-PL" sz="2000" dirty="0"/>
              <a:t>„Systemowe wsparcie polityki na rzecz włączenia społecznego” </a:t>
            </a:r>
            <a:br>
              <a:rPr lang="pl-PL" sz="2000" dirty="0"/>
            </a:br>
            <a:r>
              <a:rPr lang="pl-PL" sz="2000" dirty="0"/>
              <a:t>wskazanego w Regionalnym Programie Strategicznym </a:t>
            </a:r>
            <a:br>
              <a:rPr lang="pl-PL" sz="2000" dirty="0"/>
            </a:br>
            <a:r>
              <a:rPr lang="pl-PL" sz="2000" dirty="0"/>
              <a:t>w zakresie bezpieczeństwa zdrowotnego i wrażliwości społecznej 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3" name="Tytuł 3">
            <a:extLst>
              <a:ext uri="{FF2B5EF4-FFF2-40B4-BE49-F238E27FC236}">
                <a16:creationId xmlns:a16="http://schemas.microsoft.com/office/drawing/2014/main" id="{9FC02EB2-5AEC-43B1-BA09-9A9B9163C4C1}"/>
              </a:ext>
            </a:extLst>
          </p:cNvPr>
          <p:cNvSpPr txBox="1">
            <a:spLocks/>
          </p:cNvSpPr>
          <p:nvPr/>
        </p:nvSpPr>
        <p:spPr>
          <a:xfrm>
            <a:off x="1241450" y="5724053"/>
            <a:ext cx="3384376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Gdańsk, 7 grudnia 2023 roku</a:t>
            </a:r>
          </a:p>
        </p:txBody>
      </p:sp>
      <p:sp>
        <p:nvSpPr>
          <p:cNvPr id="5" name="Tytuł 3">
            <a:extLst>
              <a:ext uri="{FF2B5EF4-FFF2-40B4-BE49-F238E27FC236}">
                <a16:creationId xmlns:a16="http://schemas.microsoft.com/office/drawing/2014/main" id="{64904BBE-27BE-4DA4-B4C1-6893A8D1E264}"/>
              </a:ext>
            </a:extLst>
          </p:cNvPr>
          <p:cNvSpPr txBox="1">
            <a:spLocks/>
          </p:cNvSpPr>
          <p:nvPr/>
        </p:nvSpPr>
        <p:spPr>
          <a:xfrm>
            <a:off x="7506145" y="5364013"/>
            <a:ext cx="1944217" cy="46863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000" b="0" dirty="0"/>
              <a:t>Mirosław Zucholl</a:t>
            </a:r>
          </a:p>
        </p:txBody>
      </p:sp>
    </p:spTree>
    <p:extLst>
      <p:ext uri="{BB962C8B-B14F-4D97-AF65-F5344CB8AC3E}">
        <p14:creationId xmlns:p14="http://schemas.microsoft.com/office/powerpoint/2010/main" val="65178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467470"/>
            <a:ext cx="9001000" cy="504055"/>
          </a:xfrm>
        </p:spPr>
        <p:txBody>
          <a:bodyPr>
            <a:normAutofit/>
          </a:bodyPr>
          <a:lstStyle/>
          <a:p>
            <a:r>
              <a:rPr lang="pl-PL" dirty="0"/>
              <a:t>Działanie 5.17. Usługi społeczne i zdrowotne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788" y="1403573"/>
            <a:ext cx="9001000" cy="381642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pl-PL" dirty="0"/>
              <a:t>Alokacja UE: </a:t>
            </a:r>
            <a:r>
              <a:rPr lang="pl-PL" b="1" dirty="0"/>
              <a:t>2 000 000 EUR </a:t>
            </a:r>
          </a:p>
          <a:p>
            <a:pPr>
              <a:spcBef>
                <a:spcPts val="1200"/>
              </a:spcBef>
            </a:pPr>
            <a:r>
              <a:rPr lang="pl-PL" dirty="0"/>
              <a:t>Typy projektów: </a:t>
            </a:r>
          </a:p>
          <a:p>
            <a:pPr marL="0" indent="0">
              <a:buNone/>
            </a:pPr>
            <a:r>
              <a:rPr lang="pl-PL" dirty="0"/>
              <a:t>Szkolenia dla pracowników systemu pomocy społecznej oraz kadry realizującej działania w obszarze wspierania rodziny i pieczy zastępczej, w tym dla NGO.</a:t>
            </a:r>
          </a:p>
          <a:p>
            <a:pPr marL="0" indent="0">
              <a:buNone/>
            </a:pPr>
            <a:r>
              <a:rPr lang="pl-PL" b="1" dirty="0"/>
              <a:t>Przedsięwzięcie realizowane przez Samorząd Województwa Pomorskiego (SWP).</a:t>
            </a:r>
          </a:p>
          <a:p>
            <a:pPr marL="0" indent="0">
              <a:buNone/>
            </a:pPr>
            <a:r>
              <a:rPr lang="pl-PL" dirty="0"/>
              <a:t>Przedsięwzięcie może być realizowane w formule projektów grantowych </a:t>
            </a:r>
            <a:br>
              <a:rPr lang="pl-PL" dirty="0"/>
            </a:br>
            <a:r>
              <a:rPr lang="pl-PL" dirty="0"/>
              <a:t>(zgodnie z art. 41 ustawy z dnia 28 kwietnia 2022 r. o zasadach realizacji zadań finansowanych ze środków europejskich w perspektywie finansowej 2021-2027).</a:t>
            </a:r>
          </a:p>
          <a:p>
            <a:pPr>
              <a:spcBef>
                <a:spcPts val="1200"/>
              </a:spcBef>
            </a:pPr>
            <a:r>
              <a:rPr lang="pl-PL" b="1" dirty="0"/>
              <a:t>Niekonkurencyjny </a:t>
            </a:r>
            <a:r>
              <a:rPr lang="pl-PL" dirty="0"/>
              <a:t>sposób wyboru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DE7FAD81-8E41-4BF9-8986-018B5917F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9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(1/4)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811956"/>
          </a:xfrm>
        </p:spPr>
        <p:txBody>
          <a:bodyPr>
            <a:norm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b="1" dirty="0">
                <a:solidFill>
                  <a:srgbClr val="FF0000"/>
                </a:solidFill>
              </a:rPr>
              <a:t>Zgodność ze szczegółowymi uwarunkowaniami określonymi dla Działania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b="1" dirty="0">
                <a:solidFill>
                  <a:srgbClr val="FF0000"/>
                </a:solidFill>
              </a:rPr>
              <a:t>Ocenie podlega</a:t>
            </a:r>
            <a:r>
              <a:rPr lang="pl-PL" dirty="0">
                <a:solidFill>
                  <a:srgbClr val="FF0000"/>
                </a:solidFill>
              </a:rPr>
              <a:t>, czy zapisy wniosku o dofinansowanie dotyczące zakresu oraz sposobu realizacji projektu są zgodne z następującymi dokumentami: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>
                <a:solidFill>
                  <a:srgbClr val="FF0000"/>
                </a:solidFill>
              </a:rPr>
              <a:t>-	</a:t>
            </a:r>
            <a:r>
              <a:rPr lang="pl-PL" b="1" dirty="0">
                <a:solidFill>
                  <a:srgbClr val="FF0000"/>
                </a:solidFill>
              </a:rPr>
              <a:t>Strategią Rozwoju Usług Społecznych</a:t>
            </a:r>
            <a:r>
              <a:rPr lang="pl-PL" dirty="0">
                <a:solidFill>
                  <a:srgbClr val="FF0000"/>
                </a:solidFill>
              </a:rPr>
              <a:t>, polityka publiczna do roku 2030 (z perspektywą do 2035 r.) , w szczególności z: Celem strategicznym 1. Zwiększenie udziału rodzin i rodzinnych form pieczy zastępczej w opiece i wychowaniu dzieci; Celem strategicznym 2. Zbudowanie skutecznego i trwałego systemu świadczącego usługi społeczne dla osób potrzebujących wsparcia w codziennym funkcjonowaniu; Celem strategicznym 3. Włączenie społeczne osób z niepełnosprawnościami dające możliwość życia w społeczności lokalnej niezależnie od stopnia sprawności; Celem strategicznym 4. Stworzenie skutecznego systemu usług społecznych dla osób z zaburzeniami psychicznymi; Celem strategicznym 5. Stworzenie skutecznego systemu wsparcia dla osób w kryzysie bezdomności oraz osób zagrożonych bezdomnością (jeśli dotyczy)?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sz="15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9880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(2/4)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530" y="1064225"/>
            <a:ext cx="9144727" cy="5811956"/>
          </a:xfrm>
        </p:spPr>
        <p:txBody>
          <a:bodyPr>
            <a:normAutofit/>
          </a:bodyPr>
          <a:lstStyle/>
          <a:p>
            <a:pPr marL="266700" lvl="1" indent="-250825"/>
            <a:r>
              <a:rPr lang="pl-PL" sz="1600" b="1" dirty="0"/>
              <a:t>Kryteria zgodności z FEP 2021-2027 i dokumentami programowymi </a:t>
            </a:r>
            <a:r>
              <a:rPr lang="pl-PL" sz="1600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b="1" dirty="0">
                <a:solidFill>
                  <a:srgbClr val="FF0000"/>
                </a:solidFill>
              </a:rPr>
              <a:t>Zgodność ze szczegółowymi uwarunkowaniami określonymi dla Działania</a:t>
            </a:r>
          </a:p>
          <a:p>
            <a:pPr marL="542925" lvl="2" indent="-276225"/>
            <a:endParaRPr lang="pl-PL" b="1" dirty="0">
              <a:solidFill>
                <a:srgbClr val="FF0000"/>
              </a:solidFill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>
                <a:solidFill>
                  <a:srgbClr val="FF0000"/>
                </a:solidFill>
              </a:rPr>
              <a:t>-	</a:t>
            </a:r>
            <a:r>
              <a:rPr lang="pl-PL" b="1" dirty="0">
                <a:solidFill>
                  <a:srgbClr val="FF0000"/>
                </a:solidFill>
              </a:rPr>
              <a:t>Krajowym Programem Przeciwdziałania Ubóstwu i Wykluczeniu Społecznemu</a:t>
            </a:r>
            <a:r>
              <a:rPr lang="pl-PL" dirty="0">
                <a:solidFill>
                  <a:srgbClr val="FF0000"/>
                </a:solidFill>
              </a:rPr>
              <a:t>. Aktualizacja 2021–2027, polityka publiczna z perspektywą do roku 2030 , w szczególności z: Priorytetem I. Przeciwdziałanie ubóstwu i wykluczeniu społecznemu dzieci młodzieży (Działanie 1.1.); Priorytetem II. Przeciwdziałanie bezdomności i wykluczeniu mieszkaniowemu (Działanie 2.2.); Priorytetem III. Usługi społeczne dla osób z niepełnosprawnościami, osób starszych i innych osób potrzebujących wsparcia w codziennym funkcjonowaniu (jeśli dotyczy)?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>
                <a:solidFill>
                  <a:srgbClr val="FF0000"/>
                </a:solidFill>
              </a:rPr>
              <a:t>-	</a:t>
            </a:r>
            <a:r>
              <a:rPr lang="pl-PL" b="1" dirty="0">
                <a:solidFill>
                  <a:srgbClr val="FF0000"/>
                </a:solidFill>
              </a:rPr>
              <a:t>Regionalnym Planem Rozwoju i </a:t>
            </a:r>
            <a:r>
              <a:rPr lang="pl-PL" b="1" dirty="0" err="1">
                <a:solidFill>
                  <a:srgbClr val="FF0000"/>
                </a:solidFill>
              </a:rPr>
              <a:t>Deinstytucjonalizacji</a:t>
            </a:r>
            <a:r>
              <a:rPr lang="pl-PL" b="1" dirty="0">
                <a:solidFill>
                  <a:srgbClr val="FF0000"/>
                </a:solidFill>
              </a:rPr>
              <a:t> Usług Społecznych i Zdrowotnych w Województwie Pomorskim na lata 2023-2025 </a:t>
            </a:r>
            <a:r>
              <a:rPr lang="pl-PL" dirty="0">
                <a:solidFill>
                  <a:srgbClr val="FF0000"/>
                </a:solidFill>
              </a:rPr>
              <a:t>, w szczególności z Obszarem interwencji: Rodzina – dzieci, w tym dzieci z niepełnosprawnościami; Obszarem interwencji: Osoby starsze; Obszarem interwencji: Osoby z niepełnosprawnościami; Obszarem interwencji: Osoby z zaburzeniami psychicznymi i w kryzysie psychicznym; Obszarem interwencji: Osoby w kryzysie bezdomności? 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dirty="0">
                <a:solidFill>
                  <a:srgbClr val="FF0000"/>
                </a:solidFill>
              </a:rPr>
              <a:t>Kryterium uważa się za spełnione, jeśli projekt spełnił powyższy warunek.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r>
              <a:rPr lang="pl-PL" b="1" dirty="0">
                <a:solidFill>
                  <a:srgbClr val="FF0000"/>
                </a:solidFill>
              </a:rPr>
              <a:t>Kryterium podlega uzupełnieniu lub poprawie na wezwanie IZ FEP.</a:t>
            </a:r>
          </a:p>
          <a:p>
            <a:pPr marL="542925" lvl="2" indent="0">
              <a:lnSpc>
                <a:spcPts val="2000"/>
              </a:lnSpc>
              <a:spcBef>
                <a:spcPts val="600"/>
              </a:spcBef>
              <a:buNone/>
            </a:pPr>
            <a:endParaRPr lang="pl-PL" sz="16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87441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(3/4)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156925"/>
            <a:ext cx="9144727" cy="3487008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specyficzne</a:t>
            </a:r>
          </a:p>
          <a:p>
            <a:pPr marL="542925" lvl="2" indent="-276225"/>
            <a:r>
              <a:rPr lang="pl-PL" sz="1600" b="1" dirty="0"/>
              <a:t>Zgodność ze szczegółowymi uwarunkowaniami określonymi dla naboru</a:t>
            </a:r>
            <a:endParaRPr lang="pl-PL" sz="1600" b="1" dirty="0">
              <a:latin typeface="+mn-lt"/>
            </a:endParaRPr>
          </a:p>
          <a:p>
            <a:pPr marL="542925" lvl="2" indent="0">
              <a:buNone/>
            </a:pPr>
            <a:r>
              <a:rPr lang="pl-PL" sz="1600" dirty="0">
                <a:latin typeface="+mn-lt"/>
              </a:rPr>
              <a:t>Ocenie podlega, czy w zakresie działań dotyczących doskonalenia kadry pomocy i integracji społecznej, interwencja w ramach projektu będzie miała charakter uzupełniający i komplementarny względem działań, które będą realizowane w programie Fundusze Europejskie dla Rozwoju Społecznego 2021-2027? </a:t>
            </a:r>
          </a:p>
          <a:p>
            <a:pPr marL="542925" lvl="2" indent="0">
              <a:buNone/>
            </a:pPr>
            <a:r>
              <a:rPr lang="pl-PL" sz="1600" dirty="0">
                <a:latin typeface="+mn-lt"/>
              </a:rPr>
              <a:t>Kryterium uważa się za spełnione, jeśli projekt spełnił powyższy warunek.</a:t>
            </a:r>
          </a:p>
          <a:p>
            <a:pPr marL="542925" lvl="2" indent="0">
              <a:buNone/>
            </a:pPr>
            <a:r>
              <a:rPr lang="pl-PL" sz="1600" dirty="0">
                <a:latin typeface="+mn-lt"/>
              </a:rPr>
              <a:t>Ocena dokonywana jest na podstawie oświadczenia wnioskodawcy.</a:t>
            </a:r>
          </a:p>
          <a:p>
            <a:pPr marL="542925" lvl="2" indent="0">
              <a:buNone/>
            </a:pPr>
            <a:r>
              <a:rPr lang="pl-PL" sz="1600" b="1" dirty="0">
                <a:latin typeface="+mn-lt"/>
              </a:rPr>
              <a:t>Kryterium podlega uzupełnieniu lub poprawie na wezwanie IZ FEP.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6488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60582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formalne (4/4)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903" y="1008654"/>
            <a:ext cx="9365563" cy="3563271"/>
          </a:xfrm>
        </p:spPr>
        <p:txBody>
          <a:bodyPr>
            <a:noAutofit/>
          </a:bodyPr>
          <a:lstStyle/>
          <a:p>
            <a:pPr marL="266700" lvl="1" indent="-250825"/>
            <a:r>
              <a:rPr lang="pl-PL" b="1" dirty="0"/>
              <a:t>Kryteria zgodności z FEP 2021-2027 i dokumentami programowymi </a:t>
            </a:r>
            <a:r>
              <a:rPr lang="pl-PL" b="1" dirty="0">
                <a:solidFill>
                  <a:srgbClr val="C00000"/>
                </a:solidFill>
              </a:rPr>
              <a:t>– uzupełniające</a:t>
            </a:r>
          </a:p>
          <a:p>
            <a:pPr marL="542925" lvl="2" indent="-276225"/>
            <a:r>
              <a:rPr lang="pl-PL" sz="1600" b="1" dirty="0"/>
              <a:t>Zgodność  z przedsięwzięciem strategicznym</a:t>
            </a:r>
          </a:p>
          <a:p>
            <a:pPr marL="542925" lvl="2" indent="0">
              <a:buNone/>
            </a:pPr>
            <a:r>
              <a:rPr lang="pl-PL" sz="1600" dirty="0"/>
              <a:t>Ocenie podlega,  czy zakres projektu jest zgodny z ramami przedsięwzięcia strategicznego „Systemowe wsparcie polityki na rzecz włączenia społecznego” wskazanego w Regionalnym Programie Strategicznym w zakresie bezpieczeństwa zdrowotnego i wrażliwości społecznej </a:t>
            </a:r>
            <a:br>
              <a:rPr lang="pl-PL" sz="1600" dirty="0"/>
            </a:br>
            <a:r>
              <a:rPr lang="pl-PL" sz="1600" dirty="0"/>
              <a:t>w ramach programu regionalnego Fundusze Europejskie dla Pomorza 2021-2027 ?</a:t>
            </a:r>
          </a:p>
          <a:p>
            <a:pPr marL="542925" lvl="2" indent="0">
              <a:buNone/>
            </a:pPr>
            <a:r>
              <a:rPr lang="pl-PL" sz="1600" b="1" dirty="0"/>
              <a:t>Kryterium uważa się za spełnione, jeśli projekt spełnił powyższy warunek.</a:t>
            </a:r>
          </a:p>
          <a:p>
            <a:pPr marL="542925" lvl="2" indent="0">
              <a:buNone/>
            </a:pPr>
            <a:r>
              <a:rPr lang="pl-PL" sz="1600" b="1" dirty="0"/>
              <a:t>Ocena dokonywana jest na podstawie opinii Kierownika Regionalnego Programu Strategicznego w zakresie bezpieczeństwa zdrowotnego i wrażliwości społecznej.</a:t>
            </a:r>
          </a:p>
          <a:p>
            <a:pPr marL="542925" lvl="2" indent="0">
              <a:buNone/>
            </a:pPr>
            <a:r>
              <a:rPr lang="pl-PL" sz="1600" b="1" dirty="0"/>
              <a:t>Kryterium podlega uzupełnieniu lub poprawie na wezwanie IZ FEP.</a:t>
            </a:r>
          </a:p>
          <a:p>
            <a:pPr marL="542925" lvl="2" indent="0">
              <a:buNone/>
            </a:pPr>
            <a:endParaRPr lang="pl-PL" sz="1600" b="1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9111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539" y="359838"/>
            <a:ext cx="8640381" cy="648072"/>
          </a:xfrm>
        </p:spPr>
        <p:txBody>
          <a:bodyPr/>
          <a:lstStyle/>
          <a:p>
            <a:r>
              <a:rPr lang="pl-PL" dirty="0"/>
              <a:t>Kryteria wyboru projektów – merytoryczne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6539" y="1243054"/>
            <a:ext cx="9311966" cy="2573143"/>
          </a:xfrm>
        </p:spPr>
        <p:txBody>
          <a:bodyPr>
            <a:noAutofit/>
          </a:bodyPr>
          <a:lstStyle/>
          <a:p>
            <a:r>
              <a:rPr lang="pl-PL" b="1" dirty="0"/>
              <a:t>Kryteria strategiczne</a:t>
            </a:r>
          </a:p>
          <a:p>
            <a:pPr marL="542925" lvl="1" indent="-276225"/>
            <a:r>
              <a:rPr lang="pl-PL" b="1" dirty="0"/>
              <a:t>Obszar C: Wartość dodana projektu</a:t>
            </a:r>
          </a:p>
          <a:p>
            <a:pPr marL="558800" lvl="2" indent="0">
              <a:buNone/>
            </a:pPr>
            <a:r>
              <a:rPr lang="pl-PL" sz="1600" dirty="0"/>
              <a:t>Nie dotyczy.</a:t>
            </a:r>
          </a:p>
          <a:p>
            <a:pPr marL="542925" lvl="1" indent="-276225"/>
            <a:r>
              <a:rPr lang="pl-PL" b="1" dirty="0"/>
              <a:t>Obszar D: Specyficzne ukierunkowanie projektu</a:t>
            </a:r>
          </a:p>
          <a:p>
            <a:pPr marL="542925" lvl="2" indent="0">
              <a:buNone/>
            </a:pPr>
            <a:r>
              <a:rPr lang="pl-PL" sz="1600" dirty="0"/>
              <a:t>Nie dotyczy.</a:t>
            </a:r>
            <a:endParaRPr lang="pl-PL" sz="2000" b="1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485722-7999-4E9F-AC12-6583F0C0EF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031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3698" y="3779837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1133</TotalTime>
  <Words>743</Words>
  <Application>Microsoft Office PowerPoint</Application>
  <PresentationFormat>Niestandardowy</PresentationFormat>
  <Paragraphs>56</Paragraphs>
  <Slides>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Open Sans</vt:lpstr>
      <vt:lpstr>Motyw pakietu Office</vt:lpstr>
      <vt:lpstr>Kryteria wyboru projektów  dla Działania 5.17. Usługi społeczne i zdrowotne  – dotyczące realizacji przez SWP przedsięwzięcia strategicznego  „Systemowe wsparcie polityki na rzecz włączenia społecznego”  wskazanego w Regionalnym Programie Strategicznym  w zakresie bezpieczeństwa zdrowotnego i wrażliwości społecznej  </vt:lpstr>
      <vt:lpstr>Działanie 5.17. Usługi społeczne i zdrowotne</vt:lpstr>
      <vt:lpstr>Kryteria wyboru projektów – formalne (1/4)</vt:lpstr>
      <vt:lpstr>Kryteria wyboru projektów – formalne (2/4)</vt:lpstr>
      <vt:lpstr>Kryteria wyboru projektów – formalne (3/4)</vt:lpstr>
      <vt:lpstr>Kryteria wyboru projektów – formalne (4/4)</vt:lpstr>
      <vt:lpstr>Kryteria wyboru projektów – merytoryczne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umwp</cp:lastModifiedBy>
  <cp:revision>138</cp:revision>
  <cp:lastPrinted>2023-07-18T06:40:47Z</cp:lastPrinted>
  <dcterms:created xsi:type="dcterms:W3CDTF">2022-06-22T09:40:44Z</dcterms:created>
  <dcterms:modified xsi:type="dcterms:W3CDTF">2023-11-29T10:12:10Z</dcterms:modified>
</cp:coreProperties>
</file>