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4"/>
  </p:notesMasterIdLst>
  <p:sldIdLst>
    <p:sldId id="295" r:id="rId2"/>
    <p:sldId id="297" r:id="rId3"/>
    <p:sldId id="319" r:id="rId4"/>
    <p:sldId id="328" r:id="rId5"/>
    <p:sldId id="329" r:id="rId6"/>
    <p:sldId id="302" r:id="rId7"/>
    <p:sldId id="320" r:id="rId8"/>
    <p:sldId id="330" r:id="rId9"/>
    <p:sldId id="331" r:id="rId10"/>
    <p:sldId id="310" r:id="rId11"/>
    <p:sldId id="316" r:id="rId12"/>
    <p:sldId id="317" r:id="rId13"/>
    <p:sldId id="318" r:id="rId14"/>
    <p:sldId id="321" r:id="rId15"/>
    <p:sldId id="322" r:id="rId16"/>
    <p:sldId id="315" r:id="rId17"/>
    <p:sldId id="323" r:id="rId18"/>
    <p:sldId id="324" r:id="rId19"/>
    <p:sldId id="326" r:id="rId20"/>
    <p:sldId id="327" r:id="rId21"/>
    <p:sldId id="312" r:id="rId22"/>
    <p:sldId id="296" r:id="rId23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496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004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7102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4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427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643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136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049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672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3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449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30.11.2023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30.11.2023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30.11.2023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458" y="2915741"/>
            <a:ext cx="8064896" cy="20162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5.17. Usługi społeczne i zdrowotne</a:t>
            </a:r>
            <a:br>
              <a:rPr lang="pl-PL" sz="2000" dirty="0"/>
            </a:br>
            <a:r>
              <a:rPr lang="pl-PL" sz="2000" dirty="0"/>
              <a:t>w zakresie projektów dotyczących deinstytucjonalizacji usług społecznych i zdrowotnych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7 grudnia 2023 roku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Partnerstwo międzysektorowe</a:t>
            </a:r>
          </a:p>
          <a:p>
            <a:pPr marL="542925" lvl="2" indent="0">
              <a:buNone/>
            </a:pPr>
            <a:r>
              <a:rPr lang="pl-PL" sz="1400" dirty="0"/>
              <a:t>Ocenie podlega stopień, w jakim partnerstwo realizowane jest w formule międzysektorowej, tj.: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projekt nie jest realizowany w partnerstwie albo partnerstwie międzysektorowym rozumianym jako partnerstwo organizacji pozarządowych z instytucjami integracji i pomocy społecznej i/lub podmiotami świadczącymi usługi zdrowotne.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realizowany jest w partnerstwie organizacji pozarządowej z podmiotem będącym:</a:t>
            </a:r>
          </a:p>
          <a:p>
            <a:pPr marL="828675" lvl="2" indent="-285750">
              <a:buFontTx/>
              <a:buChar char="‒"/>
            </a:pPr>
            <a:r>
              <a:rPr lang="pl-PL" sz="1400" dirty="0"/>
              <a:t>instytucją integracji i pomocy społecznej</a:t>
            </a:r>
          </a:p>
          <a:p>
            <a:pPr marL="542925" lvl="2" indent="0">
              <a:buNone/>
            </a:pPr>
            <a:r>
              <a:rPr lang="pl-PL" sz="1400" dirty="0"/>
              <a:t>albo</a:t>
            </a:r>
          </a:p>
          <a:p>
            <a:pPr marL="828675" lvl="2" indent="-285750">
              <a:buFontTx/>
              <a:buChar char="‒"/>
            </a:pPr>
            <a:r>
              <a:rPr lang="pl-PL" sz="1400" dirty="0"/>
              <a:t>podmiotem świadczącym usługi zdrowotne.</a:t>
            </a:r>
          </a:p>
          <a:p>
            <a:pPr marL="542925" lvl="2" indent="0">
              <a:buNone/>
            </a:pPr>
            <a:r>
              <a:rPr lang="pl-PL" sz="1400" b="1" dirty="0"/>
              <a:t>2 pkt </a:t>
            </a:r>
            <a:r>
              <a:rPr lang="pl-PL" sz="1400" dirty="0"/>
              <a:t>– projekt realizowany jest w partnerstwie organizacji pozarządowej z co najmniej dwoma podmiotami, </a:t>
            </a:r>
            <a:br>
              <a:rPr lang="pl-PL" sz="1400" dirty="0"/>
            </a:br>
            <a:r>
              <a:rPr lang="pl-PL" sz="1400" dirty="0"/>
              <a:t>z których jeden jest instytucją integracji i pomocy społecznej, a drugi  podmiotem świadczącym usługi zdrowotne.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Centrum Usług Społecznych</a:t>
            </a:r>
          </a:p>
          <a:p>
            <a:pPr marL="542925" lvl="2" indent="0">
              <a:buNone/>
            </a:pPr>
            <a:r>
              <a:rPr lang="pl-PL" sz="1400" dirty="0"/>
              <a:t>Ocenie podlega, czy projekt jest realizowany przez Centrum Usług Społecznych lub czy działania zaplanowane w projekcie wspierają powstawanie Centrum Usług Społecznych.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- projekt nie jest realizowany przez Centrum Usług Społecznych i działania zaplanowane w projekcie nie wspierają powstania Centrum Usług Społecznych.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jest realizowany przez Centrum Usług Społecznych lub działania zaplanowane w projekcie wspierają powstanie Centrum Usług Społecznych.</a:t>
            </a:r>
          </a:p>
          <a:p>
            <a:pPr marL="809625" lvl="2" indent="-250825"/>
            <a:r>
              <a:rPr lang="pl-PL" b="1" dirty="0"/>
              <a:t>Realizator usług społecznych</a:t>
            </a:r>
          </a:p>
          <a:p>
            <a:pPr marL="542925" lvl="2" indent="0">
              <a:buNone/>
            </a:pPr>
            <a:r>
              <a:rPr lang="pl-PL" sz="1400" dirty="0"/>
              <a:t>Ocenie podlega stopień, w jakim usługi społeczne zaplanowane w projekcie są realizowane przez podmiot ekonomii społecznej.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w projekcie nie zaplanowano realizacji usług społecznych przez podmioty ekonomii społecznej.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zaplanowane w projekcie usługi społeczne są w części realizowane przez podmioty ekonomii społecznej.</a:t>
            </a:r>
          </a:p>
          <a:p>
            <a:pPr marL="542925" lvl="2" indent="0">
              <a:buNone/>
            </a:pPr>
            <a:r>
              <a:rPr lang="pl-PL" sz="1400" b="1" dirty="0"/>
              <a:t>2 pkt </a:t>
            </a:r>
            <a:r>
              <a:rPr lang="pl-PL" sz="1400" dirty="0"/>
              <a:t>– zaplanowane w projekcie usługi społeczne są w całości realizowane przez podmioty ekonomii społecznej.</a:t>
            </a:r>
          </a:p>
          <a:p>
            <a:pPr marL="542925" lvl="2" indent="0">
              <a:buNone/>
            </a:pPr>
            <a:r>
              <a:rPr lang="pl-PL" sz="1400" b="1" dirty="0"/>
              <a:t>Kryterium dotyczy projektów w zakresie usług społecznych.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578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(3/6)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3419999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Animacja środowiskowa, kręgi wsparcia, wolontariat</a:t>
            </a:r>
          </a:p>
          <a:p>
            <a:pPr marL="542925" lvl="2" indent="0">
              <a:buNone/>
            </a:pPr>
            <a:r>
              <a:rPr lang="pl-PL" sz="1400" dirty="0"/>
              <a:t>Ocenie podlega stopień, w jakim projekt realizowany jest przy wykorzystaniu animacji środowiskowej i/lub kręgów wsparcia i/lub wolontariatu.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projekt nie jest realizowany przy wykorzystaniu animacji środowiskowej i/lub kręgów wsparcia i/lub wolontariatu.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realizowany jest przy wykorzystaniu animacji środowiskowej albo kręgów wsparcia albo wolontariatu.</a:t>
            </a:r>
          </a:p>
          <a:p>
            <a:pPr marL="542925" lvl="2" indent="0">
              <a:buNone/>
            </a:pPr>
            <a:r>
              <a:rPr lang="pl-PL" sz="1400" b="1" dirty="0"/>
              <a:t>2 pkt </a:t>
            </a:r>
            <a:r>
              <a:rPr lang="pl-PL" sz="1400" dirty="0"/>
              <a:t>– projekt realizowany jest przy wykorzystaniu animacji środowiskowej i kręgów wsparcia i wolontariatu.</a:t>
            </a:r>
          </a:p>
          <a:p>
            <a:pPr marL="542925" lvl="2" indent="0">
              <a:buNone/>
            </a:pPr>
            <a:endParaRPr lang="pl-PL" sz="14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384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(4/6)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5364215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Rozwój podstawowej i/lub ambulatoryjnej opieki zdrowotnej</a:t>
            </a:r>
          </a:p>
          <a:p>
            <a:pPr marL="558800" lvl="2" indent="0">
              <a:buNone/>
            </a:pPr>
            <a:r>
              <a:rPr lang="pl-PL" sz="1400" dirty="0"/>
              <a:t>Ocenie podlega, czy projekt przyczynia się do rozwoju podstawowej i/lub ambulatoryjnej opieki zdrowotnej, tj. </a:t>
            </a:r>
            <a:br>
              <a:rPr lang="pl-PL" sz="1400" dirty="0"/>
            </a:br>
            <a:r>
              <a:rPr lang="pl-PL" sz="1400" dirty="0"/>
              <a:t>czy w zadaniach projektowych wskazano działania realizowane przez jednostki podstawowej i/lub ambulatoryjnej opieki zdrowotnej.</a:t>
            </a:r>
          </a:p>
          <a:p>
            <a:pPr marL="542925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projekt nie przyczynia się do rozwoju podstawowej i/lub ambulatoryjnej opieki zdrowotnej, tj. w zadaniach projektowych nie wskazano działań realizowanych przez jednostki podstawowej i/lub ambulatoryjnej opieki zdrowotnej.</a:t>
            </a:r>
          </a:p>
          <a:p>
            <a:pPr marL="542925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przyczynia się do rozwoju podstawowej i/lub ambulatoryjnej opieki zdrowotnej, tj. w zadaniach projektowych wskazano działania realizowane przez jednostki podstawowej i/lub ambulatoryjnej opieki zdrowotnej.</a:t>
            </a:r>
          </a:p>
          <a:p>
            <a:pPr marL="542925" lvl="2" indent="0">
              <a:buNone/>
            </a:pPr>
            <a:r>
              <a:rPr lang="pl-PL" sz="1400" b="1" dirty="0"/>
              <a:t>Kryterium dotyczy projektów w zakresie usług zdrowotnych.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7639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(5/6)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5364215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Wykorzystanie nowoczesnych rozwiązań i narzędzi technologicznych, w tym telemedycznych</a:t>
            </a:r>
          </a:p>
          <a:p>
            <a:pPr marL="558800" lvl="2" indent="0">
              <a:buNone/>
            </a:pPr>
            <a:r>
              <a:rPr lang="pl-PL" sz="1400" dirty="0"/>
              <a:t>Ocenie podlega, czy w zadaniach projektowych wskazano działania realizowane z wykorzystaniem nowoczesnych rozwiązań i narzędzi technologicznych, w tym telemedycznych.</a:t>
            </a:r>
          </a:p>
          <a:p>
            <a:pPr marL="558800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w zadaniach projektowych nie wskazano działań realizowanych z wykorzystaniem nowoczesnych rozwiązań </a:t>
            </a:r>
            <a:br>
              <a:rPr lang="pl-PL" sz="1400" dirty="0"/>
            </a:br>
            <a:r>
              <a:rPr lang="pl-PL" sz="1400" dirty="0"/>
              <a:t>i narzędzi technologicznych, w tym telemedycznych.</a:t>
            </a:r>
          </a:p>
          <a:p>
            <a:pPr marL="558800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w zadaniach projektowych wskazano działania realizowane z wykorzystaniem nowoczesnych rozwiązań i narzędzi technologicznych, w tym telemedycznych.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3721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(6/6)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007910"/>
            <a:ext cx="9715127" cy="6011927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Zintegrowane Porozumienia Terytorialne</a:t>
            </a:r>
          </a:p>
          <a:p>
            <a:pPr marL="558800" lvl="2" indent="0">
              <a:buNone/>
            </a:pPr>
            <a:r>
              <a:rPr lang="pl-PL" sz="1400" dirty="0"/>
              <a:t>Ocenie podlega ujęcie zakresu projektu w ramach Zintegrowanego Porozumienia Terytorialnego dla obszaru funkcjonalnego właściwego z punktu widzenia jego lokalizacji.</a:t>
            </a:r>
          </a:p>
          <a:p>
            <a:pPr marL="558800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zakres projektu nie został ujęty w ramach ZPT dla obszaru funkcjonalnego właściwego z punktu widzenia jego lokalizacji.</a:t>
            </a:r>
          </a:p>
          <a:p>
            <a:pPr marL="558800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zakres projektu został ujęty w ramach ZPT dla obszaru funkcjonalnego właściwego z punktu widzenia jego lokalizacji.</a:t>
            </a:r>
          </a:p>
          <a:p>
            <a:pPr marL="558800" lvl="2" indent="0">
              <a:buNone/>
            </a:pPr>
            <a:r>
              <a:rPr lang="pl-PL" sz="1400" b="1" dirty="0"/>
              <a:t>Ocena dokonywana jest na podstawie ZPT dla obszaru funkcjonalnego właściwego z punktu widzenia lokalizacji projektu .</a:t>
            </a:r>
            <a:endParaRPr lang="pl-PL" b="1" dirty="0"/>
          </a:p>
          <a:p>
            <a:pPr marL="809625" lvl="2" indent="-250825"/>
            <a:r>
              <a:rPr lang="pl-PL" b="1" dirty="0"/>
              <a:t>Lokalizacja</a:t>
            </a:r>
          </a:p>
          <a:p>
            <a:pPr marL="558800" lvl="2" indent="0">
              <a:buNone/>
            </a:pPr>
            <a:r>
              <a:rPr lang="pl-PL" sz="1400" dirty="0"/>
              <a:t>Ocenie podlega lokalizacja projektu w zakresie, w jakim projekt jest realizowany na obszarach o ponadprzeciętnym poziomie wykluczenia społecznego (na podstawie przedstawionego w ramach regulaminu wyboru projektów wykazu obszarów z ponadprzeciętnym poziomem wykluczenia społecznego w województwie pomorskim).</a:t>
            </a:r>
          </a:p>
          <a:p>
            <a:pPr marL="558800" lvl="2" indent="0">
              <a:buNone/>
            </a:pPr>
            <a:r>
              <a:rPr lang="pl-PL" sz="1400" b="1" dirty="0"/>
              <a:t>0 pkt </a:t>
            </a:r>
            <a:r>
              <a:rPr lang="pl-PL" sz="1400" dirty="0"/>
              <a:t>– projekt nie jest realizowany wyłącznie na obszarach o ponadprzeciętnym poziomie wykluczenia społecznego.</a:t>
            </a:r>
          </a:p>
          <a:p>
            <a:pPr marL="558800" lvl="2" indent="0">
              <a:buNone/>
            </a:pPr>
            <a:r>
              <a:rPr lang="pl-PL" sz="1400" b="1" dirty="0"/>
              <a:t>1 pkt </a:t>
            </a:r>
            <a:r>
              <a:rPr lang="pl-PL" sz="1400" dirty="0"/>
              <a:t>– projekt realizowany jest wyłącznie na obszarach o ponadprzeciętnym poziomie wykluczenia społecznego.</a:t>
            </a:r>
          </a:p>
          <a:p>
            <a:pPr marL="558800" lvl="2" indent="0">
              <a:buNone/>
            </a:pPr>
            <a:endParaRPr lang="pl-PL" sz="1400" b="1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4879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101895" cy="3797279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  <a:endParaRPr lang="pl-PL" sz="1500" dirty="0"/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828675" lvl="2" indent="-285750">
              <a:buClr>
                <a:schemeClr val="accent5">
                  <a:lumMod val="50000"/>
                </a:schemeClr>
              </a:buClr>
              <a:buFontTx/>
              <a:buChar char="‒"/>
            </a:pPr>
            <a:r>
              <a:rPr lang="pl-PL" b="1" dirty="0"/>
              <a:t>Lokalny Plan Deinstytucjonalizacji Usług Społecznych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dirty="0"/>
              <a:t>Ocenie podlega, czy realizacja usług społecznych i zdrowotnych w projekcie została zaplanowana na podstawie obowiązującego na obszarze danej JST Lokalnego Planu Deinstytucjonalizacji Usług Społecznych (LPDI).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0 pkt </a:t>
            </a:r>
            <a:r>
              <a:rPr lang="pl-PL" sz="1600" dirty="0"/>
              <a:t>- projekt nie jest realizowany na obszarze objętym LPDI lub nie jest zgodny z jego zapisami.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1 pkt </a:t>
            </a:r>
            <a:r>
              <a:rPr lang="pl-PL" sz="1600" dirty="0"/>
              <a:t>– projekt jest realizowany wyłącznie na obszarze objętym LPDI i jest zgodny z jego zapisami.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0655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101895" cy="6389567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  <a:endParaRPr lang="pl-PL" sz="1500" dirty="0"/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828675" lvl="2" indent="-285750">
              <a:buClr>
                <a:schemeClr val="accent5">
                  <a:lumMod val="50000"/>
                </a:schemeClr>
              </a:buClr>
              <a:buFontTx/>
              <a:buChar char="‒"/>
            </a:pPr>
            <a:r>
              <a:rPr lang="pl-PL" b="1" dirty="0"/>
              <a:t>Specyfika grupy docelowej</a:t>
            </a:r>
          </a:p>
          <a:p>
            <a:pPr marL="266700" lvl="2" indent="0">
              <a:lnSpc>
                <a:spcPts val="2200"/>
              </a:lnSpc>
              <a:spcBef>
                <a:spcPts val="60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pl-PL" sz="1500" dirty="0"/>
              <a:t>Ocenie podlega stopień, w jakim projekt obejmie wsparciem osoby: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ze znacznym lub umiarkowanym stopniu niepełnosprawności;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z niepełnosprawnością sprzężoną;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z chorobami psychicznymi;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z niepełnosprawnością intelektualną;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z całościowymi zaburzeniami rozwojowymi (w rozumieniu zgodnym z Międzynarodową Statystyczną Klasyfikacją Chorób i Problemów Zdrowotnych ICD10);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korzystające z programu FE PŻ;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zamieszkujące samotnie;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w kryzysie bezdomności, dotknięte wykluczeniem z dostępu do mieszkań lub zagrożone bezdomnością (w zakresie wsparcia mieszkaniowego);</a:t>
            </a:r>
          </a:p>
          <a:p>
            <a:pPr marL="542925" lvl="2" indent="-276225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pl-PL" sz="1500" dirty="0"/>
              <a:t>dzieci wychowujące się poza rodziną biologiczną </a:t>
            </a:r>
            <a:r>
              <a:rPr lang="pl-PL" sz="1500" dirty="0">
                <a:solidFill>
                  <a:srgbClr val="FF0000"/>
                </a:solidFill>
              </a:rPr>
              <a:t>(w tym dzieci z niepełnosprawnościami).</a:t>
            </a:r>
          </a:p>
          <a:p>
            <a:pPr marL="266700" lvl="2" indent="0">
              <a:lnSpc>
                <a:spcPts val="2200"/>
              </a:lnSpc>
              <a:spcBef>
                <a:spcPts val="60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pl-PL" sz="1500" b="1" dirty="0"/>
              <a:t>0 pkt </a:t>
            </a:r>
            <a:r>
              <a:rPr lang="pl-PL" sz="1500" dirty="0"/>
              <a:t>– mniej niż połowę uczestników projektu stanowią osoby wskazane w pkt. a) – i).</a:t>
            </a:r>
          </a:p>
          <a:p>
            <a:pPr marL="266700" lvl="2" indent="0">
              <a:lnSpc>
                <a:spcPts val="2200"/>
              </a:lnSpc>
              <a:spcBef>
                <a:spcPts val="60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pl-PL" sz="1500" b="1" dirty="0"/>
              <a:t>1 pkt </a:t>
            </a:r>
            <a:r>
              <a:rPr lang="pl-PL" sz="1500" dirty="0"/>
              <a:t>– co najmniej połowę uczestników projektu stanowią osoby wskazane w pkt. a) – i).</a:t>
            </a:r>
          </a:p>
          <a:p>
            <a:pPr marL="266700" lvl="2" indent="0">
              <a:lnSpc>
                <a:spcPts val="2200"/>
              </a:lnSpc>
              <a:spcBef>
                <a:spcPts val="600"/>
              </a:spcBef>
              <a:buClr>
                <a:schemeClr val="accent5">
                  <a:lumMod val="50000"/>
                </a:schemeClr>
              </a:buClr>
              <a:buNone/>
            </a:pPr>
            <a:r>
              <a:rPr lang="pl-PL" sz="1500" b="1" dirty="0"/>
              <a:t>2 pkt </a:t>
            </a:r>
            <a:r>
              <a:rPr lang="pl-PL" sz="1500" dirty="0"/>
              <a:t>– wszyscy uczestnicy projektu są osobami wskazanymi w pkt. a) – i).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0327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(3/5)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101895" cy="6317559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  <a:endParaRPr lang="pl-PL" sz="1500" dirty="0"/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828675" lvl="2" indent="-285750">
              <a:buClr>
                <a:schemeClr val="accent5">
                  <a:lumMod val="50000"/>
                </a:schemeClr>
              </a:buClr>
              <a:buFontTx/>
              <a:buChar char="‒"/>
            </a:pPr>
            <a:r>
              <a:rPr lang="pl-PL" b="1" dirty="0"/>
              <a:t>Partnerstwo jednostek samorządu terytorialnego z podmiotami ekonomii społecznej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dirty="0"/>
              <a:t>Ocenie podlega, czy projekt jest realizowany w partnerstwie jednostki/jednostek samorządu terytorialnego i podmiotu/podmiotów ekonomii społecznej.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0 pkt </a:t>
            </a:r>
            <a:r>
              <a:rPr lang="pl-PL" sz="1600" dirty="0"/>
              <a:t>– projekt nie jest realizowany w partnerstwie jednostki/jednostek samorządu terytorialnego </a:t>
            </a:r>
            <a:br>
              <a:rPr lang="pl-PL" sz="1600" dirty="0"/>
            </a:br>
            <a:r>
              <a:rPr lang="pl-PL" sz="1600" dirty="0"/>
              <a:t>i podmiotu/podmiotów ekonomii społecznej. 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2 pkt </a:t>
            </a:r>
            <a:r>
              <a:rPr lang="pl-PL" sz="1600" dirty="0"/>
              <a:t>-  projekt jest realizowany w partnerstwie jednostki/jednostek samorządu terytorialnego </a:t>
            </a:r>
            <a:br>
              <a:rPr lang="pl-PL" sz="1600" dirty="0"/>
            </a:br>
            <a:r>
              <a:rPr lang="pl-PL" sz="1600" dirty="0"/>
              <a:t>i podmiotu/podmiotów ekonomii społecznej.</a:t>
            </a:r>
          </a:p>
          <a:p>
            <a:pPr marL="828675" lvl="2" indent="-285750">
              <a:buClr>
                <a:schemeClr val="accent5">
                  <a:lumMod val="50000"/>
                </a:schemeClr>
              </a:buClr>
              <a:buFontTx/>
              <a:buChar char="‒"/>
            </a:pPr>
            <a:r>
              <a:rPr lang="pl-PL" b="1" dirty="0"/>
              <a:t>Specyfika wsparcia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dirty="0"/>
              <a:t>Ocenie podlega, czy w projekcie zapewniono wsparcie psychologiczne dla opiekunów nieformalnych osób potrzebujących wsparcia w codziennym funkcjonowaniu </a:t>
            </a:r>
            <a:r>
              <a:rPr lang="pl-PL" sz="1600" strike="sngStrike" dirty="0">
                <a:solidFill>
                  <a:srgbClr val="FF0000"/>
                </a:solidFill>
              </a:rPr>
              <a:t>(dotyczy projektów obejmujących działania w zakresie deinstytucjonalizacji usług zdrowotnych)</a:t>
            </a:r>
            <a:r>
              <a:rPr lang="pl-PL" sz="1600" dirty="0"/>
              <a:t>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0 pkt </a:t>
            </a:r>
            <a:r>
              <a:rPr lang="pl-PL" sz="1600" dirty="0"/>
              <a:t>- w projekcie nie zapewniono wsparcia psychologicznego dla opiekunów nieformalnych osób potrzebujących wsparcia w codziennym funkcjonowaniu.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1 pkt </a:t>
            </a:r>
            <a:r>
              <a:rPr lang="pl-PL" sz="1600" dirty="0"/>
              <a:t>– w projekcie zapewniono wsparcie psychologiczne dla opiekunów nieformalnych osób potrzebujących wsparcia w codziennym funkcjonowaniu. </a:t>
            </a:r>
          </a:p>
          <a:p>
            <a:pPr marL="542925" lvl="2" indent="0">
              <a:buClr>
                <a:schemeClr val="accent5">
                  <a:lumMod val="50000"/>
                </a:schemeClr>
              </a:buClr>
              <a:buNone/>
            </a:pPr>
            <a:endParaRPr lang="pl-PL" sz="16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800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(5/5)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101895" cy="4877399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  <a:endParaRPr lang="pl-PL" sz="1500" dirty="0"/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828675" lvl="2" indent="-285750">
              <a:buClr>
                <a:schemeClr val="accent5">
                  <a:lumMod val="50000"/>
                </a:schemeClr>
              </a:buClr>
              <a:buFontTx/>
              <a:buChar char="‒"/>
            </a:pPr>
            <a:r>
              <a:rPr lang="pl-PL" b="1" dirty="0"/>
              <a:t>Krajowe Obszary Strategicznej Interwencji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dirty="0"/>
              <a:t>Ocenie podlega realizacja projektu na obszarze  miast średnich tracących funkcje społeczno-gospodarcze lub gmin zagrożonych trwałą marginalizacją.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0 pkt </a:t>
            </a:r>
            <a:r>
              <a:rPr lang="pl-PL" sz="1600" dirty="0"/>
              <a:t>– projekt nie jest zlokalizowany na obszarze miast średnich tracących funkcje społeczno-gospodarcze lub gmin zagrożonych trwałą marginalizacją.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1 pkt </a:t>
            </a:r>
            <a:r>
              <a:rPr lang="pl-PL" sz="1600" dirty="0"/>
              <a:t>– projekt jest częściowo  zlokalizowany na obszarze miast średnich tracących funkcje społeczno-gospodarcze lub gmin zagrożonych trwałą marginalizacją.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2 pkt </a:t>
            </a:r>
            <a:r>
              <a:rPr lang="pl-PL" sz="1600" dirty="0"/>
              <a:t>– projekt jest w całości zlokalizowany na obszarze miast średnich tracących funkcje społeczno-gospodarcze lub gmin zagrożonych trwałą marginalizacją.</a:t>
            </a:r>
          </a:p>
          <a:p>
            <a:pPr marL="266700" lvl="2" indent="0">
              <a:buClr>
                <a:schemeClr val="accent5">
                  <a:lumMod val="50000"/>
                </a:schemeClr>
              </a:buClr>
              <a:buNone/>
            </a:pPr>
            <a:r>
              <a:rPr lang="pl-PL" sz="1600" b="1" dirty="0"/>
              <a:t>Ocena dokonywana jest na podstawie Kontraktu Programowego dla Województwa Pomorskiego.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483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/>
          </a:bodyPr>
          <a:lstStyle/>
          <a:p>
            <a:r>
              <a:rPr lang="pl-PL" dirty="0"/>
              <a:t>Działanie 5.17. Usługi społeczne i zdrowotne (1/2)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9001000" cy="5688632"/>
          </a:xfrm>
        </p:spPr>
        <p:txBody>
          <a:bodyPr>
            <a:noAutofit/>
          </a:bodyPr>
          <a:lstStyle/>
          <a:p>
            <a:r>
              <a:rPr lang="pl-PL" dirty="0"/>
              <a:t>Alokacja UE: </a:t>
            </a:r>
            <a:r>
              <a:rPr lang="pl-PL" b="1" dirty="0"/>
              <a:t>42 050 221EUR </a:t>
            </a:r>
          </a:p>
          <a:p>
            <a:r>
              <a:rPr lang="pl-PL" b="1" dirty="0"/>
              <a:t>Konkurencyjny </a:t>
            </a:r>
            <a:r>
              <a:rPr lang="pl-PL" dirty="0"/>
              <a:t>sposób wyboru</a:t>
            </a:r>
          </a:p>
          <a:p>
            <a:endParaRPr lang="pl-PL" dirty="0"/>
          </a:p>
          <a:p>
            <a:r>
              <a:rPr lang="pl-PL" b="1" dirty="0"/>
              <a:t>Typy projektów:</a:t>
            </a:r>
          </a:p>
          <a:p>
            <a:pPr marL="542925" lvl="1" indent="-276225">
              <a:buFont typeface="+mj-lt"/>
              <a:buAutoNum type="arabicPeriod"/>
            </a:pPr>
            <a:r>
              <a:rPr lang="pl-PL" dirty="0"/>
              <a:t>Zwiększenie dostępu do zdeinstytucjonalizowanych, zindywidualizowanych </a:t>
            </a:r>
            <a:br>
              <a:rPr lang="pl-PL" dirty="0"/>
            </a:br>
            <a:r>
              <a:rPr lang="pl-PL" dirty="0"/>
              <a:t>i zintegrowanych usług społecznych, świadczonych w lokalnej społeczności, </a:t>
            </a:r>
            <a:br>
              <a:rPr lang="pl-PL" dirty="0"/>
            </a:br>
            <a:r>
              <a:rPr lang="pl-PL" dirty="0"/>
              <a:t>w oparciu o diagnozę sytuacji problemowej;</a:t>
            </a:r>
          </a:p>
          <a:p>
            <a:pPr marL="542925" lvl="1" indent="-276225">
              <a:buFont typeface="+mj-lt"/>
              <a:buAutoNum type="arabicPeriod"/>
            </a:pPr>
            <a:r>
              <a:rPr lang="pl-PL" dirty="0"/>
              <a:t>Zwiększenie dostępu do zdeinstytucjonalizowanych i zintegrowanych usług społecznych w zakresie wsparcia rodziny (w tym wsparcia </a:t>
            </a:r>
            <a:r>
              <a:rPr lang="pl-PL" dirty="0" err="1"/>
              <a:t>preadopcyjnego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i </a:t>
            </a:r>
            <a:r>
              <a:rPr lang="pl-PL" dirty="0" err="1"/>
              <a:t>postadopcyjnego</a:t>
            </a:r>
            <a:r>
              <a:rPr lang="pl-PL" dirty="0"/>
              <a:t>) i pieczy zastępczej, w szczególności, w oparciu o diagnozę sytuacji problemowej, zasobów, potencjału i potrzeb;</a:t>
            </a:r>
          </a:p>
          <a:p>
            <a:pPr marL="542925" lvl="1" indent="-276225">
              <a:buFont typeface="+mj-lt"/>
              <a:buAutoNum type="arabicPeriod"/>
            </a:pPr>
            <a:r>
              <a:rPr lang="pl-PL" dirty="0"/>
              <a:t>Rozwój usług wspierających osoby objęte pieczą zastępczą, w tym osoby usamodzielniane z uwzględnieniem diagnozy sytuacji problemowej, zasobów, potencjału, predyspozycji, potrzeb, z wykorzystaniem usług aktywnej integracji;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92" y="35237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tabela punktów (1/2)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8A56523-F479-4A62-B53F-41C2D98C1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861058"/>
              </p:ext>
            </p:extLst>
          </p:nvPr>
        </p:nvGraphicFramePr>
        <p:xfrm>
          <a:off x="1020092" y="1115541"/>
          <a:ext cx="9151988" cy="32245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5934">
                  <a:extLst>
                    <a:ext uri="{9D8B030D-6E8A-4147-A177-3AD203B41FA5}">
                      <a16:colId xmlns:a16="http://schemas.microsoft.com/office/drawing/2014/main" val="2530761542"/>
                    </a:ext>
                  </a:extLst>
                </a:gridCol>
                <a:gridCol w="849115">
                  <a:extLst>
                    <a:ext uri="{9D8B030D-6E8A-4147-A177-3AD203B41FA5}">
                      <a16:colId xmlns:a16="http://schemas.microsoft.com/office/drawing/2014/main" val="230803823"/>
                    </a:ext>
                  </a:extLst>
                </a:gridCol>
                <a:gridCol w="1449098">
                  <a:extLst>
                    <a:ext uri="{9D8B030D-6E8A-4147-A177-3AD203B41FA5}">
                      <a16:colId xmlns:a16="http://schemas.microsoft.com/office/drawing/2014/main" val="1255221287"/>
                    </a:ext>
                  </a:extLst>
                </a:gridCol>
                <a:gridCol w="838952">
                  <a:extLst>
                    <a:ext uri="{9D8B030D-6E8A-4147-A177-3AD203B41FA5}">
                      <a16:colId xmlns:a16="http://schemas.microsoft.com/office/drawing/2014/main" val="603256576"/>
                    </a:ext>
                  </a:extLst>
                </a:gridCol>
                <a:gridCol w="608889">
                  <a:extLst>
                    <a:ext uri="{9D8B030D-6E8A-4147-A177-3AD203B41FA5}">
                      <a16:colId xmlns:a16="http://schemas.microsoft.com/office/drawing/2014/main" val="738828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kryterium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Waga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Maksymalna liczba punktów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Udział 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*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6911"/>
                  </a:ext>
                </a:extLst>
              </a:tr>
              <a:tr h="279123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 projektu (1-2)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2,5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71450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Potrzeba realizacji projektu: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Specyfika grupy docelowej (0-1-2)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Problemy grupy docelowej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Sposób rekrutacji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Dane i ich źródła (0-1-2)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/>
                        <a:t>R1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61925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Kompleksowość projektu: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Zakres zadań w kontekście problemów (0-1-3)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Jakość zadań (0-1-3)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16%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/>
                        <a:t>R3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30814"/>
                  </a:ext>
                </a:extLst>
              </a:tr>
              <a:tr h="264617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Komplementarność projektu (0-2)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2,5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>
                        <a:tabLst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Doświadczenie wnioskodawcy/Partnera (0-1-2)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/>
                        <a:t>5%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/>
                        <a:t>R2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60117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E5F4F77B-0093-46C2-B92F-A48FF81D9749}"/>
              </a:ext>
            </a:extLst>
          </p:cNvPr>
          <p:cNvSpPr/>
          <p:nvPr/>
        </p:nvSpPr>
        <p:spPr>
          <a:xfrm>
            <a:off x="798726" y="6695579"/>
            <a:ext cx="9371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 W przypadku uzyskania przez więcej niż jeden projekt takiej samej łącznej liczby punktów, o kolejności projektów na liście decydować będzie wynik oceny w kryteriach rozstrzygających zgodnie z ich kolejnością.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863794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92" y="35237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tabela punktów (2/2)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8A56523-F479-4A62-B53F-41C2D98C1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543397"/>
              </p:ext>
            </p:extLst>
          </p:nvPr>
        </p:nvGraphicFramePr>
        <p:xfrm>
          <a:off x="798726" y="894322"/>
          <a:ext cx="9371717" cy="54444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4231">
                  <a:extLst>
                    <a:ext uri="{9D8B030D-6E8A-4147-A177-3AD203B41FA5}">
                      <a16:colId xmlns:a16="http://schemas.microsoft.com/office/drawing/2014/main" val="2530761542"/>
                    </a:ext>
                  </a:extLst>
                </a:gridCol>
                <a:gridCol w="780995">
                  <a:extLst>
                    <a:ext uri="{9D8B030D-6E8A-4147-A177-3AD203B41FA5}">
                      <a16:colId xmlns:a16="http://schemas.microsoft.com/office/drawing/2014/main" val="230803823"/>
                    </a:ext>
                  </a:extLst>
                </a:gridCol>
                <a:gridCol w="1483889">
                  <a:extLst>
                    <a:ext uri="{9D8B030D-6E8A-4147-A177-3AD203B41FA5}">
                      <a16:colId xmlns:a16="http://schemas.microsoft.com/office/drawing/2014/main" val="1255221287"/>
                    </a:ext>
                  </a:extLst>
                </a:gridCol>
                <a:gridCol w="859094">
                  <a:extLst>
                    <a:ext uri="{9D8B030D-6E8A-4147-A177-3AD203B41FA5}">
                      <a16:colId xmlns:a16="http://schemas.microsoft.com/office/drawing/2014/main" val="603256576"/>
                    </a:ext>
                  </a:extLst>
                </a:gridCol>
                <a:gridCol w="623508">
                  <a:extLst>
                    <a:ext uri="{9D8B030D-6E8A-4147-A177-3AD203B41FA5}">
                      <a16:colId xmlns:a16="http://schemas.microsoft.com/office/drawing/2014/main" val="738828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kryterium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Waga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Maksymalna liczba punktów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Udział 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*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6911"/>
                  </a:ext>
                </a:extLst>
              </a:tr>
              <a:tr h="279123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Partnerstwo międzysektorowe (0-1-2)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Centrum Usług Społecznych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Realizator usług społecznych (0-2)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30814"/>
                  </a:ext>
                </a:extLst>
              </a:tr>
              <a:tr h="2646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Animacja środowiskowa, kręgi wsparcia, wolontariat (0-1-2)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98563"/>
                  </a:ext>
                </a:extLst>
              </a:tr>
              <a:tr h="2646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Rozwój podstawowej i/lub ambulatoryjnej opieki zdrowotnej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60504"/>
                  </a:ext>
                </a:extLst>
              </a:tr>
              <a:tr h="26461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Wykorzystanie nowoczesnych rozwiązań i narzędzi technologicznych, </a:t>
                      </a:r>
                      <a:b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tym telemedycznych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8579"/>
                  </a:ext>
                </a:extLst>
              </a:tr>
              <a:tr h="27503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Zintegrowane Porozumienia Terytorialne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60117"/>
                  </a:ext>
                </a:extLst>
              </a:tr>
              <a:tr h="24493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Lokalizacja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25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Lokalny  Plan Deinstytucjonalizacji Usług Społecznych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79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Specyfika grupy docelowej (0-1-2)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707223"/>
                  </a:ext>
                </a:extLst>
              </a:tr>
              <a:tr h="30041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Partnerstwo jednostek samorządu terytorialnego z podmiotami ekonomii społecznej (0-2)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6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Specyfika wsparcia (0-1)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081015"/>
                  </a:ext>
                </a:extLst>
              </a:tr>
              <a:tr h="27284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Krajowe Strategiczne Obszary Interwencji (0-1-2)</a:t>
                      </a:r>
                    </a:p>
                  </a:txBody>
                  <a:tcPr marL="108000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481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85725" indent="0" algn="r" fontAlgn="b"/>
                      <a:r>
                        <a:rPr lang="pl-PL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186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50934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E5F4F77B-0093-46C2-B92F-A48FF81D9749}"/>
              </a:ext>
            </a:extLst>
          </p:cNvPr>
          <p:cNvSpPr/>
          <p:nvPr/>
        </p:nvSpPr>
        <p:spPr>
          <a:xfrm>
            <a:off x="772582" y="6676617"/>
            <a:ext cx="9371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 W przypadku uzyskania przez więcej niż jeden projekt takiej samej łącznej liczby punktów, o kolejności projektów na liście decydować będzie wynik oceny w kryteriach rozstrzygających zgodnie z ich kolejnością.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21952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7674" y="3635821"/>
            <a:ext cx="6048318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82" y="323453"/>
            <a:ext cx="8928990" cy="504056"/>
          </a:xfrm>
        </p:spPr>
        <p:txBody>
          <a:bodyPr>
            <a:normAutofit/>
          </a:bodyPr>
          <a:lstStyle/>
          <a:p>
            <a:r>
              <a:rPr lang="pl-PL" dirty="0"/>
              <a:t>Działanie 5.17. Usługi społeczne i zdrowotne (2/2)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82" y="899517"/>
            <a:ext cx="8928990" cy="6480720"/>
          </a:xfrm>
        </p:spPr>
        <p:txBody>
          <a:bodyPr>
            <a:noAutofit/>
          </a:bodyPr>
          <a:lstStyle/>
          <a:p>
            <a:endParaRPr lang="pl-PL" b="1" dirty="0"/>
          </a:p>
          <a:p>
            <a:r>
              <a:rPr lang="pl-PL" b="1" dirty="0"/>
              <a:t>Typy projektów (cd):</a:t>
            </a:r>
          </a:p>
          <a:p>
            <a:pPr marL="542925" lvl="1" indent="-276225">
              <a:buFont typeface="+mj-lt"/>
              <a:buAutoNum type="arabicPeriod" startAt="4"/>
            </a:pPr>
            <a:r>
              <a:rPr lang="pl-PL" dirty="0"/>
              <a:t>Rozwój usług opieki długoterminowej świadczonej w formie zdeinstytucjonalizowanej, jako działania medyczne lub społeczne polegające na świadczeniu długotrwałej opieki pielęgniarskiej, rozwoju hospicjów w formule domowej, rehabilitacji, świadczeń terapeutycznych i usług pielęgnacyjno- opiekuńczych osobom przewlekle chorym i potrzebującym wsparcia </a:t>
            </a:r>
            <a:br>
              <a:rPr lang="pl-PL" dirty="0"/>
            </a:br>
            <a:r>
              <a:rPr lang="pl-PL" dirty="0"/>
              <a:t>w codziennym funkcjonowaniu, które nie wymagają hospitalizacji w warunkach oddziału szpitalnego oraz kontynuacji leczenia farmakologicznego </a:t>
            </a:r>
            <a:br>
              <a:rPr lang="pl-PL" dirty="0"/>
            </a:br>
            <a:r>
              <a:rPr lang="pl-PL" dirty="0"/>
              <a:t>i dietetycznego;</a:t>
            </a:r>
          </a:p>
          <a:p>
            <a:pPr marL="542925" lvl="1" indent="-276225">
              <a:buFont typeface="+mj-lt"/>
              <a:buAutoNum type="arabicPeriod" startAt="4"/>
            </a:pPr>
            <a:r>
              <a:rPr lang="pl-PL" dirty="0"/>
              <a:t>Zwiększenie dostępu do zdeinstytucjonalizowanych i zintegrowanych usług zdrowotnych, w oparciu o diagnozę sytuacji problemowej;</a:t>
            </a:r>
          </a:p>
        </p:txBody>
      </p:sp>
    </p:spTree>
    <p:extLst>
      <p:ext uri="{BB962C8B-B14F-4D97-AF65-F5344CB8AC3E}">
        <p14:creationId xmlns:p14="http://schemas.microsoft.com/office/powerpoint/2010/main" val="122948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(1/6)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811956"/>
          </a:xfrm>
        </p:spPr>
        <p:txBody>
          <a:bodyPr>
            <a:norm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b="1" dirty="0">
                <a:solidFill>
                  <a:srgbClr val="FF0000"/>
                </a:solidFill>
              </a:rPr>
              <a:t>Zgodność ze szczegółowymi uwarunkowaniami określonymi dla Działania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b="1" dirty="0">
                <a:solidFill>
                  <a:srgbClr val="FF0000"/>
                </a:solidFill>
              </a:rPr>
              <a:t>Ocenie podlega</a:t>
            </a:r>
            <a:r>
              <a:rPr lang="pl-PL" dirty="0">
                <a:solidFill>
                  <a:srgbClr val="FF0000"/>
                </a:solidFill>
              </a:rPr>
              <a:t>, czy zapisy wniosku o dofinansowanie dotyczące zakresu oraz sposobu realizacji projektu są zgodne z następującymi dokumentami: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-	</a:t>
            </a:r>
            <a:r>
              <a:rPr lang="pl-PL" b="1" dirty="0">
                <a:solidFill>
                  <a:srgbClr val="FF0000"/>
                </a:solidFill>
              </a:rPr>
              <a:t>Strategią Rozwoju Usług Społecznych</a:t>
            </a:r>
            <a:r>
              <a:rPr lang="pl-PL" dirty="0">
                <a:solidFill>
                  <a:srgbClr val="FF0000"/>
                </a:solidFill>
              </a:rPr>
              <a:t>, polityka publiczna do roku 2030 (z perspektywą do 2035 r.) , w szczególności z: Celem strategicznym 1. Zwiększenie udziału rodzin i rodzinnych form pieczy zastępczej w opiece i wychowaniu dzieci; Celem strategicznym 2. Zbudowanie skutecznego i trwałego systemu świadczącego usługi społeczne dla osób potrzebujących wsparcia w codziennym funkcjonowaniu; Celem strategicznym 3. Włączenie społeczne osób z niepełnosprawnościami dające możliwość życia w społeczności lokalnej niezależnie od stopnia sprawności; Celem strategicznym 4. Stworzenie skutecznego systemu usług społecznych dla osób z zaburzeniami psychicznymi; Celem strategicznym 5. Stworzenie skutecznego systemu wsparcia dla osób w kryzysie bezdomności oraz osób zagrożonych bezdomnością (jeśli dotyczy)?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sz="15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9880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(2/6)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811956"/>
          </a:xfrm>
        </p:spPr>
        <p:txBody>
          <a:bodyPr>
            <a:normAutofit/>
          </a:bodyPr>
          <a:lstStyle/>
          <a:p>
            <a:pPr marL="266700" lvl="1" indent="-250825"/>
            <a:r>
              <a:rPr lang="pl-PL" sz="1600" b="1" dirty="0"/>
              <a:t>Kryteria zgodności z FEP 2021-2027 i dokumentami programowymi </a:t>
            </a:r>
            <a:r>
              <a:rPr lang="pl-PL" sz="1600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b="1" dirty="0">
                <a:solidFill>
                  <a:srgbClr val="FF0000"/>
                </a:solidFill>
              </a:rPr>
              <a:t>Zgodność ze szczegółowymi uwarunkowaniami określonymi dla Działania</a:t>
            </a:r>
          </a:p>
          <a:p>
            <a:pPr marL="542925" lvl="2" indent="-276225"/>
            <a:endParaRPr lang="pl-PL" b="1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-	</a:t>
            </a:r>
            <a:r>
              <a:rPr lang="pl-PL" b="1" dirty="0">
                <a:solidFill>
                  <a:srgbClr val="FF0000"/>
                </a:solidFill>
              </a:rPr>
              <a:t>Krajowym Programem Przeciwdziałania Ubóstwu i Wykluczeniu Społecznemu</a:t>
            </a:r>
            <a:r>
              <a:rPr lang="pl-PL" dirty="0">
                <a:solidFill>
                  <a:srgbClr val="FF0000"/>
                </a:solidFill>
              </a:rPr>
              <a:t>. Aktualizacja 2021–2027, polityka publiczna z perspektywą do roku 2030 , w szczególności z: Priorytetem I. Przeciwdziałanie ubóstwu i wykluczeniu społecznemu dzieci młodzieży (Działanie 1.1.); Priorytetem II. Przeciwdziałanie bezdomności i wykluczeniu mieszkaniowemu (Działanie 2.2.); Priorytetem III. Usługi społeczne dla osób z niepełnosprawnościami, osób starszych i innych osób potrzebujących wsparcia w codziennym funkcjonowaniu (jeśli dotyczy)?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-	</a:t>
            </a:r>
            <a:r>
              <a:rPr lang="pl-PL" b="1" dirty="0">
                <a:solidFill>
                  <a:srgbClr val="FF0000"/>
                </a:solidFill>
              </a:rPr>
              <a:t>Regionalnym Planem Rozwoju i </a:t>
            </a:r>
            <a:r>
              <a:rPr lang="pl-PL" b="1" dirty="0" err="1">
                <a:solidFill>
                  <a:srgbClr val="FF0000"/>
                </a:solidFill>
              </a:rPr>
              <a:t>Deinstytucjonalizacji</a:t>
            </a:r>
            <a:r>
              <a:rPr lang="pl-PL" b="1" dirty="0">
                <a:solidFill>
                  <a:srgbClr val="FF0000"/>
                </a:solidFill>
              </a:rPr>
              <a:t> Usług Społecznych i Zdrowotnych w Województwie Pomorskim na lata 2023-2025 </a:t>
            </a:r>
            <a:r>
              <a:rPr lang="pl-PL" dirty="0">
                <a:solidFill>
                  <a:srgbClr val="FF0000"/>
                </a:solidFill>
              </a:rPr>
              <a:t>, w szczególności z Obszarem interwencji: Rodzina – dzieci, w tym dzieci z niepełnosprawnościami; Obszarem interwencji: Osoby starsze; Obszarem interwencji: Osoby z niepełnosprawnościami; Obszarem interwencji: Osoby z zaburzeniami psychicznymi i w kryzysie psychicznym; Obszarem interwencji: Osoby w kryzysie bezdomności? 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Kryterium uważa się za spełnione, jeśli projekt spełnił powyższy warunek.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b="1" dirty="0">
                <a:solidFill>
                  <a:srgbClr val="FF0000"/>
                </a:solidFill>
              </a:rPr>
              <a:t>Kryterium podlega uzupełnieniu lub poprawie na wezwanie IZ FEP.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sz="16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744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(3/6)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3939748"/>
          </a:xfrm>
        </p:spPr>
        <p:txBody>
          <a:bodyPr>
            <a:normAutofit fontScale="92500"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b="1" dirty="0"/>
              <a:t>Zgodność ze szczegółowymi uwarunkowaniami określonymi dla naboru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/>
              <a:t>Ocenie podlega: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czy projekt został przygotowany w oparciu o diagnozę, ze szczególnym uwzględnieniem analizy bieżących i prognozowanych potrzeb w zakresie miejsc świadczenia usług społecznych (jeśli dotyczy)?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czy wsparcie realizowane w projekcie jest dostosowane do indywidualnych potrzeb, potencjału i osobistych preferencji odbiorców tych usług?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czy wsparcie z zakresu usług społecznych i zdrowotnych jest zgodne z ideą deinstytucjonalizacji, tj. dotyczy wyłącznie usług świadczonych w społeczności lokalnej?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czy średni koszt jednostkowy odpowiadający wsparciu uczestnika projektu określony został na poziomie maksymalnie 27,4 tys. zł wydatków ogółem projektu?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sz="15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(4/6)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595932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 – cd.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5"/>
            </a:pPr>
            <a:r>
              <a:rPr lang="pl-PL" sz="1600" dirty="0"/>
              <a:t>czy średni koszt jednostkowy odpowiadający utworzeniu jednego miejsca świadczenia usługi w społeczności lokalnej w projekcie określony został na poziomie maksymalnie 142 tys. zł wydatków ogółem projektu?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5"/>
            </a:pPr>
            <a:r>
              <a:rPr lang="pl-PL" sz="1600" dirty="0"/>
              <a:t>czy w ramach projektu założono realizację wskaźnika produktu Liczba osób z niepełnosprawnościami objętych wsparciem w programie na poziomie co najmniej 28% wartości wskaźnika produktu Liczba osób objętych usługami świadczonymi w społeczności lokalnej w programie?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5"/>
            </a:pPr>
            <a:r>
              <a:rPr lang="pl-PL" sz="1600" dirty="0"/>
              <a:t>czy w projekcie zapewniono wsparcie dla opiekunów nieformalnych osób potrzebujących wsparcia w codziennym funkcjonowaniu (dotyczy projektów obejmujących działania w zakresie deinstytucjonalizacji usług zdrowotnych)? 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5"/>
            </a:pPr>
            <a:r>
              <a:rPr lang="pl-PL" sz="1600" dirty="0"/>
              <a:t>czy w projekcie zakłada się tworzenie indywidualnych planów opieki dla pacjentów (dotyczy projektów w zakresie opieki długoterminowej, w szczególności pielęgniarskiej opieki długoterminowej, a także opieki paliatywnej i hospicyjnej w formach zdeinstytucjonalizowanych)?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831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(5/6)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595932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 – cd.</a:t>
            </a:r>
          </a:p>
          <a:p>
            <a:pPr marL="266700" lvl="2" indent="0">
              <a:buNone/>
            </a:pPr>
            <a:endParaRPr lang="pl-PL" sz="1600" b="1" dirty="0"/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9"/>
            </a:pPr>
            <a:r>
              <a:rPr lang="pl-PL" dirty="0">
                <a:solidFill>
                  <a:srgbClr val="FF0000"/>
                </a:solidFill>
              </a:rPr>
              <a:t>czy zapisy wniosku o dofinansowanie dotyczące zakresu oraz sposobu realizacji projektu są zgodne z celami strategii Zdrowa Przyszłość. Ramy strategiczne rozwoju systemu ochrony zdrowia na lata 2021–2027, z perspektywą do 2030 r., w szczególności z Celem 2.5 [Pomoc społeczna] Wykorzystanie potencjału synergii systemów ochrony zdrowia i pomocy społecznej - Kierunek interwencji 2: Poprawa jakości, przyjazności i efektywności świadczonych usług zdrowotnych poprzez standaryzację i reorganizację opieki; z załącznikiem nr 1 „Strategia </a:t>
            </a:r>
            <a:r>
              <a:rPr lang="pl-PL" dirty="0" err="1">
                <a:solidFill>
                  <a:srgbClr val="FF0000"/>
                </a:solidFill>
              </a:rPr>
              <a:t>deinstytucjonalizacji</a:t>
            </a:r>
            <a:r>
              <a:rPr lang="pl-PL" dirty="0">
                <a:solidFill>
                  <a:srgbClr val="FF0000"/>
                </a:solidFill>
              </a:rPr>
              <a:t>: opieka zdrowotna nad osobami starszymi”; załącznikiem nr 2 „Strategia </a:t>
            </a:r>
            <a:r>
              <a:rPr lang="pl-PL" dirty="0" err="1">
                <a:solidFill>
                  <a:srgbClr val="FF0000"/>
                </a:solidFill>
              </a:rPr>
              <a:t>deinstytucjonalizacji</a:t>
            </a:r>
            <a:r>
              <a:rPr lang="pl-PL" dirty="0">
                <a:solidFill>
                  <a:srgbClr val="FF0000"/>
                </a:solidFill>
              </a:rPr>
              <a:t>: opieka zdrowotna nad osobami z zaburzeniami psychicznymi” (jeśli dotyczy)?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9"/>
            </a:pPr>
            <a:r>
              <a:rPr lang="pl-PL" dirty="0">
                <a:solidFill>
                  <a:srgbClr val="FF0000"/>
                </a:solidFill>
              </a:rPr>
              <a:t>czy zapisy wniosku o dofinansowanie dotyczące zakresu oraz sposobu realizacji projektu są zgodne z Wojewódzkim planem transformacji województwa pomorskiego na lata 2022 -2026, w szczególności z Działaniem 2.7 Opieka długoterminowa; Działaniem 2.8 Opieka paliatywna i hospicyjna (jeśli dotyczy)?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83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(6/6)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595932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 – cd.</a:t>
            </a: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/>
            </a:pPr>
            <a:endParaRPr lang="pl-PL" sz="1600" dirty="0">
              <a:solidFill>
                <a:srgbClr val="FF0000"/>
              </a:solidFill>
            </a:endParaRPr>
          </a:p>
          <a:p>
            <a:pPr marL="885825" lvl="2" indent="-342900">
              <a:lnSpc>
                <a:spcPts val="2000"/>
              </a:lnSpc>
              <a:spcBef>
                <a:spcPts val="600"/>
              </a:spcBef>
              <a:buFont typeface="+mj-lt"/>
              <a:buAutoNum type="alphaLcPeriod" startAt="11"/>
            </a:pPr>
            <a:r>
              <a:rPr lang="pl-PL" dirty="0">
                <a:solidFill>
                  <a:srgbClr val="FF0000"/>
                </a:solidFill>
              </a:rPr>
              <a:t>czy w każdym przypadku, gdy w projekcie będzie wytwarzana dokumentacja medyczna, podmiot ją wytwarzający jest zintegrowany z Systemem e-zdrowie (P1) w zakresie wymiany danych w ramach zdarzeń medycznych (ZM) i elektronicznej dokumentacji medycznej (EDM) tj. czy tworzy oraz udostępnia/pobiera od innych podmiotów dane dotyczące ZM i EDM, zgodnie ustawą z dnia 28 kwietnia 2011 r. o systemie informacji w ochronie zdrowia, tj. Dz. U. z 2023 r. poz. 2465)?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b="1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b="1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b="1" dirty="0"/>
              <a:t>Kryterium uważa się za spełnione, jeśli projekt spełnił wszystkie powyższe warunki (o ile dotyczą).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b="1" dirty="0"/>
              <a:t>Kryterium podlega uzupełnieniu lub poprawie na wezwanie IZ FEP.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83587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1423</TotalTime>
  <Words>2989</Words>
  <Application>Microsoft Office PowerPoint</Application>
  <PresentationFormat>Niestandardowy</PresentationFormat>
  <Paragraphs>315</Paragraphs>
  <Slides>22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6" baseType="lpstr">
      <vt:lpstr>Arial</vt:lpstr>
      <vt:lpstr>Calibri</vt:lpstr>
      <vt:lpstr>Open Sans</vt:lpstr>
      <vt:lpstr>Motyw pakietu Office</vt:lpstr>
      <vt:lpstr>Kryteria wyboru projektów  dla Działania 5.17. Usługi społeczne i zdrowotne w zakresie projektów dotyczących deinstytucjonalizacji usług społecznych i zdrowotnych</vt:lpstr>
      <vt:lpstr>Działanie 5.17. Usługi społeczne i zdrowotne (1/2)</vt:lpstr>
      <vt:lpstr>Działanie 5.17. Usługi społeczne i zdrowotne (2/2)</vt:lpstr>
      <vt:lpstr>Kryteria wyboru projektów – formalne (1/6)</vt:lpstr>
      <vt:lpstr>Kryteria wyboru projektów – formalne (2/6)</vt:lpstr>
      <vt:lpstr>Kryteria wyboru projektów – formalne (3/6)</vt:lpstr>
      <vt:lpstr>Kryteria wyboru projektów – formalne (4/6)</vt:lpstr>
      <vt:lpstr>Kryteria wyboru projektów – formalne (5/6)</vt:lpstr>
      <vt:lpstr>Kryteria wyboru projektów – formalne (6/6)</vt:lpstr>
      <vt:lpstr>Kryteria wyboru projektów – merytoryczne (1/6)</vt:lpstr>
      <vt:lpstr>Kryteria wyboru projektów – merytoryczne (2/6)</vt:lpstr>
      <vt:lpstr>Kryteria wyboru projektów – merytoryczne (3/6)</vt:lpstr>
      <vt:lpstr>Kryteria wyboru projektów – merytoryczne (4/6)</vt:lpstr>
      <vt:lpstr>Kryteria wyboru projektów – merytoryczne (5/6)</vt:lpstr>
      <vt:lpstr>Kryteria wyboru projektów – merytoryczne (6/6)</vt:lpstr>
      <vt:lpstr>Kryteria wyboru projektów – merytoryczne (1/5)</vt:lpstr>
      <vt:lpstr>Kryteria wyboru projektów – merytoryczne (2/5)</vt:lpstr>
      <vt:lpstr>Kryteria wyboru projektów – merytoryczne (3/5)</vt:lpstr>
      <vt:lpstr>Kryteria wyboru projektów – merytoryczne (5/5)</vt:lpstr>
      <vt:lpstr>Kryteria wyboru projektów – tabela punktów (1/2)</vt:lpstr>
      <vt:lpstr>Kryteria wyboru projektów – tabela punktów (2/2)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167</cp:revision>
  <cp:lastPrinted>2023-07-18T06:40:47Z</cp:lastPrinted>
  <dcterms:created xsi:type="dcterms:W3CDTF">2022-06-22T09:40:44Z</dcterms:created>
  <dcterms:modified xsi:type="dcterms:W3CDTF">2023-11-30T13:12:26Z</dcterms:modified>
</cp:coreProperties>
</file>