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9"/>
  </p:notesMasterIdLst>
  <p:sldIdLst>
    <p:sldId id="295" r:id="rId2"/>
    <p:sldId id="297" r:id="rId3"/>
    <p:sldId id="302" r:id="rId4"/>
    <p:sldId id="310" r:id="rId5"/>
    <p:sldId id="314" r:id="rId6"/>
    <p:sldId id="312" r:id="rId7"/>
    <p:sldId id="296" r:id="rId8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094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24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458" y="2987749"/>
            <a:ext cx="8280920" cy="19802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5.21. Aktywność obywatelska </a:t>
            </a:r>
            <a:br>
              <a:rPr lang="pl-PL" sz="2000" dirty="0"/>
            </a:br>
            <a:r>
              <a:rPr lang="pl-PL" sz="2000" dirty="0"/>
              <a:t>w zakresie wzmocnienia potencjału pomorskich organizacji społeczeństwa obywatelskiego i partnerów społecznych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7 grudnia 2023 roku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202588"/>
            <a:ext cx="9001000" cy="5796264"/>
          </a:xfrm>
        </p:spPr>
        <p:txBody>
          <a:bodyPr>
            <a:noAutofit/>
          </a:bodyPr>
          <a:lstStyle/>
          <a:p>
            <a:r>
              <a:rPr lang="pl-PL" dirty="0"/>
              <a:t>Alokacja UE: </a:t>
            </a:r>
            <a:r>
              <a:rPr lang="pl-PL" b="1" dirty="0"/>
              <a:t>5 500 000 EUR </a:t>
            </a:r>
          </a:p>
          <a:p>
            <a:r>
              <a:rPr lang="pl-PL" dirty="0"/>
              <a:t>Typy projektów:</a:t>
            </a:r>
          </a:p>
          <a:p>
            <a:pPr marL="612775" indent="-34290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Font typeface="+mj-lt"/>
              <a:buAutoNum type="arabicPeriod" startAt="2"/>
            </a:pPr>
            <a:r>
              <a:rPr lang="pl-PL" sz="1600" dirty="0"/>
              <a:t>Projekty ukierunkowane na wzmocnienie potencjału pomorskich </a:t>
            </a:r>
            <a:r>
              <a:rPr lang="pl-PL" sz="1600" b="1" dirty="0"/>
              <a:t>organizacji społeczeństwa obywatelskiego </a:t>
            </a:r>
            <a:r>
              <a:rPr lang="pl-PL" sz="1600" dirty="0"/>
              <a:t>w szczególności poprzez: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wzmocnienie zasobów organizacji (m.in. poprzez rozwój umiejętności i kompetencji pracowników);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urynkowienie organizacji, w tym poprzez budowanie relacji organizacji społeczeństwa obywatelskiego z organizacjami pracodawców i biznesem;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rozwój sieci centrów organizacji pozarządowych;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działania na rzecz rozwoju lokalnej filantropii oraz społecznej odpowiedzialności biznesu. </a:t>
            </a:r>
          </a:p>
          <a:p>
            <a:pPr marL="612775" indent="-34290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rabicPeriod" startAt="3"/>
            </a:pPr>
            <a:r>
              <a:rPr lang="pl-PL" sz="1600" dirty="0"/>
              <a:t>Projekty ukierunkowane na wzmocnienie potencjału pomorskich </a:t>
            </a:r>
            <a:r>
              <a:rPr lang="pl-PL" sz="1600" b="1" dirty="0"/>
              <a:t>partnerów społecznych</a:t>
            </a:r>
            <a:r>
              <a:rPr lang="pl-PL" sz="1600" dirty="0"/>
              <a:t>, </a:t>
            </a:r>
            <a:br>
              <a:rPr lang="pl-PL" sz="1600" dirty="0"/>
            </a:br>
            <a:r>
              <a:rPr lang="pl-PL" sz="1600" dirty="0"/>
              <a:t>w szczególności poprzez: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wzmocnienie zasobów (m.in. poprzez rozwój umiejętności i kompetencji pracowników);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budowanie relacji partnerów społecznych z JST, NGO, biznesem, szkolnictwem (głównie zawodowym) i nauką,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działania na rzecz rozwoju społecznej odpowiedzialności biznesu;</a:t>
            </a:r>
          </a:p>
          <a:p>
            <a:pPr marL="990600" indent="-361950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eriod"/>
            </a:pPr>
            <a:r>
              <a:rPr lang="pl-PL" sz="1600" dirty="0"/>
              <a:t>realizację inicjatyw wpisujących się w misję partnerów społecznych.</a:t>
            </a:r>
          </a:p>
          <a:p>
            <a:r>
              <a:rPr lang="pl-PL" b="1" dirty="0"/>
              <a:t>Konkurencyjny </a:t>
            </a:r>
            <a:r>
              <a:rPr lang="pl-PL" dirty="0"/>
              <a:t>sposób wyboru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307900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</a:t>
            </a:r>
            <a:endParaRPr lang="pl-PL" sz="1600" b="1" dirty="0">
              <a:latin typeface="+mn-lt"/>
            </a:endParaRP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Ocenie podlega zgodność projektu ze szczegółowymi uwarunkowaniami określonymi w opisie celu szczegółowego (l) w FEP 2021-2027 oraz w opisie Działania 5.21. w SZOP, tj.:</a:t>
            </a:r>
          </a:p>
          <a:p>
            <a:pPr marL="885825" lvl="2" indent="-342900">
              <a:buFont typeface="+mj-lt"/>
              <a:buAutoNum type="alphaLcPeriod"/>
            </a:pPr>
            <a:r>
              <a:rPr lang="pl-PL" sz="1600" dirty="0">
                <a:latin typeface="+mn-lt"/>
              </a:rPr>
              <a:t>czy średni koszt jednostkowy odpowiadający wsparciu podmiotu </a:t>
            </a:r>
            <a:r>
              <a:rPr lang="pl-PL" sz="1600" b="1" dirty="0">
                <a:latin typeface="+mn-lt"/>
              </a:rPr>
              <a:t>organizacji społeczeństwa obywatelskiego</a:t>
            </a:r>
            <a:r>
              <a:rPr lang="pl-PL" sz="1600" dirty="0">
                <a:latin typeface="+mn-lt"/>
              </a:rPr>
              <a:t> w projekcie określony został na poziomie maksymalnie 525 tys. zł wydatków ogółem projektu (jeśli dotyczy)?</a:t>
            </a:r>
          </a:p>
          <a:p>
            <a:pPr marL="885825" lvl="2" indent="-342900">
              <a:buFont typeface="+mj-lt"/>
              <a:buAutoNum type="alphaLcPeriod"/>
            </a:pPr>
            <a:r>
              <a:rPr lang="pl-PL" sz="1600" dirty="0">
                <a:latin typeface="+mn-lt"/>
              </a:rPr>
              <a:t>czy w ramach projektu założono realizację wskaźnika rezultatu Liczba przedstawicieli </a:t>
            </a:r>
            <a:r>
              <a:rPr lang="pl-PL" sz="1600" b="1" dirty="0">
                <a:latin typeface="+mn-lt"/>
              </a:rPr>
              <a:t>organizacji społeczeństwa obywatelskiego</a:t>
            </a:r>
            <a:r>
              <a:rPr lang="pl-PL" sz="1600" dirty="0">
                <a:latin typeface="+mn-lt"/>
              </a:rPr>
              <a:t>, którzy zdobyli nowe umiejętności, wiedzę lub uzyskali kwalifikacje na poziomie co najmniej </a:t>
            </a:r>
            <a:r>
              <a:rPr lang="pl-PL" sz="1600" b="1" dirty="0">
                <a:latin typeface="+mn-lt"/>
              </a:rPr>
              <a:t>65%</a:t>
            </a:r>
            <a:r>
              <a:rPr lang="pl-PL" sz="1600" dirty="0">
                <a:latin typeface="+mn-lt"/>
              </a:rPr>
              <a:t> wartości wskaźnika produktu Liczba przedstawicieli organizacji społeczeństwa obywatelskiego (w tym wolontariuszy) objętych wsparciem (jeśli dotyczy)?</a:t>
            </a:r>
          </a:p>
          <a:p>
            <a:pPr marL="885825" lvl="2" indent="-342900">
              <a:buFont typeface="+mj-lt"/>
              <a:buAutoNum type="alphaLcPeriod"/>
            </a:pPr>
            <a:r>
              <a:rPr lang="pl-PL" sz="1600" dirty="0">
                <a:solidFill>
                  <a:srgbClr val="FF0000"/>
                </a:solidFill>
                <a:latin typeface="+mn-lt"/>
              </a:rPr>
              <a:t>czy wydatki ogółem projektu wynoszą maksymalnie 1 575 000 zł (dotyczy wyłącznie projektów skierowanych do organizacji społeczeństwa obywatelskiego)?</a:t>
            </a: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Kryterium uważa się za spełnione, jeśli projekt spełnił wszystkie powyższe warunki (o ile dotyczą).</a:t>
            </a:r>
          </a:p>
          <a:p>
            <a:pPr marL="542925" lvl="2" indent="0">
              <a:buNone/>
            </a:pPr>
            <a:r>
              <a:rPr lang="pl-PL" sz="1600" b="1" dirty="0">
                <a:latin typeface="+mn-lt"/>
              </a:rPr>
              <a:t>Kryterium podlega uzupełnieniu lub poprawie na wezwanie IZ FEP.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(1/2)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7" y="990670"/>
            <a:ext cx="9649072" cy="5957519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809625" lvl="2" indent="-250825"/>
            <a:r>
              <a:rPr lang="pl-PL" b="1" dirty="0"/>
              <a:t>Status Organizacji Pożytku Publicznego</a:t>
            </a:r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pl-PL" sz="1500" dirty="0"/>
              <a:t>Ocenie podlega, czy projekt zakłada wsparcie dla organizacji pozarządowych posiadających status Organizacji Pożytku Publicznego (OPP).</a:t>
            </a:r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pl-PL" sz="1500" b="1" dirty="0"/>
              <a:t>0 pkt </a:t>
            </a:r>
            <a:r>
              <a:rPr lang="pl-PL" sz="1500" dirty="0"/>
              <a:t>– projekt nie zakłada wsparcia dla organizacji pozarządowych posiadających status Organizacji Pożytku Publicznego (OPP).</a:t>
            </a:r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pl-PL" sz="1500" b="1" dirty="0"/>
              <a:t>1 pkt </a:t>
            </a:r>
            <a:r>
              <a:rPr lang="pl-PL" sz="1500" dirty="0"/>
              <a:t>– projekt zakłada wsparcie dla organizacji pozarządowych posiadających status Organizacji Pożytku Publicznego (OPP).</a:t>
            </a:r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r>
              <a:rPr lang="pl-PL" sz="1500" b="1" dirty="0"/>
              <a:t>Kryterium dotyczy wyłącznie projektów skierowanych do organizacji społeczeństwa obywatelskiego.</a:t>
            </a:r>
          </a:p>
          <a:p>
            <a:pPr marL="809625" lvl="2" indent="-250825"/>
            <a:r>
              <a:rPr lang="pl-PL" b="1" dirty="0"/>
              <a:t>Lokalizacja siedziby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500" dirty="0"/>
              <a:t>Ocenie podlega, czy projekt zakłada wsparcie dla organizacji pozarządowych posiadających siedzibę na terenie gmin wiejskich i wiejsko-miejskich.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500" b="1" dirty="0"/>
              <a:t>0 pkt </a:t>
            </a:r>
            <a:r>
              <a:rPr lang="pl-PL" sz="1500" dirty="0"/>
              <a:t>– projekt nie zakłada wsparcia dla organizacji pozarządowych posiadających siedzibę na terenie gmin wiejskich i wiejsko-miejskich.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500" b="1" dirty="0"/>
              <a:t>1 pkt </a:t>
            </a:r>
            <a:r>
              <a:rPr lang="pl-PL" sz="1500" dirty="0"/>
              <a:t>– projekt w całości lub w części zakłada wsparcie dla organizacji pozarządowych posiadających siedzibę na terenie gmin wiejskich i wiejsko-miejskich.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sz="1500" b="1" dirty="0"/>
              <a:t>Kryterium dotyczy wyłącznie projektów skierowanych do organizacji społeczeństwa obywatelskiego.</a:t>
            </a:r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endParaRPr lang="pl-PL" sz="1500" b="1" dirty="0"/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endParaRPr lang="pl-PL" sz="1500" b="1" dirty="0"/>
          </a:p>
          <a:p>
            <a:pPr marL="542925" lvl="2" indent="0">
              <a:lnSpc>
                <a:spcPts val="2200"/>
              </a:lnSpc>
              <a:spcBef>
                <a:spcPts val="600"/>
              </a:spcBef>
              <a:buNone/>
            </a:pPr>
            <a:endParaRPr lang="pl-PL" sz="1500" b="1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 (2/2)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990670"/>
            <a:ext cx="8885871" cy="4229327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D: Krajowe Obszary Strategicznej Interwencji</a:t>
            </a:r>
          </a:p>
          <a:p>
            <a:pPr marL="542925" lvl="2" indent="0">
              <a:buNone/>
            </a:pPr>
            <a:r>
              <a:rPr lang="pl-PL" sz="1600" dirty="0"/>
              <a:t>Ocenia podlega realizacja projektu na obszarze  miast średnich tracących funkcje społeczno-gospodarcze lub gmin zagrożonych trwałą marginalizacją.</a:t>
            </a:r>
          </a:p>
          <a:p>
            <a:pPr marL="542925" lvl="2" indent="0">
              <a:buNone/>
            </a:pPr>
            <a:r>
              <a:rPr lang="pl-PL" sz="1600" b="1" dirty="0"/>
              <a:t>0 pkt </a:t>
            </a:r>
            <a:r>
              <a:rPr lang="pl-PL" sz="1600" dirty="0"/>
              <a:t>– projekt nie jest zlokalizowany na obszarze miast średnich tracących funkcje społeczno-gospodarcze lub gmin zagrożonych trwałą marginalizacją.</a:t>
            </a:r>
          </a:p>
          <a:p>
            <a:pPr marL="542925" lvl="2" indent="0">
              <a:buNone/>
            </a:pPr>
            <a:r>
              <a:rPr lang="pl-PL" sz="1600" b="1" dirty="0"/>
              <a:t>1 pkt </a:t>
            </a:r>
            <a:r>
              <a:rPr lang="pl-PL" sz="1600" dirty="0"/>
              <a:t>– projekt jest częściowo  zlokalizowany na obszarze miast średnich tracących funkcje społeczno-gospodarcze lub gmin zagrożonych trwałą marginalizacją.</a:t>
            </a:r>
          </a:p>
          <a:p>
            <a:pPr marL="542925" lvl="2" indent="0">
              <a:buNone/>
            </a:pPr>
            <a:r>
              <a:rPr lang="pl-PL" sz="1600" b="1" dirty="0"/>
              <a:t>2 pkt </a:t>
            </a:r>
            <a:r>
              <a:rPr lang="pl-PL" sz="1600" dirty="0"/>
              <a:t>– projekt jest w całości zlokalizowany na obszarze miast średnich tracących funkcje społeczno-gospodarcze lub gmin zagrożonych trwałą marginalizacją.</a:t>
            </a:r>
          </a:p>
          <a:p>
            <a:pPr marL="542925" lvl="2" indent="0">
              <a:buNone/>
            </a:pPr>
            <a:r>
              <a:rPr lang="pl-PL" sz="1600" b="1" dirty="0"/>
              <a:t>Ocena dokonywana jest na podstawie Kontraktu Programowego dla Województwa Pomorskiego.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301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092" y="352377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</a:t>
            </a:r>
            <a:r>
              <a:rPr lang="pl-PL"/>
              <a:t>tabela punktów</a:t>
            </a:r>
            <a:endParaRPr lang="pl-PL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68A56523-F479-4A62-B53F-41C2D98C1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100228"/>
              </p:ext>
            </p:extLst>
          </p:nvPr>
        </p:nvGraphicFramePr>
        <p:xfrm>
          <a:off x="798726" y="826362"/>
          <a:ext cx="9371717" cy="57137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24231">
                  <a:extLst>
                    <a:ext uri="{9D8B030D-6E8A-4147-A177-3AD203B41FA5}">
                      <a16:colId xmlns:a16="http://schemas.microsoft.com/office/drawing/2014/main" val="2530761542"/>
                    </a:ext>
                  </a:extLst>
                </a:gridCol>
                <a:gridCol w="780995">
                  <a:extLst>
                    <a:ext uri="{9D8B030D-6E8A-4147-A177-3AD203B41FA5}">
                      <a16:colId xmlns:a16="http://schemas.microsoft.com/office/drawing/2014/main" val="230803823"/>
                    </a:ext>
                  </a:extLst>
                </a:gridCol>
                <a:gridCol w="1483889">
                  <a:extLst>
                    <a:ext uri="{9D8B030D-6E8A-4147-A177-3AD203B41FA5}">
                      <a16:colId xmlns:a16="http://schemas.microsoft.com/office/drawing/2014/main" val="1255221287"/>
                    </a:ext>
                  </a:extLst>
                </a:gridCol>
                <a:gridCol w="859094">
                  <a:extLst>
                    <a:ext uri="{9D8B030D-6E8A-4147-A177-3AD203B41FA5}">
                      <a16:colId xmlns:a16="http://schemas.microsoft.com/office/drawing/2014/main" val="603256576"/>
                    </a:ext>
                  </a:extLst>
                </a:gridCol>
                <a:gridCol w="623508">
                  <a:extLst>
                    <a:ext uri="{9D8B030D-6E8A-4147-A177-3AD203B41FA5}">
                      <a16:colId xmlns:a16="http://schemas.microsoft.com/office/drawing/2014/main" val="738828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Nazwa kryterium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Waga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Maksymalna liczba punktów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Udział 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*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76911"/>
                  </a:ext>
                </a:extLst>
              </a:tr>
              <a:tr h="310883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 projektu (1-2)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2,5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7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7145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Potrzeba realizacji projektu: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Specyfika grupy docelowej (0-1-2)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Problemy grupy docelowej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Sposób rekrutacji (0-1-3)</a:t>
                      </a:r>
                    </a:p>
                    <a:p>
                      <a:pPr marL="266700" indent="-171450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Dane i ich źródła (0-1-2)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/>
                        <a:t>45%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7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161925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Kompleksowość projektu: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Zakres zadań w kontekście problemów (0-1-3)</a:t>
                      </a:r>
                    </a:p>
                    <a:p>
                      <a:pPr marL="266700" indent="-161925" algn="l" fontAlgn="b">
                        <a:buFontTx/>
                        <a:buChar char="-"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Jakość zadań (0-1-3)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30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/>
                        <a:t>27%</a:t>
                      </a:r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630814"/>
                  </a:ext>
                </a:extLst>
              </a:tr>
              <a:tr h="251793">
                <a:tc>
                  <a:txBody>
                    <a:bodyPr/>
                    <a:lstStyle/>
                    <a:p>
                      <a:pPr marL="85725" indent="0" algn="l" fontAlgn="b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Komplementarność projektu (0-2)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2,5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48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0" algn="l" fontAlgn="b">
                        <a:tabLst/>
                      </a:pP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Doświadczenie wnioskodawcy/Partnera (0-1-2)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10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9%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R2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060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Status Organizacji Pożytku Publicznego (0-1)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253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Lokalizacja siedziby (0-1)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9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Krajowe Obszary Strategicznej Interwencji (0-1-2)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/>
                        <a:t>4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4%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04124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85725" indent="0" algn="r" fontAlgn="b"/>
                      <a:r>
                        <a:rPr lang="pl-PL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</a:t>
                      </a: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112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100%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50934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E5F4F77B-0093-46C2-B92F-A48FF81D9749}"/>
              </a:ext>
            </a:extLst>
          </p:cNvPr>
          <p:cNvSpPr/>
          <p:nvPr/>
        </p:nvSpPr>
        <p:spPr>
          <a:xfrm>
            <a:off x="798725" y="6704964"/>
            <a:ext cx="9371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 W przypadku uzyskania przez więcej niż jeden projekt takiej samej łącznej liczby punktów, o kolejności projektów na liście decydować będzie wynik oceny w kryteriach rozstrzygających zgodnie z ich kolejnością.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21952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7674" y="3635821"/>
            <a:ext cx="6048318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1332</TotalTime>
  <Words>814</Words>
  <Application>Microsoft Office PowerPoint</Application>
  <PresentationFormat>Niestandardowy</PresentationFormat>
  <Paragraphs>113</Paragraphs>
  <Slides>7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Open Sans</vt:lpstr>
      <vt:lpstr>Motyw pakietu Office</vt:lpstr>
      <vt:lpstr>Kryteria wyboru projektów  dla Działania 5.21. Aktywność obywatelska  w zakresie wzmocnienia potencjału pomorskich organizacji społeczeństwa obywatelskiego i partnerów społecznych</vt:lpstr>
      <vt:lpstr>Działanie 5.21. Aktywność obywatelska </vt:lpstr>
      <vt:lpstr>Kryteria wyboru projektów – formalne</vt:lpstr>
      <vt:lpstr>Kryteria wyboru projektów – merytoryczne (1/2)</vt:lpstr>
      <vt:lpstr>Kryteria wyboru projektów – merytoryczne (2/2)</vt:lpstr>
      <vt:lpstr>Kryteria wyboru projektów – tabela punktów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144</cp:revision>
  <cp:lastPrinted>2023-07-18T06:40:47Z</cp:lastPrinted>
  <dcterms:created xsi:type="dcterms:W3CDTF">2022-06-22T09:40:44Z</dcterms:created>
  <dcterms:modified xsi:type="dcterms:W3CDTF">2023-11-29T10:15:06Z</dcterms:modified>
</cp:coreProperties>
</file>