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90" r:id="rId2"/>
    <p:sldId id="959" r:id="rId3"/>
    <p:sldId id="972" r:id="rId4"/>
    <p:sldId id="281" r:id="rId5"/>
    <p:sldId id="976" r:id="rId6"/>
    <p:sldId id="971" r:id="rId7"/>
    <p:sldId id="342" r:id="rId8"/>
    <p:sldId id="341" r:id="rId9"/>
    <p:sldId id="340" r:id="rId10"/>
    <p:sldId id="328" r:id="rId11"/>
    <p:sldId id="284" r:id="rId12"/>
    <p:sldId id="338" r:id="rId13"/>
    <p:sldId id="339" r:id="rId14"/>
    <p:sldId id="974" r:id="rId15"/>
    <p:sldId id="973" r:id="rId16"/>
    <p:sldId id="337" r:id="rId17"/>
    <p:sldId id="260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walczuk Jakub" initials="KJ" lastIdx="0" clrIdx="0">
    <p:extLst>
      <p:ext uri="{19B8F6BF-5375-455C-9EA6-DF929625EA0E}">
        <p15:presenceInfo xmlns:p15="http://schemas.microsoft.com/office/powerpoint/2012/main" userId="S-1-5-21-352459600-126056257-345019615-47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71345" autoAdjust="0"/>
  </p:normalViewPr>
  <p:slideViewPr>
    <p:cSldViewPr snapToGrid="0">
      <p:cViewPr varScale="1">
        <p:scale>
          <a:sx n="81" d="100"/>
          <a:sy n="8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1906-F7D7-4590-990D-B9D902344738}" type="datetimeFigureOut">
              <a:rPr lang="pl-PL" smtClean="0"/>
              <a:t>2024-10-02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4E63-7224-469D-9C03-58FE018829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1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799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99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2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698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79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681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59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79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79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96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6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A4E63-7224-469D-9C03-58FE018829E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45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0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40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56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2024-10-02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6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169419" y="1799461"/>
            <a:ext cx="9853164" cy="39201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99" y="3094953"/>
            <a:ext cx="9031400" cy="986800"/>
          </a:xfrm>
        </p:spPr>
        <p:txBody>
          <a:bodyPr anchor="t" anchorCtr="0">
            <a:normAutofit/>
          </a:bodyPr>
          <a:lstStyle>
            <a:lvl1pPr algn="ctr">
              <a:lnSpc>
                <a:spcPts val="3629"/>
              </a:lnSpc>
              <a:defRPr sz="2903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2024-10-02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pl-PL" altLang="pl-PL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44AD720-0363-406B-9E7D-99645A5BE6CD}" type="slidenum">
              <a:rPr lang="pl-PL" altLang="pl-PL" sz="855" smtClean="0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pl-PL" altLang="pl-PL" sz="85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2024-10-02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26" y="417780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0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2024-10-02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8" y="5846001"/>
            <a:ext cx="10097758" cy="751766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60" y="952912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85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7" y="685377"/>
            <a:ext cx="2744050" cy="10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31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0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8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0543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14962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7181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5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sok.gov.pl/hydroportal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741" y="3051888"/>
            <a:ext cx="8996517" cy="1004864"/>
          </a:xfrm>
        </p:spPr>
        <p:txBody>
          <a:bodyPr>
            <a:noAutofit/>
          </a:bodyPr>
          <a:lstStyle/>
          <a:p>
            <a:r>
              <a:rPr lang="pl-PL" sz="2400" dirty="0"/>
              <a:t>Uwarunkowania wsparcia w Działaniu 2.9. Przystosowanie do zmian klimatu – Szczegółowy Opis Priorytetów oraz kryteria wyboru projektów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96AA398-3522-410B-85E9-4B36BB6C7778}"/>
              </a:ext>
            </a:extLst>
          </p:cNvPr>
          <p:cNvSpPr txBox="1">
            <a:spLocks/>
          </p:cNvSpPr>
          <p:nvPr/>
        </p:nvSpPr>
        <p:spPr>
          <a:xfrm>
            <a:off x="2986466" y="4478243"/>
            <a:ext cx="7184985" cy="10048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6" rtl="0" eaLnBrk="1" latinLnBrk="0" hangingPunct="1">
              <a:lnSpc>
                <a:spcPts val="3629"/>
              </a:lnSpc>
              <a:spcBef>
                <a:spcPct val="0"/>
              </a:spcBef>
              <a:buNone/>
              <a:defRPr sz="2903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sz="1814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8BB35F2-EAD9-4908-B665-5BAEB9105554}"/>
              </a:ext>
            </a:extLst>
          </p:cNvPr>
          <p:cNvSpPr txBox="1"/>
          <p:nvPr/>
        </p:nvSpPr>
        <p:spPr>
          <a:xfrm>
            <a:off x="7399194" y="4980675"/>
            <a:ext cx="2772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2"/>
                </a:solidFill>
              </a:rPr>
              <a:t>Gdańsk, 4 października 2024 r.</a:t>
            </a:r>
          </a:p>
        </p:txBody>
      </p:sp>
    </p:spTree>
    <p:extLst>
      <p:ext uri="{BB962C8B-B14F-4D97-AF65-F5344CB8AC3E}">
        <p14:creationId xmlns:p14="http://schemas.microsoft.com/office/powerpoint/2010/main" val="159746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 vert="horz" lIns="0" tIns="72000" rIns="0" bIns="72000" rtlCol="0" anchor="ctr" anchorCtr="0"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68613" y="998268"/>
            <a:ext cx="9852728" cy="20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3" indent="-342900" algn="l" defTabSz="914406" rtl="0" eaLnBrk="1" fontAlgn="auto" latinLnBrk="0" hangingPunct="1">
              <a:lnSpc>
                <a:spcPts val="2177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5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B8C2065-8705-4C8D-9D36-C5BFD7BE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26422"/>
            <a:ext cx="9741320" cy="1074866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Typy projektów </a:t>
            </a:r>
            <a:br>
              <a:rPr lang="pl-PL" sz="2400" dirty="0"/>
            </a:br>
            <a:r>
              <a:rPr lang="pl-PL" sz="2400" dirty="0"/>
              <a:t>• w zakresie systemów monitorowania, wczesnego ostrzegania i prognozowania wystąpienia zagrożeń naturalnych oraz wzmacniania służb ratowniczych: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2403328-13F2-4701-856A-8777000862CB}"/>
              </a:ext>
            </a:extLst>
          </p:cNvPr>
          <p:cNvSpPr txBox="1"/>
          <p:nvPr/>
        </p:nvSpPr>
        <p:spPr>
          <a:xfrm>
            <a:off x="1212328" y="2168137"/>
            <a:ext cx="976529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7"/>
            </a:pPr>
            <a:r>
              <a:rPr lang="pl-PL" dirty="0"/>
              <a:t>Budowa, rozbudowa </a:t>
            </a:r>
            <a:r>
              <a:rPr lang="pl-PL" b="1" dirty="0"/>
              <a:t>systemów monitorowania, wczesnego ostrzegania i prognozowania wystąpienia zagrożeń naturalnych, a także szybkiego reagowania.</a:t>
            </a:r>
          </a:p>
          <a:p>
            <a:pPr marL="342900" indent="-342900">
              <a:spcAft>
                <a:spcPts val="600"/>
              </a:spcAft>
              <a:buAutoNum type="arabicPeriod" startAt="7"/>
            </a:pPr>
            <a:r>
              <a:rPr lang="pl-PL" dirty="0"/>
              <a:t>Zakup specjalistycznego wyposażenia oraz budowa, rozbudowa infrastruktury, niezbędnych w celu </a:t>
            </a:r>
            <a:r>
              <a:rPr lang="pl-PL" b="1" dirty="0"/>
              <a:t>prowadzenia akcji ratowniczych </a:t>
            </a:r>
            <a:r>
              <a:rPr lang="pl-PL" dirty="0"/>
              <a:t>oraz</a:t>
            </a:r>
            <a:r>
              <a:rPr lang="pl-PL" b="1" dirty="0"/>
              <a:t> usuwania skutków katastrof naturalnych </a:t>
            </a:r>
            <a:r>
              <a:rPr lang="pl-PL" dirty="0"/>
              <a:t>lub awarii chemiczno-ekologicznych dla </a:t>
            </a:r>
            <a:r>
              <a:rPr lang="pl-PL" b="1" dirty="0"/>
              <a:t>jednostek ochotniczych straży pożarnych </a:t>
            </a:r>
            <a:r>
              <a:rPr lang="pl-PL" dirty="0"/>
              <a:t>włączonych do </a:t>
            </a:r>
            <a:r>
              <a:rPr lang="pl-PL" b="1" dirty="0"/>
              <a:t>Krajowego Systemu Ratowniczo-Gaśniczego.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A88C41D-1538-49A6-A33F-A13D8CA7A534}"/>
              </a:ext>
            </a:extLst>
          </p:cNvPr>
          <p:cNvSpPr/>
          <p:nvPr/>
        </p:nvSpPr>
        <p:spPr>
          <a:xfrm>
            <a:off x="1212328" y="4227617"/>
            <a:ext cx="9699650" cy="23039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Projekty składane w ramach naboru mogą realizować typy projektu 1-6 </a:t>
            </a:r>
            <a:r>
              <a:rPr lang="pl-PL" b="1" dirty="0">
                <a:solidFill>
                  <a:schemeClr val="tx1"/>
                </a:solidFill>
              </a:rPr>
              <a:t>lub</a:t>
            </a:r>
            <a:r>
              <a:rPr lang="pl-PL" dirty="0">
                <a:solidFill>
                  <a:schemeClr val="tx1"/>
                </a:solidFill>
              </a:rPr>
              <a:t> 7-8.</a:t>
            </a:r>
          </a:p>
          <a:p>
            <a:r>
              <a:rPr lang="pl-PL" dirty="0">
                <a:solidFill>
                  <a:schemeClr val="tx1"/>
                </a:solidFill>
              </a:rPr>
              <a:t>Powyższe oznacza, iż w ramach jednego projektu </a:t>
            </a:r>
            <a:r>
              <a:rPr lang="pl-PL" b="1" dirty="0">
                <a:solidFill>
                  <a:schemeClr val="tx1"/>
                </a:solidFill>
              </a:rPr>
              <a:t>nie ma możliwości połączenia typów projektu 1-6 z typami projektu 7-8. </a:t>
            </a:r>
            <a:r>
              <a:rPr lang="pl-PL" dirty="0">
                <a:solidFill>
                  <a:schemeClr val="tx1"/>
                </a:solidFill>
              </a:rPr>
              <a:t>W przypadku projektów realizujących typy projektów 1-6, działania z zakresu systemów monitorowania, wczesnego ostrzegania i prognozowania wystąpienia zagrożeń naturalnych oraz wzmacniania służb ratowniczych mogą mieć </a:t>
            </a:r>
            <a:r>
              <a:rPr lang="pl-PL" b="1" dirty="0">
                <a:solidFill>
                  <a:schemeClr val="tx1"/>
                </a:solidFill>
              </a:rPr>
              <a:t>wyłącznie charakter uzupełniający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04" y="1160820"/>
            <a:ext cx="9514680" cy="6190005"/>
          </a:xfrm>
        </p:spPr>
        <p:txBody>
          <a:bodyPr>
            <a:normAutofit/>
          </a:bodyPr>
          <a:lstStyle/>
          <a:p>
            <a:pPr marL="96492" lvl="1" indent="0">
              <a:lnSpc>
                <a:spcPct val="120000"/>
              </a:lnSpc>
              <a:spcBef>
                <a:spcPts val="1633"/>
              </a:spcBef>
              <a:spcAft>
                <a:spcPts val="1089"/>
              </a:spcAft>
              <a:buClr>
                <a:schemeClr val="accent1"/>
              </a:buClr>
              <a:buNone/>
            </a:pPr>
            <a:r>
              <a:rPr lang="pl-PL" sz="1800" b="1" dirty="0">
                <a:latin typeface="+mn-lt"/>
              </a:rPr>
              <a:t>Ukierunkowanie terytorialne - </a:t>
            </a:r>
            <a:r>
              <a:rPr lang="pl-PL" sz="1800" dirty="0">
                <a:latin typeface="+mn-lt"/>
              </a:rPr>
              <a:t>obszar województwa </a:t>
            </a:r>
            <a:r>
              <a:rPr lang="pl-PL" sz="1800" b="1" dirty="0">
                <a:latin typeface="+mn-lt"/>
              </a:rPr>
              <a:t>z wyłączeniem obszarów wskazanych w:</a:t>
            </a:r>
          </a:p>
          <a:p>
            <a:pPr marL="622300" lvl="1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Strategii ZIT dla Obszaru Metropolitalnego Gdańsk-Gdynia-Sopot (uprawnionych do wsparcia w ramach Działania 2.10.)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Strategiach ZIT dla Miejskich Obszarów Funkcjonalnych (uprawnionych do wsparcia w ramach Działania 2.11.):</a:t>
            </a:r>
          </a:p>
          <a:p>
            <a:pPr marL="457202" lvl="1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pl-PL" sz="1800" dirty="0">
                <a:latin typeface="+mn-lt"/>
              </a:rPr>
              <a:t>● Bytowa		● Chojnic-Człuchowa</a:t>
            </a:r>
          </a:p>
          <a:p>
            <a:pPr marL="457202" lvl="1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pl-PL" sz="1800" dirty="0">
                <a:latin typeface="+mn-lt"/>
              </a:rPr>
              <a:t>● Kościerzyny		● Kwidzyna</a:t>
            </a:r>
          </a:p>
          <a:p>
            <a:pPr marL="457202" lvl="1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pl-PL" sz="1800" dirty="0">
                <a:latin typeface="+mn-lt"/>
              </a:rPr>
              <a:t>● Lęborka		● Malborka-Sztumu</a:t>
            </a:r>
          </a:p>
          <a:p>
            <a:pPr marL="457202" lvl="1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pl-PL" sz="1800" dirty="0">
                <a:latin typeface="+mn-lt"/>
              </a:rPr>
              <a:t>● Słupska-Ustki	● Starogardu Gdańskiego</a:t>
            </a:r>
          </a:p>
          <a:p>
            <a:pPr marL="457202" lvl="1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pl-PL" sz="1800" dirty="0">
                <a:latin typeface="+mn-lt"/>
              </a:rPr>
              <a:t>przy czym w ramach </a:t>
            </a:r>
            <a:r>
              <a:rPr lang="pl-PL" sz="1800" b="1" dirty="0">
                <a:latin typeface="+mn-lt"/>
              </a:rPr>
              <a:t>typów projektu 1- 5 </a:t>
            </a:r>
            <a:r>
              <a:rPr lang="pl-PL" sz="1800" dirty="0">
                <a:latin typeface="+mn-lt"/>
              </a:rPr>
              <a:t>wspierane będą </a:t>
            </a:r>
            <a:r>
              <a:rPr lang="pl-PL" sz="1800" b="1" dirty="0">
                <a:latin typeface="+mn-lt"/>
              </a:rPr>
              <a:t>wyłącznie </a:t>
            </a:r>
            <a:r>
              <a:rPr lang="pl-PL" sz="1800" dirty="0">
                <a:latin typeface="+mn-lt"/>
              </a:rPr>
              <a:t>projekty realizowane na obszarach </a:t>
            </a:r>
            <a:r>
              <a:rPr lang="pl-PL" sz="1800" b="1" dirty="0">
                <a:latin typeface="+mn-lt"/>
              </a:rPr>
              <a:t>miast i miejscowości poniżej 20 tys. mieszkańców </a:t>
            </a:r>
            <a:r>
              <a:rPr lang="pl-PL" sz="1800" dirty="0">
                <a:latin typeface="+mn-lt"/>
              </a:rPr>
              <a:t>oraz </a:t>
            </a:r>
            <a:r>
              <a:rPr lang="pl-PL" sz="1800" b="1" dirty="0">
                <a:latin typeface="+mn-lt"/>
              </a:rPr>
              <a:t>stolic powiatów poniżej 15 tys. mieszkańców. </a:t>
            </a:r>
            <a:r>
              <a:rPr lang="pl-PL" sz="1800" dirty="0">
                <a:latin typeface="+mn-lt"/>
              </a:rPr>
              <a:t>Liczba mieszkańców ustalona będzie na podstawie danych Głównego Urzędu Statystycznego aktualnych na dzień ogłoszenia naboru wniosków o dofinansowanie.</a:t>
            </a:r>
          </a:p>
          <a:p>
            <a:pPr marL="457202" lvl="1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endParaRPr lang="pl-PL" sz="1800" dirty="0">
              <a:latin typeface="+mn-lt"/>
            </a:endParaRPr>
          </a:p>
          <a:p>
            <a:pPr marL="457202" lvl="1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endParaRPr lang="pl-PL" sz="1800" dirty="0">
              <a:latin typeface="+mn-lt"/>
            </a:endParaRPr>
          </a:p>
          <a:p>
            <a:pPr marL="457202" lvl="1" indent="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None/>
            </a:pPr>
            <a:endParaRPr lang="pl-PL" sz="1800" dirty="0">
              <a:latin typeface="+mn-lt"/>
            </a:endParaRPr>
          </a:p>
          <a:p>
            <a:pPr marL="96492" lvl="1" indent="0">
              <a:lnSpc>
                <a:spcPct val="120000"/>
              </a:lnSpc>
              <a:spcBef>
                <a:spcPts val="1633"/>
              </a:spcBef>
              <a:spcAft>
                <a:spcPts val="1089"/>
              </a:spcAft>
              <a:buClr>
                <a:schemeClr val="accent1"/>
              </a:buClr>
              <a:buNone/>
            </a:pPr>
            <a:endParaRPr lang="pl-PL" sz="1600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984CE7-EDBE-40D2-913C-9427F575F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834ED361-6195-41EA-883A-03E98BFB58AC}"/>
              </a:ext>
            </a:extLst>
          </p:cNvPr>
          <p:cNvSpPr txBox="1">
            <a:spLocks/>
          </p:cNvSpPr>
          <p:nvPr/>
        </p:nvSpPr>
        <p:spPr>
          <a:xfrm>
            <a:off x="1056904" y="448722"/>
            <a:ext cx="9154530" cy="5488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400" dirty="0"/>
              <a:t>Działanie 2.9. Przystosowanie do zmian klimatu </a:t>
            </a:r>
          </a:p>
        </p:txBody>
      </p:sp>
    </p:spTree>
    <p:extLst>
      <p:ext uri="{BB962C8B-B14F-4D97-AF65-F5344CB8AC3E}">
        <p14:creationId xmlns:p14="http://schemas.microsoft.com/office/powerpoint/2010/main" val="50422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26422"/>
            <a:ext cx="9741320" cy="598995"/>
          </a:xfrm>
        </p:spPr>
        <p:txBody>
          <a:bodyPr>
            <a:normAutofit/>
          </a:bodyPr>
          <a:lstStyle/>
          <a:p>
            <a:r>
              <a:rPr lang="pl-PL" sz="2400" dirty="0"/>
              <a:t>Najważniejsze warunki realizacji projektów (1/3)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12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061294" y="517332"/>
            <a:ext cx="9850684" cy="5932583"/>
          </a:xfrm>
          <a:prstGeom prst="rect">
            <a:avLst/>
          </a:prstGeom>
        </p:spPr>
        <p:txBody>
          <a:bodyPr vert="horz" lIns="0" tIns="0" rIns="0" bIns="0" rtlCol="0">
            <a:normAutofit fontScale="40000" lnSpcReduction="20000"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l-PL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Wykluczone są projekty, które spowodują zastosowanie art. 4 ust. 7 dyrektywy 2000/60/WE Parlamentu Europejskiego i Rady z dnia 23 października 2000 r. ustanawiającej ramy wspólnotowego działania w dziedzinie polityki wodnej.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4000" b="1" dirty="0">
                <a:latin typeface="+mn-lt"/>
                <a:cs typeface="Calibri" panose="020F0502020204030204" pitchFamily="34" charset="0"/>
              </a:rPr>
              <a:t>Nie będą wspierane </a:t>
            </a:r>
            <a:r>
              <a:rPr lang="pl-PL" sz="4000" dirty="0">
                <a:latin typeface="+mn-lt"/>
              </a:rPr>
              <a:t>projekty związane z gospodarką 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ściekami komunalnymi.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W ramach czwartego typu  projektu, w przypadku i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ndywidualnych rozwiązań w zakresie adaptacji do zmian klimatu </a:t>
            </a:r>
            <a:r>
              <a:rPr lang="pl-PL" sz="4000" dirty="0">
                <a:latin typeface="+mn-lt"/>
                <a:cs typeface="Calibri" panose="020F0502020204030204" pitchFamily="34" charset="0"/>
              </a:rPr>
              <a:t>(np. indywidualnych systemów zatrzymywania, zagospodarowania i wykorzystania wód opadowych i roztopowych w miejscu ich powstawania, zielonych podwórek, zielonych dachów i ścian budynków, ogrodów deszczowych) </a:t>
            </a:r>
            <a:r>
              <a:rPr lang="pl-PL" sz="4000" dirty="0">
                <a:latin typeface="+mn-lt"/>
              </a:rPr>
              <a:t>przygotowanych przez np. właścicieli domów jednorodzinnych, wspólnoty mieszkaniowe 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- wspierane będą tylko projekty </a:t>
            </a:r>
            <a:r>
              <a:rPr lang="pl-PL" sz="4000" dirty="0">
                <a:latin typeface="+mn-lt"/>
              </a:rPr>
              <a:t>realizowane w ramach 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programów opracowanych i wdrażanych przez gminy lub stowarzyszenia</a:t>
            </a:r>
            <a:r>
              <a:rPr lang="pl-PL" sz="4000" dirty="0">
                <a:latin typeface="+mn-lt"/>
              </a:rPr>
              <a:t>, w tym stowarzyszenia założone przez mieszkańców.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Projekty obejmujące budowę, rozbudowę 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kanalizacji deszczowej muszą wynikać z miejskich planów adaptacji do zmian klimatu </a:t>
            </a:r>
            <a:r>
              <a:rPr lang="pl-PL" sz="4000" dirty="0">
                <a:latin typeface="+mn-lt"/>
              </a:rPr>
              <a:t>lub 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gminnych programów ochrony środowiska.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4000" dirty="0">
                <a:latin typeface="+mn-lt"/>
              </a:rPr>
              <a:t>W ramach czwartego typu  projektu, projekty obejmujące 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budowę systemów zbierania wód opadowych muszą być realizowane w połączeniu z</a:t>
            </a:r>
            <a:r>
              <a:rPr lang="pl-PL" sz="4000" dirty="0">
                <a:latin typeface="+mn-lt"/>
              </a:rPr>
              <a:t> elementami, które mają na celu 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zatrzymanie wody w miejscu opadu, takimi jak błękitno-zielona infrastruktura </a:t>
            </a:r>
            <a:r>
              <a:rPr lang="pl-PL" sz="4000" dirty="0">
                <a:latin typeface="+mn-lt"/>
              </a:rPr>
              <a:t>bazująca przede wszystkim </a:t>
            </a:r>
            <a:r>
              <a:rPr lang="pl-PL" sz="4000" b="1" dirty="0">
                <a:latin typeface="+mn-lt"/>
                <a:cs typeface="Calibri" panose="020F0502020204030204" pitchFamily="34" charset="0"/>
              </a:rPr>
              <a:t>na rozwiązaniach opartych na naturze.</a:t>
            </a:r>
            <a:endParaRPr lang="pl-PL" sz="4000" dirty="0">
              <a:latin typeface="+mn-lt"/>
            </a:endParaRPr>
          </a:p>
          <a:p>
            <a:pPr marL="452438" lvl="1" indent="-366713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7606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26422"/>
            <a:ext cx="9741320" cy="598995"/>
          </a:xfrm>
        </p:spPr>
        <p:txBody>
          <a:bodyPr>
            <a:normAutofit/>
          </a:bodyPr>
          <a:lstStyle/>
          <a:p>
            <a:r>
              <a:rPr lang="pl-PL" sz="2400" dirty="0"/>
              <a:t>Najważniejsze warunki realizacji projektów (2/3)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13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15976" y="884460"/>
            <a:ext cx="9850683" cy="55247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 ramach piątego typu projektu, w zakresie </a:t>
            </a:r>
            <a:r>
              <a:rPr lang="pl-PL" sz="1800" b="1" dirty="0" err="1">
                <a:latin typeface="+mn-lt"/>
                <a:cs typeface="Calibri" panose="020F0502020204030204" pitchFamily="34" charset="0"/>
              </a:rPr>
              <a:t>renaturyzacji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 obszarów </a:t>
            </a:r>
            <a:r>
              <a:rPr lang="pl-PL" sz="1800" dirty="0">
                <a:latin typeface="+mn-lt"/>
              </a:rPr>
              <a:t>od wód zależnych 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wspierane będą tylko </a:t>
            </a:r>
            <a:r>
              <a:rPr lang="pl-PL" sz="1800" dirty="0">
                <a:latin typeface="+mn-lt"/>
              </a:rPr>
              <a:t>projekty:</a:t>
            </a:r>
          </a:p>
          <a:p>
            <a:pPr marL="80645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o lokalnej skali oddziaływania,</a:t>
            </a:r>
          </a:p>
          <a:p>
            <a:pPr marL="80645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realizowane przez podmioty inne niż administracja rządowa, podległe jej organy i jednostki organizacyjne.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 ramach szóstego typu projektu, w zakresie 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budowli przeciwpowodziowych </a:t>
            </a:r>
            <a:r>
              <a:rPr lang="pl-PL" sz="1800" dirty="0">
                <a:latin typeface="+mn-lt"/>
              </a:rPr>
              <a:t>wspierane </a:t>
            </a:r>
            <a:r>
              <a:rPr lang="pl-PL" sz="1800" b="1" dirty="0">
                <a:latin typeface="+mn-lt"/>
              </a:rPr>
              <a:t>będą wyłącznie</a:t>
            </a:r>
            <a:r>
              <a:rPr lang="pl-PL" sz="1800" dirty="0">
                <a:latin typeface="+mn-lt"/>
              </a:rPr>
              <a:t>: </a:t>
            </a:r>
          </a:p>
          <a:p>
            <a:pPr marL="80645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przedsięwzięcia o lokalnej skali oddziaływania, wynikające z potrzeb jednostek samorządu terytorialnego,</a:t>
            </a:r>
          </a:p>
          <a:p>
            <a:pPr marL="80645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projekty nie mające negatywnego wpływu na stan lub potencjał ekologiczny jednolitych części wód.</a:t>
            </a:r>
            <a:endParaRPr lang="pl-PL" sz="1800" b="1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+mn-lt"/>
                <a:cs typeface="Calibri" panose="020F0502020204030204" pitchFamily="34" charset="0"/>
              </a:rPr>
              <a:t>Wyłączona</a:t>
            </a:r>
            <a:r>
              <a:rPr lang="pl-PL" sz="1800" dirty="0">
                <a:latin typeface="+mn-lt"/>
              </a:rPr>
              <a:t> ze wsparcia (niekwalifikowalna) 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jest infrastruktura rekreacyjna</a:t>
            </a:r>
            <a:r>
              <a:rPr lang="pl-PL" sz="1800" dirty="0">
                <a:latin typeface="+mn-lt"/>
              </a:rPr>
              <a:t>, np. place zabaw, siłownie, boiska, miejsca na ognisko, altany, wiaty.</a:t>
            </a:r>
            <a:endParaRPr lang="pl-PL" sz="1800" b="1" dirty="0">
              <a:latin typeface="+mn-lt"/>
            </a:endParaRPr>
          </a:p>
          <a:p>
            <a:pPr marL="463550" indent="0"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latin typeface="+mn-lt"/>
            </a:endParaRPr>
          </a:p>
          <a:p>
            <a:pPr marL="80645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l-PL" sz="2100" dirty="0">
              <a:latin typeface="+mn-lt"/>
            </a:endParaRPr>
          </a:p>
          <a:p>
            <a:pPr marL="80645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l-PL" sz="2100" dirty="0">
              <a:latin typeface="+mn-lt"/>
            </a:endParaRPr>
          </a:p>
          <a:p>
            <a:pPr marL="542925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6"/>
            </a:pPr>
            <a:endParaRPr lang="pl-PL" sz="2000" dirty="0"/>
          </a:p>
          <a:p>
            <a:pPr marL="542925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6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0987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26422"/>
            <a:ext cx="9741320" cy="598995"/>
          </a:xfrm>
        </p:spPr>
        <p:txBody>
          <a:bodyPr>
            <a:normAutofit/>
          </a:bodyPr>
          <a:lstStyle/>
          <a:p>
            <a:r>
              <a:rPr lang="pl-PL" sz="2400" dirty="0"/>
              <a:t>Najważniejsze warunki realizacji projektów (3/3)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14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70659" y="1282534"/>
            <a:ext cx="9315253" cy="48036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 ramach ósmego typu projektu oraz działań uzupełniających w zakresie 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wzmacniania służb ratowniczych: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latin typeface="+mn-lt"/>
              </a:rPr>
              <a:t>realizowane 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będą wyłącznie </a:t>
            </a:r>
            <a:r>
              <a:rPr lang="pl-PL" sz="1800" dirty="0">
                <a:latin typeface="+mn-lt"/>
              </a:rPr>
              <a:t>przedsięwzięcia obejmujące jednostki 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ochotniczych straży pożarnych włączonych do Krajowego Systemu Ratowniczo-Gaśniczego,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1800" b="1" dirty="0">
                <a:latin typeface="+mn-lt"/>
                <a:cs typeface="Calibri" panose="020F0502020204030204" pitchFamily="34" charset="0"/>
              </a:rPr>
              <a:t>wyłączone ze wsparcia </a:t>
            </a:r>
            <a:r>
              <a:rPr lang="pl-PL" sz="1800" dirty="0">
                <a:latin typeface="+mn-lt"/>
              </a:rPr>
              <a:t>będą 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budynki/części budynków nieprzeznaczone do prowadzenia akcji ratowniczych </a:t>
            </a:r>
            <a:r>
              <a:rPr lang="pl-PL" sz="1800" dirty="0">
                <a:latin typeface="+mn-lt"/>
                <a:cs typeface="Calibri" panose="020F0502020204030204" pitchFamily="34" charset="0"/>
              </a:rPr>
              <a:t>oraz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 usuwania skutków katastrof naturalnych </a:t>
            </a:r>
            <a:r>
              <a:rPr lang="pl-PL" sz="1800" dirty="0">
                <a:latin typeface="+mn-lt"/>
                <a:cs typeface="Calibri" panose="020F0502020204030204" pitchFamily="34" charset="0"/>
              </a:rPr>
              <a:t>lub </a:t>
            </a:r>
            <a:r>
              <a:rPr lang="pl-PL" sz="1800" b="1" dirty="0">
                <a:latin typeface="+mn-lt"/>
                <a:cs typeface="Calibri" panose="020F0502020204030204" pitchFamily="34" charset="0"/>
              </a:rPr>
              <a:t>awarii chemiczno-ekologicznych.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b="1" dirty="0">
              <a:latin typeface="+mn-lt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W ramach </a:t>
            </a:r>
            <a:r>
              <a:rPr lang="pl-PL" sz="1800" b="1" dirty="0">
                <a:latin typeface="+mn-lt"/>
              </a:rPr>
              <a:t>ósmego typu projektu </a:t>
            </a:r>
            <a:r>
              <a:rPr lang="pl-PL" sz="1800" dirty="0">
                <a:latin typeface="+mn-lt"/>
              </a:rPr>
              <a:t>dotyczącego</a:t>
            </a:r>
            <a:r>
              <a:rPr lang="pl-PL" sz="1800" b="1" dirty="0">
                <a:latin typeface="+mn-lt"/>
              </a:rPr>
              <a:t> </a:t>
            </a:r>
            <a:r>
              <a:rPr lang="pl-PL" sz="1800" dirty="0">
                <a:latin typeface="+mn-lt"/>
              </a:rPr>
              <a:t>wzmacniania potencjału służb ratowniczych </a:t>
            </a:r>
            <a:r>
              <a:rPr lang="pl-PL" sz="1800" b="1" dirty="0">
                <a:latin typeface="+mn-lt"/>
              </a:rPr>
              <a:t>minimalna wartość projektu </a:t>
            </a:r>
            <a:r>
              <a:rPr lang="pl-PL" sz="1800" dirty="0">
                <a:latin typeface="+mn-lt"/>
              </a:rPr>
              <a:t>wynosi </a:t>
            </a:r>
            <a:r>
              <a:rPr lang="pl-PL" sz="1800" b="1" dirty="0">
                <a:latin typeface="+mn-lt"/>
              </a:rPr>
              <a:t>250 tysięcy złotych.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l-PL" sz="1800" b="1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Podatek VAT i koszty pośrednie w projekcie są niekwalifikowalne.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b="1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b="1" dirty="0">
              <a:latin typeface="+mn-lt"/>
            </a:endParaRPr>
          </a:p>
          <a:p>
            <a:pPr marL="542925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6"/>
            </a:pPr>
            <a:endParaRPr lang="pl-PL" sz="2000" dirty="0"/>
          </a:p>
          <a:p>
            <a:pPr marL="542925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6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8828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472" y="1376516"/>
            <a:ext cx="8958699" cy="4410981"/>
          </a:xfrm>
        </p:spPr>
        <p:txBody>
          <a:bodyPr>
            <a:normAutofit/>
          </a:bodyPr>
          <a:lstStyle/>
          <a:p>
            <a:pPr marL="76330" lvl="1" indent="0">
              <a:lnSpc>
                <a:spcPct val="120000"/>
              </a:lnSpc>
              <a:spcBef>
                <a:spcPts val="0"/>
              </a:spcBef>
              <a:spcAft>
                <a:spcPts val="1089"/>
              </a:spcAft>
              <a:buClr>
                <a:schemeClr val="accent1"/>
              </a:buClr>
              <a:buNone/>
            </a:pPr>
            <a:r>
              <a:rPr lang="pl-PL" sz="1800" b="1" dirty="0">
                <a:latin typeface="+mn-lt"/>
              </a:rPr>
              <a:t>Projekty preferowane </a:t>
            </a:r>
          </a:p>
          <a:p>
            <a:pPr lvl="0"/>
            <a:r>
              <a:rPr lang="pl-PL" sz="1800" dirty="0">
                <a:latin typeface="+mn-lt"/>
              </a:rPr>
              <a:t>uzgodnione w ramach Zintegrowanych Porozumień Terytorialnych,</a:t>
            </a:r>
          </a:p>
          <a:p>
            <a:r>
              <a:rPr lang="pl-PL" sz="1800" dirty="0">
                <a:latin typeface="+mn-lt"/>
              </a:rPr>
              <a:t>realizujące zalecenia związane z realizacją zasady DNSH wskazane w „Analizie spełniania zasady DNSH dla projektu programu Fundusze Europejskie dla Pomorza 2021-2027”,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w szczególności dotyczące ochrony terenów zieleni takich jak </a:t>
            </a: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(nie dotyczy typów projektu 7-8):</a:t>
            </a:r>
            <a:endParaRPr lang="pl-PL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wprowadzanie gatunków roślin będzie oparte przede wszystkim na </a:t>
            </a:r>
            <a:r>
              <a:rPr lang="pl-PL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nasadzeniach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gatunków rodzimych z uwzględnieniem lokalnych warunków klimatycznych i siedliskowych,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maksymalizacja ochrony istniejącej roślinności (zwłaszcza wysokiej),</a:t>
            </a:r>
            <a:endParaRPr lang="pl-PL" sz="1800" dirty="0">
              <a:latin typeface="+mn-lt"/>
            </a:endParaRPr>
          </a:p>
          <a:p>
            <a:pPr lvl="0"/>
            <a:r>
              <a:rPr lang="pl-PL" sz="1800" dirty="0">
                <a:latin typeface="+mn-lt"/>
              </a:rPr>
              <a:t>w których przewidziano możliwość współpracy, polegającej na włączeniu podmiotów z innych państw członkowskich UE lub spoza UE we wdrażanie planów adaptacji do zmian klimatu </a:t>
            </a:r>
            <a:r>
              <a:rPr lang="pl-PL" sz="1800" b="1" dirty="0">
                <a:latin typeface="+mn-lt"/>
              </a:rPr>
              <a:t>  (nie dotyczy typów projektu 7-8).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984CE7-EDBE-40D2-913C-9427F575F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834ED361-6195-41EA-883A-03E98BFB58AC}"/>
              </a:ext>
            </a:extLst>
          </p:cNvPr>
          <p:cNvSpPr txBox="1">
            <a:spLocks/>
          </p:cNvSpPr>
          <p:nvPr/>
        </p:nvSpPr>
        <p:spPr>
          <a:xfrm>
            <a:off x="1883472" y="448721"/>
            <a:ext cx="8031078" cy="927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400" dirty="0"/>
              <a:t>Działanie 2.9. Przystosowanie do zmian klimatu </a:t>
            </a:r>
          </a:p>
        </p:txBody>
      </p:sp>
    </p:spTree>
    <p:extLst>
      <p:ext uri="{BB962C8B-B14F-4D97-AF65-F5344CB8AC3E}">
        <p14:creationId xmlns:p14="http://schemas.microsoft.com/office/powerpoint/2010/main" val="112112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326422"/>
            <a:ext cx="9741320" cy="598995"/>
          </a:xfrm>
        </p:spPr>
        <p:txBody>
          <a:bodyPr>
            <a:normAutofit/>
          </a:bodyPr>
          <a:lstStyle/>
          <a:p>
            <a:r>
              <a:rPr lang="pl-PL" sz="2400" dirty="0"/>
              <a:t>Wnioskodawcy uprawnieni do złożenia wniosku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14772"/>
            <a:fld id="{EB4015AA-59F6-416B-87A6-8E3D940284E2}" type="slidenum">
              <a:rPr lang="pl-PL">
                <a:solidFill>
                  <a:srgbClr val="002073"/>
                </a:solidFill>
              </a:rPr>
              <a:pPr defTabSz="414772"/>
              <a:t>16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70658" y="1120876"/>
            <a:ext cx="10394995" cy="51306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pl-PL" sz="1800" dirty="0">
                <a:latin typeface="+mn-lt"/>
              </a:rPr>
              <a:t>W ramach naboru do złożenia wniosku uprawnione są następujące podmioty:</a:t>
            </a:r>
          </a:p>
          <a:p>
            <a:pPr lvl="0"/>
            <a:r>
              <a:rPr lang="pl-PL" sz="1800" dirty="0">
                <a:latin typeface="+mn-lt"/>
              </a:rPr>
              <a:t>jednostki organizacyjne działające w imieniu </a:t>
            </a:r>
            <a:r>
              <a:rPr lang="pl-PL" sz="1800" dirty="0" err="1">
                <a:latin typeface="+mn-lt"/>
              </a:rPr>
              <a:t>jst</a:t>
            </a:r>
            <a:r>
              <a:rPr lang="pl-PL" sz="1800" dirty="0">
                <a:latin typeface="+mn-lt"/>
              </a:rPr>
              <a:t>, </a:t>
            </a:r>
          </a:p>
          <a:p>
            <a:pPr lvl="0"/>
            <a:r>
              <a:rPr lang="pl-PL" sz="1800" dirty="0" err="1">
                <a:latin typeface="+mn-lt"/>
              </a:rPr>
              <a:t>jst</a:t>
            </a:r>
            <a:r>
              <a:rPr lang="pl-PL" sz="1800" dirty="0">
                <a:latin typeface="+mn-lt"/>
              </a:rPr>
              <a:t>, </a:t>
            </a:r>
          </a:p>
          <a:p>
            <a:pPr lvl="0"/>
            <a:r>
              <a:rPr lang="pl-PL" sz="1800" dirty="0">
                <a:latin typeface="+mn-lt"/>
              </a:rPr>
              <a:t>organizacje pozarządowe,</a:t>
            </a:r>
          </a:p>
          <a:p>
            <a:pPr lvl="0"/>
            <a:r>
              <a:rPr lang="pl-PL" sz="1800" dirty="0">
                <a:latin typeface="+mn-lt"/>
              </a:rPr>
              <a:t>partnerstwa publiczno-prywatne,</a:t>
            </a:r>
          </a:p>
          <a:p>
            <a:pPr lvl="0"/>
            <a:r>
              <a:rPr lang="pl-PL" sz="1800" dirty="0">
                <a:latin typeface="+mn-lt"/>
              </a:rPr>
              <a:t>podmioty świadczące usługi publiczne w ramach realizacji obowiązków własnych </a:t>
            </a:r>
            <a:r>
              <a:rPr lang="pl-PL" sz="1800" dirty="0" err="1">
                <a:latin typeface="+mn-lt"/>
              </a:rPr>
              <a:t>jst</a:t>
            </a:r>
            <a:r>
              <a:rPr lang="pl-PL" sz="1800" dirty="0">
                <a:latin typeface="+mn-lt"/>
              </a:rPr>
              <a:t>,</a:t>
            </a:r>
          </a:p>
          <a:p>
            <a:pPr lvl="0"/>
            <a:r>
              <a:rPr lang="pl-PL" sz="1800" dirty="0">
                <a:latin typeface="+mn-lt"/>
              </a:rPr>
              <a:t>spółki wodne, </a:t>
            </a:r>
          </a:p>
          <a:p>
            <a:pPr lvl="0"/>
            <a:r>
              <a:rPr lang="pl-PL" sz="1800" dirty="0">
                <a:latin typeface="+mn-lt"/>
              </a:rPr>
              <a:t>wspólnoty, spółdzielnie mieszkaniowe i TBS.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Ze wsparcia w ramach naboru </a:t>
            </a:r>
            <a:r>
              <a:rPr lang="pl-PL" sz="1800" b="1" dirty="0">
                <a:latin typeface="+mn-lt"/>
              </a:rPr>
              <a:t>wykluczone są projekty </a:t>
            </a:r>
            <a:r>
              <a:rPr lang="pl-PL" sz="1800" dirty="0">
                <a:latin typeface="+mn-lt"/>
              </a:rPr>
              <a:t>których wnioskodawcami/partnerami są </a:t>
            </a:r>
            <a:r>
              <a:rPr lang="pl-PL" sz="1800" b="1" dirty="0" err="1">
                <a:latin typeface="+mn-lt"/>
              </a:rPr>
              <a:t>jst</a:t>
            </a:r>
            <a:r>
              <a:rPr lang="pl-PL" sz="1800" b="1" dirty="0">
                <a:latin typeface="+mn-lt"/>
              </a:rPr>
              <a:t>, mające status Obserwatora w ZIT lub jednostki organizacyjne i spółki od nich zależne</a:t>
            </a:r>
            <a:r>
              <a:rPr lang="pl-PL" sz="1800" dirty="0">
                <a:latin typeface="+mn-lt"/>
              </a:rPr>
              <a:t>, jeżeli podmioty te wskazane zostały w „Porozumieniu w sprawie realizacji instrumentu Zintegrowane Inwestycje Terytorialne” jako uprawnione do wsparcia w Działaniach 2.10. lub 2.11. FEP 2021-2027.</a:t>
            </a:r>
          </a:p>
        </p:txBody>
      </p:sp>
    </p:spTree>
    <p:extLst>
      <p:ext uri="{BB962C8B-B14F-4D97-AF65-F5344CB8AC3E}">
        <p14:creationId xmlns:p14="http://schemas.microsoft.com/office/powerpoint/2010/main" val="274969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5">
            <a:extLst>
              <a:ext uri="{FF2B5EF4-FFF2-40B4-BE49-F238E27FC236}">
                <a16:creationId xmlns:a16="http://schemas.microsoft.com/office/drawing/2014/main" id="{80683CB0-5D83-43DD-B3FD-D0C64C3A6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291" y="2383810"/>
            <a:ext cx="9602680" cy="28089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br>
              <a:rPr lang="pl-PL" sz="362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29" dirty="0"/>
              <a:t>Dziękuję za uwagę</a:t>
            </a:r>
            <a:br>
              <a:rPr lang="pl-PL" sz="3629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2">
            <a:extLst>
              <a:ext uri="{FF2B5EF4-FFF2-40B4-BE49-F238E27FC236}">
                <a16:creationId xmlns:a16="http://schemas.microsoft.com/office/drawing/2014/main" id="{58A82D5A-09F8-4E91-AF57-81249783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817" y="1"/>
            <a:ext cx="8625696" cy="8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Ogólny podział finansowy FEP 2021-2027</a:t>
            </a:r>
          </a:p>
        </p:txBody>
      </p:sp>
      <p:graphicFrame>
        <p:nvGraphicFramePr>
          <p:cNvPr id="12" name="Symbol zastępczy zawartości 9">
            <a:extLst>
              <a:ext uri="{FF2B5EF4-FFF2-40B4-BE49-F238E27FC236}">
                <a16:creationId xmlns:a16="http://schemas.microsoft.com/office/drawing/2014/main" id="{D4EB422F-D64F-414B-B6A6-197E05B599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23400" y="766917"/>
          <a:ext cx="8925394" cy="5977289"/>
        </p:xfrm>
        <a:graphic>
          <a:graphicData uri="http://schemas.openxmlformats.org/drawingml/2006/table">
            <a:tbl>
              <a:tblPr/>
              <a:tblGrid>
                <a:gridCol w="2448561">
                  <a:extLst>
                    <a:ext uri="{9D8B030D-6E8A-4147-A177-3AD203B41FA5}">
                      <a16:colId xmlns:a16="http://schemas.microsoft.com/office/drawing/2014/main" val="4256480173"/>
                    </a:ext>
                  </a:extLst>
                </a:gridCol>
                <a:gridCol w="955983">
                  <a:extLst>
                    <a:ext uri="{9D8B030D-6E8A-4147-A177-3AD203B41FA5}">
                      <a16:colId xmlns:a16="http://schemas.microsoft.com/office/drawing/2014/main" val="2810933740"/>
                    </a:ext>
                  </a:extLst>
                </a:gridCol>
                <a:gridCol w="933777">
                  <a:extLst>
                    <a:ext uri="{9D8B030D-6E8A-4147-A177-3AD203B41FA5}">
                      <a16:colId xmlns:a16="http://schemas.microsoft.com/office/drawing/2014/main" val="726546274"/>
                    </a:ext>
                  </a:extLst>
                </a:gridCol>
                <a:gridCol w="2632567">
                  <a:extLst>
                    <a:ext uri="{9D8B030D-6E8A-4147-A177-3AD203B41FA5}">
                      <a16:colId xmlns:a16="http://schemas.microsoft.com/office/drawing/2014/main" val="4232231696"/>
                    </a:ext>
                  </a:extLst>
                </a:gridCol>
                <a:gridCol w="896353">
                  <a:extLst>
                    <a:ext uri="{9D8B030D-6E8A-4147-A177-3AD203B41FA5}">
                      <a16:colId xmlns:a16="http://schemas.microsoft.com/office/drawing/2014/main" val="957743468"/>
                    </a:ext>
                  </a:extLst>
                </a:gridCol>
                <a:gridCol w="1058153">
                  <a:extLst>
                    <a:ext uri="{9D8B030D-6E8A-4147-A177-3AD203B41FA5}">
                      <a16:colId xmlns:a16="http://schemas.microsoft.com/office/drawing/2014/main" val="1943910285"/>
                    </a:ext>
                  </a:extLst>
                </a:gridCol>
              </a:tblGrid>
              <a:tr h="381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 Polityki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Priorytet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15673"/>
                  </a:ext>
                </a:extLst>
              </a:tr>
              <a:tr h="14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Bardziej inteligentna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183,8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FE dla konkurencyjnego </a:t>
                      </a:r>
                      <a:b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inteligentnego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183,8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23443"/>
                  </a:ext>
                </a:extLst>
              </a:tr>
              <a:tr h="6553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Bardziej przyjazna dla środowiska, niskoemisyjna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491,3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FE dla zielonego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342,9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51928"/>
                  </a:ext>
                </a:extLst>
              </a:tr>
              <a:tr h="6553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FE dla mobilnego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00481"/>
                  </a:ext>
                </a:extLst>
              </a:tr>
              <a:tr h="463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Lepiej połączona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250,7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FE dla lepiej połączonego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25056"/>
                  </a:ext>
                </a:extLst>
              </a:tr>
              <a:tr h="3948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Europa o silniejszym wymiarze społecznym (EFS+/EFRR)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r>
                        <a:rPr lang="pl-PL" sz="17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EFS+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477,2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 FE dla silnego społecznie Pomorza (EFS+)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100,0%</a:t>
                      </a:r>
                      <a:b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pl-PL" sz="17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EFS</a:t>
                      </a: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477,2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95635"/>
                  </a:ext>
                </a:extLst>
              </a:tr>
              <a:tr h="442307">
                <a:tc vMerge="1">
                  <a:txBody>
                    <a:bodyPr/>
                    <a:lstStyle/>
                    <a:p>
                      <a:pPr algn="l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233,5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 FE dla silnego społecznie Pomorza (EFRR)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233,5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96776"/>
                  </a:ext>
                </a:extLst>
              </a:tr>
              <a:tr h="327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Europa bliżej obywateli (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45,0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 FE dla Pomorza bliższego obywatelom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3702"/>
                  </a:ext>
                </a:extLst>
              </a:tr>
              <a:tr h="2895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Pomoc Techniczna (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EFRR+EFS+)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70,2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 Pomoc techniczna (EFS+)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89880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 Pomoc techniczna  (EFRR)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11357"/>
                  </a:ext>
                </a:extLst>
              </a:tr>
              <a:tr h="3812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l-PL" sz="1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Ogółem FEP 2021-2027 (mln EUR</a:t>
                      </a:r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1 751,8</a:t>
                      </a:r>
                      <a:endParaRPr lang="pl-PL" sz="1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454"/>
                  </a:ext>
                </a:extLst>
              </a:tr>
              <a:tr h="381265"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1 254,4 (EFRR) + 497,4 (EFS+)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1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4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74B72CE-6580-4604-9A20-3DC79EC666D8}"/>
              </a:ext>
            </a:extLst>
          </p:cNvPr>
          <p:cNvSpPr txBox="1">
            <a:spLocks noChangeArrowheads="1"/>
          </p:cNvSpPr>
          <p:nvPr/>
        </p:nvSpPr>
        <p:spPr>
          <a:xfrm>
            <a:off x="1595304" y="263044"/>
            <a:ext cx="9072696" cy="56896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l-PL" altLang="pl-PL" sz="2800" b="1" kern="0" dirty="0">
                <a:solidFill>
                  <a:srgbClr val="002073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Priorytet 2. </a:t>
            </a:r>
            <a:r>
              <a:rPr lang="pl-PL" sz="2800" b="1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zielonego Pomorza (EFRR)</a:t>
            </a:r>
            <a:endParaRPr lang="pl-PL" altLang="pl-PL" sz="2800" b="1" kern="0" dirty="0">
              <a:solidFill>
                <a:srgbClr val="002073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EA6B55E-456F-45D7-8ED1-B8DB9B6DC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16881"/>
              </p:ext>
            </p:extLst>
          </p:nvPr>
        </p:nvGraphicFramePr>
        <p:xfrm>
          <a:off x="1631504" y="993370"/>
          <a:ext cx="8928992" cy="5131677"/>
        </p:xfrm>
        <a:graphic>
          <a:graphicData uri="http://schemas.openxmlformats.org/drawingml/2006/table">
            <a:tbl>
              <a:tblPr firstRow="1" bandRow="1"/>
              <a:tblGrid>
                <a:gridCol w="580985">
                  <a:extLst>
                    <a:ext uri="{9D8B030D-6E8A-4147-A177-3AD203B41FA5}">
                      <a16:colId xmlns:a16="http://schemas.microsoft.com/office/drawing/2014/main" val="2979204556"/>
                    </a:ext>
                  </a:extLst>
                </a:gridCol>
                <a:gridCol w="6691823">
                  <a:extLst>
                    <a:ext uri="{9D8B030D-6E8A-4147-A177-3AD203B41FA5}">
                      <a16:colId xmlns:a16="http://schemas.microsoft.com/office/drawing/2014/main" val="320121332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13388632"/>
                    </a:ext>
                  </a:extLst>
                </a:gridCol>
              </a:tblGrid>
              <a:tr h="621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Zakres tematyczny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09002"/>
                  </a:ext>
                </a:extLst>
              </a:tr>
              <a:tr h="6693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Efektywność energetyczna + systemy ciepłownicze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160,7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22583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  <a:tab pos="17145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Odnawialne źródła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42,5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724151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Adaptacja do zmian klimatu</a:t>
                      </a:r>
                      <a:endParaRPr kumimoji="0" lang="pl-PL" sz="2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84260"/>
                  </a:ext>
                </a:extLst>
              </a:tr>
              <a:tr h="5632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Gospodarka wodno-ściekowa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043429"/>
                  </a:ext>
                </a:extLst>
              </a:tr>
              <a:tr h="62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Gospodarka obiegu zamkniętego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54,0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891619"/>
                  </a:ext>
                </a:extLst>
              </a:tr>
              <a:tr h="7085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Różnorodność biologiczna i ochrona przyrody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445928"/>
                  </a:ext>
                </a:extLst>
              </a:tr>
              <a:tr h="7085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Mobilność miejska + tabor transportu publicznego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148,4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1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3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03" y="1426409"/>
            <a:ext cx="5937663" cy="52595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+mn-lt"/>
              </a:rPr>
              <a:t>termin naboru: </a:t>
            </a:r>
            <a:r>
              <a:rPr lang="pl-PL" sz="2000" b="1" dirty="0">
                <a:latin typeface="+mn-lt"/>
              </a:rPr>
              <a:t>8 stycznia 2024 r. </a:t>
            </a:r>
            <a:r>
              <a:rPr lang="pl-PL" sz="2000" dirty="0">
                <a:latin typeface="+mn-lt"/>
              </a:rPr>
              <a:t>– </a:t>
            </a:r>
            <a:r>
              <a:rPr lang="pl-PL" sz="2000" b="1" dirty="0">
                <a:latin typeface="+mn-lt"/>
              </a:rPr>
              <a:t>29 stycznia 2024 r. 		(godz. 9.00) 	    (godz. 23.59)</a:t>
            </a:r>
          </a:p>
          <a:p>
            <a:pPr marL="0" indent="0">
              <a:buNone/>
            </a:pPr>
            <a:endParaRPr lang="pl-PL" sz="2000" b="1" dirty="0">
              <a:latin typeface="+mn-lt"/>
            </a:endParaRP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+mn-lt"/>
              </a:rPr>
              <a:t>ostateczna kwota dofinansowania – określona w oparciu o kurs EBC aktualny na dzień podjęcia decyzji</a:t>
            </a: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+mn-lt"/>
              </a:rPr>
              <a:t>niewystarczająca alokacja – </a:t>
            </a:r>
            <a:r>
              <a:rPr lang="pl-PL" sz="2000" b="1" dirty="0">
                <a:latin typeface="+mn-lt"/>
              </a:rPr>
              <a:t>możliwość</a:t>
            </a:r>
            <a:r>
              <a:rPr lang="pl-PL" sz="2000" dirty="0">
                <a:latin typeface="+mn-lt"/>
              </a:rPr>
              <a:t> </a:t>
            </a:r>
            <a:r>
              <a:rPr lang="pl-PL" sz="2000" b="1" dirty="0">
                <a:latin typeface="+mn-lt"/>
              </a:rPr>
              <a:t>obniżenia dofinansowania </a:t>
            </a:r>
            <a:r>
              <a:rPr lang="pl-PL" sz="2000" dirty="0">
                <a:latin typeface="+mn-lt"/>
              </a:rPr>
              <a:t>wszystkim projektom wybranym do dofinansowania</a:t>
            </a: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+mn-lt"/>
              </a:rPr>
              <a:t>zmiana kursu, dodatkowe środki – </a:t>
            </a:r>
            <a:r>
              <a:rPr lang="pl-PL" sz="2000" b="1" dirty="0">
                <a:latin typeface="+mn-lt"/>
              </a:rPr>
              <a:t>możliwość wyboru dodatkowych projektów </a:t>
            </a:r>
            <a:r>
              <a:rPr lang="pl-PL" sz="2000" dirty="0">
                <a:latin typeface="+mn-lt"/>
              </a:rPr>
              <a:t>(zgodnie z kolejnością na liście)</a:t>
            </a:r>
          </a:p>
          <a:p>
            <a:pPr marL="259232" lvl="1" indent="-259232">
              <a:spcAft>
                <a:spcPts val="1089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F7C3CA74-7DFF-4F1A-A8C5-08A30784842D}"/>
              </a:ext>
            </a:extLst>
          </p:cNvPr>
          <p:cNvSpPr txBox="1">
            <a:spLocks/>
          </p:cNvSpPr>
          <p:nvPr/>
        </p:nvSpPr>
        <p:spPr>
          <a:xfrm>
            <a:off x="1175657" y="401096"/>
            <a:ext cx="8103196" cy="6286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200" dirty="0"/>
              <a:t>Nabór dla Działania 2.9 Przystosowanie do zmian klimatu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671EA2B-C246-46FE-AD9B-103664E4B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66" y="1770212"/>
            <a:ext cx="3726676" cy="28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6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68" y="1272030"/>
            <a:ext cx="10140488" cy="5259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latin typeface="+mn-lt"/>
              </a:rPr>
              <a:t>Alokacja 57 172 302,20 złotych została podzielona następująco:</a:t>
            </a:r>
            <a:endParaRPr lang="pl-PL" sz="1800" dirty="0">
              <a:latin typeface="+mn-lt"/>
            </a:endParaRPr>
          </a:p>
          <a:p>
            <a:pPr lvl="0"/>
            <a:r>
              <a:rPr lang="pl-PL" sz="1800" dirty="0">
                <a:latin typeface="+mn-lt"/>
              </a:rPr>
              <a:t>projekty dotyczące zagospodarowania wód opadowych i roztopowych wraz z błękitno-zieloną infrastrukturą, naturalną i małą retencją wodną (realizujące typy projektu 1-6): </a:t>
            </a:r>
            <a:r>
              <a:rPr lang="pl-PL" sz="1800" b="1" dirty="0">
                <a:latin typeface="+mn-lt"/>
              </a:rPr>
              <a:t>51 455 071,98 złotych</a:t>
            </a:r>
            <a:r>
              <a:rPr lang="pl-PL" sz="1800" dirty="0">
                <a:latin typeface="+mn-lt"/>
              </a:rPr>
              <a:t>, w tym: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b="1" dirty="0">
                <a:latin typeface="+mn-lt"/>
              </a:rPr>
              <a:t>50 108 824,98 złotych</a:t>
            </a:r>
            <a:r>
              <a:rPr lang="pl-PL" sz="1800" dirty="0">
                <a:latin typeface="+mn-lt"/>
              </a:rPr>
              <a:t> ze środków EFRR,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b="1" dirty="0">
                <a:latin typeface="+mn-lt"/>
              </a:rPr>
              <a:t>1 346 247,00 złotych</a:t>
            </a:r>
            <a:r>
              <a:rPr lang="pl-PL" sz="1800" dirty="0">
                <a:latin typeface="+mn-lt"/>
              </a:rPr>
              <a:t> ze środków budżetu państwa,</a:t>
            </a:r>
          </a:p>
          <a:p>
            <a:pPr lvl="0"/>
            <a:r>
              <a:rPr lang="pl-PL" sz="1800" dirty="0">
                <a:latin typeface="+mn-lt"/>
              </a:rPr>
              <a:t>projekty dotyczące systemów monitorowania, wczesnego ostrzegania i prognozowania wystąpienia zagrożeń naturalnych oraz wzmacniania służb ratowniczych (realizujące typy projektu 7-8): </a:t>
            </a:r>
            <a:r>
              <a:rPr lang="pl-PL" sz="1800" b="1" dirty="0">
                <a:latin typeface="+mn-lt"/>
              </a:rPr>
              <a:t>5 717 230,22 złotych</a:t>
            </a:r>
            <a:r>
              <a:rPr lang="pl-PL" sz="1800" dirty="0">
                <a:latin typeface="+mn-lt"/>
              </a:rPr>
              <a:t>, w tym: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b="1" dirty="0">
                <a:latin typeface="+mn-lt"/>
              </a:rPr>
              <a:t>5 567 647,22 złotych</a:t>
            </a:r>
            <a:r>
              <a:rPr lang="pl-PL" sz="1800" dirty="0">
                <a:latin typeface="+mn-lt"/>
              </a:rPr>
              <a:t> ze środków EFRR,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b="1" dirty="0">
                <a:latin typeface="+mn-lt"/>
              </a:rPr>
              <a:t>149 583,00 złotych</a:t>
            </a:r>
            <a:r>
              <a:rPr lang="pl-PL" sz="1800" dirty="0">
                <a:latin typeface="+mn-lt"/>
              </a:rPr>
              <a:t> ze środków budżetu państwa.</a:t>
            </a:r>
          </a:p>
          <a:p>
            <a:pPr marL="0" indent="0">
              <a:buNone/>
            </a:pPr>
            <a:r>
              <a:rPr lang="pl-PL" sz="1800" dirty="0">
                <a:latin typeface="+mn-lt"/>
              </a:rPr>
              <a:t>O wsparcie ze środków </a:t>
            </a:r>
            <a:r>
              <a:rPr lang="pl-PL" sz="1800" b="1" dirty="0">
                <a:latin typeface="+mn-lt"/>
              </a:rPr>
              <a:t>budżetu państwa</a:t>
            </a:r>
            <a:r>
              <a:rPr lang="pl-PL" sz="1800" dirty="0">
                <a:latin typeface="+mn-lt"/>
              </a:rPr>
              <a:t> ubiegać się mogą </a:t>
            </a:r>
            <a:r>
              <a:rPr lang="pl-PL" sz="1800" b="1" dirty="0">
                <a:latin typeface="+mn-lt"/>
              </a:rPr>
              <a:t>wyłącznie podmioty realizujące projekty na terenie gmin</a:t>
            </a:r>
            <a:r>
              <a:rPr lang="pl-PL" sz="1800" dirty="0">
                <a:latin typeface="+mn-lt"/>
              </a:rPr>
              <a:t> wskazanych jako </a:t>
            </a:r>
            <a:r>
              <a:rPr lang="pl-PL" sz="1800" b="1" dirty="0">
                <a:latin typeface="+mn-lt"/>
              </a:rPr>
              <a:t>obszary zagrożone trwałą marginalizacją</a:t>
            </a:r>
            <a:r>
              <a:rPr lang="pl-PL" sz="1800" dirty="0">
                <a:latin typeface="+mn-lt"/>
              </a:rPr>
              <a:t> w województwie pomorskim wyszczególnione w Kontrakcie Programowym dla Województwa Pomorskiego (Lista gmin zagrożonych trwałą marginalizacją w województwie pomorskim stanowi Załącznik nr 3 do Regulaminu).</a:t>
            </a:r>
          </a:p>
          <a:p>
            <a:pPr marL="0" lvl="0" indent="0">
              <a:buNone/>
            </a:pPr>
            <a:endParaRPr lang="pl-PL" dirty="0"/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F7C3CA74-7DFF-4F1A-A8C5-08A30784842D}"/>
              </a:ext>
            </a:extLst>
          </p:cNvPr>
          <p:cNvSpPr txBox="1">
            <a:spLocks/>
          </p:cNvSpPr>
          <p:nvPr/>
        </p:nvSpPr>
        <p:spPr>
          <a:xfrm>
            <a:off x="1175657" y="401096"/>
            <a:ext cx="8103196" cy="6286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200" dirty="0"/>
              <a:t>Nabór dla Działania 2.9 Przystosowanie do zmian klimatu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5FFB01-0A08-4758-82BD-8AD3998AE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152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256083"/>
            <a:ext cx="9741320" cy="1240208"/>
          </a:xfrm>
        </p:spPr>
        <p:txBody>
          <a:bodyPr>
            <a:normAutofit fontScale="90000"/>
          </a:bodyPr>
          <a:lstStyle/>
          <a:p>
            <a:r>
              <a:rPr lang="pl-PL" dirty="0"/>
              <a:t>Typy projektów </a:t>
            </a:r>
            <a:br>
              <a:rPr lang="pl-PL" dirty="0"/>
            </a:br>
            <a:r>
              <a:rPr lang="pl-PL" dirty="0"/>
              <a:t>• w zakresie zagospodarowania wód opadowych i roztopowych wraz z błękitno-zieloną infrastrukturą, naturalną i małą retencją wodną: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907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907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F2C49A9-8314-41F7-8029-9E560ABF7D5E}"/>
              </a:ext>
            </a:extLst>
          </p:cNvPr>
          <p:cNvSpPr txBox="1">
            <a:spLocks/>
          </p:cNvSpPr>
          <p:nvPr/>
        </p:nvSpPr>
        <p:spPr>
          <a:xfrm>
            <a:off x="1170658" y="1971303"/>
            <a:ext cx="9980272" cy="463061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32500" lnSpcReduction="20000"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kumimoji="0" lang="pl-PL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Budowa, rozbudowa </a:t>
            </a:r>
            <a:r>
              <a:rPr kumimoji="0" lang="pl-PL" sz="4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błękitno-zielonej infrastruktury </a:t>
            </a:r>
            <a:r>
              <a:rPr kumimoji="0" lang="pl-PL" sz="4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bazującej przede wszystkim na rozwiązaniach opartych na naturze</a:t>
            </a:r>
            <a:r>
              <a:rPr kumimoji="0" lang="pl-PL" sz="4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pl-PL" sz="49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(np. niecek </a:t>
            </a:r>
            <a:r>
              <a:rPr lang="pl-PL" sz="49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bioretencyjnych</a:t>
            </a:r>
            <a:r>
              <a:rPr lang="pl-PL" sz="49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rowów </a:t>
            </a:r>
            <a:r>
              <a:rPr lang="pl-PL" sz="49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bioretencyjnych</a:t>
            </a:r>
            <a:r>
              <a:rPr lang="pl-PL" sz="49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 infiltracyjnych, ogrodów deszczowych, pasów zieleni połączonych z infiltracją, stawów retencyjnych, muld chłonnych).</a:t>
            </a:r>
            <a:endParaRPr kumimoji="0" lang="pl-PL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lvl="0" indent="-342900">
              <a:spcAft>
                <a:spcPts val="600"/>
              </a:spcAft>
              <a:buFontTx/>
              <a:buAutoNum type="arabicPeriod"/>
              <a:defRPr/>
            </a:pPr>
            <a:r>
              <a:rPr kumimoji="0" lang="pl-PL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Budowa, rozbudowa różnego rodzaju </a:t>
            </a:r>
            <a:r>
              <a:rPr kumimoji="0" lang="pl-PL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form </a:t>
            </a:r>
            <a:r>
              <a:rPr kumimoji="0" lang="pl-PL" sz="4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mikroretencji</a:t>
            </a:r>
            <a:r>
              <a:rPr kumimoji="0" lang="pl-PL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zbiorników retencyjnych</a:t>
            </a:r>
            <a:r>
              <a:rPr kumimoji="0" lang="pl-PL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pl-PL" sz="4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systemów infiltracyjnych, systemów sedymentacyjno-biofiltracyjnych, powierzchni przepuszczalnych oraz przebudowa powierzchni nieprzepuszczalnych na przepuszczalne na dużych powierzchniach </a:t>
            </a:r>
            <a:r>
              <a:rPr lang="pl-PL" sz="49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(np. na boiskach, parkingach, placach, podwórzach)</a:t>
            </a:r>
            <a:r>
              <a:rPr kumimoji="0" lang="pl-PL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których celem jest przede wszystkim zatrzymanie wód opadowych w miejscu opadu.</a:t>
            </a:r>
          </a:p>
          <a:p>
            <a:pPr marL="342900" lvl="0" indent="-342900">
              <a:spcAft>
                <a:spcPts val="600"/>
              </a:spcAft>
              <a:buFontTx/>
              <a:buAutoNum type="arabicPeriod"/>
              <a:defRPr/>
            </a:pPr>
            <a:r>
              <a:rPr kumimoji="0" lang="pl-PL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Działania dotyczące </a:t>
            </a:r>
            <a:r>
              <a:rPr kumimoji="0" lang="pl-PL" sz="4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zwiększania </a:t>
            </a:r>
            <a:r>
              <a:rPr kumimoji="0" lang="pl-PL" sz="4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powierzchni zieleni na terenach miast i wsi </a:t>
            </a:r>
            <a:r>
              <a:rPr lang="pl-PL" sz="49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(np. parków, zieleńców, zieleni ulicznej, zieleni osiedlowej, zielonych podwórek, zielonych dachów i ścian budynków, ogrodów deszczowych, zielonych przystanków komunikacji miejskiej, łąk kwietnych, lasów kieszonkowych </a:t>
            </a:r>
            <a:r>
              <a:rPr lang="pl-PL" sz="4900" b="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Miyawakiego</a:t>
            </a:r>
            <a:r>
              <a:rPr lang="pl-PL" sz="49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)</a:t>
            </a:r>
            <a:r>
              <a:rPr kumimoji="0" lang="pl-PL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342900" marR="0" lvl="0" indent="-342900" algn="l" defTabSz="914406" rtl="0" eaLnBrk="1" fontAlgn="auto" latinLnBrk="0" hangingPunct="1">
              <a:lnSpc>
                <a:spcPts val="3266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6" rtl="0" eaLnBrk="1" fontAlgn="auto" latinLnBrk="0" hangingPunct="1">
              <a:lnSpc>
                <a:spcPts val="3266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6" rtl="0" eaLnBrk="1" fontAlgn="auto" latinLnBrk="0" hangingPunct="1">
              <a:lnSpc>
                <a:spcPts val="3266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311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017B5-F2EC-4723-BB19-828E9EA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13" y="186579"/>
            <a:ext cx="9852728" cy="979757"/>
          </a:xfrm>
        </p:spPr>
        <p:txBody>
          <a:bodyPr/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1FEA5-196E-4BBE-BA88-08AB29B19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E7C00E2-BECD-4B88-B3D5-CE50BA46F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4" y="442215"/>
            <a:ext cx="10619678" cy="597356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976E3D4-9589-4058-B8BB-A43C7EB08C54}"/>
              </a:ext>
            </a:extLst>
          </p:cNvPr>
          <p:cNvSpPr txBox="1"/>
          <p:nvPr/>
        </p:nvSpPr>
        <p:spPr>
          <a:xfrm>
            <a:off x="1769422" y="219257"/>
            <a:ext cx="889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Przykłady rozwiązań w ramach Działania 2.9 Przystosowanie do zmian klimatu </a:t>
            </a:r>
          </a:p>
        </p:txBody>
      </p:sp>
    </p:spTree>
    <p:extLst>
      <p:ext uri="{BB962C8B-B14F-4D97-AF65-F5344CB8AC3E}">
        <p14:creationId xmlns:p14="http://schemas.microsoft.com/office/powerpoint/2010/main" val="81976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256083"/>
            <a:ext cx="9741320" cy="1216457"/>
          </a:xfrm>
        </p:spPr>
        <p:txBody>
          <a:bodyPr>
            <a:normAutofit fontScale="90000"/>
          </a:bodyPr>
          <a:lstStyle/>
          <a:p>
            <a:r>
              <a:rPr lang="pl-PL" dirty="0"/>
              <a:t>Typy projektów </a:t>
            </a:r>
            <a:br>
              <a:rPr lang="pl-PL" dirty="0"/>
            </a:br>
            <a:r>
              <a:rPr lang="pl-PL" dirty="0"/>
              <a:t>• w zakresie zagospodarowania wód opadowych i roztopowych wraz z błękitno-zieloną infrastrukturą, naturalną i małą retencją wodną: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907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907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70658" y="855078"/>
            <a:ext cx="10394995" cy="53246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770C0A8-AC9A-464B-8814-415081A5D142}"/>
              </a:ext>
            </a:extLst>
          </p:cNvPr>
          <p:cNvSpPr txBox="1">
            <a:spLocks/>
          </p:cNvSpPr>
          <p:nvPr/>
        </p:nvSpPr>
        <p:spPr>
          <a:xfrm>
            <a:off x="1061296" y="1593313"/>
            <a:ext cx="9741320" cy="56151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endParaRPr lang="pl-PL" sz="1800" b="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pl-PL" sz="1800" b="0" dirty="0">
                <a:solidFill>
                  <a:schemeClr val="tx1"/>
                </a:solidFill>
                <a:latin typeface="+mn-lt"/>
              </a:rPr>
              <a:t>Budowa, rozbudowa </a:t>
            </a:r>
            <a:r>
              <a:rPr lang="pl-PL" sz="1800" dirty="0">
                <a:solidFill>
                  <a:schemeClr val="tx1"/>
                </a:solidFill>
                <a:latin typeface="+mn-lt"/>
              </a:rPr>
              <a:t>indywidualnych i zbiorczych systemów zatrzymywania</a:t>
            </a:r>
            <a:r>
              <a:rPr lang="pl-PL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pl-PL" sz="1800" dirty="0">
                <a:solidFill>
                  <a:schemeClr val="tx1"/>
                </a:solidFill>
                <a:latin typeface="+mn-lt"/>
              </a:rPr>
              <a:t>zagospodarowania i          wykorzystania wód opadowych i roztopowych w miejscu ich powstawania </a:t>
            </a:r>
            <a:r>
              <a:rPr lang="pl-PL" sz="1800" b="0" dirty="0">
                <a:solidFill>
                  <a:schemeClr val="tx1"/>
                </a:solidFill>
                <a:latin typeface="+mn-lt"/>
              </a:rPr>
              <a:t>tworzących element systemu retencji.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pl-PL" sz="1800" b="0" dirty="0">
                <a:solidFill>
                  <a:srgbClr val="000000"/>
                </a:solidFill>
                <a:latin typeface="+mn-lt"/>
              </a:rPr>
              <a:t>Działania dotyczące </a:t>
            </a:r>
            <a:r>
              <a:rPr lang="pl-PL" sz="1800" dirty="0" err="1">
                <a:solidFill>
                  <a:srgbClr val="000000"/>
                </a:solidFill>
                <a:latin typeface="+mn-lt"/>
              </a:rPr>
              <a:t>renaturyzacji</a:t>
            </a:r>
            <a:r>
              <a:rPr lang="pl-PL" sz="1800" dirty="0">
                <a:solidFill>
                  <a:srgbClr val="000000"/>
                </a:solidFill>
                <a:latin typeface="+mn-lt"/>
              </a:rPr>
              <a:t> obszarów od wód zależnych</a:t>
            </a:r>
            <a:r>
              <a:rPr lang="pl-PL" sz="1800" b="0" dirty="0">
                <a:solidFill>
                  <a:srgbClr val="000000"/>
                </a:solidFill>
                <a:latin typeface="+mn-lt"/>
              </a:rPr>
              <a:t>, utrzymania i</a:t>
            </a:r>
            <a:r>
              <a:rPr lang="pl-PL" sz="1800" dirty="0">
                <a:solidFill>
                  <a:srgbClr val="000000"/>
                </a:solidFill>
                <a:latin typeface="+mn-lt"/>
              </a:rPr>
              <a:t> rozwijania naturalnej retencji</a:t>
            </a:r>
            <a:r>
              <a:rPr lang="pl-PL" sz="1800" b="0" dirty="0">
                <a:solidFill>
                  <a:srgbClr val="000000"/>
                </a:solidFill>
                <a:latin typeface="+mn-lt"/>
              </a:rPr>
              <a:t> poprzez m.in. zachowanie i odtwarzanie lokalnych mokradeł, torfowisk, śródpolnych oczek wodnych.</a:t>
            </a: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Budowa, rozbudowa, przebudowa, odbudowa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budowli przeciwpowodziowych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- </a:t>
            </a: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tylko na obszarach wyznaczonych na mapach zagrożenia powodziowego (MZP) i mapach ryzyka powodziowego (MRP</a:t>
            </a:r>
            <a:r>
              <a:rPr lang="pl-PL" sz="1800" dirty="0">
                <a:solidFill>
                  <a:schemeClr val="tx1"/>
                </a:solidFill>
                <a:latin typeface="+mn-lt"/>
              </a:rPr>
              <a:t>): </a:t>
            </a:r>
            <a:r>
              <a:rPr lang="pl-PL" sz="1800" dirty="0">
                <a:solidFill>
                  <a:schemeClr val="tx1"/>
                </a:solidFill>
                <a:latin typeface="+mn-lt"/>
                <a:hlinkClick r:id="rId6"/>
              </a:rPr>
              <a:t>https://www.isok.gov.pl/hydroportal.html</a:t>
            </a:r>
            <a:r>
              <a:rPr lang="pl-PL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lokalnej skali oddziaływania, wynikające z potrzeb jednostek samorządu terytorialnego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342900" marR="0" lvl="0" indent="-342900" algn="l" defTabSz="914406" rtl="0" eaLnBrk="1" fontAlgn="auto" latinLnBrk="0" hangingPunct="1">
              <a:lnSpc>
                <a:spcPts val="3266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996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45123-73E4-476B-A728-685ED8CB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8" y="256083"/>
            <a:ext cx="9741320" cy="598995"/>
          </a:xfrm>
        </p:spPr>
        <p:txBody>
          <a:bodyPr/>
          <a:lstStyle/>
          <a:p>
            <a:r>
              <a:rPr lang="pl-PL" dirty="0"/>
              <a:t>Działania uzupełniające do typów projektów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90354D-B7CA-4203-9110-88C2DF9EB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907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907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4C0392EE-7E4C-4CEF-980D-B1789EF16259}"/>
              </a:ext>
            </a:extLst>
          </p:cNvPr>
          <p:cNvSpPr txBox="1">
            <a:spLocks/>
          </p:cNvSpPr>
          <p:nvPr/>
        </p:nvSpPr>
        <p:spPr>
          <a:xfrm>
            <a:off x="1170658" y="855078"/>
            <a:ext cx="10394995" cy="53246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2" indent="-228602" algn="l" defTabSz="914406" rtl="0" eaLnBrk="1" latinLnBrk="0" hangingPunct="1">
              <a:lnSpc>
                <a:spcPts val="2177"/>
              </a:lnSpc>
              <a:spcBef>
                <a:spcPts val="1000"/>
              </a:spcBef>
              <a:buClr>
                <a:schemeClr val="accent1"/>
              </a:buClr>
              <a:buFontTx/>
              <a:buBlip>
                <a:blip r:embed="rId3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85804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4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143008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Tx/>
              <a:buBlip>
                <a:blip r:embed="rId5"/>
              </a:buBlip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600210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057413" indent="-228602" algn="l" defTabSz="914406" rtl="0" eaLnBrk="1" latinLnBrk="0" hangingPunct="1">
              <a:lnSpc>
                <a:spcPts val="2177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33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6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E03D022-57DF-4492-B14E-78ED348BAA39}"/>
              </a:ext>
            </a:extLst>
          </p:cNvPr>
          <p:cNvSpPr txBox="1">
            <a:spLocks/>
          </p:cNvSpPr>
          <p:nvPr/>
        </p:nvSpPr>
        <p:spPr>
          <a:xfrm>
            <a:off x="1045028" y="916418"/>
            <a:ext cx="10394995" cy="586231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914406" rtl="0" eaLnBrk="1" latinLnBrk="0" hangingPunct="1">
              <a:lnSpc>
                <a:spcPts val="3266"/>
              </a:lnSpc>
              <a:spcBef>
                <a:spcPct val="0"/>
              </a:spcBef>
              <a:buNone/>
              <a:defRPr sz="254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lang="pl-PL" sz="6400" dirty="0">
                <a:solidFill>
                  <a:srgbClr val="000000"/>
                </a:solidFill>
                <a:latin typeface="+mn-lt"/>
              </a:rPr>
              <a:t>Uzupełniająco</a:t>
            </a:r>
            <a:r>
              <a:rPr lang="pl-PL" sz="6400" b="0" dirty="0">
                <a:solidFill>
                  <a:srgbClr val="000000"/>
                </a:solidFill>
                <a:latin typeface="+mn-lt"/>
              </a:rPr>
              <a:t> w ramach </a:t>
            </a:r>
            <a:r>
              <a:rPr lang="pl-PL" sz="6400" dirty="0">
                <a:solidFill>
                  <a:srgbClr val="000000"/>
                </a:solidFill>
                <a:latin typeface="+mn-lt"/>
              </a:rPr>
              <a:t>typów projektów 1-6 </a:t>
            </a:r>
            <a:r>
              <a:rPr lang="pl-PL" sz="6400" b="0" dirty="0">
                <a:solidFill>
                  <a:srgbClr val="000000"/>
                </a:solidFill>
                <a:latin typeface="+mn-lt"/>
              </a:rPr>
              <a:t>składanych w ramach naboru można realizować:</a:t>
            </a:r>
            <a:endParaRPr kumimoji="0" lang="pl-PL" sz="6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85750" marR="0" lvl="0" indent="-285750" algn="l" defTabSz="914406" rtl="0" eaLnBrk="1" fontAlgn="auto" latinLnBrk="0" hangingPunct="1">
              <a:lnSpc>
                <a:spcPts val="3266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l-PL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budowa, rozbudowa </a:t>
            </a:r>
            <a:r>
              <a:rPr kumimoji="0" lang="pl-PL" sz="6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systemów monitorowania, wczesnego ostrzegania i prognozowania wystąpienia zagrożeń naturalnych, a także szybkiego reagowania;</a:t>
            </a:r>
          </a:p>
          <a:p>
            <a:pPr marL="285750" marR="0" lvl="0" indent="-285750" algn="l" defTabSz="914406" rtl="0" eaLnBrk="1" fontAlgn="auto" latinLnBrk="0" hangingPunct="1">
              <a:lnSpc>
                <a:spcPts val="3266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l-PL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zakup specjalistycznego wyposażenia oraz budowa, rozbudowa infrastruktury, niezbędnych w celu </a:t>
            </a:r>
            <a:r>
              <a:rPr kumimoji="0" lang="pl-PL" sz="6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prowadzenia akcji ratowniczych </a:t>
            </a:r>
            <a:r>
              <a:rPr kumimoji="0" lang="pl-PL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oraz </a:t>
            </a:r>
            <a:r>
              <a:rPr kumimoji="0" lang="pl-PL" sz="6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usuwania skutków katastrof naturalnych </a:t>
            </a:r>
            <a:r>
              <a:rPr kumimoji="0" lang="pl-PL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lub awarii chemiczno-ekologicznych dla</a:t>
            </a:r>
            <a:r>
              <a:rPr kumimoji="0" lang="pl-PL" sz="6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jednostek ochotniczych straży pożarnych </a:t>
            </a:r>
            <a:r>
              <a:rPr kumimoji="0" lang="pl-PL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włączonych do </a:t>
            </a:r>
            <a:r>
              <a:rPr kumimoji="0" lang="pl-PL" sz="6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Krajowego Systemu Ratowniczo-Gaśniczego.</a:t>
            </a:r>
          </a:p>
          <a:p>
            <a:pPr>
              <a:spcAft>
                <a:spcPts val="600"/>
              </a:spcAft>
              <a:buClr>
                <a:srgbClr val="003399"/>
              </a:buClr>
            </a:pPr>
            <a:r>
              <a:rPr lang="pl-PL" sz="6400" dirty="0">
                <a:solidFill>
                  <a:srgbClr val="000000"/>
                </a:solidFill>
                <a:latin typeface="+mn-lt"/>
              </a:rPr>
              <a:t>Uzupełniająco</a:t>
            </a:r>
            <a:r>
              <a:rPr lang="pl-PL" sz="6400" b="0" dirty="0">
                <a:solidFill>
                  <a:srgbClr val="000000"/>
                </a:solidFill>
                <a:latin typeface="+mn-lt"/>
              </a:rPr>
              <a:t> w ramach </a:t>
            </a:r>
            <a:r>
              <a:rPr lang="pl-PL" sz="6400" dirty="0">
                <a:solidFill>
                  <a:srgbClr val="000000"/>
                </a:solidFill>
                <a:latin typeface="+mn-lt"/>
              </a:rPr>
              <a:t>typów projektów 1-5 </a:t>
            </a:r>
            <a:r>
              <a:rPr lang="pl-PL" sz="6400" b="0" dirty="0">
                <a:solidFill>
                  <a:srgbClr val="000000"/>
                </a:solidFill>
                <a:latin typeface="+mn-lt"/>
              </a:rPr>
              <a:t>można realizować </a:t>
            </a:r>
            <a:r>
              <a:rPr kumimoji="0" lang="pl-PL" sz="6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działania edukacyjne </a:t>
            </a:r>
            <a:r>
              <a:rPr lang="pl-PL" sz="6400" b="0" dirty="0">
                <a:solidFill>
                  <a:srgbClr val="000000"/>
                </a:solidFill>
                <a:latin typeface="+mn-lt"/>
              </a:rPr>
              <a:t>(do 10% kosztów kwalifikowalnych projektu) dotyczące:</a:t>
            </a:r>
          </a:p>
          <a:p>
            <a:pPr marL="80645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zmian klimatu, </a:t>
            </a:r>
            <a:r>
              <a:rPr lang="pl-PL" sz="6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m.in. </a:t>
            </a:r>
            <a:r>
              <a:rPr lang="pl-PL" sz="6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konsekwencji, jakie mogą one powodować</a:t>
            </a:r>
            <a:r>
              <a:rPr lang="pl-PL" sz="6400" b="0" dirty="0">
                <a:solidFill>
                  <a:schemeClr val="tx1"/>
                </a:solidFill>
                <a:latin typeface="+mn-lt"/>
              </a:rPr>
              <a:t>, a także sposobów </a:t>
            </a:r>
            <a:r>
              <a:rPr lang="pl-PL" sz="6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przeciwdziałania i adaptacji do nich</a:t>
            </a:r>
            <a:r>
              <a:rPr lang="pl-PL" sz="6400" dirty="0">
                <a:solidFill>
                  <a:schemeClr val="tx1"/>
                </a:solidFill>
                <a:latin typeface="+mn-lt"/>
              </a:rPr>
              <a:t>,</a:t>
            </a:r>
            <a:r>
              <a:rPr lang="pl-PL" sz="6400" b="0" dirty="0">
                <a:solidFill>
                  <a:schemeClr val="tx1"/>
                </a:solidFill>
                <a:latin typeface="+mn-lt"/>
              </a:rPr>
              <a:t> w tym </a:t>
            </a:r>
            <a:r>
              <a:rPr lang="pl-PL" sz="6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promowania</a:t>
            </a:r>
            <a:r>
              <a:rPr lang="pl-PL" sz="6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6400" b="0" dirty="0">
                <a:solidFill>
                  <a:schemeClr val="tx1"/>
                </a:solidFill>
                <a:latin typeface="+mn-lt"/>
              </a:rPr>
              <a:t>właściwych </a:t>
            </a:r>
            <a:r>
              <a:rPr lang="pl-PL" sz="6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postaw i </a:t>
            </a:r>
            <a:r>
              <a:rPr lang="pl-PL" sz="6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zachowań</a:t>
            </a:r>
            <a:r>
              <a:rPr lang="pl-PL" sz="6400" b="0" dirty="0">
                <a:solidFill>
                  <a:schemeClr val="tx1"/>
                </a:solidFill>
                <a:latin typeface="+mn-lt"/>
              </a:rPr>
              <a:t>, zarówno </a:t>
            </a:r>
            <a:r>
              <a:rPr lang="pl-PL" sz="6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zmniejszających wpływ człowieka na klimat</a:t>
            </a:r>
            <a:r>
              <a:rPr lang="pl-PL" sz="6400" dirty="0">
                <a:solidFill>
                  <a:schemeClr val="tx1"/>
                </a:solidFill>
                <a:latin typeface="+mn-lt"/>
              </a:rPr>
              <a:t>,</a:t>
            </a:r>
            <a:r>
              <a:rPr lang="pl-PL" sz="6400" b="0" dirty="0">
                <a:solidFill>
                  <a:schemeClr val="tx1"/>
                </a:solidFill>
                <a:latin typeface="+mn-lt"/>
              </a:rPr>
              <a:t> jak i </a:t>
            </a:r>
            <a:r>
              <a:rPr lang="pl-PL" sz="6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potrzebnych w momencie wystąpienia katastrofalnych zjawisk pochodzenia naturalnego;</a:t>
            </a:r>
          </a:p>
          <a:p>
            <a:pPr marL="806450" indent="-355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6400" b="0" dirty="0">
                <a:solidFill>
                  <a:schemeClr val="tx1"/>
                </a:solidFill>
                <a:latin typeface="+mn-lt"/>
              </a:rPr>
              <a:t> ochrony zasobów wodnych.</a:t>
            </a:r>
          </a:p>
          <a:p>
            <a:pPr marL="285750" lvl="0" indent="-285750">
              <a:spcAft>
                <a:spcPts val="600"/>
              </a:spcAft>
              <a:buClr>
                <a:srgbClr val="003399"/>
              </a:buClr>
              <a:buFont typeface="Courier New" panose="02070309020205020404" pitchFamily="49" charset="0"/>
              <a:buChar char="o"/>
            </a:pPr>
            <a:endParaRPr lang="pl-PL" sz="1800" b="0" dirty="0">
              <a:solidFill>
                <a:srgbClr val="000000"/>
              </a:solidFill>
            </a:endParaRPr>
          </a:p>
          <a:p>
            <a:pPr marL="285750" marR="0" lvl="0" indent="-285750" algn="l" defTabSz="914406" rtl="0" eaLnBrk="1" fontAlgn="auto" latinLnBrk="0" hangingPunct="1">
              <a:lnSpc>
                <a:spcPts val="3266"/>
              </a:lnSpc>
              <a:spcBef>
                <a:spcPct val="0"/>
              </a:spcBef>
              <a:spcAft>
                <a:spcPts val="600"/>
              </a:spcAft>
              <a:buClr>
                <a:srgbClr val="00339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algn="l" defTabSz="914406" rtl="0" eaLnBrk="1" fontAlgn="auto" latinLnBrk="0" hangingPunct="1">
              <a:lnSpc>
                <a:spcPts val="3266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523916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8816</TotalTime>
  <Words>1902</Words>
  <Application>Microsoft Office PowerPoint</Application>
  <PresentationFormat>Panoramiczny</PresentationFormat>
  <Paragraphs>209</Paragraphs>
  <Slides>17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Open Sans</vt:lpstr>
      <vt:lpstr>Tahoma</vt:lpstr>
      <vt:lpstr>Times New Roman</vt:lpstr>
      <vt:lpstr>Wingdings</vt:lpstr>
      <vt:lpstr>1_Motyw pakietu Office</vt:lpstr>
      <vt:lpstr>Uwarunkowania wsparcia w Działaniu 2.9. Przystosowanie do zmian klimatu – Szczegółowy Opis Priorytetów oraz kryteria wyboru projektów </vt:lpstr>
      <vt:lpstr>Prezentacja programu PowerPoint</vt:lpstr>
      <vt:lpstr>Prezentacja programu PowerPoint</vt:lpstr>
      <vt:lpstr>Prezentacja programu PowerPoint</vt:lpstr>
      <vt:lpstr>Prezentacja programu PowerPoint</vt:lpstr>
      <vt:lpstr>Typy projektów  • w zakresie zagospodarowania wód opadowych i roztopowych wraz z błękitno-zieloną infrastrukturą, naturalną i małą retencją wodną: </vt:lpstr>
      <vt:lpstr> </vt:lpstr>
      <vt:lpstr>Typy projektów  • w zakresie zagospodarowania wód opadowych i roztopowych wraz z błękitno-zieloną infrastrukturą, naturalną i małą retencją wodną:</vt:lpstr>
      <vt:lpstr>Działania uzupełniające do typów projektów </vt:lpstr>
      <vt:lpstr>Typy projektów  • w zakresie systemów monitorowania, wczesnego ostrzegania i prognozowania wystąpienia zagrożeń naturalnych oraz wzmacniania służb ratowniczych:</vt:lpstr>
      <vt:lpstr>Prezentacja programu PowerPoint</vt:lpstr>
      <vt:lpstr>Najważniejsze warunki realizacji projektów (1/3)</vt:lpstr>
      <vt:lpstr>Najważniejsze warunki realizacji projektów (2/3)</vt:lpstr>
      <vt:lpstr>Najważniejsze warunki realizacji projektów (3/3)</vt:lpstr>
      <vt:lpstr>Prezentacja programu PowerPoint</vt:lpstr>
      <vt:lpstr>Wnioskodawcy uprawnieni do złożenia wniosku</vt:lpstr>
      <vt:lpstr> 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projektów  dla Działania 6.10. Infrastruktura kultury w ramach programu regionalnego  Fundusze Europejskie dla Pomorza 2021-2027</dc:title>
  <dc:creator>Agnieszka Surudo</dc:creator>
  <cp:lastModifiedBy>Budny Aleksandra</cp:lastModifiedBy>
  <cp:revision>379</cp:revision>
  <cp:lastPrinted>2024-01-22T09:26:43Z</cp:lastPrinted>
  <dcterms:created xsi:type="dcterms:W3CDTF">2023-06-16T08:37:31Z</dcterms:created>
  <dcterms:modified xsi:type="dcterms:W3CDTF">2024-10-02T06:38:21Z</dcterms:modified>
</cp:coreProperties>
</file>