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3"/>
  </p:notesMasterIdLst>
  <p:sldIdLst>
    <p:sldId id="256" r:id="rId2"/>
    <p:sldId id="274" r:id="rId3"/>
    <p:sldId id="276" r:id="rId4"/>
    <p:sldId id="277" r:id="rId5"/>
    <p:sldId id="278" r:id="rId6"/>
    <p:sldId id="279" r:id="rId7"/>
    <p:sldId id="306" r:id="rId8"/>
    <p:sldId id="280" r:id="rId9"/>
    <p:sldId id="291" r:id="rId10"/>
    <p:sldId id="307" r:id="rId11"/>
    <p:sldId id="308" r:id="rId12"/>
    <p:sldId id="309" r:id="rId13"/>
    <p:sldId id="289" r:id="rId14"/>
    <p:sldId id="292" r:id="rId15"/>
    <p:sldId id="281" r:id="rId16"/>
    <p:sldId id="295" r:id="rId17"/>
    <p:sldId id="296" r:id="rId18"/>
    <p:sldId id="282" r:id="rId19"/>
    <p:sldId id="311" r:id="rId20"/>
    <p:sldId id="312" r:id="rId21"/>
    <p:sldId id="300" r:id="rId22"/>
    <p:sldId id="313" r:id="rId23"/>
    <p:sldId id="314" r:id="rId24"/>
    <p:sldId id="315" r:id="rId25"/>
    <p:sldId id="299" r:id="rId26"/>
    <p:sldId id="301" r:id="rId27"/>
    <p:sldId id="302" r:id="rId28"/>
    <p:sldId id="303" r:id="rId29"/>
    <p:sldId id="304" r:id="rId30"/>
    <p:sldId id="305" r:id="rId31"/>
    <p:sldId id="275" r:id="rId3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7" autoAdjust="0"/>
  </p:normalViewPr>
  <p:slideViewPr>
    <p:cSldViewPr showGuides="1">
      <p:cViewPr varScale="1">
        <p:scale>
          <a:sx n="73" d="100"/>
          <a:sy n="73" d="100"/>
        </p:scale>
        <p:origin x="1416" y="77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8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38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670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256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50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646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76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78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6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328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959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451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451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31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2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03.10.2024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03.10.2024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03.10.2024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03.10.2024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k.gov.pl/hydroportal.html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ok.gov.pl/hydroportal.html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Kwalifikowalność wydatków.</a:t>
            </a:r>
            <a:br>
              <a:rPr lang="pl-PL" dirty="0"/>
            </a:br>
            <a:r>
              <a:rPr lang="pl-PL" dirty="0"/>
              <a:t>2.9 Przystosowanie do zmian klimatu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1400" b="0" dirty="0"/>
              <a:t>Gdańsk, 4 października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6"/>
            </a:pPr>
            <a:r>
              <a:rPr lang="pl-PL" dirty="0"/>
              <a:t>koszty zakupu specjalistycznego wyposażenia oraz wartości niematerialnych </a:t>
            </a:r>
            <a:br>
              <a:rPr lang="pl-PL" dirty="0"/>
            </a:br>
            <a:r>
              <a:rPr lang="pl-PL" dirty="0"/>
              <a:t>i prawnych, w tym m.in: 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do prowadzenia akcji ratowniczych oraz usuwania skutków katastrof naturalnych lub awarii chemiczno-ekologicznych wyłącznie dla jednostek ochotniczych straży pożarnych włączonych do Krajowego Systemu Ratowniczo-Gaśniczego; 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systemy monitorowania, wczesnego ostrzegania i prognozowania wystąpienia zagrożeń naturalnych;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011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koszty prac odtworzeniowych nie wykraczające poza stan pierwotny, bez zmiany parametrów technicznych infrastruktury;</a:t>
            </a:r>
          </a:p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koszty zakupu i montażu  obiektów użytkowych małej architektury takie jak: ławki, kosze na śmieci, stojaki na rowery;</a:t>
            </a:r>
          </a:p>
          <a:p>
            <a:pPr marL="342900" lvl="0" indent="-342900">
              <a:buFont typeface="+mj-lt"/>
              <a:buAutoNum type="arabicPeriod" startAt="7"/>
            </a:pPr>
            <a:r>
              <a:rPr lang="pl-PL" dirty="0"/>
              <a:t>koszt nadzoru inwestorskiego: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do 2% kosztów robót budowlanych i montażowych (kwalifikowalnych i niekwalifikowalnych) bez kontroli rozliczenia budowy;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do 3% kosztów robót budowlanych i montażowych (kwalifikowalnych </a:t>
            </a:r>
            <a:br>
              <a:rPr lang="pl-PL" dirty="0"/>
            </a:br>
            <a:r>
              <a:rPr lang="pl-PL" dirty="0"/>
              <a:t>i niekwalifikowalnych) z kontrolą rozliczenia budowy;</a:t>
            </a:r>
          </a:p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koszt inżyniera kontraktu, inwestora zastępczego do 7% kosztów robót budowlanych i montażowych (kwalifikowalnych i niekwalifikowalnych);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657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 startAt="11"/>
            </a:pPr>
            <a:r>
              <a:rPr lang="pl-PL" dirty="0"/>
              <a:t>koszt nadzoru autorskiego do 15% kosztów dokumentacji projektowej związanej </a:t>
            </a:r>
            <a:br>
              <a:rPr lang="pl-PL" dirty="0"/>
            </a:br>
            <a:r>
              <a:rPr lang="pl-PL" dirty="0"/>
              <a:t>z realizowanym projektem;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pl-PL" dirty="0"/>
              <a:t>koszt tablic informacyjno-edukacyjnych informujących o celu, funkcjach powstałej infrastruktury w ramach projektu;</a:t>
            </a:r>
          </a:p>
          <a:p>
            <a:pPr marL="0" indent="0">
              <a:buNone/>
            </a:pPr>
            <a:endParaRPr lang="pl-PL" dirty="0"/>
          </a:p>
          <a:p>
            <a:pPr marL="0" lvl="0" indent="0">
              <a:buNone/>
            </a:pPr>
            <a:endParaRPr lang="pl-PL" dirty="0"/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758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13"/>
            </a:pPr>
            <a:r>
              <a:rPr lang="pl-PL" dirty="0"/>
              <a:t>koszty działań edukacyjnych dotyczące m.in.: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promowania właściwych postaw i </a:t>
            </a:r>
            <a:r>
              <a:rPr lang="pl-PL" dirty="0" err="1"/>
              <a:t>zachowań</a:t>
            </a:r>
            <a:r>
              <a:rPr lang="pl-PL" dirty="0"/>
              <a:t> zmniejszających negatywny wpływ człowieka na klimat, jak i przydatnych w momencie wystąpienia katastrofalnych zjawisk pochodzenia naturalnego; 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informowania o konsekwencjach, jakie mogą powodować zmiany klimatu, </a:t>
            </a:r>
            <a:br>
              <a:rPr lang="pl-PL" dirty="0"/>
            </a:br>
            <a:r>
              <a:rPr lang="pl-PL" dirty="0"/>
              <a:t>o sposobach przeciwdziałania im oraz o adaptacji do zmian klimatu;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ochrony zasobów wodnych m.in. poprzez wskazanie znaczenia wody dla życia, zapobieganiu zanieczyszczeniom i wskazaniu konsekwencji jej zanieczyszczania oraz sposobów racjonalnego gospodarowania wodą zgodnie z zasadą zrównoważonego rozwoju;</a:t>
            </a:r>
          </a:p>
          <a:p>
            <a:pPr marL="0" indent="0">
              <a:buNone/>
            </a:pPr>
            <a:r>
              <a:rPr lang="pl-PL" dirty="0"/>
              <a:t>w tym m.in. publikacje elektroniczne, filmy, spoty, koszty związane z organizacją spotkań, pikników edukacyjnych.</a:t>
            </a:r>
          </a:p>
          <a:p>
            <a:pPr marL="0" indent="0">
              <a:buNone/>
            </a:pPr>
            <a:r>
              <a:rPr lang="pl-PL" dirty="0"/>
              <a:t>Koszt działań edukacyjnych, stanowiący element uzupełniający w ramach typów projektów od 1 do 5 wyszczególnionych w SZOP FEP 2021-2027, nie może stanowić więcej niż 10% kosztów kwalifikowalnych;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7411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 startAt="14"/>
            </a:pPr>
            <a:r>
              <a:rPr lang="pl-PL" dirty="0"/>
              <a:t>koszty informacji i promocji w szczególności: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przygotowanie lub aktualizacja informacji lub zakładki na stronie internetowej poświęconej projektowi;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koszt usługi zleconej w zakresie prowadzenia konta w mediach społecznościowych;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tablice informacyjne;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plakaty informacyjne w miejscu realizacji projektu;</a:t>
            </a:r>
          </a:p>
          <a:p>
            <a:pPr marL="846871" lvl="1" indent="-342900">
              <a:buFont typeface="+mj-lt"/>
              <a:buAutoNum type="alphaLcParenR"/>
            </a:pPr>
            <a:r>
              <a:rPr lang="pl-PL" dirty="0"/>
              <a:t>organizacja wydarzeń informacyjnych lub działań komunikacyjnych np. </a:t>
            </a:r>
            <a:br>
              <a:rPr lang="pl-PL" dirty="0"/>
            </a:br>
            <a:r>
              <a:rPr lang="pl-PL" dirty="0"/>
              <a:t>z udziałem Komisji Europejskiej (w tym m.in. najem sali, zapewnienie nagłośnienia, zakup cateringu, zakup reklamy w mediach dot. wydarzenia itp.).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5904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</a:t>
            </a:r>
            <a:r>
              <a:rPr lang="pl-PL"/>
              <a:t>Działania 2.9 Przystosowanie do zmian klimatu (</a:t>
            </a:r>
            <a:r>
              <a:rPr lang="pl-PL" dirty="0"/>
              <a:t>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pl-PL" dirty="0"/>
              <a:t>Wydatki niekwalifikowalne: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podatek od towarów i usług (VAT)</a:t>
            </a:r>
            <a:r>
              <a:rPr lang="pl-PL" dirty="0"/>
              <a:t>;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pośrednie </a:t>
            </a:r>
            <a:r>
              <a:rPr lang="pl-PL" dirty="0"/>
              <a:t>o których mowa w Podrozdziale 3.12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koszty wynagrodzeń personelu bezpośredniego </a:t>
            </a:r>
            <a:r>
              <a:rPr lang="pl-PL" dirty="0"/>
              <a:t>beneficjenta/partnerów;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infrastruktury rekreacyjnej, w tym m.in. place zabaw, siłownie, boiska, miejsca na ognisko, altany, wiaty;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/>
              <a:t>koszty budowy, rozbudowy kanalizacji deszczowej nie wynikające z miejskich planów adaptacji do zmian klimatu lub gminnych programów ochrony środowiska;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dirty="0"/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6869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2.9 Przystosowanie do zmian klimatu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 startAt="6"/>
            </a:pPr>
            <a:r>
              <a:rPr lang="pl-PL" sz="2000" dirty="0"/>
              <a:t>koszty zakupu specjalistycznego wyposażenia niezbędnego do prowadzenia akcji ratowniczych oraz usuwania skutków katastrof naturalnych lub awarii chemiczno-ekologicznych dla jednostek ochotniczych straży pożarnych niewłączonych do Krajowego Systemu Ratowniczo-Gaśniczego;</a:t>
            </a:r>
          </a:p>
          <a:p>
            <a:pPr marL="342900" lvl="0" indent="-342900">
              <a:spcBef>
                <a:spcPts val="1200"/>
              </a:spcBef>
              <a:buFont typeface="+mj-lt"/>
              <a:buAutoNum type="arabicPeriod" startAt="6"/>
            </a:pPr>
            <a:r>
              <a:rPr lang="pl-PL" sz="2000" dirty="0"/>
              <a:t>koszt budowy, rozbudowy, przebudowy, odbudowy budowli przeciwpowodziowych na obszarach niewyznaczonych na mapach zagrożenia powodziowego (MZP) i mapach ryzyka powodziowego (MRP): </a:t>
            </a:r>
            <a:r>
              <a:rPr lang="pl-PL" sz="2000" dirty="0">
                <a:hlinkClick r:id="rId2"/>
              </a:rPr>
              <a:t>https://www.isok.gov.pl/hydroportal.html</a:t>
            </a:r>
            <a:r>
              <a:rPr lang="pl-PL" sz="2000" dirty="0"/>
              <a:t>;</a:t>
            </a:r>
          </a:p>
          <a:p>
            <a:pPr marL="342900" lvl="0" indent="-342900">
              <a:spcBef>
                <a:spcPts val="1200"/>
              </a:spcBef>
              <a:buFont typeface="+mj-lt"/>
              <a:buAutoNum type="arabicPeriod" startAt="6"/>
            </a:pPr>
            <a:r>
              <a:rPr lang="pl-PL" sz="2000" dirty="0"/>
              <a:t>koszty budowy, rozbudowy, remontu budynków/części budynków nieprzeznaczonych do prowadzenia akcji ratowniczych oraz usuwania skutków katastrof naturalnych lub awarii chemiczno-ekologicznych dla jednostek ochotniczych straży pożarnych; </a:t>
            </a:r>
          </a:p>
          <a:p>
            <a:pPr marL="342900" lvl="0" indent="-342900">
              <a:spcBef>
                <a:spcPts val="1200"/>
              </a:spcBef>
              <a:buFont typeface="+mj-lt"/>
              <a:buAutoNum type="arabicPeriod" startAt="6"/>
            </a:pPr>
            <a:r>
              <a:rPr lang="pl-PL" sz="2000" dirty="0"/>
              <a:t>koszty budowy, rozbudowy, przebudowy ścieżek, alejek o powierzchni nieprzepuszczalnej, które w wyniku realizacji projektu nie ulegną zmianie z nawierzchni nieprzepuszczalnej na przepuszczalną;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652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dla Działania 2.9 Przystosowanie do zmian klimatu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koszty prac odtworzeniowych wykraczające poza stan pierwotny, zmieniające parametry techniczne infrastruktury; </a:t>
            </a:r>
          </a:p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koszty zakupu gadżetów promocyjnych (np. długopisów, notesów, kubków, urządzeń pamięci przenośnej typu pendrive, plecaków itp.);</a:t>
            </a:r>
          </a:p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koszty publikacji papierowych (np. druk albumów pamiątkowych, kalendarzy, folderów, ulotek) za wyjątkiem szczególnie uzasadnionych sytuacji np. publikacje papierowe skierowane do osób starszych i z niepełnosprawnościami;</a:t>
            </a:r>
          </a:p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zakup wyposażenia i wartości niematerialnych i prawnych niepodlegających amortyzacji oraz nieujętych w ewidencji środków trwałych oraz wartości niematerialnych i prawnych; </a:t>
            </a:r>
          </a:p>
          <a:p>
            <a:pPr marL="342900" lvl="0" indent="-342900">
              <a:buFont typeface="+mj-lt"/>
              <a:buAutoNum type="arabicPeriod" startAt="10"/>
            </a:pPr>
            <a:r>
              <a:rPr lang="pl-PL" dirty="0"/>
              <a:t>wydatki wyszczególnione w Podrozdziale 2.3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2021-2027.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665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Projekt, którego łączny koszt wyrażony w PLN nie przekracza </a:t>
            </a:r>
            <a:r>
              <a:rPr lang="pl-PL" b="1" dirty="0"/>
              <a:t>200 tys. EUR </a:t>
            </a:r>
            <a:r>
              <a:rPr lang="pl-PL" dirty="0"/>
              <a:t>w dniu zawarcia umowy o dofinansowanie projektu (do przeliczenia łącznego kosztu projektu stosuje się kurs Europejskiego Banku Centralnego z przedostatniego dnia kwotowania Komisji Europejskiej w miesiącu poprzedzającym miesiąc, w którym ogłoszono nabór) </a:t>
            </a:r>
            <a:r>
              <a:rPr lang="pl-PL" b="1" dirty="0"/>
              <a:t>rozliczany jest obligatoryjnie za pomocą uproszczonych metod rozliczania </a:t>
            </a:r>
            <a:br>
              <a:rPr lang="pl-PL" b="1" dirty="0"/>
            </a:br>
            <a:r>
              <a:rPr lang="pl-PL" b="1" dirty="0"/>
              <a:t>w oparciu o art. 53 ust. 3 lit. b rozporządzenia ogólnego, tj. projekt budżetu ustalany indywidualnie i uzgadniany ex </a:t>
            </a:r>
            <a:r>
              <a:rPr lang="pl-PL" b="1" dirty="0" err="1"/>
              <a:t>ante</a:t>
            </a:r>
            <a:r>
              <a:rPr lang="pl-PL" b="1" dirty="0"/>
              <a:t>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2557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spcBef>
                <a:spcPts val="1200"/>
              </a:spcBef>
              <a:buNone/>
            </a:pPr>
            <a:r>
              <a:rPr lang="pl-PL" dirty="0"/>
              <a:t>Wnioskodawca przygotowuje budżet projektu w oparciu o </a:t>
            </a:r>
            <a:r>
              <a:rPr lang="pl-PL" b="1" u="sng" dirty="0"/>
              <a:t>kwoty poszczególnych zadań</a:t>
            </a:r>
            <a:r>
              <a:rPr lang="pl-PL" dirty="0"/>
              <a:t>, których staranną oraz rzetelną kalkulację kosztów należy </a:t>
            </a:r>
            <a:r>
              <a:rPr lang="pl-PL" b="1" u="sng" dirty="0"/>
              <a:t>zawrzeć w Opisie </a:t>
            </a:r>
            <a:br>
              <a:rPr lang="pl-PL" b="1" u="sng" dirty="0"/>
            </a:br>
            <a:r>
              <a:rPr lang="pl-PL" b="1" u="sng" dirty="0"/>
              <a:t>i uzasadnieniu zadania</a:t>
            </a:r>
            <a:r>
              <a:rPr lang="pl-PL" dirty="0"/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pl-PL" dirty="0"/>
              <a:t>Na całkowitą wartość projektu składa się </a:t>
            </a:r>
            <a:r>
              <a:rPr lang="pl-PL" b="1" u="sng" dirty="0"/>
              <a:t>suma wartości wszystkich zadań projektu.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532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434" y="906463"/>
            <a:ext cx="8640381" cy="1080001"/>
          </a:xfrm>
        </p:spPr>
        <p:txBody>
          <a:bodyPr/>
          <a:lstStyle/>
          <a:p>
            <a:r>
              <a:rPr lang="pl-PL" dirty="0"/>
              <a:t>Zmiany w zakresie kwalifikowalności wydatków (1)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Zmiana podejścia w zakresie stosowania zasady zakazującego podwójnego dofinansowania.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Podwójne dofinansowanie oznacza w szczególności: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więcej niż jednokrotne przedstawienie do rozliczenia tego samego wydatku albo tej samej części wydatku </a:t>
            </a:r>
            <a:r>
              <a:rPr lang="pl-PL" b="1" dirty="0"/>
              <a:t>ze środków UE </a:t>
            </a:r>
            <a:r>
              <a:rPr lang="pl-PL" dirty="0"/>
              <a:t>w jakiejkolwiek formie (w szczególności dotacji, pożyczki, gwarancji/poręczenia).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spcBef>
                <a:spcPts val="2400"/>
              </a:spcBef>
              <a:buNone/>
            </a:pPr>
            <a:r>
              <a:rPr lang="pl-PL" u="sng" dirty="0"/>
              <a:t>Zmiana: </a:t>
            </a:r>
          </a:p>
          <a:p>
            <a:pPr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brak cezury czasowej,</a:t>
            </a:r>
          </a:p>
          <a:p>
            <a:pPr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wyłącznie ze środków UE.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9317679-5024-47D9-BB77-227D47D08D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Wnioskodawca z należytą starannością ustala zadania oraz ich zakres w oparciu </a:t>
            </a:r>
            <a:br>
              <a:rPr lang="pl-PL" dirty="0"/>
            </a:br>
            <a:r>
              <a:rPr lang="pl-PL" dirty="0"/>
              <a:t>o planowane zamówienia. </a:t>
            </a:r>
          </a:p>
          <a:p>
            <a:pPr marL="0" indent="0">
              <a:buNone/>
            </a:pPr>
            <a:r>
              <a:rPr lang="pl-PL" dirty="0"/>
              <a:t>Zadanie rozumie się jako </a:t>
            </a:r>
            <a:r>
              <a:rPr lang="pl-PL" b="1" u="sng" dirty="0"/>
              <a:t>najmniejszą, niepodzielną część zakresu projektu</a:t>
            </a:r>
            <a:r>
              <a:rPr lang="pl-PL" dirty="0"/>
              <a:t>, którą należy scharakteryzować co do przedmiotu i określić jej parametry liczbowe (np. powierzchnia/ liczba sztuk/</a:t>
            </a:r>
            <a:r>
              <a:rPr lang="pl-PL" dirty="0" err="1"/>
              <a:t>itp</a:t>
            </a:r>
            <a:r>
              <a:rPr lang="pl-PL" dirty="0"/>
              <a:t>). </a:t>
            </a:r>
          </a:p>
          <a:p>
            <a:pPr marL="0" indent="0">
              <a:buNone/>
            </a:pPr>
            <a:r>
              <a:rPr lang="pl-PL" dirty="0"/>
              <a:t>Zadanie stanowi moduł, w ramach którego </a:t>
            </a:r>
            <a:r>
              <a:rPr lang="pl-PL" b="1" u="sng" dirty="0"/>
              <a:t>nie można będzie dokonywać zmian. </a:t>
            </a:r>
          </a:p>
          <a:p>
            <a:endParaRPr lang="pl-PL" b="1" dirty="0"/>
          </a:p>
          <a:p>
            <a:pPr marL="0" indent="0" algn="ctr">
              <a:buNone/>
            </a:pPr>
            <a:r>
              <a:rPr lang="pl-PL" sz="2800" b="1" dirty="0">
                <a:solidFill>
                  <a:srgbClr val="FF0000"/>
                </a:solidFill>
              </a:rPr>
              <a:t>1 zadanie = 1 zamówienie = 1 kwota ryczałtowa </a:t>
            </a:r>
            <a:endParaRPr lang="pl-PL" sz="2800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46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Określenie wartości kwoty ryczałtowej</a:t>
            </a:r>
            <a:br>
              <a:rPr lang="pl-PL" b="1" dirty="0"/>
            </a:br>
            <a:r>
              <a:rPr lang="pl-PL" b="1" u="sng" dirty="0"/>
              <a:t>PRZED PRZYGOTOWANIEM WNIOSKU APLIKACYJNEGO</a:t>
            </a:r>
          </a:p>
          <a:p>
            <a:pPr marL="0" indent="0">
              <a:buNone/>
            </a:pPr>
            <a:r>
              <a:rPr lang="pl-PL" dirty="0"/>
              <a:t>Określenie wartości kwoty ryczałtowej dla zadania odbywa się na podstawie: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kosztorysów inwestorskich przygotowanych przez osoby uprawnione                       na potrzeby dokumentacji budowlanej; </a:t>
            </a:r>
          </a:p>
          <a:p>
            <a:pPr marL="0" indent="0">
              <a:buNone/>
            </a:pPr>
            <a:r>
              <a:rPr lang="pl-PL" b="1" dirty="0"/>
              <a:t>lub 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dokonanej analizy ofert potencjalnych wykonawców zamówienia (minimum </a:t>
            </a:r>
            <a:br>
              <a:rPr lang="pl-PL" dirty="0"/>
            </a:br>
            <a:r>
              <a:rPr lang="pl-PL" dirty="0"/>
              <a:t>3 oferty najkorzystniejsze rynkowo). 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5215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Wnioskodawca powinien </a:t>
            </a:r>
            <a:r>
              <a:rPr lang="pl-PL" b="1" u="sng" dirty="0"/>
              <a:t>upublicznić opis przedmiotu zamówienia wraz </a:t>
            </a:r>
            <a:br>
              <a:rPr lang="pl-PL" b="1" u="sng" dirty="0"/>
            </a:br>
            <a:r>
              <a:rPr lang="pl-PL" b="1" u="sng" dirty="0"/>
              <a:t>z zapytaniem o cenę </a:t>
            </a:r>
            <a:r>
              <a:rPr lang="pl-PL" dirty="0"/>
              <a:t>na swojej stronie internetowej </a:t>
            </a:r>
            <a:r>
              <a:rPr lang="pl-PL" b="1" u="sng" dirty="0"/>
              <a:t>lub skierować zapytanie o cenę wraz z opisem przedmiotu zamówienia do potencjalnych wykonawców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sz="1600" i="1" dirty="0"/>
              <a:t>Wnioskodawca może wykorzystać cenniki pozyskane ze stron internetowych wykonawców.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Wnioskodawca musi udokumentować wydatki </a:t>
            </a:r>
          </a:p>
          <a:p>
            <a:pPr marL="0" indent="0" algn="ctr">
              <a:buNone/>
            </a:pPr>
            <a:r>
              <a:rPr lang="pl-PL" b="1" dirty="0"/>
              <a:t>na etapie oceny wykonalności projektu.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408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Opis przedmiotu zamówienia opublikowany lub wysłany do potencjalnych wykonawców musi być: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zgodny z zakresem danego zadania;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jednoznaczny i wyczerpujący;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sporządzony za pomocą dokładnych i zrozumiałych określeń;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uwzględniający wszystkie wymagania i okoliczności mogące mieć wpływ na sporządzenie oferty. </a:t>
            </a:r>
          </a:p>
          <a:p>
            <a:pPr marL="0" indent="0">
              <a:buNone/>
            </a:pPr>
            <a:r>
              <a:rPr lang="pl-PL" dirty="0"/>
              <a:t>Najkorzystniejsza oferta to ta, która przedstawia </a:t>
            </a:r>
            <a:r>
              <a:rPr lang="pl-PL" b="1" dirty="0"/>
              <a:t>najkorzystniejszy bilans ceny lub kosztu i innych kryteriów odnoszących się do przedmiotu zamówienia </a:t>
            </a:r>
            <a:r>
              <a:rPr lang="pl-PL" dirty="0"/>
              <a:t>albo oferta z </a:t>
            </a:r>
            <a:r>
              <a:rPr lang="pl-PL" b="1" dirty="0"/>
              <a:t>najniższą ceną </a:t>
            </a:r>
            <a:r>
              <a:rPr lang="pl-PL" dirty="0"/>
              <a:t>lub kosztem, gdy jedynym kryterium oceny jest cena lub koszt. </a:t>
            </a:r>
          </a:p>
          <a:p>
            <a:pPr marL="0" indent="0" algn="ctr">
              <a:buNone/>
            </a:pP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6923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Wnioskodawca ma obowiązek przechowywać, </a:t>
            </a:r>
            <a:r>
              <a:rPr lang="pl-PL" b="1" u="sng" dirty="0"/>
              <a:t>zgodnie z umową o dofinansowanie, </a:t>
            </a:r>
            <a:r>
              <a:rPr lang="pl-PL" dirty="0"/>
              <a:t>następujące dokumenty:</a:t>
            </a:r>
          </a:p>
          <a:p>
            <a:pPr marL="514350" indent="-514350">
              <a:buAutoNum type="arabicPeriod"/>
            </a:pPr>
            <a:r>
              <a:rPr lang="pl-PL" dirty="0"/>
              <a:t>opis przedmiotu zamówienia; </a:t>
            </a:r>
          </a:p>
          <a:p>
            <a:pPr marL="514350" indent="-514350">
              <a:buAutoNum type="arabicPeriod"/>
            </a:pPr>
            <a:r>
              <a:rPr lang="pl-PL" dirty="0"/>
              <a:t>potwierdzenie opublikowania lub wysłania opisu przedmiotu zamówienia  do potencjalnych wykonawców;</a:t>
            </a:r>
          </a:p>
          <a:p>
            <a:pPr marL="514350" indent="-514350">
              <a:buAutoNum type="arabicPeriod"/>
            </a:pPr>
            <a:r>
              <a:rPr lang="pl-PL" dirty="0"/>
              <a:t>kosztorys inwestorski </a:t>
            </a:r>
            <a:r>
              <a:rPr lang="pl-PL" u="sng" dirty="0"/>
              <a:t>LUB</a:t>
            </a:r>
            <a:r>
              <a:rPr lang="pl-PL" dirty="0"/>
              <a:t> analizę min 3 ofert (wraz ze złożonymi ofertami).</a:t>
            </a:r>
          </a:p>
          <a:p>
            <a:pPr marL="0" indent="0">
              <a:lnSpc>
                <a:spcPct val="150000"/>
              </a:lnSpc>
              <a:buNone/>
            </a:pPr>
            <a:endParaRPr lang="pl-PL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5158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Miernik wykonania zadania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b="1" dirty="0"/>
              <a:t>1 zadanie = 1 kwota ryczałtowa = 1 miernik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Do każdego zadania Wnioskodawca przypisuje </a:t>
            </a:r>
            <a:r>
              <a:rPr lang="pl-PL" b="1" dirty="0"/>
              <a:t>jeden miernik wraz z określeniem jego wartości</a:t>
            </a:r>
            <a:r>
              <a:rPr lang="pl-PL" dirty="0"/>
              <a:t>, zgodnie z przedmiotem i charakterem zadania. Miernik rozumiany jest jako narzędzie pomiarowe, które odzwierciedla istotę i zakres zadania oraz służy jednoznacznemu stwierdzeniu, czy Wnioskodawca/Beneficjent zrealizował zaplanowane zadanie w całości.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/>
              <a:t>Miernik nie może być zdefiniowany w sposób zbyt ogólny</a:t>
            </a:r>
            <a:r>
              <a:rPr lang="pl-P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981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W odniesieniu do każdego miernika należy wskazać </a:t>
            </a:r>
            <a:r>
              <a:rPr lang="pl-PL" b="1" dirty="0"/>
              <a:t>adekwatne dokumenty lub inne dowody</a:t>
            </a:r>
            <a:r>
              <a:rPr lang="pl-PL" dirty="0"/>
              <a:t>, na podstawie których można zweryfikować, czy </a:t>
            </a:r>
            <a:r>
              <a:rPr lang="pl-PL" b="1" dirty="0"/>
              <a:t>miernik został osiągnięty</a:t>
            </a:r>
            <a:r>
              <a:rPr lang="pl-PL" dirty="0"/>
              <a:t>, np. protokół odbioru, dowód księgowy nabycia towaru, specyfikacje, dokumentacja techniczna, licencje, dokumentacja powykonawcza, dokumentacja fotograficzna, ewidencja środków trwałych/ewidencja wyposażenia itp. </a:t>
            </a:r>
          </a:p>
          <a:p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Na etapie rozliczania mierników i całego projektu Beneficjent będzie zobowiązany do załączenia w/w dokumentów w systemie teleinformatycznym CST2021.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19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(10)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Wykonanie zadania </a:t>
            </a: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Całkowite lub częściowe niezrealizowanie zadania i tym samym nieosiągnięcie wartości miernika spowoduje, że kwota ryczałtowa zostanie uznana za niekwalifikowalną.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Ponadto w przypadku rażąco niskiej jakości wykonania zadania, miernik zostanie uznany za niezrealizowany, a wydatki w ramach danej kwoty ryczałtowej uznane zostaną za niekwalifikowalne.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5914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(11)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/>
              <a:t>Osiągnięcie miernika stanowi potwierdzenie zrealizowania zadania</a:t>
            </a:r>
            <a:r>
              <a:rPr lang="pl-P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Rozliczenie kwoty ryczałtowej na podstawie wybranego miernika ma zawsze charakter zero jedynkowy (spełnił - nie spełnił), tzn. niezrealizowanie miernika w całości (nieosiągnięcie celu) powoduje, że dofinansowanie nie zostanie wypłacone (kwota ryczałtowa jest niekwalifikowalna). Jeżeli miernik (cel) został osiągnięty w całości, kwota ryczałtowa jest kwalifikowalna i dofinansowanie jest wypłacane, </a:t>
            </a:r>
            <a:br>
              <a:rPr lang="pl-PL" dirty="0"/>
            </a:br>
            <a:r>
              <a:rPr lang="pl-PL" dirty="0"/>
              <a:t>z uwzględnieniem obowiązującego w projekcie poziomu dofinansowania </a:t>
            </a:r>
            <a:br>
              <a:rPr lang="pl-PL" dirty="0"/>
            </a:br>
            <a:r>
              <a:rPr lang="pl-PL" dirty="0"/>
              <a:t>i wymaganego wkładu własnego.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058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(12)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/>
              <a:t>Beneficjent jest zwolniony z obowiązku dokumentowania poniesionych wydatków </a:t>
            </a:r>
            <a:br>
              <a:rPr lang="pl-PL" dirty="0"/>
            </a:br>
            <a:r>
              <a:rPr lang="pl-PL" dirty="0"/>
              <a:t>w projekcie. </a:t>
            </a:r>
            <a:r>
              <a:rPr lang="pl-PL" b="1" dirty="0"/>
              <a:t>Kwoty rozliczone na podstawie metody uproszczonej uważa się za poniesione</a:t>
            </a:r>
            <a:r>
              <a:rPr lang="pl-PL" dirty="0"/>
              <a:t>. </a:t>
            </a:r>
            <a:r>
              <a:rPr lang="pl-PL" b="1" dirty="0"/>
              <a:t>Nie ma obowiązku gromadzenia faktur i innych dokumentów księgowych </a:t>
            </a:r>
            <a:r>
              <a:rPr lang="pl-PL" dirty="0"/>
              <a:t>o równoważnej wartości dowodowej na potwierdzenie poniesienia wydatku w ramach projektu.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Stosowanie uproszczonych metod rozliczania wydatków nie zwalnia Wnioskodawcy/Beneficjenta ze stosowania wszystkich przepisów prawa, którym podlega, w tym m.in. ustawy o rachunkowości, ustawy o podatku dochodowym, ustawy o podatku od towarów i usług, ustawy o finansach publicznych, ustawy Prawo zamówień publicznych i ustawy Prawo budowlane.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41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D1810-E3B3-4661-A24E-C3BBEEC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dirty="0"/>
              <a:t>Zmiany w zakresie kwalifikowalności wydatków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6B2540-956C-4EED-A835-215BEA77C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Zamówienia nie objęte ustawą Prawo zamówień publicznych</a:t>
            </a:r>
          </a:p>
          <a:p>
            <a:pPr>
              <a:spcBef>
                <a:spcPts val="4200"/>
              </a:spcBef>
              <a:buClrTx/>
              <a:buFont typeface="Arial" panose="020B0604020202020204" pitchFamily="34" charset="0"/>
              <a:buChar char="•"/>
            </a:pPr>
            <a:r>
              <a:rPr lang="pl-PL" b="1" dirty="0"/>
              <a:t>Rezygnacja z procedury rozeznania rynku</a:t>
            </a:r>
            <a:r>
              <a:rPr lang="pl-PL" dirty="0"/>
              <a:t>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/>
              <a:t>Zasada konkurencyjności dla zamówienia o wartości szacunkowej </a:t>
            </a:r>
            <a:br>
              <a:rPr lang="pl-PL" dirty="0"/>
            </a:br>
            <a:r>
              <a:rPr lang="pl-PL" dirty="0"/>
              <a:t>od 50.000 zł netto.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pl-PL" dirty="0"/>
              <a:t>Komunikacja ZAMAWIAJĄCY - OFERENT wyłącznie za pośrednictwem BK2021.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FFC9E5-B5D6-464C-A68D-4BFA6355F5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96414" y="6948189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707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.)</a:t>
            </a:r>
            <a:br>
              <a:rPr lang="pl-PL" sz="2400" dirty="0"/>
            </a:br>
            <a:r>
              <a:rPr lang="pl-PL" sz="2400" dirty="0"/>
              <a:t>dla Działania 2.9 Przystosowanie do zmian klimatu (13)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Ze względu na charakter i specyfikę rozliczania projektu, po podpisaniu umowy o dofinansowanie projektu tylko w uzasadnionych przypadkach, </a:t>
            </a:r>
            <a:r>
              <a:rPr lang="pl-PL" dirty="0"/>
              <a:t>wynikających </a:t>
            </a:r>
            <a:br>
              <a:rPr lang="pl-PL" dirty="0"/>
            </a:br>
            <a:r>
              <a:rPr lang="pl-PL" dirty="0"/>
              <a:t>np. z siły wyższej lub ze zmian parametrów związanych z postępem technologicznym, dopuszcza się zmiany w zakresie zadań. Każda zmiana musi być zatwierdzona przez Instytucję Zarządzającą, w przeciwnym wypadku koszt takiego zadania, w którym wystąpiła nieuzasadniona zmiana, w całości będzie uznany jako niekwalifikowalny.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0551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5">
            <a:extLst>
              <a:ext uri="{FF2B5EF4-FFF2-40B4-BE49-F238E27FC236}">
                <a16:creationId xmlns:a16="http://schemas.microsoft.com/office/drawing/2014/main" id="{0C844E39-9733-4DAC-A4D6-71E1EBF9D801}"/>
              </a:ext>
            </a:extLst>
          </p:cNvPr>
          <p:cNvSpPr txBox="1">
            <a:spLocks/>
          </p:cNvSpPr>
          <p:nvPr/>
        </p:nvSpPr>
        <p:spPr>
          <a:xfrm>
            <a:off x="1609874" y="3779837"/>
            <a:ext cx="7559675" cy="792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355454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59BE03-C672-4DFA-BFEB-C44EAA9D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w zakresie kwalifikowalności wydatków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BB46-F873-493B-A25B-056F171E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Podrozdział 3.2 Zasada konkurencyjności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Sekcja 3.2.3 Ogłoszenia</a:t>
            </a:r>
          </a:p>
          <a:p>
            <a:pPr marL="342900" indent="-342900">
              <a:lnSpc>
                <a:spcPct val="150000"/>
              </a:lnSpc>
              <a:spcBef>
                <a:spcPts val="3000"/>
              </a:spcBef>
              <a:buClrTx/>
              <a:buFont typeface="+mj-lt"/>
              <a:buAutoNum type="arabicPeriod"/>
            </a:pPr>
            <a:r>
              <a:rPr lang="pl-PL" dirty="0"/>
              <a:t>Komunikacja w postępowaniu o udzielenie zamówienia, w tym ogłoszenie zapytania ofertowego, składanie ofert, wymiana informacji między zamawiającym a wykonawcą oraz przekazywanie dokumentów i oświadczeń odbywa się pisemnie za pomocą BK2021.</a:t>
            </a:r>
          </a:p>
          <a:p>
            <a:pPr marL="342900" indent="-342900">
              <a:lnSpc>
                <a:spcPct val="150000"/>
              </a:lnSpc>
              <a:buClrTx/>
              <a:buFont typeface="+mj-lt"/>
              <a:buAutoNum type="arabicPeriod" startAt="4"/>
            </a:pPr>
            <a:r>
              <a:rPr lang="pl-PL" dirty="0"/>
              <a:t>W przypadku gdy </a:t>
            </a:r>
            <a:r>
              <a:rPr lang="pl-PL" b="1" dirty="0"/>
              <a:t>wnioskodawca rozpoczyna realizację projektu </a:t>
            </a:r>
            <a:r>
              <a:rPr lang="pl-PL" dirty="0"/>
              <a:t>na własne ryzyko </a:t>
            </a:r>
            <a:r>
              <a:rPr lang="pl-PL" b="1" dirty="0"/>
              <a:t>przed podpisaniem umowy o dofinansowanie</a:t>
            </a:r>
            <a:r>
              <a:rPr lang="pl-PL" dirty="0"/>
              <a:t> projektu, </a:t>
            </a:r>
            <a:r>
              <a:rPr lang="pl-PL" b="1" dirty="0"/>
              <a:t>upublicznia zapytanie ofertowe w sposób określony w pkt 1.</a:t>
            </a: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dirty="0"/>
              <a:t>DO CZASU OGŁOSZENIA KONKURSÓW 21-27: </a:t>
            </a:r>
            <a:r>
              <a:rPr lang="pl-PL" b="1" dirty="0"/>
              <a:t>POPT.21.27.00-IZ.00-00-001/21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45D58E8-D880-4AFE-8374-034B4DC4E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565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AE59C7-A3E1-48F3-8D4B-F8050AD5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w zakresie kwalifikowalności wydatków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2F4DF-BB0B-4AAE-910B-2D07E2F09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Okres kwalifikowalności wydatków </a:t>
            </a:r>
          </a:p>
          <a:p>
            <a:pPr marL="0" indent="0">
              <a:lnSpc>
                <a:spcPct val="150000"/>
              </a:lnSpc>
              <a:spcBef>
                <a:spcPts val="2400"/>
              </a:spcBef>
              <a:buNone/>
            </a:pPr>
            <a:r>
              <a:rPr lang="pl-PL" dirty="0"/>
              <a:t>Okres kwalifikowalności wydatków w ramach projektu określony jest w umowie </a:t>
            </a:r>
            <a:br>
              <a:rPr lang="pl-PL" dirty="0"/>
            </a:br>
            <a:r>
              <a:rPr lang="pl-PL" dirty="0"/>
              <a:t>o dofinansowanie projektu.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pl-PL" dirty="0"/>
              <a:t>Początkiem okresu kwalifikowalności wydatków jest </a:t>
            </a:r>
            <a:r>
              <a:rPr lang="pl-PL" b="1" dirty="0"/>
              <a:t>1 stycznia 2021 r</a:t>
            </a:r>
            <a:r>
              <a:rPr lang="pl-PL" dirty="0"/>
              <a:t>., </a:t>
            </a:r>
            <a:br>
              <a:rPr lang="pl-PL" dirty="0"/>
            </a:br>
            <a:r>
              <a:rPr lang="pl-PL" dirty="0"/>
              <a:t>z zastrzeżeniem zasad określonych dla pomocy publicznej.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pl-PL" dirty="0"/>
              <a:t>Końcową datą kwalifikowalności wydatków jest </a:t>
            </a:r>
            <a:r>
              <a:rPr lang="pl-PL" b="1" dirty="0"/>
              <a:t>31 grudnia 2029 r.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FCA0B9-BD4A-425F-8A41-0672CB0B7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92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900" b="1" dirty="0"/>
              <a:t>Wydatek jest kwalifikowalny jeżeli spełnia </a:t>
            </a:r>
            <a:r>
              <a:rPr lang="pl-PL" sz="1900" dirty="0"/>
              <a:t>ogólne </a:t>
            </a:r>
            <a:r>
              <a:rPr lang="pl-PL" sz="1900" b="1" dirty="0"/>
              <a:t>warunki kwalifikowalności określone w Podrozdziale 2.2 Wytycznych</a:t>
            </a:r>
            <a:r>
              <a:rPr lang="pl-PL" sz="1900" dirty="0"/>
              <a:t> Ministra Funduszy i Polityki Regionalnej (dalej: </a:t>
            </a:r>
            <a:r>
              <a:rPr lang="pl-PL" sz="1900" dirty="0" err="1"/>
              <a:t>MFiPR</a:t>
            </a:r>
            <a:r>
              <a:rPr lang="pl-PL" sz="1900" dirty="0"/>
              <a:t>) </a:t>
            </a:r>
            <a:r>
              <a:rPr lang="pl-PL" sz="1900" b="1" dirty="0"/>
              <a:t>dotyczących kwalifikowalności wydatków na lata 2021-2027.</a:t>
            </a:r>
            <a:endParaRPr lang="pl-PL" sz="1900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1900" dirty="0"/>
              <a:t>Wydatkami kwalifikowalnymi są: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koszt opracowania lub aktualizacji dokumentów i prac niezbędnych do przygotowania projektu m.in. studium wykonalności, koncepcja budowlana, projekt budowlany, projekt architektoniczny i wykonawczy, prace geodezyjne;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900" dirty="0"/>
              <a:t>koszty budowy, rozbudowy:</a:t>
            </a:r>
          </a:p>
          <a:p>
            <a:pPr marL="846871" lvl="1" indent="-342900">
              <a:lnSpc>
                <a:spcPct val="150000"/>
              </a:lnSpc>
              <a:buFont typeface="+mj-lt"/>
              <a:buAutoNum type="alphaLcParenR"/>
            </a:pPr>
            <a:r>
              <a:rPr lang="pl-PL" sz="1900" dirty="0"/>
              <a:t>błękitno-zielonej infrastruktury w tym m.in. niecek </a:t>
            </a:r>
            <a:r>
              <a:rPr lang="pl-PL" sz="1900" dirty="0" err="1"/>
              <a:t>bioretencyjnych</a:t>
            </a:r>
            <a:r>
              <a:rPr lang="pl-PL" sz="1900" dirty="0"/>
              <a:t>, rowów </a:t>
            </a:r>
            <a:r>
              <a:rPr lang="pl-PL" sz="1900" dirty="0" err="1"/>
              <a:t>bioretencyjnych</a:t>
            </a:r>
            <a:r>
              <a:rPr lang="pl-PL" sz="1900" dirty="0"/>
              <a:t> i infiltracyjnych, ogrodów deszczowych, pasów zieleni połączonych z infiltracją, stawów retencyjnych, muld chłonnych;</a:t>
            </a:r>
          </a:p>
          <a:p>
            <a:pPr marL="846871" lvl="1" indent="-342900">
              <a:lnSpc>
                <a:spcPct val="150000"/>
              </a:lnSpc>
              <a:buFont typeface="+mj-lt"/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945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46871" lvl="1" indent="-342900">
              <a:lnSpc>
                <a:spcPct val="100000"/>
              </a:lnSpc>
              <a:spcBef>
                <a:spcPts val="1200"/>
              </a:spcBef>
              <a:buFont typeface="+mj-lt"/>
              <a:buAutoNum type="alphaLcParenR" startAt="2"/>
            </a:pPr>
            <a:r>
              <a:rPr lang="pl-PL" dirty="0"/>
              <a:t>form </a:t>
            </a:r>
            <a:r>
              <a:rPr lang="pl-PL" dirty="0" err="1"/>
              <a:t>mikroretencji</a:t>
            </a:r>
            <a:r>
              <a:rPr lang="pl-PL" dirty="0"/>
              <a:t> (m.in. małych zbiorników, stawów i oczek wodnych), zbiorników retencyjnych, systemów infiltracyjnych, systemów sedymentacyjno-biofiltracyjnych, nawierzchni przepuszczalnych, których celem jest zatrzymanie wód opadowych w miejscu opadu;</a:t>
            </a:r>
          </a:p>
          <a:p>
            <a:pPr marL="846871" lvl="1" indent="-342900">
              <a:lnSpc>
                <a:spcPct val="100000"/>
              </a:lnSpc>
              <a:spcBef>
                <a:spcPts val="1200"/>
              </a:spcBef>
              <a:buFont typeface="+mj-lt"/>
              <a:buAutoNum type="alphaLcParenR" startAt="2"/>
            </a:pPr>
            <a:r>
              <a:rPr lang="pl-PL" dirty="0"/>
              <a:t>indywidualnych i zbiorczych systemów zatrzymywania, zagospodarowania i wykorzystania wód opadowych i roztopowych, w tym m.in. zielone podwórka, dachy, i ściany budynków, ogrody deszczowe;</a:t>
            </a:r>
          </a:p>
          <a:p>
            <a:pPr marL="846871" lvl="1" indent="-342900">
              <a:lnSpc>
                <a:spcPct val="100000"/>
              </a:lnSpc>
              <a:spcBef>
                <a:spcPts val="1200"/>
              </a:spcBef>
              <a:buFont typeface="+mj-lt"/>
              <a:buAutoNum type="alphaLcParenR" startAt="2"/>
            </a:pPr>
            <a:r>
              <a:rPr lang="pl-PL" dirty="0"/>
              <a:t>systemów monitorowania, wczesnego ostrzegania i prognozowania wystąpienia zagrożeń naturalnych oraz szybkiego reagowania;</a:t>
            </a:r>
          </a:p>
          <a:p>
            <a:pPr marL="846871" lvl="1" indent="-342900">
              <a:lnSpc>
                <a:spcPct val="100000"/>
              </a:lnSpc>
              <a:spcBef>
                <a:spcPts val="1200"/>
              </a:spcBef>
              <a:buFont typeface="+mj-lt"/>
              <a:buAutoNum type="alphaLcParenR" startAt="2"/>
            </a:pPr>
            <a:r>
              <a:rPr lang="pl-PL" dirty="0"/>
              <a:t>infrastruktury niezbędniej do prowadzenia akcji ratowniczych oraz usuwania skutków katastrof naturalnych lub awarii chemiczno-ekologicznych wyłącznie dla jednostek ochotniczych straży pożarnych włączonych do Krajowego Systemu Ratowniczo-Gaśniczego;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683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pl-PL" dirty="0"/>
              <a:t>koszt przebudowy nawierzchni nieprzepuszczalnej na przepuszczalną na dużych powierzchniach (np. na boiskach, parkingach, placach, podwórzach);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pl-PL" dirty="0"/>
              <a:t>koszt budowy, rozbudowy, przebudowy oraz odbudowy budowli przeciwpowodziowych wyłącznie na obszarach wyznaczonych na mapach zagrożenia powodziowego (MZP) i mapach ryzyka powodziowego (MRP): </a:t>
            </a:r>
            <a:r>
              <a:rPr lang="pl-PL" u="sng" dirty="0">
                <a:hlinkClick r:id="rId2"/>
              </a:rPr>
              <a:t>https://www.isok.gov.pl/hydroportal.html</a:t>
            </a:r>
            <a:r>
              <a:rPr lang="pl-PL" dirty="0"/>
              <a:t>, w tym m.in. kanały ulgi, kierownice </a:t>
            </a:r>
            <a:br>
              <a:rPr lang="pl-PL" dirty="0"/>
            </a:br>
            <a:r>
              <a:rPr lang="pl-PL" dirty="0"/>
              <a:t>w ujściach rzek do morza, poldery przeciwpowodziowe, sztuczne zbiorniki przeciwpowodziowe, suche zbiorniki przeciwpowodziowe, wały przeciwpowodziowe, budowle regulacyjne, wrota przeciwpowodziowe </a:t>
            </a:r>
            <a:br>
              <a:rPr lang="pl-PL" dirty="0"/>
            </a:br>
            <a:r>
              <a:rPr lang="pl-PL" dirty="0"/>
              <a:t>i przeciwsztormowe, falochrony;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8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dla Działania 2.9 Przystosowanie do zmian klimatu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ts val="1200"/>
              </a:spcBef>
              <a:buFont typeface="+mj-lt"/>
              <a:buAutoNum type="arabicPeriod" startAt="5"/>
            </a:pPr>
            <a:r>
              <a:rPr lang="pl-PL" dirty="0"/>
              <a:t>koszty związane z: </a:t>
            </a:r>
          </a:p>
          <a:p>
            <a:pPr marL="846871" lvl="1" indent="-342900">
              <a:spcBef>
                <a:spcPts val="1200"/>
              </a:spcBef>
              <a:buFont typeface="+mj-lt"/>
              <a:buAutoNum type="alphaLcParenR"/>
            </a:pPr>
            <a:r>
              <a:rPr lang="pl-PL" dirty="0"/>
              <a:t>zwiększeniem powierzchni zieleni na terenach miast i wsi (np. parków, zieleńców, zieleni ulicznej, zieleni osiedlowej, zielonych podwórek, zielonych dachów i ścian budynków, ogrodów deszczowych, zielonych przystanków komunikacji miejskiej, łąk kwietnych, lasów kieszonkowych </a:t>
            </a:r>
            <a:r>
              <a:rPr lang="pl-PL" dirty="0" err="1"/>
              <a:t>Miyawakiego</a:t>
            </a:r>
            <a:r>
              <a:rPr lang="pl-PL" dirty="0"/>
              <a:t>);</a:t>
            </a:r>
          </a:p>
          <a:p>
            <a:pPr marL="846871" lvl="1" indent="-342900">
              <a:spcBef>
                <a:spcPts val="1200"/>
              </a:spcBef>
              <a:buFont typeface="+mj-lt"/>
              <a:buAutoNum type="alphaLcParenR"/>
            </a:pPr>
            <a:r>
              <a:rPr lang="pl-PL" dirty="0" err="1"/>
              <a:t>renaturyzacją</a:t>
            </a:r>
            <a:r>
              <a:rPr lang="pl-PL" dirty="0"/>
              <a:t> obszarów od wód zależnych oraz utrzymaniem i rozwijaniem naturalnej retencji m.in. przez zachowanie i odtwarzanie lokalnych mokradeł, torfowisk, śródpolnych oczek wodnych;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12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1210</TotalTime>
  <Words>2817</Words>
  <Application>Microsoft Office PowerPoint</Application>
  <PresentationFormat>Niestandardowy</PresentationFormat>
  <Paragraphs>204</Paragraphs>
  <Slides>31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5" baseType="lpstr">
      <vt:lpstr>Arial</vt:lpstr>
      <vt:lpstr>Calibri</vt:lpstr>
      <vt:lpstr>Open Sans</vt:lpstr>
      <vt:lpstr>Motyw pakietu Office</vt:lpstr>
      <vt:lpstr>Kwalifikowalność wydatków. 2.9 Przystosowanie do zmian klimatu</vt:lpstr>
      <vt:lpstr>Zmiany w zakresie kwalifikowalności wydatków (1)</vt:lpstr>
      <vt:lpstr>Zmiany w zakresie kwalifikowalności wydatków (2)</vt:lpstr>
      <vt:lpstr>Zmiany w zakresie kwalifikowalności wydatków (3)</vt:lpstr>
      <vt:lpstr>Zmiany w zakresie kwalifikowalności wydatków (4)</vt:lpstr>
      <vt:lpstr>Kwalifikowalności wydatków  dla Działania 2.9 Przystosowanie do zmian klimatu (1)</vt:lpstr>
      <vt:lpstr>Kwalifikowalności wydatków  dla Działania 2.9 Przystosowanie do zmian klimatu (2)</vt:lpstr>
      <vt:lpstr>Kwalifikowalności wydatków  dla Działania 2.9 Przystosowanie do zmian klimatu (3)</vt:lpstr>
      <vt:lpstr>Kwalifikowalności wydatków  dla Działania 2.9 Przystosowanie do zmian klimatu (4)</vt:lpstr>
      <vt:lpstr>Kwalifikowalności wydatków  dla Działania 2.9 Przystosowanie do zmian klimatu (5)</vt:lpstr>
      <vt:lpstr>Kwalifikowalności wydatków  dla Działania 2.9 Przystosowanie do zmian klimatu (6)</vt:lpstr>
      <vt:lpstr>Kwalifikowalności wydatków  dla Działania 2.9 Przystosowanie do zmian klimatu (7)</vt:lpstr>
      <vt:lpstr>Kwalifikowalności wydatków  dla Działania 2.9 Przystosowanie do zmian klimatu (8)</vt:lpstr>
      <vt:lpstr>Kwalifikowalności wydatków  dla Działania 2.9 Przystosowanie do zmian klimatu (9)</vt:lpstr>
      <vt:lpstr>Wydatki niekwalifikowalne dla Działania 2.9 Przystosowanie do zmian klimatu (1)</vt:lpstr>
      <vt:lpstr>Wydatki niekwalifikowalne dla Działania 2.9 Przystosowanie do zmian klimatu (2)</vt:lpstr>
      <vt:lpstr>Wydatki niekwalifikowalne dla Działania 2.9 Przystosowanie do zmian klimatu (3)</vt:lpstr>
      <vt:lpstr>Zasady przygotowania projektu budżetu (art.53 ust.3. lit.b.) dla Działania 2.9 Przystosowanie do zmian klimatu (1)</vt:lpstr>
      <vt:lpstr>Zasady przygotowania projektu budżetu (art.53 ust.3. lit.b.) dla Działania 2.9 Przystosowanie do zmian klimatu (2)</vt:lpstr>
      <vt:lpstr>Zasady przygotowania projektu budżetu (art.53 ust.3. lit.b.) dla Działania 2.9 Przystosowanie do zmian klimatu (3)</vt:lpstr>
      <vt:lpstr>Zasady przygotowania projektu budżetu (art.53 ust.3. lit.b.) dla Działania 2.9 Przystosowanie do zmian klimatu (4)</vt:lpstr>
      <vt:lpstr>Zasady przygotowania projektu budżetu (art.53 ust.3. lit.b.) dla Działania 2.9 Przystosowanie do zmian klimatu (5)</vt:lpstr>
      <vt:lpstr>Zasady przygotowania projektu budżetu (art.53 ust.3. lit.b.) dla Działania 2.9 Przystosowanie do zmian klimatu (6)</vt:lpstr>
      <vt:lpstr>Zasady przygotowania projektu budżetu (art.53 ust.3. lit.b.) dla Działania 2.9 Przystosowanie do zmian klimatu (7)</vt:lpstr>
      <vt:lpstr>Zasady przygotowania projektu budżetu (art.53 ust.3. lit.b.) dla Działania 2.9 Przystosowanie do zmian klimatu (8)</vt:lpstr>
      <vt:lpstr>Zasady przygotowania projektu budżetu (art.53 ust.3. lit.b.) dla Działania 2.9 Przystosowanie do zmian klimatu (9)</vt:lpstr>
      <vt:lpstr>Zasady przygotowania projektu budżetu (art.53 ust.3. lit.b.) dla Działania 2.9 Przystosowanie do zmian klimatu (10)</vt:lpstr>
      <vt:lpstr>Zasady przygotowania projektu budżetu (art.53 ust.3. lit.b.) dla Działania 2.9 Przystosowanie do zmian klimatu (11)</vt:lpstr>
      <vt:lpstr>Zasady przygotowania projektu budżetu (art.53 ust.3. lit.b.) dla Działania 2.9 Przystosowanie do zmian klimatu (12)</vt:lpstr>
      <vt:lpstr>Zasady przygotowania projektu budżetu (art.53 ust.3. lit.b.) dla Działania 2.9 Przystosowanie do zmian klimatu (13)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Reszka Rafał</cp:lastModifiedBy>
  <cp:revision>58</cp:revision>
  <cp:lastPrinted>2024-01-24T08:48:17Z</cp:lastPrinted>
  <dcterms:created xsi:type="dcterms:W3CDTF">2022-06-22T09:40:44Z</dcterms:created>
  <dcterms:modified xsi:type="dcterms:W3CDTF">2024-10-03T12:11:34Z</dcterms:modified>
</cp:coreProperties>
</file>