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6"/>
  </p:notesMasterIdLst>
  <p:sldIdLst>
    <p:sldId id="398" r:id="rId2"/>
    <p:sldId id="386" r:id="rId3"/>
    <p:sldId id="406" r:id="rId4"/>
    <p:sldId id="387" r:id="rId5"/>
    <p:sldId id="388" r:id="rId6"/>
    <p:sldId id="394" r:id="rId7"/>
    <p:sldId id="395" r:id="rId8"/>
    <p:sldId id="405" r:id="rId9"/>
    <p:sldId id="396" r:id="rId10"/>
    <p:sldId id="390" r:id="rId11"/>
    <p:sldId id="399" r:id="rId12"/>
    <p:sldId id="400" r:id="rId13"/>
    <p:sldId id="397" r:id="rId14"/>
    <p:sldId id="404" r:id="rId15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ichałowska Agata" initials="MA" lastIdx="1" clrIdx="1">
    <p:extLst>
      <p:ext uri="{19B8F6BF-5375-455C-9EA6-DF929625EA0E}">
        <p15:presenceInfo xmlns:p15="http://schemas.microsoft.com/office/powerpoint/2012/main" userId="Michałowska Agata" providerId="None"/>
      </p:ext>
    </p:extLst>
  </p:cmAuthor>
  <p:cmAuthor id="3" name="Sulencka Anna" initials="SA" lastIdx="1" clrIdx="2">
    <p:extLst>
      <p:ext uri="{19B8F6BF-5375-455C-9EA6-DF929625EA0E}">
        <p15:presenceInfo xmlns:p15="http://schemas.microsoft.com/office/powerpoint/2012/main" userId="S-1-5-21-352459600-126056257-345019615-49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 z motywem 2 — Ak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08" autoAdjust="0"/>
  </p:normalViewPr>
  <p:slideViewPr>
    <p:cSldViewPr showGuides="1">
      <p:cViewPr varScale="1">
        <p:scale>
          <a:sx n="103" d="100"/>
          <a:sy n="103" d="100"/>
        </p:scale>
        <p:origin x="1392" y="114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ct val="114000"/>
              </a:lnSpc>
              <a:spcAft>
                <a:spcPts val="3000"/>
              </a:spcAft>
              <a:defRPr sz="36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4 logotypów : Fundusze Europejskie dla Pomorza, Rzeczpospolita Polska, Dofinansowane przez Unie Europejską, Urząd Marszałkowski Województwa Pomorskiego 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33985"/>
            <a:ext cx="8640381" cy="108000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715" y="1979637"/>
            <a:ext cx="8640382" cy="4680002"/>
          </a:xfrm>
        </p:spPr>
        <p:txBody>
          <a:bodyPr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907" y="559141"/>
            <a:ext cx="8640381" cy="108000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88" y="2699716"/>
            <a:ext cx="8063709" cy="2736303"/>
          </a:xfrm>
        </p:spPr>
        <p:txBody>
          <a:bodyPr>
            <a:noAutofit/>
          </a:bodyPr>
          <a:lstStyle/>
          <a:p>
            <a:pPr>
              <a:spcAft>
                <a:spcPts val="2400"/>
              </a:spcAft>
            </a:pPr>
            <a:r>
              <a:rPr lang="pl-PL" sz="3200" dirty="0"/>
              <a:t>Fundusze Europejskie dla Pomorza</a:t>
            </a:r>
            <a:br>
              <a:rPr lang="pl-PL" sz="3200" dirty="0"/>
            </a:br>
            <a:r>
              <a:rPr lang="pl-PL" sz="3200" dirty="0"/>
              <a:t>2021-2027</a:t>
            </a:r>
            <a:br>
              <a:rPr lang="pl-PL" sz="3200" dirty="0"/>
            </a:br>
            <a:r>
              <a:rPr lang="pl-PL" sz="3000" dirty="0"/>
              <a:t>Specyfika i kryteria wyboru projektów</a:t>
            </a:r>
            <a:br>
              <a:rPr lang="pl-PL" sz="3000" dirty="0"/>
            </a:br>
            <a:r>
              <a:rPr lang="pl-PL" sz="3000" dirty="0"/>
              <a:t>Działanie 5.21. Aktywność obywatelska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9" y="5436020"/>
            <a:ext cx="3960018" cy="505773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Październik 2024</a:t>
            </a:r>
          </a:p>
        </p:txBody>
      </p:sp>
    </p:spTree>
    <p:extLst>
      <p:ext uri="{BB962C8B-B14F-4D97-AF65-F5344CB8AC3E}">
        <p14:creationId xmlns:p14="http://schemas.microsoft.com/office/powerpoint/2010/main" val="3021387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79437"/>
            <a:ext cx="9360751" cy="1060655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 </a:t>
            </a:r>
            <a:br>
              <a:rPr lang="pl-PL" dirty="0"/>
            </a:br>
            <a:r>
              <a:rPr lang="pl-PL" dirty="0"/>
              <a:t>– Preferencje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3A30D3B-6F9B-41DA-9813-358F053B9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ramach naboru preferowane są projekty zakładające realizację 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obszarze miast średnich tracących funkcje społeczno-gospodarcze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 gmin zagrożonych trwałą marginalizacją.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0460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D56ADC-5AC0-47A9-80A5-5528E2C4B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wskaźniki projektu </a:t>
            </a:r>
            <a:r>
              <a:rPr lang="pl-PL" dirty="0">
                <a:solidFill>
                  <a:srgbClr val="002073"/>
                </a:solidFill>
              </a:rPr>
              <a:t>(slajd 1 z 4)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3B63C9-4002-4201-9F72-EB1AC7FF7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13986"/>
            <a:ext cx="8640382" cy="5966251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None/>
            </a:pP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Definicje wskaźników zawarte są w </a:t>
            </a: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załączniku nr 2 </a:t>
            </a: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 regulaminu „</a:t>
            </a: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Zasady pomiaru wskaźników </a:t>
            </a: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projekcie dofinansowanym z EFS Plus w ramach programu regionalnego FEP 2021-2027”</a:t>
            </a:r>
          </a:p>
          <a:p>
            <a:pPr marL="0" indent="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None/>
            </a:pPr>
            <a:r>
              <a:rPr lang="pl-PL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W ramach naboru obowiązuje </a:t>
            </a:r>
            <a:r>
              <a:rPr lang="pl-PL" sz="2400" b="1" dirty="0"/>
              <a:t>12 wskaźników:</a:t>
            </a:r>
          </a:p>
          <a:p>
            <a:pPr marL="722313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2200" dirty="0"/>
              <a:t>10 produktu, </a:t>
            </a:r>
          </a:p>
          <a:p>
            <a:pPr marL="722313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2200" dirty="0"/>
              <a:t>2 rezultatu.</a:t>
            </a:r>
            <a:endParaRPr lang="pl-PL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Bef>
                <a:spcPts val="600"/>
              </a:spcBef>
              <a:spcAft>
                <a:spcPts val="400"/>
              </a:spcAft>
              <a:buNone/>
            </a:pP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Wszystkie</a:t>
            </a: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 wskaźników </a:t>
            </a: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należy monitorować w projekcie</a:t>
            </a: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 oznacza, </a:t>
            </a:r>
            <a:b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że należy je wykazać we wniosku o dofinansowanie i określić wartość docelową (także jeśli będzie to 0). 	</a:t>
            </a: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400"/>
              </a:spcAft>
              <a:buNone/>
            </a:pP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rubryce „</a:t>
            </a: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Sposób pomiaru wskaźnika” nie może wystąpić określenie </a:t>
            </a:r>
            <a:b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„nie dotyczy” </a:t>
            </a: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nawet jeśli na etapie planowania działań projektowych </a:t>
            </a:r>
            <a:b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nie przewiduje się działań związanych z ww. wskaźnikiem, należy określić możliwy sposób pomiaru.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99AD8A-99B3-4C10-8906-CB8E1F9C70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7278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7DC8AB-57A2-494E-AAA4-12908F74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wskaźniki projektu (slajd 2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FD9778-E372-431F-BA8F-D87156C37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575635"/>
            <a:ext cx="8640382" cy="5534202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3399"/>
              </a:buClr>
              <a:buNone/>
            </a:pPr>
            <a:r>
              <a:rPr lang="pl-PL" sz="2400" b="1" dirty="0">
                <a:solidFill>
                  <a:srgbClr val="000000"/>
                </a:solidFill>
              </a:rPr>
              <a:t>Podstawowe rozróżnienie :</a:t>
            </a:r>
            <a:endParaRPr lang="pl-PL" sz="2400" b="1" dirty="0"/>
          </a:p>
          <a:p>
            <a:pPr>
              <a:lnSpc>
                <a:spcPct val="114000"/>
              </a:lnSpc>
            </a:pPr>
            <a:r>
              <a:rPr lang="pl-PL" sz="2200" b="1" dirty="0">
                <a:ea typeface="Times New Roman" panose="02020603050405020304" pitchFamily="18" charset="0"/>
                <a:cs typeface="Arial" panose="020B0604020202020204" pitchFamily="34" charset="0"/>
              </a:rPr>
              <a:t>wskaźniki produktu</a:t>
            </a:r>
            <a:r>
              <a:rPr lang="pl-PL" sz="2200" dirty="0">
                <a:ea typeface="Times New Roman" panose="02020603050405020304" pitchFamily="18" charset="0"/>
                <a:cs typeface="Arial" panose="020B0604020202020204" pitchFamily="34" charset="0"/>
              </a:rPr>
              <a:t> – mierzą wielkość oferowanego wsparcia lub grupę docelową objętą wsparciem w projekcie; odnoszą się, co do zasady, do osób lub podmiotów objętych wsparciem; monitorowane są </a:t>
            </a:r>
            <a:r>
              <a:rPr lang="pl-PL" sz="2200" b="1" dirty="0">
                <a:ea typeface="Times New Roman" panose="02020603050405020304" pitchFamily="18" charset="0"/>
                <a:cs typeface="Arial" panose="020B0604020202020204" pitchFamily="34" charset="0"/>
              </a:rPr>
              <a:t>w momencie rozpoczęcia </a:t>
            </a:r>
            <a:r>
              <a:rPr lang="pl-PL" sz="2200" dirty="0">
                <a:ea typeface="Times New Roman" panose="02020603050405020304" pitchFamily="18" charset="0"/>
                <a:cs typeface="Arial" panose="020B0604020202020204" pitchFamily="34" charset="0"/>
              </a:rPr>
              <a:t>udziału w projekcie;</a:t>
            </a:r>
            <a:endParaRPr lang="pl-PL" sz="2200" dirty="0"/>
          </a:p>
          <a:p>
            <a:pPr>
              <a:lnSpc>
                <a:spcPct val="114000"/>
              </a:lnSpc>
            </a:pPr>
            <a:r>
              <a:rPr lang="pl-PL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wskaźniki rezultatu bezpośredniego </a:t>
            </a:r>
            <a:r>
              <a:rPr lang="pl-PL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l-PL" sz="2200" dirty="0"/>
              <a:t>odnotowują zmianę między tym co było w momencie rozpoczęcia wsparcia, a tym co jest efektem wsparcia bezpośrednio po zakończeniu udziału w projekcie i mierzone są co do zasady </a:t>
            </a:r>
            <a:r>
              <a:rPr lang="pl-PL" sz="2200" b="1" dirty="0"/>
              <a:t>do 4 tygodni od zakończenia udziału </a:t>
            </a:r>
            <a:r>
              <a:rPr lang="pl-PL" sz="2200" dirty="0"/>
              <a:t>przez uczestnika lub podmiot obejmowany wsparciem w projekcie.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37A954D-53C0-481A-883D-A54C144FB0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4439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8C257E-2CF6-4EEB-AA57-9D9EA5AB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Działanie 5.21. Aktywność obywatelska -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Partnerzy społeczni</a:t>
            </a:r>
            <a:b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dirty="0"/>
              <a:t>– wskaźniki projektu (slajd 3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8CEDA3-A103-4CEC-8B7E-EF43F1227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1475581"/>
            <a:ext cx="8929600" cy="590465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3399"/>
              </a:buClr>
              <a:buNone/>
            </a:pPr>
            <a:r>
              <a:rPr lang="pl-PL" sz="2400" b="1" dirty="0">
                <a:solidFill>
                  <a:srgbClr val="000000"/>
                </a:solidFill>
              </a:rPr>
              <a:t>Wskaźniki projektu obowiązkowe do osiągnięcia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3399"/>
              </a:buClr>
              <a:buNone/>
            </a:pPr>
            <a:endParaRPr lang="pl-PL" sz="2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3399"/>
              </a:buClr>
              <a:buNone/>
            </a:pPr>
            <a:r>
              <a:rPr lang="pl-PL" sz="2200" b="1" dirty="0"/>
              <a:t>Wskaźniki produktu:</a:t>
            </a:r>
            <a:endParaRPr lang="pl-PL" sz="2200" dirty="0"/>
          </a:p>
          <a:p>
            <a:pPr lvl="0"/>
            <a:r>
              <a:rPr lang="pl-PL" sz="2200" dirty="0"/>
              <a:t>Całkowita liczba osób objętych wsparciem.</a:t>
            </a:r>
          </a:p>
          <a:p>
            <a:pPr lvl="0"/>
            <a:r>
              <a:rPr lang="pl-PL" sz="2200" dirty="0"/>
              <a:t>Liczba organizacji partnerów społecznych objętych wsparciem.</a:t>
            </a:r>
          </a:p>
          <a:p>
            <a:pPr lvl="0"/>
            <a:r>
              <a:rPr lang="pl-PL" sz="2200" dirty="0"/>
              <a:t>Liczba przedstawicieli organizacji partnerów społecznych objętych wsparciem.</a:t>
            </a:r>
          </a:p>
          <a:p>
            <a:pPr marL="0" lv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200" b="1" dirty="0"/>
              <a:t>Wskaźniki rezultatu:</a:t>
            </a:r>
            <a:endParaRPr lang="pl-PL" sz="2200" dirty="0"/>
          </a:p>
          <a:p>
            <a:pPr lvl="0"/>
            <a:r>
              <a:rPr lang="pl-PL" sz="2200" dirty="0"/>
              <a:t>Liczba organizacji partnerów społecznych, które zwiększyły swój potencjał.</a:t>
            </a:r>
          </a:p>
          <a:p>
            <a:pPr lvl="0"/>
            <a:r>
              <a:rPr lang="pl-PL" sz="2200" dirty="0"/>
              <a:t>Liczba przedstawicieli organizacji partnerów społecznych, którzy podnieśli kompetencje.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FAD3F65-8272-4F40-A8DC-668F854A4D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808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38FC24-10B9-44B4-B842-31D6C48E7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Działanie 5.21. Aktywność obywatelska -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Partnerzy społeczni </a:t>
            </a:r>
            <a:r>
              <a:rPr lang="pl-PL" dirty="0"/>
              <a:t>– wskaźniki projektu (slajd 4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454C9B-5BC8-4A16-9683-949AD2F4A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4" y="1547589"/>
            <a:ext cx="8856695" cy="547224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3399"/>
              </a:buClr>
              <a:buNone/>
            </a:pPr>
            <a:r>
              <a:rPr lang="pl-PL" sz="2400" b="1" dirty="0">
                <a:solidFill>
                  <a:srgbClr val="000000"/>
                </a:solidFill>
              </a:rPr>
              <a:t>Wskaźniki projektu obowiązkowe do monitorowania </a:t>
            </a:r>
            <a:endParaRPr lang="pl-PL" sz="2400" dirty="0"/>
          </a:p>
          <a:p>
            <a:pPr marL="361950" indent="-361950"/>
            <a:r>
              <a:rPr lang="pl-PL" sz="2200" dirty="0"/>
              <a:t>Liczba projektów, w których sfinansowano koszty racjonalnych usprawnień dla osób z niepełnosprawnościami;</a:t>
            </a:r>
          </a:p>
          <a:p>
            <a:pPr marL="361950" indent="-361950"/>
            <a:r>
              <a:rPr lang="pl-PL" sz="2200" dirty="0"/>
              <a:t>Liczba obiektów dostosowanych do potrzeb osób z niepełnosprawnościami;</a:t>
            </a:r>
          </a:p>
          <a:p>
            <a:pPr marL="361950" indent="-361950"/>
            <a:r>
              <a:rPr lang="pl-PL" sz="2200" dirty="0"/>
              <a:t>Liczba osób z niepełnosprawnościami objętych wsparciem w programie;</a:t>
            </a:r>
          </a:p>
          <a:p>
            <a:pPr marL="361950" indent="-361950"/>
            <a:r>
              <a:rPr lang="pl-PL" sz="2200" dirty="0"/>
              <a:t>Liczba osób z krajów trzecich objętych wsparciem w programie;</a:t>
            </a:r>
          </a:p>
          <a:p>
            <a:pPr marL="361950" indent="-361950"/>
            <a:r>
              <a:rPr lang="pl-PL" sz="2200" dirty="0"/>
              <a:t>Liczba osób obcego pochodzenia objętych wsparciem w programie;</a:t>
            </a:r>
          </a:p>
          <a:p>
            <a:pPr marL="361950" indent="-361950"/>
            <a:r>
              <a:rPr lang="pl-PL" sz="2200" dirty="0"/>
              <a:t>Liczba osób należących do mniejszości, w tym społeczności marginalizowanych takich jak Romowie, objętych wsparciem w programie;</a:t>
            </a:r>
          </a:p>
          <a:p>
            <a:pPr marL="361950" indent="-361950"/>
            <a:r>
              <a:rPr lang="pl-PL" sz="2200" dirty="0"/>
              <a:t>Liczba osób w kryzysie bezdomności lub dotkniętych wykluczeniem z dostępu do mieszkań, objętych wsparciem w programie.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595992D-9E0B-48EF-8BC6-7126E19CBE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09628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9360751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Podstawowe informacje o naborze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DB836676-7640-4C9D-8E61-A33A11980E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18615"/>
              </p:ext>
            </p:extLst>
          </p:nvPr>
        </p:nvGraphicFramePr>
        <p:xfrm>
          <a:off x="809403" y="1237153"/>
          <a:ext cx="8568952" cy="5727346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048671">
                  <a:extLst>
                    <a:ext uri="{9D8B030D-6E8A-4147-A177-3AD203B41FA5}">
                      <a16:colId xmlns:a16="http://schemas.microsoft.com/office/drawing/2014/main" val="2971752892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453623875"/>
                    </a:ext>
                  </a:extLst>
                </a:gridCol>
              </a:tblGrid>
              <a:tr h="886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b="0" dirty="0">
                          <a:effectLst/>
                        </a:rPr>
                        <a:t>Data ogłoszenia naboru:</a:t>
                      </a:r>
                      <a:endParaRPr lang="pl-PL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dirty="0">
                          <a:effectLst/>
                        </a:rPr>
                        <a:t>24.10.2024</a:t>
                      </a:r>
                      <a:endParaRPr lang="pl-PL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744519930"/>
                  </a:ext>
                </a:extLst>
              </a:tr>
              <a:tr h="84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Początek naboru: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25.10.2024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1108211566"/>
                  </a:ext>
                </a:extLst>
              </a:tr>
              <a:tr h="836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Koniec naboru: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11.12.2024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1301807055"/>
                  </a:ext>
                </a:extLst>
              </a:tr>
              <a:tr h="798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Kwota przewidziana na dofinansowanie projektów [PLN]: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3 885 062,99</a:t>
                      </a:r>
                      <a:endParaRPr lang="pl-PL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575720655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Maksymalna/minimalna wartość projektu [PLN]: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nie dotyczy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155439772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Wkład własny beneficjenta: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5%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4224788681"/>
                  </a:ext>
                </a:extLst>
              </a:tr>
              <a:tr h="776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pl-PL" sz="2000" dirty="0">
                          <a:effectLst/>
                        </a:rPr>
                        <a:t>Cross-</a:t>
                      </a:r>
                      <a:r>
                        <a:rPr lang="pl-PL" sz="2000" dirty="0" err="1">
                          <a:effectLst/>
                        </a:rPr>
                        <a:t>financing</a:t>
                      </a:r>
                      <a:r>
                        <a:rPr lang="pl-PL" sz="2000" dirty="0">
                          <a:effectLst/>
                        </a:rPr>
                        <a:t>: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15%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6" marR="66686" marT="0" marB="0" anchor="ctr"/>
                </a:tc>
                <a:extLst>
                  <a:ext uri="{0D108BD9-81ED-4DB2-BD59-A6C34878D82A}">
                    <a16:rowId xmlns:a16="http://schemas.microsoft.com/office/drawing/2014/main" val="847194857"/>
                  </a:ext>
                </a:extLst>
              </a:tr>
            </a:tbl>
          </a:graphicData>
        </a:graphic>
      </p:graphicFrame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909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79438"/>
            <a:ext cx="9360751" cy="1152128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 </a:t>
            </a:r>
            <a:br>
              <a:rPr lang="pl-PL" dirty="0"/>
            </a:br>
            <a:r>
              <a:rPr lang="pl-PL" dirty="0"/>
              <a:t>– Typ projektów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BC5CD6E-E587-4CBE-89BD-A0EEB4BE1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547589"/>
            <a:ext cx="8640382" cy="5112050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  <a:defRPr/>
            </a:pPr>
            <a:r>
              <a:rPr lang="pl-PL" sz="2400" b="1" dirty="0"/>
              <a:t>Projekty ukierunkowane na wzmocnienie potencjału </a:t>
            </a:r>
            <a:endParaRPr lang="pl-PL" sz="2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  <a:defRPr/>
            </a:pPr>
            <a:r>
              <a:rPr lang="pl-PL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pomorskich partnerów społecznych, </a:t>
            </a:r>
            <a:r>
              <a:rPr lang="pl-PL" sz="2400" b="1" dirty="0"/>
              <a:t>w szczególności poprzez: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  <a:defRPr/>
            </a:pPr>
            <a:endParaRPr lang="pl-PL" sz="800" b="1" dirty="0"/>
          </a:p>
          <a:p>
            <a:pPr marL="452438" lvl="1" indent="-342900">
              <a:lnSpc>
                <a:spcPct val="114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pl-PL" dirty="0"/>
              <a:t>wzmocnienie zasobów (m.in. poprzez rozwój umiejętności i kompetencji pracowników);</a:t>
            </a:r>
          </a:p>
          <a:p>
            <a:pPr marL="452438" lvl="1" indent="-342900">
              <a:lnSpc>
                <a:spcPct val="114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pl-PL" dirty="0"/>
              <a:t>budowanie relacji partnerów społecznych z JST, NGO, biznesem, szkolnictwem (głównie zawodowym) i nauką;</a:t>
            </a:r>
          </a:p>
          <a:p>
            <a:pPr marL="452438" lvl="1" indent="-342900">
              <a:lnSpc>
                <a:spcPct val="114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pl-PL" dirty="0"/>
              <a:t>działania na rzecz rozwoju społecznej odpowiedzialności biznesu;</a:t>
            </a:r>
          </a:p>
          <a:p>
            <a:pPr marL="452438" lvl="1" indent="-342900">
              <a:lnSpc>
                <a:spcPct val="114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pl-PL" dirty="0"/>
              <a:t>realizację inicjatyw wpisujących się w misję partnerów społecznych.</a:t>
            </a:r>
          </a:p>
          <a:p>
            <a:pPr marL="0" lvl="0" indent="0" algn="ctr">
              <a:lnSpc>
                <a:spcPct val="107000"/>
              </a:lnSpc>
              <a:spcBef>
                <a:spcPts val="0"/>
              </a:spcBef>
              <a:buClrTx/>
              <a:buNone/>
              <a:defRPr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12178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Podmioty uprawnione do składania wniosków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F961581-0AF9-414D-8557-0F86D0F69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03573"/>
            <a:ext cx="8640382" cy="5256066"/>
          </a:xfrm>
        </p:spPr>
        <p:txBody>
          <a:bodyPr/>
          <a:lstStyle/>
          <a:p>
            <a:pPr marL="0" lvl="0" indent="0">
              <a:lnSpc>
                <a:spcPct val="114000"/>
              </a:lnSpc>
              <a:spcAft>
                <a:spcPts val="600"/>
              </a:spcAft>
              <a:buNone/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ramach naboru wnioskodawcami/partnerami mogą być wyłącznie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3275" lvl="0" indent="-342900">
              <a:lnSpc>
                <a:spcPct val="10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organizacje zrzeszające pracodawców,</a:t>
            </a:r>
          </a:p>
          <a:p>
            <a:pPr marL="803275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związki zawodowe,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które na </a:t>
            </a: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dzień złożenia wniosku o dofinansowanie prowadzą działalność i posiadają siedzibę, filię, delegaturę, oddział czy inną prawnie dozwoloną formę organizacyjną działalności podmiotu</a:t>
            </a:r>
            <a:b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terenie województwa pomorskiego.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489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Grupa docelowa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AD75C4F-F613-42CA-9D2B-DEA0E3942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75581"/>
            <a:ext cx="8640382" cy="5184058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None/>
            </a:pPr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ramach projektu wsparcie może być udzielone wyłącznie:</a:t>
            </a:r>
          </a:p>
          <a:p>
            <a:pPr marL="803275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Font typeface="Symbol" panose="05050102010706020507" pitchFamily="18" charset="2"/>
              <a:buChar char=""/>
            </a:pP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pomorskim partnerom społecznym,</a:t>
            </a:r>
          </a:p>
          <a:p>
            <a:pPr marL="803275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Font typeface="Symbol" panose="05050102010706020507" pitchFamily="18" charset="2"/>
              <a:buChar char=""/>
            </a:pP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przedstawicielom partnerów społecznych,</a:t>
            </a:r>
          </a:p>
          <a:p>
            <a:pPr marL="803275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Font typeface="Symbol" panose="05050102010706020507" pitchFamily="18" charset="2"/>
              <a:buChar char=""/>
            </a:pP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pracownikom partnerów społecznych.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Projekty skierowane do organizacji, które prowadzą działalność i posiadają siedzibę, filię, delegaturę, oddział czy inną prawnie dozwoloną formę organizacyjną działalności na terenie województwa pomorskiego.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ClrTx/>
              <a:buNone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Projekty skierowane do osób fizycznych mających miejsce zamieszkania (w rozumieniu ustawy z dnia 23 kwietnia 1964 roku Kodeks cywilny) lub pracujących albo uczących się na terenie województwa pomorskiego.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22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</a:t>
            </a:r>
            <a:br>
              <a:rPr lang="pl-PL" dirty="0"/>
            </a:br>
            <a:r>
              <a:rPr lang="pl-PL" dirty="0"/>
              <a:t>– Grupa docelowa - definicje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B694DDB-0C12-4F69-AD28-2C61710ED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03573"/>
            <a:ext cx="8640382" cy="5256066"/>
          </a:xfrm>
        </p:spPr>
        <p:txBody>
          <a:bodyPr>
            <a:normAutofit/>
          </a:bodyPr>
          <a:lstStyle/>
          <a:p>
            <a:pPr marL="0" lvl="0" indent="0">
              <a:lnSpc>
                <a:spcPct val="114000"/>
              </a:lnSpc>
              <a:buNone/>
            </a:pPr>
            <a:r>
              <a:rPr lang="pl-PL" sz="2200" b="1" dirty="0"/>
              <a:t>Partnerzy społeczni - organizacje pracodawców i organizacje pracowników</a:t>
            </a:r>
            <a:r>
              <a:rPr lang="pl-PL" sz="2200" dirty="0"/>
              <a:t>, działające na podstawie jednej z następującej ustaw: ustawy z dnia 23 maja 1991 r. o organizacjach pracodawców, ustawy z dnia 23 maja 1991 r. o związkach zawodowych, ustawy z dnia 22 marca 1989 r. o rzemiośle, w tym w szczególności: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200" dirty="0"/>
              <a:t>reprezentatywne organizacje pracodawców i reprezentatywne organizacje związkowe w rozumieniu ustawy o Radzie Dialogu Społecznego,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200" dirty="0"/>
              <a:t>branżowe, ponadbranżowe lub regionalne organizacje pracodawców oraz branżowe, ponadbranżowe lub regionalne organizacje związkowe zrzeszone odpowiednio w reprezentatywnych organizacjach pracodawców i reprezentatywnych organizacjach związkowych w rozumieniu ustawy o Radzie Dialogu Społecznego.</a:t>
            </a:r>
          </a:p>
        </p:txBody>
      </p:sp>
    </p:spTree>
    <p:extLst>
      <p:ext uri="{BB962C8B-B14F-4D97-AF65-F5344CB8AC3E}">
        <p14:creationId xmlns:p14="http://schemas.microsoft.com/office/powerpoint/2010/main" val="463512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79437"/>
            <a:ext cx="9360751" cy="1060655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 </a:t>
            </a:r>
            <a:br>
              <a:rPr lang="pl-PL" dirty="0"/>
            </a:br>
            <a:r>
              <a:rPr lang="pl-PL" dirty="0"/>
              <a:t>– Zakres wsparcia (1)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12CC697-AC97-4F01-8060-E462CB2B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03573"/>
            <a:ext cx="8640382" cy="5256066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14000"/>
              </a:lnSpc>
              <a:spcBef>
                <a:spcPts val="600"/>
              </a:spcBef>
              <a:buClrTx/>
              <a:buSzPct val="100000"/>
              <a:buNone/>
            </a:pPr>
            <a:r>
              <a:rPr lang="pl-PL" sz="2400" b="1" dirty="0"/>
              <a:t>Działania na rzecz budowania potencjału partnerów społecznych mogą obejmować w szczególności</a:t>
            </a:r>
            <a:r>
              <a:rPr lang="pl-PL" sz="2400" dirty="0"/>
              <a:t>:</a:t>
            </a:r>
          </a:p>
          <a:p>
            <a:pPr marL="457200" lvl="0" indent="-457200" fontAlgn="base">
              <a:lnSpc>
                <a:spcPct val="134000"/>
              </a:lnSpc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pl-PL" sz="2200" dirty="0">
                <a:cs typeface="Calibri" panose="020F0502020204030204" pitchFamily="34" charset="0"/>
              </a:rPr>
              <a:t>Działania na poziomie samych organizacji np. :</a:t>
            </a:r>
          </a:p>
          <a:p>
            <a:pPr marL="1077913" lvl="0" indent="-342900" fontAlgn="base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pl-PL" sz="1800" dirty="0"/>
              <a:t>wzmocnienie zasobów ludzkich w organizacjach (rozwój umiejętności pracowników),</a:t>
            </a:r>
          </a:p>
          <a:p>
            <a:pPr marL="1077913" lvl="0" indent="-342900" fontAlgn="base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pl-PL" sz="1800" dirty="0"/>
              <a:t>wsparcie dodatkowego zatrudnienia w organizacjach,</a:t>
            </a:r>
          </a:p>
          <a:p>
            <a:pPr marL="1077913" lvl="0" indent="-342900" fontAlgn="base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pl-PL" sz="1800" dirty="0"/>
              <a:t>budowanie bazy członkowskiej,</a:t>
            </a:r>
          </a:p>
          <a:p>
            <a:pPr marL="1077913" lvl="0" indent="-342900" fontAlgn="base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pl-PL" sz="1800" dirty="0"/>
              <a:t>kształtowanie postaw i umiejętności liderów/liderek.</a:t>
            </a:r>
          </a:p>
          <a:p>
            <a:pPr marL="457200" lvl="0" indent="-457200" fontAlgn="base">
              <a:lnSpc>
                <a:spcPct val="114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2"/>
            </a:pPr>
            <a:r>
              <a:rPr lang="pl-PL" sz="2200" dirty="0">
                <a:cs typeface="Calibri" panose="020F0502020204030204" pitchFamily="34" charset="0"/>
              </a:rPr>
              <a:t>Działania skierowane bezpośrednio do organizacji zapewniające lepszą wydolność materialną i finansową (usługi bezpośrednie lub szkolenia/doradztwo w tym zakresie).</a:t>
            </a:r>
          </a:p>
          <a:p>
            <a:pPr marL="457200" lvl="0" indent="-457200" fontAlgn="base">
              <a:lnSpc>
                <a:spcPct val="134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2"/>
            </a:pPr>
            <a:r>
              <a:rPr lang="pl-PL" sz="2200" dirty="0">
                <a:cs typeface="Calibri" panose="020F0502020204030204" pitchFamily="34" charset="0"/>
              </a:rPr>
              <a:t>Działania promujące budowanie relacji z innymi sektorami.</a:t>
            </a:r>
          </a:p>
          <a:p>
            <a:pPr marL="0" lvl="0" indent="0" fontAlgn="base">
              <a:lnSpc>
                <a:spcPct val="134000"/>
              </a:lnSpc>
              <a:spcBef>
                <a:spcPts val="600"/>
              </a:spcBef>
              <a:buClrTx/>
              <a:buSzPct val="100000"/>
              <a:buNone/>
            </a:pPr>
            <a:endParaRPr lang="pl-PL" sz="2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2846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79437"/>
            <a:ext cx="9360751" cy="1060655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 </a:t>
            </a:r>
            <a:br>
              <a:rPr lang="pl-PL" dirty="0"/>
            </a:br>
            <a:r>
              <a:rPr lang="pl-PL" dirty="0"/>
              <a:t>– Zakres wsparcia (2)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12CC697-AC97-4F01-8060-E462CB2B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547589"/>
            <a:ext cx="8640382" cy="5112050"/>
          </a:xfrm>
        </p:spPr>
        <p:txBody>
          <a:bodyPr>
            <a:normAutofit/>
          </a:bodyPr>
          <a:lstStyle/>
          <a:p>
            <a:pPr marL="457200" lvl="0" indent="-457200" fontAlgn="base">
              <a:lnSpc>
                <a:spcPct val="114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4"/>
            </a:pPr>
            <a:r>
              <a:rPr lang="pl-PL" sz="2200" dirty="0">
                <a:ea typeface="Times New Roman" panose="02020603050405020304" pitchFamily="18" charset="0"/>
                <a:cs typeface="Calibri" panose="020F0502020204030204" pitchFamily="34" charset="0"/>
              </a:rPr>
              <a:t>Działania budujące refleksyjność działania sektora partnerów społecznych np.:</a:t>
            </a:r>
          </a:p>
          <a:p>
            <a:pPr marL="1260475" lvl="0" indent="-457200" fontAlgn="base">
              <a:buClrTx/>
              <a:buFont typeface="+mj-lt"/>
              <a:buAutoNum type="alphaLcParenR"/>
            </a:pPr>
            <a:r>
              <a:rPr lang="pl-PL" dirty="0"/>
              <a:t>zdolność do budowania strategii,</a:t>
            </a:r>
          </a:p>
          <a:p>
            <a:pPr marL="1260475" lvl="0" indent="-457200" fontAlgn="base">
              <a:buClrTx/>
              <a:buFont typeface="+mj-lt"/>
              <a:buAutoNum type="alphaLcParenR"/>
            </a:pPr>
            <a:r>
              <a:rPr lang="pl-PL" dirty="0"/>
              <a:t>ewaluacja i autoewaluacja (rozwój narzędzi, umiejętności, dostępność usług w tym zakresie, także upodmiotowienia a zatem zapewnienie realnego wpływu na działania organizacji przedstawicieli środowisk </a:t>
            </a:r>
            <a:br>
              <a:rPr lang="pl-PL" dirty="0"/>
            </a:br>
            <a:r>
              <a:rPr lang="pl-PL" dirty="0"/>
              <a:t>do których działania te są adresowane),</a:t>
            </a:r>
          </a:p>
          <a:p>
            <a:pPr marL="1260475" lvl="0" indent="-457200" fontAlgn="base">
              <a:buClrTx/>
              <a:buFont typeface="+mj-lt"/>
              <a:buAutoNum type="alphaLcParenR"/>
            </a:pPr>
            <a:r>
              <a:rPr lang="pl-PL" dirty="0"/>
              <a:t>dostęp do baz danych i baz wiedzy innych środowisk, itp.</a:t>
            </a:r>
          </a:p>
          <a:p>
            <a:pPr marL="457200" lvl="0" indent="-457200" fontAlgn="base">
              <a:lnSpc>
                <a:spcPct val="114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5"/>
            </a:pPr>
            <a:r>
              <a:rPr lang="pl-PL" sz="2200" dirty="0">
                <a:cs typeface="Calibri" panose="020F0502020204030204" pitchFamily="34" charset="0"/>
              </a:rPr>
              <a:t>Działania w zakresie współpracy i wymiany doświadczeń, integracji oraz samowiedzy środowiska partnerów społecznych.</a:t>
            </a:r>
          </a:p>
          <a:p>
            <a:pPr marL="457200" lvl="0" indent="-457200" fontAlgn="base">
              <a:lnSpc>
                <a:spcPct val="114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5"/>
            </a:pPr>
            <a:r>
              <a:rPr lang="pl-PL" sz="2200" dirty="0">
                <a:cs typeface="Calibri" panose="020F0502020204030204" pitchFamily="34" charset="0"/>
              </a:rPr>
              <a:t>Działania w zakresie niezbędnego wsparcia technicznego i rozwoju instytucjonalnego.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049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79437"/>
            <a:ext cx="9360751" cy="1060655"/>
          </a:xfrm>
        </p:spPr>
        <p:txBody>
          <a:bodyPr>
            <a:normAutofit/>
          </a:bodyPr>
          <a:lstStyle/>
          <a:p>
            <a:r>
              <a:rPr lang="pl-PL" dirty="0"/>
              <a:t>Działanie 5.21. Aktywność obywatelska </a:t>
            </a:r>
            <a:br>
              <a:rPr lang="pl-PL" dirty="0"/>
            </a:br>
            <a:r>
              <a:rPr lang="pl-PL" dirty="0"/>
              <a:t>– Zakres wsparcia (3)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12CC697-AC97-4F01-8060-E462CB2B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441" y="1240092"/>
            <a:ext cx="8496655" cy="541954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pl-PL" sz="2400" dirty="0"/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/>
              <a:t>Wydatki na zakup sprzętu oraz finansowanie wynagrodzeń pracowników mogą być kwalifikowalne wyłącznie jako element innych działań, zmierzających do budowania potencjału organizacji. W ramach projektu nie są możliwe działania polegające wyłącznie </a:t>
            </a:r>
            <a:br>
              <a:rPr lang="pl-PL" sz="2400" dirty="0"/>
            </a:br>
            <a:r>
              <a:rPr lang="pl-PL" sz="2400" dirty="0"/>
              <a:t>na finansowaniu bieżącego funkcjonowania czy kosztów operacyjnych organizacji.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226223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3082</TotalTime>
  <Words>1118</Words>
  <Application>Microsoft Office PowerPoint</Application>
  <PresentationFormat>Niestandardowy</PresentationFormat>
  <Paragraphs>107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Fundusze Europejskie dla Pomorza 2021-2027 Specyfika i kryteria wyboru projektów Działanie 5.21. Aktywność obywatelska</vt:lpstr>
      <vt:lpstr>Działanie 5.21. Aktywność obywatelska – Podstawowe informacje o naborze</vt:lpstr>
      <vt:lpstr>Działanie 5.21. Aktywność obywatelska  – Typ projektów</vt:lpstr>
      <vt:lpstr>Działanie 5.21. Aktywność obywatelska – Podmioty uprawnione do składania wniosków</vt:lpstr>
      <vt:lpstr>Działanie 5.21. Aktywność obywatelska – Grupa docelowa</vt:lpstr>
      <vt:lpstr>Działanie 5.21. Aktywność obywatelska – Grupa docelowa - definicje</vt:lpstr>
      <vt:lpstr>Działanie 5.21. Aktywność obywatelska  – Zakres wsparcia (1)</vt:lpstr>
      <vt:lpstr>Działanie 5.21. Aktywność obywatelska  – Zakres wsparcia (2)</vt:lpstr>
      <vt:lpstr>Działanie 5.21. Aktywność obywatelska  – Zakres wsparcia (3)</vt:lpstr>
      <vt:lpstr>Działanie 5.21. Aktywność obywatelska  – Preferencje</vt:lpstr>
      <vt:lpstr>Działanie 5.21. Aktywność obywatelska – wskaźniki projektu (slajd 1 z 4)</vt:lpstr>
      <vt:lpstr>Działanie 5.21. Aktywność obywatelska – wskaźniki projektu (slajd 2 z 4)</vt:lpstr>
      <vt:lpstr>Działanie 5.21. Aktywność obywatelska - Partnerzy społeczni – wskaźniki projektu (slajd 3 z 4)</vt:lpstr>
      <vt:lpstr>Działanie 5.21. Aktywność obywatelska - Partnerzy społeczni – wskaźniki projektu (slajd 4 z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Skibińska Joanna</cp:lastModifiedBy>
  <cp:revision>313</cp:revision>
  <cp:lastPrinted>2024-05-16T10:07:24Z</cp:lastPrinted>
  <dcterms:created xsi:type="dcterms:W3CDTF">2022-06-22T09:40:44Z</dcterms:created>
  <dcterms:modified xsi:type="dcterms:W3CDTF">2024-10-23T07:49:07Z</dcterms:modified>
</cp:coreProperties>
</file>