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</p:sldMasterIdLst>
  <p:notesMasterIdLst>
    <p:notesMasterId r:id="rId13"/>
  </p:notesMasterIdLst>
  <p:sldIdLst>
    <p:sldId id="290" r:id="rId2"/>
    <p:sldId id="972" r:id="rId3"/>
    <p:sldId id="281" r:id="rId4"/>
    <p:sldId id="977" r:id="rId5"/>
    <p:sldId id="354" r:id="rId6"/>
    <p:sldId id="975" r:id="rId7"/>
    <p:sldId id="978" r:id="rId8"/>
    <p:sldId id="338" r:id="rId9"/>
    <p:sldId id="976" r:id="rId10"/>
    <p:sldId id="337" r:id="rId11"/>
    <p:sldId id="260" r:id="rId12"/>
  </p:sldIdLst>
  <p:sldSz cx="12192000" cy="6858000"/>
  <p:notesSz cx="6797675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owalczuk Jakub" initials="KJ" lastIdx="0" clrIdx="0">
    <p:extLst>
      <p:ext uri="{19B8F6BF-5375-455C-9EA6-DF929625EA0E}">
        <p15:presenceInfo xmlns:p15="http://schemas.microsoft.com/office/powerpoint/2012/main" userId="S-1-5-21-352459600-126056257-345019615-475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122" autoAdjust="0"/>
    <p:restoredTop sz="72281" autoAdjust="0"/>
  </p:normalViewPr>
  <p:slideViewPr>
    <p:cSldViewPr snapToGrid="0">
      <p:cViewPr varScale="1">
        <p:scale>
          <a:sx n="83" d="100"/>
          <a:sy n="83" d="100"/>
        </p:scale>
        <p:origin x="143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541906-F7D7-4590-990D-B9D902344738}" type="datetimeFigureOut">
              <a:rPr lang="pl-PL" smtClean="0"/>
              <a:t>2024-11-21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4A4E63-7224-469D-9C03-58FE018829E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429135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02B4DB-5212-AD42-B2C1-BD19AC94D45E}" type="slidenum">
              <a:rPr kumimoji="0" lang="pl-P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pl-PL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857121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02B4DB-5212-AD42-B2C1-BD19AC94D45E}" type="slidenum">
              <a:rPr kumimoji="0" lang="pl-P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pl-PL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2268193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02B4DB-5212-AD42-B2C1-BD19AC94D45E}" type="slidenum">
              <a:rPr kumimoji="0" lang="pl-P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pl-PL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545925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1F4E76-CFBF-4E7B-8C6B-E87567E1A45A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217993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907935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49664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02B4DB-5212-AD42-B2C1-BD19AC94D45E}" type="slidenum">
              <a:rPr kumimoji="0" lang="pl-P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pl-PL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919742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86597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260433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02B4DB-5212-AD42-B2C1-BD19AC94D45E}" type="slidenum">
              <a:rPr kumimoji="0" lang="pl-P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pl-PL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8748710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295543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13" Type="http://schemas.openxmlformats.org/officeDocument/2006/relationships/image" Target="../media/image20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12" Type="http://schemas.openxmlformats.org/officeDocument/2006/relationships/image" Target="../media/image19.png"/><Relationship Id="rId2" Type="http://schemas.openxmlformats.org/officeDocument/2006/relationships/image" Target="../media/image4.png"/><Relationship Id="rId16" Type="http://schemas.openxmlformats.org/officeDocument/2006/relationships/image" Target="../media/image9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3.png"/><Relationship Id="rId11" Type="http://schemas.openxmlformats.org/officeDocument/2006/relationships/image" Target="../media/image18.png"/><Relationship Id="rId5" Type="http://schemas.openxmlformats.org/officeDocument/2006/relationships/image" Target="../media/image12.png"/><Relationship Id="rId15" Type="http://schemas.openxmlformats.org/officeDocument/2006/relationships/image" Target="../media/image8.png"/><Relationship Id="rId10" Type="http://schemas.openxmlformats.org/officeDocument/2006/relationships/image" Target="../media/image17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Relationship Id="rId14" Type="http://schemas.openxmlformats.org/officeDocument/2006/relationships/image" Target="../media/image21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13" Type="http://schemas.openxmlformats.org/officeDocument/2006/relationships/image" Target="../media/image20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12" Type="http://schemas.openxmlformats.org/officeDocument/2006/relationships/image" Target="../media/image19.png"/><Relationship Id="rId2" Type="http://schemas.openxmlformats.org/officeDocument/2006/relationships/image" Target="../media/image4.png"/><Relationship Id="rId16" Type="http://schemas.openxmlformats.org/officeDocument/2006/relationships/image" Target="../media/image9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3.png"/><Relationship Id="rId11" Type="http://schemas.openxmlformats.org/officeDocument/2006/relationships/image" Target="../media/image18.png"/><Relationship Id="rId5" Type="http://schemas.openxmlformats.org/officeDocument/2006/relationships/image" Target="../media/image12.png"/><Relationship Id="rId15" Type="http://schemas.openxmlformats.org/officeDocument/2006/relationships/image" Target="../media/image8.png"/><Relationship Id="rId10" Type="http://schemas.openxmlformats.org/officeDocument/2006/relationships/image" Target="../media/image17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Relationship Id="rId14" Type="http://schemas.openxmlformats.org/officeDocument/2006/relationships/image" Target="../media/image21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9.png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170659" y="1790613"/>
            <a:ext cx="9851923" cy="3924814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633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</a:extLst>
          </p:cNvPr>
          <p:cNvSpPr/>
          <p:nvPr userDrawn="1"/>
        </p:nvSpPr>
        <p:spPr>
          <a:xfrm>
            <a:off x="2" y="0"/>
            <a:ext cx="5685979" cy="244386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633"/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0827" y="1790612"/>
            <a:ext cx="4514751" cy="653253"/>
          </a:xfrm>
          <a:prstGeom prst="rect">
            <a:avLst/>
          </a:prstGeom>
        </p:spPr>
      </p:pic>
      <p:pic>
        <p:nvPicPr>
          <p:cNvPr id="14" name="Obraz 13">
            <a:extLst>
              <a:ext uri="{FF2B5EF4-FFF2-40B4-BE49-F238E27FC236}">
                <a16:creationId xmlns:a16="http://schemas.microsoft.com/office/drawing/2014/main" id="{2B41AD81-079D-B212-C8B7-9A9D3BEE517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487" y="490243"/>
            <a:ext cx="1231537" cy="979756"/>
          </a:xfrm>
          <a:prstGeom prst="rect">
            <a:avLst/>
          </a:prstGeom>
        </p:spPr>
      </p:pic>
      <p:pic>
        <p:nvPicPr>
          <p:cNvPr id="15" name="Obraz 14">
            <a:extLst>
              <a:ext uri="{FF2B5EF4-FFF2-40B4-BE49-F238E27FC236}">
                <a16:creationId xmlns:a16="http://schemas.microsoft.com/office/drawing/2014/main" id="{0A433181-6EED-44B3-4822-4AF9E6BA906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1255" y="490243"/>
            <a:ext cx="1231537" cy="979756"/>
          </a:xfrm>
          <a:prstGeom prst="rect">
            <a:avLst/>
          </a:prstGeom>
        </p:spPr>
      </p:pic>
      <p:pic>
        <p:nvPicPr>
          <p:cNvPr id="16" name="Obraz 15">
            <a:extLst>
              <a:ext uri="{FF2B5EF4-FFF2-40B4-BE49-F238E27FC236}">
                <a16:creationId xmlns:a16="http://schemas.microsoft.com/office/drawing/2014/main" id="{276322E5-6025-7EA2-67FB-9F57E921005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1023" y="490243"/>
            <a:ext cx="1231537" cy="97975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80332" y="2775173"/>
            <a:ext cx="9031400" cy="1004864"/>
          </a:xfrm>
        </p:spPr>
        <p:txBody>
          <a:bodyPr anchor="t" anchorCtr="0">
            <a:normAutofit/>
          </a:bodyPr>
          <a:lstStyle>
            <a:lvl1pPr algn="l">
              <a:lnSpc>
                <a:spcPts val="3629"/>
              </a:lnSpc>
              <a:defRPr sz="2903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80345" y="4410532"/>
            <a:ext cx="9031311" cy="979756"/>
          </a:xfrm>
        </p:spPr>
        <p:txBody>
          <a:bodyPr>
            <a:normAutofit/>
          </a:bodyPr>
          <a:lstStyle>
            <a:lvl1pPr marL="0" indent="0" algn="l">
              <a:lnSpc>
                <a:spcPts val="3175"/>
              </a:lnSpc>
              <a:buNone/>
              <a:defRPr sz="2540" b="1">
                <a:solidFill>
                  <a:schemeClr val="tx2"/>
                </a:solidFill>
              </a:defRPr>
            </a:lvl1pPr>
            <a:lvl2pPr marL="457203" indent="0" algn="ctr">
              <a:buNone/>
              <a:defRPr sz="2000"/>
            </a:lvl2pPr>
            <a:lvl3pPr marL="914406" indent="0" algn="ctr">
              <a:buNone/>
              <a:defRPr sz="1800"/>
            </a:lvl3pPr>
            <a:lvl4pPr marL="1371609" indent="0" algn="ctr">
              <a:buNone/>
              <a:defRPr sz="1600"/>
            </a:lvl4pPr>
            <a:lvl5pPr marL="1828812" indent="0" algn="ctr">
              <a:buNone/>
              <a:defRPr sz="1600"/>
            </a:lvl5pPr>
            <a:lvl6pPr marL="2286015" indent="0" algn="ctr">
              <a:buNone/>
              <a:defRPr sz="1600"/>
            </a:lvl6pPr>
            <a:lvl7pPr marL="2743218" indent="0" algn="ctr">
              <a:buNone/>
              <a:defRPr sz="1600"/>
            </a:lvl7pPr>
            <a:lvl8pPr marL="3200421" indent="0" algn="ctr">
              <a:buNone/>
              <a:defRPr sz="1600"/>
            </a:lvl8pPr>
            <a:lvl9pPr marL="3657624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68958" y="490243"/>
            <a:ext cx="2052383" cy="316710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633"/>
              </a:lnSpc>
              <a:defRPr sz="127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D2A3D249-6366-4532-95C2-9DDC07D17B44}" type="datetime1">
              <a:rPr lang="pl-PL" smtClean="0"/>
              <a:t>2024-11-21</a:t>
            </a:fld>
            <a:endParaRPr lang="pl-PL" dirty="0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3FDB76B9-FC6C-44C1-A4FF-DBB958B8D7F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048" y="5846001"/>
            <a:ext cx="10097758" cy="751766"/>
          </a:xfrm>
          <a:prstGeom prst="rect">
            <a:avLst/>
          </a:prstGeom>
        </p:spPr>
      </p:pic>
      <p:pic>
        <p:nvPicPr>
          <p:cNvPr id="12" name="Obraz 11" descr="Logo rocznicowe: 25 lat Samorządu Województwa Pomorskiego.">
            <a:extLst>
              <a:ext uri="{FF2B5EF4-FFF2-40B4-BE49-F238E27FC236}">
                <a16:creationId xmlns:a16="http://schemas.microsoft.com/office/drawing/2014/main" id="{EA3EF631-4EC4-4DF9-9F29-F25B4C6AE2E6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0326" y="417780"/>
            <a:ext cx="2744050" cy="1062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954692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193">
          <p15:clr>
            <a:srgbClr val="FBAE40"/>
          </p15:clr>
        </p15:guide>
        <p15:guide id="2" orient="horz" pos="113">
          <p15:clr>
            <a:srgbClr val="FBAE40"/>
          </p15:clr>
        </p15:guide>
        <p15:guide id="3" orient="horz" pos="2381">
          <p15:clr>
            <a:srgbClr val="FBAE40"/>
          </p15:clr>
        </p15:guide>
        <p15:guide id="4" orient="horz" pos="340">
          <p15:clr>
            <a:srgbClr val="FBAE40"/>
          </p15:clr>
        </p15:guide>
        <p15:guide id="5" orient="horz" pos="567">
          <p15:clr>
            <a:srgbClr val="FBAE40"/>
          </p15:clr>
        </p15:guide>
        <p15:guide id="6" orient="horz" pos="794">
          <p15:clr>
            <a:srgbClr val="FBAE40"/>
          </p15:clr>
        </p15:guide>
        <p15:guide id="7" orient="horz" pos="1020">
          <p15:clr>
            <a:srgbClr val="FBAE40"/>
          </p15:clr>
        </p15:guide>
        <p15:guide id="8" orient="horz" pos="1247">
          <p15:clr>
            <a:srgbClr val="FBAE40"/>
          </p15:clr>
        </p15:guide>
        <p15:guide id="9" orient="horz" pos="1474">
          <p15:clr>
            <a:srgbClr val="FBAE40"/>
          </p15:clr>
        </p15:guide>
        <p15:guide id="10" orient="horz" pos="1701">
          <p15:clr>
            <a:srgbClr val="FBAE40"/>
          </p15:clr>
        </p15:guide>
        <p15:guide id="11" orient="horz" pos="1927">
          <p15:clr>
            <a:srgbClr val="FBAE40"/>
          </p15:clr>
        </p15:guide>
        <p15:guide id="12" orient="horz" pos="2154">
          <p15:clr>
            <a:srgbClr val="FBAE40"/>
          </p15:clr>
        </p15:guide>
        <p15:guide id="13" orient="horz" pos="2608">
          <p15:clr>
            <a:srgbClr val="FBAE40"/>
          </p15:clr>
        </p15:guide>
        <p15:guide id="14" orient="horz" pos="2835">
          <p15:clr>
            <a:srgbClr val="FBAE40"/>
          </p15:clr>
        </p15:guide>
        <p15:guide id="15" orient="horz" pos="3061">
          <p15:clr>
            <a:srgbClr val="FBAE40"/>
          </p15:clr>
        </p15:guide>
        <p15:guide id="16" orient="horz" pos="3288">
          <p15:clr>
            <a:srgbClr val="FBAE40"/>
          </p15:clr>
        </p15:guide>
        <p15:guide id="17" orient="horz" pos="3515">
          <p15:clr>
            <a:srgbClr val="FBAE40"/>
          </p15:clr>
        </p15:guide>
        <p15:guide id="18" orient="horz" pos="3742">
          <p15:clr>
            <a:srgbClr val="FBAE40"/>
          </p15:clr>
        </p15:guide>
        <p15:guide id="19" orient="horz" pos="3968">
          <p15:clr>
            <a:srgbClr val="FBAE40"/>
          </p15:clr>
        </p15:guide>
        <p15:guide id="20" orient="horz" pos="4195">
          <p15:clr>
            <a:srgbClr val="FBAE40"/>
          </p15:clr>
        </p15:guide>
        <p15:guide id="21" orient="horz" pos="4422">
          <p15:clr>
            <a:srgbClr val="FBAE40"/>
          </p15:clr>
        </p15:guide>
        <p15:guide id="22" orient="horz" pos="4649">
          <p15:clr>
            <a:srgbClr val="FBAE40"/>
          </p15:clr>
        </p15:guide>
        <p15:guide id="23" pos="419">
          <p15:clr>
            <a:srgbClr val="FBAE40"/>
          </p15:clr>
        </p15:guide>
        <p15:guide id="24" pos="646">
          <p15:clr>
            <a:srgbClr val="FBAE40"/>
          </p15:clr>
        </p15:guide>
        <p15:guide id="25" pos="873">
          <p15:clr>
            <a:srgbClr val="FBAE40"/>
          </p15:clr>
        </p15:guide>
        <p15:guide id="26" pos="1100">
          <p15:clr>
            <a:srgbClr val="FBAE40"/>
          </p15:clr>
        </p15:guide>
        <p15:guide id="27" pos="1327">
          <p15:clr>
            <a:srgbClr val="FBAE40"/>
          </p15:clr>
        </p15:guide>
        <p15:guide id="28" pos="1553">
          <p15:clr>
            <a:srgbClr val="FBAE40"/>
          </p15:clr>
        </p15:guide>
        <p15:guide id="29" pos="1780">
          <p15:clr>
            <a:srgbClr val="FBAE40"/>
          </p15:clr>
        </p15:guide>
        <p15:guide id="30" pos="2007">
          <p15:clr>
            <a:srgbClr val="FBAE40"/>
          </p15:clr>
        </p15:guide>
        <p15:guide id="31" pos="2234">
          <p15:clr>
            <a:srgbClr val="FBAE40"/>
          </p15:clr>
        </p15:guide>
        <p15:guide id="32" pos="2460">
          <p15:clr>
            <a:srgbClr val="FBAE40"/>
          </p15:clr>
        </p15:guide>
        <p15:guide id="33" pos="2687">
          <p15:clr>
            <a:srgbClr val="FBAE40"/>
          </p15:clr>
        </p15:guide>
        <p15:guide id="34" pos="2914">
          <p15:clr>
            <a:srgbClr val="FBAE40"/>
          </p15:clr>
        </p15:guide>
        <p15:guide id="35" pos="3141">
          <p15:clr>
            <a:srgbClr val="FBAE40"/>
          </p15:clr>
        </p15:guide>
        <p15:guide id="36" pos="3368">
          <p15:clr>
            <a:srgbClr val="FBAE40"/>
          </p15:clr>
        </p15:guide>
        <p15:guide id="37" pos="3594">
          <p15:clr>
            <a:srgbClr val="FBAE40"/>
          </p15:clr>
        </p15:guide>
        <p15:guide id="38" pos="3821">
          <p15:clr>
            <a:srgbClr val="FBAE40"/>
          </p15:clr>
        </p15:guide>
        <p15:guide id="39" pos="4048">
          <p15:clr>
            <a:srgbClr val="FBAE40"/>
          </p15:clr>
        </p15:guide>
        <p15:guide id="40" pos="4275">
          <p15:clr>
            <a:srgbClr val="FBAE40"/>
          </p15:clr>
        </p15:guide>
        <p15:guide id="41" pos="4501">
          <p15:clr>
            <a:srgbClr val="FBAE40"/>
          </p15:clr>
        </p15:guide>
        <p15:guide id="42" pos="4728">
          <p15:clr>
            <a:srgbClr val="FBAE40"/>
          </p15:clr>
        </p15:guide>
        <p15:guide id="43" pos="4955">
          <p15:clr>
            <a:srgbClr val="FBAE40"/>
          </p15:clr>
        </p15:guide>
        <p15:guide id="44" pos="5182">
          <p15:clr>
            <a:srgbClr val="FBAE40"/>
          </p15:clr>
        </p15:guide>
        <p15:guide id="45" pos="5408">
          <p15:clr>
            <a:srgbClr val="FBAE40"/>
          </p15:clr>
        </p15:guide>
        <p15:guide id="46" pos="5635">
          <p15:clr>
            <a:srgbClr val="FBAE40"/>
          </p15:clr>
        </p15:guide>
        <p15:guide id="47" pos="5862">
          <p15:clr>
            <a:srgbClr val="FBAE40"/>
          </p15:clr>
        </p15:guide>
        <p15:guide id="48" pos="6089">
          <p15:clr>
            <a:srgbClr val="FBAE40"/>
          </p15:clr>
        </p15:guide>
        <p15:guide id="49" pos="6316">
          <p15:clr>
            <a:srgbClr val="FBAE40"/>
          </p15:clr>
        </p15:guide>
        <p15:guide id="50" pos="6542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końc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>
            <a:extLst>
              <a:ext uri="{FF2B5EF4-FFF2-40B4-BE49-F238E27FC236}">
                <a16:creationId xmlns:a16="http://schemas.microsoft.com/office/drawing/2014/main" id="{0A228201-59AA-470F-B779-D4FECA3DF137}"/>
              </a:ext>
            </a:extLst>
          </p:cNvPr>
          <p:cNvSpPr/>
          <p:nvPr userDrawn="1"/>
        </p:nvSpPr>
        <p:spPr>
          <a:xfrm>
            <a:off x="1169419" y="1799461"/>
            <a:ext cx="9853164" cy="3920181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633"/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C7D00171-EF30-4814-B375-246769FD4B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" y="0"/>
            <a:ext cx="5685979" cy="244386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633"/>
          </a:p>
        </p:txBody>
      </p:sp>
      <p:pic>
        <p:nvPicPr>
          <p:cNvPr id="11" name="Obraz 10" descr="Obraz zawierający tekst&#10;&#10;Opis wygenerowany automatycznie">
            <a:extLst>
              <a:ext uri="{FF2B5EF4-FFF2-40B4-BE49-F238E27FC236}">
                <a16:creationId xmlns:a16="http://schemas.microsoft.com/office/drawing/2014/main" id="{2ABF63AC-8150-4C02-BE62-EBE0A039868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9419" y="1799460"/>
            <a:ext cx="4514751" cy="653253"/>
          </a:xfrm>
          <a:prstGeom prst="rect">
            <a:avLst/>
          </a:prstGeom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id="{1629EBDD-5340-4285-A47D-77B29466EFE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80299" y="3094953"/>
            <a:ext cx="9031400" cy="986800"/>
          </a:xfrm>
        </p:spPr>
        <p:txBody>
          <a:bodyPr anchor="t" anchorCtr="0">
            <a:normAutofit/>
          </a:bodyPr>
          <a:lstStyle>
            <a:lvl1pPr algn="ctr">
              <a:lnSpc>
                <a:spcPts val="3629"/>
              </a:lnSpc>
              <a:defRPr sz="2903"/>
            </a:lvl1pPr>
          </a:lstStyle>
          <a:p>
            <a:br>
              <a:rPr lang="pl-PL" dirty="0"/>
            </a:br>
            <a:r>
              <a:rPr lang="pl-PL" dirty="0"/>
              <a:t>Dziękuję za uwagę.</a:t>
            </a:r>
            <a:endParaRPr lang="en-US" dirty="0"/>
          </a:p>
        </p:txBody>
      </p:sp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E08A69D8-E434-4799-8832-9915F4EB34F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968958" y="490243"/>
            <a:ext cx="2052383" cy="316710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633"/>
              </a:lnSpc>
              <a:defRPr sz="127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68EEE8EE-D7CF-4F1D-849B-3E54D1DD80B0}" type="datetime1">
              <a:rPr lang="pl-PL" smtClean="0"/>
              <a:t>2024-11-21</a:t>
            </a:fld>
            <a:endParaRPr lang="pl-PL" dirty="0"/>
          </a:p>
        </p:txBody>
      </p:sp>
      <p:pic>
        <p:nvPicPr>
          <p:cNvPr id="16" name="Obraz 15">
            <a:extLst>
              <a:ext uri="{FF2B5EF4-FFF2-40B4-BE49-F238E27FC236}">
                <a16:creationId xmlns:a16="http://schemas.microsoft.com/office/drawing/2014/main" id="{E2649279-68AC-4F54-A880-75A79D7385C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346" y="1128866"/>
            <a:ext cx="434459" cy="345636"/>
          </a:xfrm>
          <a:prstGeom prst="rect">
            <a:avLst/>
          </a:prstGeom>
        </p:spPr>
      </p:pic>
      <p:pic>
        <p:nvPicPr>
          <p:cNvPr id="17" name="Obraz 16">
            <a:extLst>
              <a:ext uri="{FF2B5EF4-FFF2-40B4-BE49-F238E27FC236}">
                <a16:creationId xmlns:a16="http://schemas.microsoft.com/office/drawing/2014/main" id="{1C169691-7357-4DDF-8437-CEB5E8C7275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6811" y="495200"/>
            <a:ext cx="434459" cy="345636"/>
          </a:xfrm>
          <a:prstGeom prst="rect">
            <a:avLst/>
          </a:prstGeom>
        </p:spPr>
      </p:pic>
      <p:pic>
        <p:nvPicPr>
          <p:cNvPr id="18" name="Obraz 17">
            <a:extLst>
              <a:ext uri="{FF2B5EF4-FFF2-40B4-BE49-F238E27FC236}">
                <a16:creationId xmlns:a16="http://schemas.microsoft.com/office/drawing/2014/main" id="{69B9B22B-67E4-4504-8A58-6D72DCD7A2AE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4213" y="1128866"/>
            <a:ext cx="434459" cy="345636"/>
          </a:xfrm>
          <a:prstGeom prst="rect">
            <a:avLst/>
          </a:prstGeom>
        </p:spPr>
      </p:pic>
      <p:pic>
        <p:nvPicPr>
          <p:cNvPr id="19" name="Obraz 18">
            <a:extLst>
              <a:ext uri="{FF2B5EF4-FFF2-40B4-BE49-F238E27FC236}">
                <a16:creationId xmlns:a16="http://schemas.microsoft.com/office/drawing/2014/main" id="{0BC155C9-2974-4950-B840-0E7ABDF714B1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4326" y="488325"/>
            <a:ext cx="434459" cy="345636"/>
          </a:xfrm>
          <a:prstGeom prst="rect">
            <a:avLst/>
          </a:prstGeom>
        </p:spPr>
      </p:pic>
      <p:pic>
        <p:nvPicPr>
          <p:cNvPr id="20" name="Obraz 19">
            <a:extLst>
              <a:ext uri="{FF2B5EF4-FFF2-40B4-BE49-F238E27FC236}">
                <a16:creationId xmlns:a16="http://schemas.microsoft.com/office/drawing/2014/main" id="{C1C9A51C-3E9A-43B3-865C-E0B79CE15EF8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959" y="495200"/>
            <a:ext cx="434459" cy="345636"/>
          </a:xfrm>
          <a:prstGeom prst="rect">
            <a:avLst/>
          </a:prstGeom>
        </p:spPr>
      </p:pic>
      <p:pic>
        <p:nvPicPr>
          <p:cNvPr id="21" name="Obraz 20">
            <a:extLst>
              <a:ext uri="{FF2B5EF4-FFF2-40B4-BE49-F238E27FC236}">
                <a16:creationId xmlns:a16="http://schemas.microsoft.com/office/drawing/2014/main" id="{AE3D26F0-CB23-476D-84AC-833FF583534C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9550" y="1138358"/>
            <a:ext cx="434459" cy="345636"/>
          </a:xfrm>
          <a:prstGeom prst="rect">
            <a:avLst/>
          </a:prstGeom>
        </p:spPr>
      </p:pic>
      <p:pic>
        <p:nvPicPr>
          <p:cNvPr id="22" name="Obraz 21">
            <a:extLst>
              <a:ext uri="{FF2B5EF4-FFF2-40B4-BE49-F238E27FC236}">
                <a16:creationId xmlns:a16="http://schemas.microsoft.com/office/drawing/2014/main" id="{02C74DC5-C335-4B67-9BCD-34D60F57C6C6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9564" y="493114"/>
            <a:ext cx="434459" cy="345636"/>
          </a:xfrm>
          <a:prstGeom prst="rect">
            <a:avLst/>
          </a:prstGeom>
        </p:spPr>
      </p:pic>
      <p:pic>
        <p:nvPicPr>
          <p:cNvPr id="23" name="Obraz 22">
            <a:extLst>
              <a:ext uri="{FF2B5EF4-FFF2-40B4-BE49-F238E27FC236}">
                <a16:creationId xmlns:a16="http://schemas.microsoft.com/office/drawing/2014/main" id="{0F174CC1-CE15-4868-A9EE-2844EB32D55C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303" y="485586"/>
            <a:ext cx="434459" cy="345636"/>
          </a:xfrm>
          <a:prstGeom prst="rect">
            <a:avLst/>
          </a:prstGeom>
        </p:spPr>
      </p:pic>
      <p:pic>
        <p:nvPicPr>
          <p:cNvPr id="24" name="Obraz 23">
            <a:extLst>
              <a:ext uri="{FF2B5EF4-FFF2-40B4-BE49-F238E27FC236}">
                <a16:creationId xmlns:a16="http://schemas.microsoft.com/office/drawing/2014/main" id="{580C7992-BAEE-4176-9AF5-42DA24B7599A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5824" y="481800"/>
            <a:ext cx="434459" cy="345636"/>
          </a:xfrm>
          <a:prstGeom prst="rect">
            <a:avLst/>
          </a:prstGeom>
        </p:spPr>
      </p:pic>
      <p:pic>
        <p:nvPicPr>
          <p:cNvPr id="25" name="Obraz 24">
            <a:extLst>
              <a:ext uri="{FF2B5EF4-FFF2-40B4-BE49-F238E27FC236}">
                <a16:creationId xmlns:a16="http://schemas.microsoft.com/office/drawing/2014/main" id="{BA86516E-B5E1-4DB3-981D-6523926A2A17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0776" y="1135780"/>
            <a:ext cx="434459" cy="345636"/>
          </a:xfrm>
          <a:prstGeom prst="rect">
            <a:avLst/>
          </a:prstGeom>
        </p:spPr>
      </p:pic>
      <p:pic>
        <p:nvPicPr>
          <p:cNvPr id="26" name="Obraz 25">
            <a:extLst>
              <a:ext uri="{FF2B5EF4-FFF2-40B4-BE49-F238E27FC236}">
                <a16:creationId xmlns:a16="http://schemas.microsoft.com/office/drawing/2014/main" id="{709B0195-39FE-4DB2-9F58-C6258A41F180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4129" y="1134476"/>
            <a:ext cx="434459" cy="345636"/>
          </a:xfrm>
          <a:prstGeom prst="rect">
            <a:avLst/>
          </a:prstGeom>
        </p:spPr>
      </p:pic>
      <p:pic>
        <p:nvPicPr>
          <p:cNvPr id="27" name="Obraz 26">
            <a:extLst>
              <a:ext uri="{FF2B5EF4-FFF2-40B4-BE49-F238E27FC236}">
                <a16:creationId xmlns:a16="http://schemas.microsoft.com/office/drawing/2014/main" id="{06B4110B-C953-4485-B94D-302AD469CBD4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9564" y="1134476"/>
            <a:ext cx="434459" cy="345636"/>
          </a:xfrm>
          <a:prstGeom prst="rect">
            <a:avLst/>
          </a:prstGeom>
        </p:spPr>
      </p:pic>
      <p:pic>
        <p:nvPicPr>
          <p:cNvPr id="28" name="Obraz 27">
            <a:extLst>
              <a:ext uri="{FF2B5EF4-FFF2-40B4-BE49-F238E27FC236}">
                <a16:creationId xmlns:a16="http://schemas.microsoft.com/office/drawing/2014/main" id="{7E3F8DBC-0D86-4A87-B80E-1209AC8C45A4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048" y="5846001"/>
            <a:ext cx="10097758" cy="751766"/>
          </a:xfrm>
          <a:prstGeom prst="rect">
            <a:avLst/>
          </a:prstGeom>
        </p:spPr>
      </p:pic>
      <p:pic>
        <p:nvPicPr>
          <p:cNvPr id="29" name="Obraz 28" descr="Logo rocznicowe: 25 lat Samorządu Województwa Pomorskiego.">
            <a:extLst>
              <a:ext uri="{FF2B5EF4-FFF2-40B4-BE49-F238E27FC236}">
                <a16:creationId xmlns:a16="http://schemas.microsoft.com/office/drawing/2014/main" id="{81D43660-ADF3-43C6-A90B-7E0A413FEDB5}"/>
              </a:ext>
            </a:extLst>
          </p:cNvPr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0326" y="417780"/>
            <a:ext cx="2744050" cy="1062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6430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457200">
              <a:defRPr/>
            </a:pPr>
            <a:endParaRPr lang="pl-PL" altLang="pl-PL" dirty="0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457200">
              <a:defRPr/>
            </a:pPr>
            <a:endParaRPr lang="pl-PL" altLang="pl-PL" dirty="0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457200">
              <a:defRPr/>
            </a:pPr>
            <a:fld id="{F44AD720-0363-406B-9E7D-99645A5BE6CD}" type="slidenum">
              <a:rPr lang="pl-PL" altLang="pl-PL" sz="855" smtClean="0">
                <a:solidFill>
                  <a:srgbClr val="000000"/>
                </a:solidFill>
              </a:rPr>
              <a:pPr defTabSz="457200">
                <a:defRPr/>
              </a:pPr>
              <a:t>‹#›</a:t>
            </a:fld>
            <a:endParaRPr lang="pl-PL" altLang="pl-PL" sz="855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1278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169419" y="1799461"/>
            <a:ext cx="9853164" cy="3915966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633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" y="0"/>
            <a:ext cx="5685979" cy="244386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633"/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9419" y="1799460"/>
            <a:ext cx="4514751" cy="65325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80332" y="2785254"/>
            <a:ext cx="9031400" cy="986800"/>
          </a:xfrm>
        </p:spPr>
        <p:txBody>
          <a:bodyPr anchor="t" anchorCtr="0">
            <a:normAutofit/>
          </a:bodyPr>
          <a:lstStyle>
            <a:lvl1pPr algn="l">
              <a:lnSpc>
                <a:spcPts val="3629"/>
              </a:lnSpc>
              <a:defRPr sz="2903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80345" y="4410532"/>
            <a:ext cx="9031311" cy="979756"/>
          </a:xfrm>
        </p:spPr>
        <p:txBody>
          <a:bodyPr>
            <a:normAutofit/>
          </a:bodyPr>
          <a:lstStyle>
            <a:lvl1pPr marL="0" indent="0" algn="l">
              <a:lnSpc>
                <a:spcPts val="3175"/>
              </a:lnSpc>
              <a:buNone/>
              <a:defRPr sz="2540" b="1">
                <a:solidFill>
                  <a:schemeClr val="tx2"/>
                </a:solidFill>
              </a:defRPr>
            </a:lvl1pPr>
            <a:lvl2pPr marL="457203" indent="0" algn="ctr">
              <a:buNone/>
              <a:defRPr sz="2000"/>
            </a:lvl2pPr>
            <a:lvl3pPr marL="914406" indent="0" algn="ctr">
              <a:buNone/>
              <a:defRPr sz="1800"/>
            </a:lvl3pPr>
            <a:lvl4pPr marL="1371609" indent="0" algn="ctr">
              <a:buNone/>
              <a:defRPr sz="1600"/>
            </a:lvl4pPr>
            <a:lvl5pPr marL="1828812" indent="0" algn="ctr">
              <a:buNone/>
              <a:defRPr sz="1600"/>
            </a:lvl5pPr>
            <a:lvl6pPr marL="2286015" indent="0" algn="ctr">
              <a:buNone/>
              <a:defRPr sz="1600"/>
            </a:lvl6pPr>
            <a:lvl7pPr marL="2743218" indent="0" algn="ctr">
              <a:buNone/>
              <a:defRPr sz="1600"/>
            </a:lvl7pPr>
            <a:lvl8pPr marL="3200421" indent="0" algn="ctr">
              <a:buNone/>
              <a:defRPr sz="1600"/>
            </a:lvl8pPr>
            <a:lvl9pPr marL="3657624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68958" y="490243"/>
            <a:ext cx="2052383" cy="316710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633"/>
              </a:lnSpc>
              <a:defRPr sz="127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68EEE8EE-D7CF-4F1D-849B-3E54D1DD80B0}" type="datetime1">
              <a:rPr lang="pl-PL" smtClean="0"/>
              <a:t>2024-11-21</a:t>
            </a:fld>
            <a:endParaRPr lang="pl-PL" dirty="0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039E0742-6ADE-F448-8437-7F591E1D07F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346" y="1128866"/>
            <a:ext cx="434459" cy="345636"/>
          </a:xfrm>
          <a:prstGeom prst="rect">
            <a:avLst/>
          </a:prstGeom>
        </p:spPr>
      </p:pic>
      <p:pic>
        <p:nvPicPr>
          <p:cNvPr id="17" name="Obraz 16">
            <a:extLst>
              <a:ext uri="{FF2B5EF4-FFF2-40B4-BE49-F238E27FC236}">
                <a16:creationId xmlns:a16="http://schemas.microsoft.com/office/drawing/2014/main" id="{F60567DB-D582-D44E-A6AD-12B2B5F1FE7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6811" y="495200"/>
            <a:ext cx="434459" cy="345636"/>
          </a:xfrm>
          <a:prstGeom prst="rect">
            <a:avLst/>
          </a:prstGeom>
        </p:spPr>
      </p:pic>
      <p:pic>
        <p:nvPicPr>
          <p:cNvPr id="19" name="Obraz 18">
            <a:extLst>
              <a:ext uri="{FF2B5EF4-FFF2-40B4-BE49-F238E27FC236}">
                <a16:creationId xmlns:a16="http://schemas.microsoft.com/office/drawing/2014/main" id="{39EEE39C-033E-F640-8C4C-E23D91BEA336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4213" y="1128866"/>
            <a:ext cx="434459" cy="345636"/>
          </a:xfrm>
          <a:prstGeom prst="rect">
            <a:avLst/>
          </a:prstGeom>
        </p:spPr>
      </p:pic>
      <p:pic>
        <p:nvPicPr>
          <p:cNvPr id="21" name="Obraz 20">
            <a:extLst>
              <a:ext uri="{FF2B5EF4-FFF2-40B4-BE49-F238E27FC236}">
                <a16:creationId xmlns:a16="http://schemas.microsoft.com/office/drawing/2014/main" id="{C169AC8E-96EA-1048-803E-97D6CEE5E102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4326" y="488325"/>
            <a:ext cx="434459" cy="345636"/>
          </a:xfrm>
          <a:prstGeom prst="rect">
            <a:avLst/>
          </a:prstGeom>
        </p:spPr>
      </p:pic>
      <p:pic>
        <p:nvPicPr>
          <p:cNvPr id="23" name="Obraz 22">
            <a:extLst>
              <a:ext uri="{FF2B5EF4-FFF2-40B4-BE49-F238E27FC236}">
                <a16:creationId xmlns:a16="http://schemas.microsoft.com/office/drawing/2014/main" id="{D5D90F56-CFD2-1A40-B479-B556FC2D370D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959" y="495200"/>
            <a:ext cx="434459" cy="345636"/>
          </a:xfrm>
          <a:prstGeom prst="rect">
            <a:avLst/>
          </a:prstGeom>
        </p:spPr>
      </p:pic>
      <p:pic>
        <p:nvPicPr>
          <p:cNvPr id="25" name="Obraz 24">
            <a:extLst>
              <a:ext uri="{FF2B5EF4-FFF2-40B4-BE49-F238E27FC236}">
                <a16:creationId xmlns:a16="http://schemas.microsoft.com/office/drawing/2014/main" id="{48E96C1A-FA5C-A24F-9872-8608B9B3BC4F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9550" y="1138358"/>
            <a:ext cx="434459" cy="345636"/>
          </a:xfrm>
          <a:prstGeom prst="rect">
            <a:avLst/>
          </a:prstGeom>
        </p:spPr>
      </p:pic>
      <p:pic>
        <p:nvPicPr>
          <p:cNvPr id="27" name="Obraz 26">
            <a:extLst>
              <a:ext uri="{FF2B5EF4-FFF2-40B4-BE49-F238E27FC236}">
                <a16:creationId xmlns:a16="http://schemas.microsoft.com/office/drawing/2014/main" id="{28B2440F-CBE5-784D-ADC8-E797F64F472B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9564" y="493114"/>
            <a:ext cx="434459" cy="345636"/>
          </a:xfrm>
          <a:prstGeom prst="rect">
            <a:avLst/>
          </a:prstGeom>
        </p:spPr>
      </p:pic>
      <p:pic>
        <p:nvPicPr>
          <p:cNvPr id="29" name="Obraz 28">
            <a:extLst>
              <a:ext uri="{FF2B5EF4-FFF2-40B4-BE49-F238E27FC236}">
                <a16:creationId xmlns:a16="http://schemas.microsoft.com/office/drawing/2014/main" id="{1C717A0E-10D0-FA43-BF65-49909BDCEAFA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303" y="485586"/>
            <a:ext cx="434459" cy="345636"/>
          </a:xfrm>
          <a:prstGeom prst="rect">
            <a:avLst/>
          </a:prstGeom>
        </p:spPr>
      </p:pic>
      <p:pic>
        <p:nvPicPr>
          <p:cNvPr id="31" name="Obraz 30">
            <a:extLst>
              <a:ext uri="{FF2B5EF4-FFF2-40B4-BE49-F238E27FC236}">
                <a16:creationId xmlns:a16="http://schemas.microsoft.com/office/drawing/2014/main" id="{A2891D6F-956C-9342-B2BB-C701A5BC5154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5824" y="481800"/>
            <a:ext cx="434459" cy="345636"/>
          </a:xfrm>
          <a:prstGeom prst="rect">
            <a:avLst/>
          </a:prstGeom>
        </p:spPr>
      </p:pic>
      <p:pic>
        <p:nvPicPr>
          <p:cNvPr id="33" name="Obraz 32">
            <a:extLst>
              <a:ext uri="{FF2B5EF4-FFF2-40B4-BE49-F238E27FC236}">
                <a16:creationId xmlns:a16="http://schemas.microsoft.com/office/drawing/2014/main" id="{7DE0C268-A93E-1C47-9AA3-10F1F10D0971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0776" y="1135780"/>
            <a:ext cx="434459" cy="345636"/>
          </a:xfrm>
          <a:prstGeom prst="rect">
            <a:avLst/>
          </a:prstGeom>
        </p:spPr>
      </p:pic>
      <p:pic>
        <p:nvPicPr>
          <p:cNvPr id="35" name="Obraz 34">
            <a:extLst>
              <a:ext uri="{FF2B5EF4-FFF2-40B4-BE49-F238E27FC236}">
                <a16:creationId xmlns:a16="http://schemas.microsoft.com/office/drawing/2014/main" id="{45508241-FE91-D847-8686-4F72BD314220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4129" y="1134476"/>
            <a:ext cx="434459" cy="345636"/>
          </a:xfrm>
          <a:prstGeom prst="rect">
            <a:avLst/>
          </a:prstGeom>
        </p:spPr>
      </p:pic>
      <p:pic>
        <p:nvPicPr>
          <p:cNvPr id="37" name="Obraz 36">
            <a:extLst>
              <a:ext uri="{FF2B5EF4-FFF2-40B4-BE49-F238E27FC236}">
                <a16:creationId xmlns:a16="http://schemas.microsoft.com/office/drawing/2014/main" id="{EB9A3203-260A-FA4A-9526-A6276A5756DA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9564" y="1134476"/>
            <a:ext cx="434459" cy="345636"/>
          </a:xfrm>
          <a:prstGeom prst="rect">
            <a:avLst/>
          </a:prstGeom>
        </p:spPr>
      </p:pic>
      <p:pic>
        <p:nvPicPr>
          <p:cNvPr id="24" name="Obraz 23">
            <a:extLst>
              <a:ext uri="{FF2B5EF4-FFF2-40B4-BE49-F238E27FC236}">
                <a16:creationId xmlns:a16="http://schemas.microsoft.com/office/drawing/2014/main" id="{435F0698-B762-4CA8-B4E7-F5A604257866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048" y="5846001"/>
            <a:ext cx="10097758" cy="751766"/>
          </a:xfrm>
          <a:prstGeom prst="rect">
            <a:avLst/>
          </a:prstGeom>
        </p:spPr>
      </p:pic>
      <p:pic>
        <p:nvPicPr>
          <p:cNvPr id="26" name="Obraz 25" descr="Logo rocznicowe: 25 lat Samorządu Województwa Pomorskiego.">
            <a:extLst>
              <a:ext uri="{FF2B5EF4-FFF2-40B4-BE49-F238E27FC236}">
                <a16:creationId xmlns:a16="http://schemas.microsoft.com/office/drawing/2014/main" id="{26A9FA7C-9311-4E28-9148-0DF0D28C7CE9}"/>
              </a:ext>
            </a:extLst>
          </p:cNvPr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0326" y="417780"/>
            <a:ext cx="2744050" cy="1062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9300089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193">
          <p15:clr>
            <a:srgbClr val="FBAE40"/>
          </p15:clr>
        </p15:guide>
        <p15:guide id="2" orient="horz" pos="113">
          <p15:clr>
            <a:srgbClr val="FBAE40"/>
          </p15:clr>
        </p15:guide>
        <p15:guide id="3" orient="horz" pos="2381">
          <p15:clr>
            <a:srgbClr val="FBAE40"/>
          </p15:clr>
        </p15:guide>
        <p15:guide id="4" orient="horz" pos="340">
          <p15:clr>
            <a:srgbClr val="FBAE40"/>
          </p15:clr>
        </p15:guide>
        <p15:guide id="5" orient="horz" pos="567">
          <p15:clr>
            <a:srgbClr val="FBAE40"/>
          </p15:clr>
        </p15:guide>
        <p15:guide id="6" orient="horz" pos="794">
          <p15:clr>
            <a:srgbClr val="FBAE40"/>
          </p15:clr>
        </p15:guide>
        <p15:guide id="7" orient="horz" pos="1020">
          <p15:clr>
            <a:srgbClr val="FBAE40"/>
          </p15:clr>
        </p15:guide>
        <p15:guide id="8" orient="horz" pos="1247">
          <p15:clr>
            <a:srgbClr val="FBAE40"/>
          </p15:clr>
        </p15:guide>
        <p15:guide id="9" orient="horz" pos="1474">
          <p15:clr>
            <a:srgbClr val="FBAE40"/>
          </p15:clr>
        </p15:guide>
        <p15:guide id="10" orient="horz" pos="1701">
          <p15:clr>
            <a:srgbClr val="FBAE40"/>
          </p15:clr>
        </p15:guide>
        <p15:guide id="11" orient="horz" pos="1927">
          <p15:clr>
            <a:srgbClr val="FBAE40"/>
          </p15:clr>
        </p15:guide>
        <p15:guide id="12" orient="horz" pos="2154">
          <p15:clr>
            <a:srgbClr val="FBAE40"/>
          </p15:clr>
        </p15:guide>
        <p15:guide id="13" orient="horz" pos="2608">
          <p15:clr>
            <a:srgbClr val="FBAE40"/>
          </p15:clr>
        </p15:guide>
        <p15:guide id="14" orient="horz" pos="2835">
          <p15:clr>
            <a:srgbClr val="FBAE40"/>
          </p15:clr>
        </p15:guide>
        <p15:guide id="15" orient="horz" pos="3061">
          <p15:clr>
            <a:srgbClr val="FBAE40"/>
          </p15:clr>
        </p15:guide>
        <p15:guide id="16" orient="horz" pos="3288">
          <p15:clr>
            <a:srgbClr val="FBAE40"/>
          </p15:clr>
        </p15:guide>
        <p15:guide id="17" orient="horz" pos="3515">
          <p15:clr>
            <a:srgbClr val="FBAE40"/>
          </p15:clr>
        </p15:guide>
        <p15:guide id="18" orient="horz" pos="3742">
          <p15:clr>
            <a:srgbClr val="FBAE40"/>
          </p15:clr>
        </p15:guide>
        <p15:guide id="19" orient="horz" pos="3968">
          <p15:clr>
            <a:srgbClr val="FBAE40"/>
          </p15:clr>
        </p15:guide>
        <p15:guide id="20" orient="horz" pos="4195">
          <p15:clr>
            <a:srgbClr val="FBAE40"/>
          </p15:clr>
        </p15:guide>
        <p15:guide id="21" orient="horz" pos="4422">
          <p15:clr>
            <a:srgbClr val="FBAE40"/>
          </p15:clr>
        </p15:guide>
        <p15:guide id="22" orient="horz" pos="4649">
          <p15:clr>
            <a:srgbClr val="FBAE40"/>
          </p15:clr>
        </p15:guide>
        <p15:guide id="23" pos="419">
          <p15:clr>
            <a:srgbClr val="FBAE40"/>
          </p15:clr>
        </p15:guide>
        <p15:guide id="24" pos="646">
          <p15:clr>
            <a:srgbClr val="FBAE40"/>
          </p15:clr>
        </p15:guide>
        <p15:guide id="25" pos="873">
          <p15:clr>
            <a:srgbClr val="FBAE40"/>
          </p15:clr>
        </p15:guide>
        <p15:guide id="26" pos="1100">
          <p15:clr>
            <a:srgbClr val="FBAE40"/>
          </p15:clr>
        </p15:guide>
        <p15:guide id="27" pos="1327">
          <p15:clr>
            <a:srgbClr val="FBAE40"/>
          </p15:clr>
        </p15:guide>
        <p15:guide id="28" pos="1553">
          <p15:clr>
            <a:srgbClr val="FBAE40"/>
          </p15:clr>
        </p15:guide>
        <p15:guide id="29" pos="1780">
          <p15:clr>
            <a:srgbClr val="FBAE40"/>
          </p15:clr>
        </p15:guide>
        <p15:guide id="30" pos="2007">
          <p15:clr>
            <a:srgbClr val="FBAE40"/>
          </p15:clr>
        </p15:guide>
        <p15:guide id="31" pos="2234">
          <p15:clr>
            <a:srgbClr val="FBAE40"/>
          </p15:clr>
        </p15:guide>
        <p15:guide id="32" pos="2460">
          <p15:clr>
            <a:srgbClr val="FBAE40"/>
          </p15:clr>
        </p15:guide>
        <p15:guide id="33" pos="2687">
          <p15:clr>
            <a:srgbClr val="FBAE40"/>
          </p15:clr>
        </p15:guide>
        <p15:guide id="34" pos="2914">
          <p15:clr>
            <a:srgbClr val="FBAE40"/>
          </p15:clr>
        </p15:guide>
        <p15:guide id="35" pos="3141">
          <p15:clr>
            <a:srgbClr val="FBAE40"/>
          </p15:clr>
        </p15:guide>
        <p15:guide id="36" pos="3368">
          <p15:clr>
            <a:srgbClr val="FBAE40"/>
          </p15:clr>
        </p15:guide>
        <p15:guide id="37" pos="3594">
          <p15:clr>
            <a:srgbClr val="FBAE40"/>
          </p15:clr>
        </p15:guide>
        <p15:guide id="38" pos="3821">
          <p15:clr>
            <a:srgbClr val="FBAE40"/>
          </p15:clr>
        </p15:guide>
        <p15:guide id="39" pos="4048">
          <p15:clr>
            <a:srgbClr val="FBAE40"/>
          </p15:clr>
        </p15:guide>
        <p15:guide id="40" pos="4275">
          <p15:clr>
            <a:srgbClr val="FBAE40"/>
          </p15:clr>
        </p15:guide>
        <p15:guide id="41" pos="4501">
          <p15:clr>
            <a:srgbClr val="FBAE40"/>
          </p15:clr>
        </p15:guide>
        <p15:guide id="42" pos="4728">
          <p15:clr>
            <a:srgbClr val="FBAE40"/>
          </p15:clr>
        </p15:guide>
        <p15:guide id="43" pos="4955">
          <p15:clr>
            <a:srgbClr val="FBAE40"/>
          </p15:clr>
        </p15:guide>
        <p15:guide id="44" pos="5182">
          <p15:clr>
            <a:srgbClr val="FBAE40"/>
          </p15:clr>
        </p15:guide>
        <p15:guide id="45" pos="5408">
          <p15:clr>
            <a:srgbClr val="FBAE40"/>
          </p15:clr>
        </p15:guide>
        <p15:guide id="46" pos="5635">
          <p15:clr>
            <a:srgbClr val="FBAE40"/>
          </p15:clr>
        </p15:guide>
        <p15:guide id="47" pos="5862">
          <p15:clr>
            <a:srgbClr val="FBAE40"/>
          </p15:clr>
        </p15:guide>
        <p15:guide id="48" pos="6089">
          <p15:clr>
            <a:srgbClr val="FBAE40"/>
          </p15:clr>
        </p15:guide>
        <p15:guide id="49" pos="6316">
          <p15:clr>
            <a:srgbClr val="FBAE40"/>
          </p15:clr>
        </p15:guide>
        <p15:guide id="50" pos="6542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owy (krótk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ymbol zastępczy obrazu 16">
            <a:extLst>
              <a:ext uri="{FF2B5EF4-FFF2-40B4-BE49-F238E27FC236}">
                <a16:creationId xmlns:a16="http://schemas.microsoft.com/office/drawing/2014/main" id="{69383BDA-94B1-6FB6-27E3-0CC3DEDF5AF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7736987" cy="4736658"/>
          </a:xfrm>
          <a:custGeom>
            <a:avLst/>
            <a:gdLst>
              <a:gd name="connsiteX0" fmla="*/ 0 w 6784975"/>
              <a:gd name="connsiteY0" fmla="*/ 0 h 5221288"/>
              <a:gd name="connsiteX1" fmla="*/ 6784975 w 6784975"/>
              <a:gd name="connsiteY1" fmla="*/ 0 h 5221288"/>
              <a:gd name="connsiteX2" fmla="*/ 6784975 w 6784975"/>
              <a:gd name="connsiteY2" fmla="*/ 4500563 h 5221288"/>
              <a:gd name="connsiteX3" fmla="*/ 2825750 w 6784975"/>
              <a:gd name="connsiteY3" fmla="*/ 4500563 h 5221288"/>
              <a:gd name="connsiteX4" fmla="*/ 2825750 w 6784975"/>
              <a:gd name="connsiteY4" fmla="*/ 5221288 h 5221288"/>
              <a:gd name="connsiteX5" fmla="*/ 0 w 6784975"/>
              <a:gd name="connsiteY5" fmla="*/ 5221288 h 5221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784975" h="5221288">
                <a:moveTo>
                  <a:pt x="0" y="0"/>
                </a:moveTo>
                <a:lnTo>
                  <a:pt x="6784975" y="0"/>
                </a:lnTo>
                <a:lnTo>
                  <a:pt x="6784975" y="4500563"/>
                </a:lnTo>
                <a:lnTo>
                  <a:pt x="2825750" y="4500563"/>
                </a:lnTo>
                <a:lnTo>
                  <a:pt x="2825750" y="5221288"/>
                </a:lnTo>
                <a:lnTo>
                  <a:pt x="0" y="522128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907"/>
            </a:lvl1pPr>
          </a:lstStyle>
          <a:p>
            <a:r>
              <a:rPr lang="pl-PL" dirty="0"/>
              <a:t>Kliknij ikonę, aby dodać obraz</a:t>
            </a:r>
          </a:p>
        </p:txBody>
      </p:sp>
      <p:sp>
        <p:nvSpPr>
          <p:cNvPr id="13" name="Prostokąt 12">
            <a:extLst>
              <a:ext uri="{FF2B5EF4-FFF2-40B4-BE49-F238E27FC236}">
                <a16:creationId xmlns:a16="http://schemas.microsoft.com/office/drawing/2014/main" id="{38965D1A-9BC8-2AB7-6B73-C2BBDA5D66AA}"/>
              </a:ext>
            </a:extLst>
          </p:cNvPr>
          <p:cNvSpPr/>
          <p:nvPr userDrawn="1"/>
        </p:nvSpPr>
        <p:spPr>
          <a:xfrm>
            <a:off x="3222236" y="4082829"/>
            <a:ext cx="7800346" cy="163259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633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17991" y="5061678"/>
            <a:ext cx="6993665" cy="588349"/>
          </a:xfrm>
        </p:spPr>
        <p:txBody>
          <a:bodyPr anchor="t" anchorCtr="0">
            <a:normAutofit/>
          </a:bodyPr>
          <a:lstStyle>
            <a:lvl1pPr algn="l">
              <a:lnSpc>
                <a:spcPts val="3175"/>
              </a:lnSpc>
              <a:defRPr sz="254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70199" y="489652"/>
            <a:ext cx="2052383" cy="332686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633"/>
              </a:lnSpc>
              <a:defRPr sz="127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D857886D-A165-4D54-8DB0-CE6586ECA8EC}" type="datetime1">
              <a:rPr lang="pl-PL" smtClean="0"/>
              <a:t>2024-11-21</a:t>
            </a:fld>
            <a:endParaRPr lang="pl-PL" dirty="0"/>
          </a:p>
        </p:txBody>
      </p:sp>
      <p:pic>
        <p:nvPicPr>
          <p:cNvPr id="18" name="Obraz 17" descr="Obraz zawierający tekst&#10;&#10;Opis wygenerowany automatycznie">
            <a:extLst>
              <a:ext uri="{FF2B5EF4-FFF2-40B4-BE49-F238E27FC236}">
                <a16:creationId xmlns:a16="http://schemas.microsoft.com/office/drawing/2014/main" id="{EB4DB370-BCB9-D1E9-5613-5A9DCA5F311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2236" y="4082829"/>
            <a:ext cx="4514751" cy="653253"/>
          </a:xfrm>
          <a:prstGeom prst="rect">
            <a:avLst/>
          </a:prstGeom>
        </p:spPr>
      </p:pic>
      <p:pic>
        <p:nvPicPr>
          <p:cNvPr id="11" name="Obraz 10">
            <a:extLst>
              <a:ext uri="{FF2B5EF4-FFF2-40B4-BE49-F238E27FC236}">
                <a16:creationId xmlns:a16="http://schemas.microsoft.com/office/drawing/2014/main" id="{0CF3E933-1DA6-403F-9323-5B318B99433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048" y="5846001"/>
            <a:ext cx="10097758" cy="751766"/>
          </a:xfrm>
          <a:prstGeom prst="rect">
            <a:avLst/>
          </a:prstGeom>
        </p:spPr>
      </p:pic>
      <p:pic>
        <p:nvPicPr>
          <p:cNvPr id="8" name="Obraz 7" descr="Logo rocznicowe: 25 lat Samorządu Województwa Pomorskiego.">
            <a:extLst>
              <a:ext uri="{FF2B5EF4-FFF2-40B4-BE49-F238E27FC236}">
                <a16:creationId xmlns:a16="http://schemas.microsoft.com/office/drawing/2014/main" id="{47461BC3-2B77-43FB-8BAB-EFD2EBB03868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7760" y="952912"/>
            <a:ext cx="2744050" cy="1062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358521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192">
          <p15:clr>
            <a:srgbClr val="FBAE40"/>
          </p15:clr>
        </p15:guide>
        <p15:guide id="2" orient="horz" pos="113">
          <p15:clr>
            <a:srgbClr val="FBAE40"/>
          </p15:clr>
        </p15:guide>
        <p15:guide id="3" orient="horz" pos="2381">
          <p15:clr>
            <a:srgbClr val="FBAE40"/>
          </p15:clr>
        </p15:guide>
        <p15:guide id="4" orient="horz" pos="340">
          <p15:clr>
            <a:srgbClr val="FBAE40"/>
          </p15:clr>
        </p15:guide>
        <p15:guide id="5" orient="horz" pos="567">
          <p15:clr>
            <a:srgbClr val="FBAE40"/>
          </p15:clr>
        </p15:guide>
        <p15:guide id="6" orient="horz" pos="794">
          <p15:clr>
            <a:srgbClr val="FBAE40"/>
          </p15:clr>
        </p15:guide>
        <p15:guide id="7" orient="horz" pos="1020">
          <p15:clr>
            <a:srgbClr val="FBAE40"/>
          </p15:clr>
        </p15:guide>
        <p15:guide id="8" orient="horz" pos="1247">
          <p15:clr>
            <a:srgbClr val="FBAE40"/>
          </p15:clr>
        </p15:guide>
        <p15:guide id="9" orient="horz" pos="1474">
          <p15:clr>
            <a:srgbClr val="FBAE40"/>
          </p15:clr>
        </p15:guide>
        <p15:guide id="10" orient="horz" pos="1701">
          <p15:clr>
            <a:srgbClr val="FBAE40"/>
          </p15:clr>
        </p15:guide>
        <p15:guide id="11" orient="horz" pos="1927">
          <p15:clr>
            <a:srgbClr val="FBAE40"/>
          </p15:clr>
        </p15:guide>
        <p15:guide id="12" orient="horz" pos="2154">
          <p15:clr>
            <a:srgbClr val="FBAE40"/>
          </p15:clr>
        </p15:guide>
        <p15:guide id="13" orient="horz" pos="2608">
          <p15:clr>
            <a:srgbClr val="FBAE40"/>
          </p15:clr>
        </p15:guide>
        <p15:guide id="14" orient="horz" pos="2835">
          <p15:clr>
            <a:srgbClr val="FBAE40"/>
          </p15:clr>
        </p15:guide>
        <p15:guide id="15" orient="horz" pos="3061">
          <p15:clr>
            <a:srgbClr val="FBAE40"/>
          </p15:clr>
        </p15:guide>
        <p15:guide id="16" orient="horz" pos="3288">
          <p15:clr>
            <a:srgbClr val="FBAE40"/>
          </p15:clr>
        </p15:guide>
        <p15:guide id="17" orient="horz" pos="3515">
          <p15:clr>
            <a:srgbClr val="FBAE40"/>
          </p15:clr>
        </p15:guide>
        <p15:guide id="18" orient="horz" pos="3742">
          <p15:clr>
            <a:srgbClr val="FBAE40"/>
          </p15:clr>
        </p15:guide>
        <p15:guide id="19" orient="horz" pos="3968">
          <p15:clr>
            <a:srgbClr val="FBAE40"/>
          </p15:clr>
        </p15:guide>
        <p15:guide id="20" orient="horz" pos="4195">
          <p15:clr>
            <a:srgbClr val="FBAE40"/>
          </p15:clr>
        </p15:guide>
        <p15:guide id="21" orient="horz" pos="4422">
          <p15:clr>
            <a:srgbClr val="FBAE40"/>
          </p15:clr>
        </p15:guide>
        <p15:guide id="22" orient="horz" pos="4649">
          <p15:clr>
            <a:srgbClr val="FBAE40"/>
          </p15:clr>
        </p15:guide>
        <p15:guide id="23" pos="419">
          <p15:clr>
            <a:srgbClr val="FBAE40"/>
          </p15:clr>
        </p15:guide>
        <p15:guide id="24" pos="646">
          <p15:clr>
            <a:srgbClr val="FBAE40"/>
          </p15:clr>
        </p15:guide>
        <p15:guide id="25" pos="873">
          <p15:clr>
            <a:srgbClr val="FBAE40"/>
          </p15:clr>
        </p15:guide>
        <p15:guide id="26" pos="1100">
          <p15:clr>
            <a:srgbClr val="FBAE40"/>
          </p15:clr>
        </p15:guide>
        <p15:guide id="27" pos="1327">
          <p15:clr>
            <a:srgbClr val="FBAE40"/>
          </p15:clr>
        </p15:guide>
        <p15:guide id="28" pos="1553">
          <p15:clr>
            <a:srgbClr val="FBAE40"/>
          </p15:clr>
        </p15:guide>
        <p15:guide id="29" pos="1780">
          <p15:clr>
            <a:srgbClr val="FBAE40"/>
          </p15:clr>
        </p15:guide>
        <p15:guide id="30" pos="2007">
          <p15:clr>
            <a:srgbClr val="FBAE40"/>
          </p15:clr>
        </p15:guide>
        <p15:guide id="31" pos="2234">
          <p15:clr>
            <a:srgbClr val="FBAE40"/>
          </p15:clr>
        </p15:guide>
        <p15:guide id="32" pos="2460">
          <p15:clr>
            <a:srgbClr val="FBAE40"/>
          </p15:clr>
        </p15:guide>
        <p15:guide id="33" pos="2687">
          <p15:clr>
            <a:srgbClr val="FBAE40"/>
          </p15:clr>
        </p15:guide>
        <p15:guide id="34" pos="2914">
          <p15:clr>
            <a:srgbClr val="FBAE40"/>
          </p15:clr>
        </p15:guide>
        <p15:guide id="35" pos="3141">
          <p15:clr>
            <a:srgbClr val="FBAE40"/>
          </p15:clr>
        </p15:guide>
        <p15:guide id="36" pos="3368">
          <p15:clr>
            <a:srgbClr val="FBAE40"/>
          </p15:clr>
        </p15:guide>
        <p15:guide id="37" pos="3594">
          <p15:clr>
            <a:srgbClr val="FBAE40"/>
          </p15:clr>
        </p15:guide>
        <p15:guide id="38" pos="3821">
          <p15:clr>
            <a:srgbClr val="FBAE40"/>
          </p15:clr>
        </p15:guide>
        <p15:guide id="39" pos="4048">
          <p15:clr>
            <a:srgbClr val="FBAE40"/>
          </p15:clr>
        </p15:guide>
        <p15:guide id="40" pos="4275">
          <p15:clr>
            <a:srgbClr val="FBAE40"/>
          </p15:clr>
        </p15:guide>
        <p15:guide id="41" pos="4501">
          <p15:clr>
            <a:srgbClr val="FBAE40"/>
          </p15:clr>
        </p15:guide>
        <p15:guide id="42" pos="4728">
          <p15:clr>
            <a:srgbClr val="FBAE40"/>
          </p15:clr>
        </p15:guide>
        <p15:guide id="43" pos="4955">
          <p15:clr>
            <a:srgbClr val="FBAE40"/>
          </p15:clr>
        </p15:guide>
        <p15:guide id="44" pos="5182">
          <p15:clr>
            <a:srgbClr val="FBAE40"/>
          </p15:clr>
        </p15:guide>
        <p15:guide id="45" pos="5408">
          <p15:clr>
            <a:srgbClr val="FBAE40"/>
          </p15:clr>
        </p15:guide>
        <p15:guide id="46" pos="5635">
          <p15:clr>
            <a:srgbClr val="FBAE40"/>
          </p15:clr>
        </p15:guide>
        <p15:guide id="47" pos="5862">
          <p15:clr>
            <a:srgbClr val="FBAE40"/>
          </p15:clr>
        </p15:guide>
        <p15:guide id="48" pos="6089">
          <p15:clr>
            <a:srgbClr val="FBAE40"/>
          </p15:clr>
        </p15:guide>
        <p15:guide id="49" pos="6316">
          <p15:clr>
            <a:srgbClr val="FBAE40"/>
          </p15:clr>
        </p15:guide>
        <p15:guide id="50" pos="6542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>
            <a:extLst>
              <a:ext uri="{FF2B5EF4-FFF2-40B4-BE49-F238E27FC236}">
                <a16:creationId xmlns:a16="http://schemas.microsoft.com/office/drawing/2014/main" id="{0D1F565A-4734-6B49-4F72-233C397DE031}"/>
              </a:ext>
            </a:extLst>
          </p:cNvPr>
          <p:cNvSpPr/>
          <p:nvPr userDrawn="1"/>
        </p:nvSpPr>
        <p:spPr>
          <a:xfrm>
            <a:off x="3222235" y="4082829"/>
            <a:ext cx="8205842" cy="195914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633"/>
          </a:p>
        </p:txBody>
      </p:sp>
      <p:sp>
        <p:nvSpPr>
          <p:cNvPr id="9" name="Symbol zastępczy obrazu 8">
            <a:extLst>
              <a:ext uri="{FF2B5EF4-FFF2-40B4-BE49-F238E27FC236}">
                <a16:creationId xmlns:a16="http://schemas.microsoft.com/office/drawing/2014/main" id="{12E8330A-FFD8-2BBA-E745-7200C0738BE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63924" y="0"/>
            <a:ext cx="7794915" cy="4408303"/>
          </a:xfrm>
          <a:custGeom>
            <a:avLst/>
            <a:gdLst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775 w 6835775"/>
              <a:gd name="connsiteY2" fmla="*/ 4500563 h 4859338"/>
              <a:gd name="connsiteX3" fmla="*/ 2155824 w 6835775"/>
              <a:gd name="connsiteY3" fmla="*/ 4500563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835775" h="4859338">
                <a:moveTo>
                  <a:pt x="0" y="0"/>
                </a:moveTo>
                <a:lnTo>
                  <a:pt x="6835775" y="0"/>
                </a:lnTo>
                <a:lnTo>
                  <a:pt x="6835775" y="4500563"/>
                </a:lnTo>
                <a:lnTo>
                  <a:pt x="2155824" y="4500563"/>
                </a:lnTo>
                <a:lnTo>
                  <a:pt x="2155824" y="4859338"/>
                </a:lnTo>
                <a:lnTo>
                  <a:pt x="0" y="485933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907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7BF7E1EF-0AB1-F3B1-F5CD-6A2AA3056193}"/>
              </a:ext>
            </a:extLst>
          </p:cNvPr>
          <p:cNvSpPr/>
          <p:nvPr userDrawn="1"/>
        </p:nvSpPr>
        <p:spPr>
          <a:xfrm>
            <a:off x="4453203" y="4082828"/>
            <a:ext cx="4105634" cy="326037"/>
          </a:xfrm>
          <a:prstGeom prst="rect">
            <a:avLst/>
          </a:prstGeom>
          <a:solidFill>
            <a:srgbClr val="005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633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03E2C530-5988-0861-50D8-1C7FE1662A60}"/>
              </a:ext>
            </a:extLst>
          </p:cNvPr>
          <p:cNvSpPr/>
          <p:nvPr userDrawn="1"/>
        </p:nvSpPr>
        <p:spPr>
          <a:xfrm>
            <a:off x="3222237" y="4082828"/>
            <a:ext cx="1230967" cy="32547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633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3162" y="4713462"/>
            <a:ext cx="7389421" cy="1197862"/>
          </a:xfrm>
        </p:spPr>
        <p:txBody>
          <a:bodyPr anchor="t" anchorCtr="0">
            <a:normAutofit/>
          </a:bodyPr>
          <a:lstStyle>
            <a:lvl1pPr algn="l">
              <a:lnSpc>
                <a:spcPts val="3175"/>
              </a:lnSpc>
              <a:defRPr sz="254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pic>
        <p:nvPicPr>
          <p:cNvPr id="7" name="Obraz 6" descr="Logo rocznicowe: 25 lat Samorządu Województwa Pomorskiego.">
            <a:extLst>
              <a:ext uri="{FF2B5EF4-FFF2-40B4-BE49-F238E27FC236}">
                <a16:creationId xmlns:a16="http://schemas.microsoft.com/office/drawing/2014/main" id="{8DAA9314-721F-4659-8D76-1CB0F3F0F6E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4027" y="685377"/>
            <a:ext cx="2744050" cy="1062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783129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193">
          <p15:clr>
            <a:srgbClr val="FBAE40"/>
          </p15:clr>
        </p15:guide>
        <p15:guide id="2" orient="horz" pos="113">
          <p15:clr>
            <a:srgbClr val="FBAE40"/>
          </p15:clr>
        </p15:guide>
        <p15:guide id="3" orient="horz" pos="2381">
          <p15:clr>
            <a:srgbClr val="FBAE40"/>
          </p15:clr>
        </p15:guide>
        <p15:guide id="4" orient="horz" pos="340">
          <p15:clr>
            <a:srgbClr val="FBAE40"/>
          </p15:clr>
        </p15:guide>
        <p15:guide id="5" orient="horz" pos="567">
          <p15:clr>
            <a:srgbClr val="FBAE40"/>
          </p15:clr>
        </p15:guide>
        <p15:guide id="6" orient="horz" pos="794">
          <p15:clr>
            <a:srgbClr val="FBAE40"/>
          </p15:clr>
        </p15:guide>
        <p15:guide id="7" orient="horz" pos="1020">
          <p15:clr>
            <a:srgbClr val="FBAE40"/>
          </p15:clr>
        </p15:guide>
        <p15:guide id="8" orient="horz" pos="1247">
          <p15:clr>
            <a:srgbClr val="FBAE40"/>
          </p15:clr>
        </p15:guide>
        <p15:guide id="9" orient="horz" pos="1474">
          <p15:clr>
            <a:srgbClr val="FBAE40"/>
          </p15:clr>
        </p15:guide>
        <p15:guide id="10" orient="horz" pos="1701">
          <p15:clr>
            <a:srgbClr val="FBAE40"/>
          </p15:clr>
        </p15:guide>
        <p15:guide id="11" orient="horz" pos="1927">
          <p15:clr>
            <a:srgbClr val="FBAE40"/>
          </p15:clr>
        </p15:guide>
        <p15:guide id="12" orient="horz" pos="2154">
          <p15:clr>
            <a:srgbClr val="FBAE40"/>
          </p15:clr>
        </p15:guide>
        <p15:guide id="13" orient="horz" pos="2608">
          <p15:clr>
            <a:srgbClr val="FBAE40"/>
          </p15:clr>
        </p15:guide>
        <p15:guide id="14" orient="horz" pos="2835">
          <p15:clr>
            <a:srgbClr val="FBAE40"/>
          </p15:clr>
        </p15:guide>
        <p15:guide id="15" orient="horz" pos="3061">
          <p15:clr>
            <a:srgbClr val="FBAE40"/>
          </p15:clr>
        </p15:guide>
        <p15:guide id="16" orient="horz" pos="3288">
          <p15:clr>
            <a:srgbClr val="FBAE40"/>
          </p15:clr>
        </p15:guide>
        <p15:guide id="17" orient="horz" pos="3515">
          <p15:clr>
            <a:srgbClr val="FBAE40"/>
          </p15:clr>
        </p15:guide>
        <p15:guide id="18" orient="horz" pos="3742">
          <p15:clr>
            <a:srgbClr val="FBAE40"/>
          </p15:clr>
        </p15:guide>
        <p15:guide id="19" orient="horz" pos="3968">
          <p15:clr>
            <a:srgbClr val="FBAE40"/>
          </p15:clr>
        </p15:guide>
        <p15:guide id="20" orient="horz" pos="4195">
          <p15:clr>
            <a:srgbClr val="FBAE40"/>
          </p15:clr>
        </p15:guide>
        <p15:guide id="21" orient="horz" pos="4422">
          <p15:clr>
            <a:srgbClr val="FBAE40"/>
          </p15:clr>
        </p15:guide>
        <p15:guide id="22" orient="horz" pos="4649">
          <p15:clr>
            <a:srgbClr val="FBAE40"/>
          </p15:clr>
        </p15:guide>
        <p15:guide id="23" pos="419">
          <p15:clr>
            <a:srgbClr val="FBAE40"/>
          </p15:clr>
        </p15:guide>
        <p15:guide id="24" pos="646">
          <p15:clr>
            <a:srgbClr val="FBAE40"/>
          </p15:clr>
        </p15:guide>
        <p15:guide id="25" pos="873">
          <p15:clr>
            <a:srgbClr val="FBAE40"/>
          </p15:clr>
        </p15:guide>
        <p15:guide id="26" pos="1100">
          <p15:clr>
            <a:srgbClr val="FBAE40"/>
          </p15:clr>
        </p15:guide>
        <p15:guide id="27" pos="1327">
          <p15:clr>
            <a:srgbClr val="FBAE40"/>
          </p15:clr>
        </p15:guide>
        <p15:guide id="28" pos="1553">
          <p15:clr>
            <a:srgbClr val="FBAE40"/>
          </p15:clr>
        </p15:guide>
        <p15:guide id="29" pos="1780">
          <p15:clr>
            <a:srgbClr val="FBAE40"/>
          </p15:clr>
        </p15:guide>
        <p15:guide id="30" pos="2007">
          <p15:clr>
            <a:srgbClr val="FBAE40"/>
          </p15:clr>
        </p15:guide>
        <p15:guide id="31" pos="2234">
          <p15:clr>
            <a:srgbClr val="FBAE40"/>
          </p15:clr>
        </p15:guide>
        <p15:guide id="32" pos="2460">
          <p15:clr>
            <a:srgbClr val="FBAE40"/>
          </p15:clr>
        </p15:guide>
        <p15:guide id="33" pos="2687">
          <p15:clr>
            <a:srgbClr val="FBAE40"/>
          </p15:clr>
        </p15:guide>
        <p15:guide id="34" pos="2914">
          <p15:clr>
            <a:srgbClr val="FBAE40"/>
          </p15:clr>
        </p15:guide>
        <p15:guide id="35" pos="3141">
          <p15:clr>
            <a:srgbClr val="FBAE40"/>
          </p15:clr>
        </p15:guide>
        <p15:guide id="36" pos="3368">
          <p15:clr>
            <a:srgbClr val="FBAE40"/>
          </p15:clr>
        </p15:guide>
        <p15:guide id="37" pos="3594">
          <p15:clr>
            <a:srgbClr val="FBAE40"/>
          </p15:clr>
        </p15:guide>
        <p15:guide id="38" pos="3821">
          <p15:clr>
            <a:srgbClr val="FBAE40"/>
          </p15:clr>
        </p15:guide>
        <p15:guide id="39" pos="4048">
          <p15:clr>
            <a:srgbClr val="FBAE40"/>
          </p15:clr>
        </p15:guide>
        <p15:guide id="40" pos="4275">
          <p15:clr>
            <a:srgbClr val="FBAE40"/>
          </p15:clr>
        </p15:guide>
        <p15:guide id="41" pos="4501">
          <p15:clr>
            <a:srgbClr val="FBAE40"/>
          </p15:clr>
        </p15:guide>
        <p15:guide id="42" pos="4728">
          <p15:clr>
            <a:srgbClr val="FBAE40"/>
          </p15:clr>
        </p15:guide>
        <p15:guide id="43" pos="4955">
          <p15:clr>
            <a:srgbClr val="FBAE40"/>
          </p15:clr>
        </p15:guide>
        <p15:guide id="44" pos="5182">
          <p15:clr>
            <a:srgbClr val="FBAE40"/>
          </p15:clr>
        </p15:guide>
        <p15:guide id="45" pos="5408">
          <p15:clr>
            <a:srgbClr val="FBAE40"/>
          </p15:clr>
        </p15:guide>
        <p15:guide id="46" pos="5635">
          <p15:clr>
            <a:srgbClr val="FBAE40"/>
          </p15:clr>
        </p15:guide>
        <p15:guide id="47" pos="5862">
          <p15:clr>
            <a:srgbClr val="FBAE40"/>
          </p15:clr>
        </p15:guide>
        <p15:guide id="48" pos="6089">
          <p15:clr>
            <a:srgbClr val="FBAE40"/>
          </p15:clr>
        </p15:guide>
        <p15:guide id="49" pos="6316">
          <p15:clr>
            <a:srgbClr val="FBAE40"/>
          </p15:clr>
        </p15:guide>
        <p15:guide id="50" pos="6542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lajd - tytuł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76055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lajd - tytuł + 2 elementy zawartości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69852" y="1796072"/>
            <a:ext cx="4720891" cy="4245627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1255" y="1795869"/>
            <a:ext cx="4720891" cy="424581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648057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ajd - tytuł + zdjęcie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9" y="816316"/>
            <a:ext cx="4926147" cy="979757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0" y="1796072"/>
            <a:ext cx="4926582" cy="4245613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Symbol zastępczy obrazu 6">
            <a:extLst>
              <a:ext uri="{FF2B5EF4-FFF2-40B4-BE49-F238E27FC236}">
                <a16:creationId xmlns:a16="http://schemas.microsoft.com/office/drawing/2014/main" id="{E681B9F9-7BA5-2D43-A1BD-8AF5D025063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816566"/>
            <a:ext cx="5685980" cy="5225119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algn="ctr">
              <a:buFont typeface="Arial" panose="020B0604020202020204" pitchFamily="34" charset="0"/>
              <a:buNone/>
              <a:defRPr sz="907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198849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_Slajd - tytuł + zawartość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630E28BA-19A4-6182-CE10-65107EDF6B75}"/>
              </a:ext>
            </a:extLst>
          </p:cNvPr>
          <p:cNvSpPr/>
          <p:nvPr userDrawn="1"/>
        </p:nvSpPr>
        <p:spPr>
          <a:xfrm>
            <a:off x="9790199" y="6695263"/>
            <a:ext cx="1232383" cy="1627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633"/>
          </a:p>
        </p:txBody>
      </p:sp>
    </p:spTree>
    <p:extLst>
      <p:ext uri="{BB962C8B-B14F-4D97-AF65-F5344CB8AC3E}">
        <p14:creationId xmlns:p14="http://schemas.microsoft.com/office/powerpoint/2010/main" val="10543878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_Slajd - tytuł + 2 elementy zawartości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69852" y="1796072"/>
            <a:ext cx="4720891" cy="4245627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1255" y="1795869"/>
            <a:ext cx="4720891" cy="424581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A72189C-757E-47DF-313E-E0F36399C0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E363107C-97A9-9A5D-A2A2-E6ABB7ED4C62}"/>
              </a:ext>
            </a:extLst>
          </p:cNvPr>
          <p:cNvSpPr/>
          <p:nvPr userDrawn="1"/>
        </p:nvSpPr>
        <p:spPr>
          <a:xfrm>
            <a:off x="9790199" y="6695263"/>
            <a:ext cx="1232383" cy="1627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633"/>
          </a:p>
        </p:txBody>
      </p:sp>
    </p:spTree>
    <p:extLst>
      <p:ext uri="{BB962C8B-B14F-4D97-AF65-F5344CB8AC3E}">
        <p14:creationId xmlns:p14="http://schemas.microsoft.com/office/powerpoint/2010/main" val="1496231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69419" y="816316"/>
            <a:ext cx="9852728" cy="979757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9854" y="1796072"/>
            <a:ext cx="9852729" cy="424561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  <a:endParaRPr lang="en-US" dirty="0"/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617E16B8-2BD0-D12E-978E-94E428DF9717}"/>
              </a:ext>
            </a:extLst>
          </p:cNvPr>
          <p:cNvSpPr/>
          <p:nvPr userDrawn="1"/>
        </p:nvSpPr>
        <p:spPr>
          <a:xfrm>
            <a:off x="1169812" y="0"/>
            <a:ext cx="1232383" cy="1627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633"/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id="{662915FD-1FF3-5CF3-5C57-034114B5E6A2}"/>
              </a:ext>
            </a:extLst>
          </p:cNvPr>
          <p:cNvSpPr/>
          <p:nvPr userDrawn="1"/>
        </p:nvSpPr>
        <p:spPr>
          <a:xfrm>
            <a:off x="2402195" y="0"/>
            <a:ext cx="8619951" cy="1627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633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026AD61-FC69-65FC-05E3-06AA14C893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789804" y="6368269"/>
            <a:ext cx="1231537" cy="163293"/>
          </a:xfrm>
          <a:prstGeom prst="rect">
            <a:avLst/>
          </a:prstGeom>
          <a:noFill/>
        </p:spPr>
        <p:txBody>
          <a:bodyPr vert="horz" lIns="0" tIns="72000" rIns="0" bIns="72000" rtlCol="0" anchor="ctr" anchorCtr="0"/>
          <a:lstStyle>
            <a:lvl1pPr algn="r">
              <a:defRPr sz="907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id="{4C2A84FB-402E-BB6C-632B-D1ADD49B7D8C}"/>
              </a:ext>
            </a:extLst>
          </p:cNvPr>
          <p:cNvSpPr/>
          <p:nvPr userDrawn="1"/>
        </p:nvSpPr>
        <p:spPr>
          <a:xfrm>
            <a:off x="9790199" y="6695263"/>
            <a:ext cx="1232383" cy="1627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633"/>
          </a:p>
        </p:txBody>
      </p:sp>
    </p:spTree>
    <p:extLst>
      <p:ext uri="{BB962C8B-B14F-4D97-AF65-F5344CB8AC3E}">
        <p14:creationId xmlns:p14="http://schemas.microsoft.com/office/powerpoint/2010/main" val="7181603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/>
  <p:txStyles>
    <p:titleStyle>
      <a:lvl1pPr algn="l" defTabSz="914406" rtl="0" eaLnBrk="1" latinLnBrk="0" hangingPunct="1">
        <a:lnSpc>
          <a:spcPts val="3266"/>
        </a:lnSpc>
        <a:spcBef>
          <a:spcPct val="0"/>
        </a:spcBef>
        <a:buNone/>
        <a:defRPr sz="2540" b="1" kern="1200">
          <a:solidFill>
            <a:schemeClr val="tx2"/>
          </a:solidFill>
          <a:latin typeface="Open Sans" pitchFamily="2" charset="0"/>
          <a:ea typeface="Open Sans" pitchFamily="2" charset="0"/>
          <a:cs typeface="Open Sans" pitchFamily="2" charset="0"/>
        </a:defRPr>
      </a:lvl1pPr>
    </p:titleStyle>
    <p:bodyStyle>
      <a:lvl1pPr marL="228602" indent="-228602" algn="l" defTabSz="914406" rtl="0" eaLnBrk="1" latinLnBrk="0" hangingPunct="1">
        <a:lnSpc>
          <a:spcPts val="2177"/>
        </a:lnSpc>
        <a:spcBef>
          <a:spcPts val="1000"/>
        </a:spcBef>
        <a:buClr>
          <a:schemeClr val="accent1"/>
        </a:buClr>
        <a:buFontTx/>
        <a:buBlip>
          <a:blip r:embed="rId13"/>
        </a:buBlip>
        <a:defRPr sz="1633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1pPr>
      <a:lvl2pPr marL="685804" indent="-228602" algn="l" defTabSz="914406" rtl="0" eaLnBrk="1" latinLnBrk="0" hangingPunct="1">
        <a:lnSpc>
          <a:spcPts val="2177"/>
        </a:lnSpc>
        <a:spcBef>
          <a:spcPts val="500"/>
        </a:spcBef>
        <a:buFontTx/>
        <a:buBlip>
          <a:blip r:embed="rId14"/>
        </a:buBlip>
        <a:defRPr sz="1633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2pPr>
      <a:lvl3pPr marL="1143008" indent="-228602" algn="l" defTabSz="914406" rtl="0" eaLnBrk="1" latinLnBrk="0" hangingPunct="1">
        <a:lnSpc>
          <a:spcPts val="2177"/>
        </a:lnSpc>
        <a:spcBef>
          <a:spcPts val="500"/>
        </a:spcBef>
        <a:buFontTx/>
        <a:buBlip>
          <a:blip r:embed="rId15"/>
        </a:buBlip>
        <a:defRPr sz="1633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3pPr>
      <a:lvl4pPr marL="1600210" indent="-228602" algn="l" defTabSz="914406" rtl="0" eaLnBrk="1" latinLnBrk="0" hangingPunct="1">
        <a:lnSpc>
          <a:spcPts val="2177"/>
        </a:lnSpc>
        <a:spcBef>
          <a:spcPts val="500"/>
        </a:spcBef>
        <a:buFont typeface="Arial" panose="020B0604020202020204" pitchFamily="34" charset="0"/>
        <a:buChar char="•"/>
        <a:defRPr sz="1633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4pPr>
      <a:lvl5pPr marL="2057413" indent="-228602" algn="l" defTabSz="914406" rtl="0" eaLnBrk="1" latinLnBrk="0" hangingPunct="1">
        <a:lnSpc>
          <a:spcPts val="2177"/>
        </a:lnSpc>
        <a:spcBef>
          <a:spcPts val="500"/>
        </a:spcBef>
        <a:buFont typeface="Arial" panose="020B0604020202020204" pitchFamily="34" charset="0"/>
        <a:buChar char="•"/>
        <a:defRPr sz="1633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5pPr>
      <a:lvl6pPr marL="2514617" indent="-228602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19" indent="-228602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23" indent="-228602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25" indent="-228602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3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6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9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12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15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18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21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24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93">
          <p15:clr>
            <a:srgbClr val="F26B43"/>
          </p15:clr>
        </p15:guide>
        <p15:guide id="2" pos="419">
          <p15:clr>
            <a:srgbClr val="F26B43"/>
          </p15:clr>
        </p15:guide>
        <p15:guide id="3" pos="646">
          <p15:clr>
            <a:srgbClr val="F26B43"/>
          </p15:clr>
        </p15:guide>
        <p15:guide id="4" pos="873">
          <p15:clr>
            <a:srgbClr val="F26B43"/>
          </p15:clr>
        </p15:guide>
        <p15:guide id="5" pos="1100">
          <p15:clr>
            <a:srgbClr val="F26B43"/>
          </p15:clr>
        </p15:guide>
        <p15:guide id="6" pos="1327">
          <p15:clr>
            <a:srgbClr val="F26B43"/>
          </p15:clr>
        </p15:guide>
        <p15:guide id="7" pos="1553">
          <p15:clr>
            <a:srgbClr val="F26B43"/>
          </p15:clr>
        </p15:guide>
        <p15:guide id="8" pos="1780">
          <p15:clr>
            <a:srgbClr val="F26B43"/>
          </p15:clr>
        </p15:guide>
        <p15:guide id="9" pos="2007">
          <p15:clr>
            <a:srgbClr val="F26B43"/>
          </p15:clr>
        </p15:guide>
        <p15:guide id="10" pos="2234">
          <p15:clr>
            <a:srgbClr val="F26B43"/>
          </p15:clr>
        </p15:guide>
        <p15:guide id="11" pos="2460">
          <p15:clr>
            <a:srgbClr val="F26B43"/>
          </p15:clr>
        </p15:guide>
        <p15:guide id="12" pos="2687">
          <p15:clr>
            <a:srgbClr val="F26B43"/>
          </p15:clr>
        </p15:guide>
        <p15:guide id="13" pos="2914">
          <p15:clr>
            <a:srgbClr val="F26B43"/>
          </p15:clr>
        </p15:guide>
        <p15:guide id="14" pos="3141">
          <p15:clr>
            <a:srgbClr val="F26B43"/>
          </p15:clr>
        </p15:guide>
        <p15:guide id="15" pos="3368">
          <p15:clr>
            <a:srgbClr val="F26B43"/>
          </p15:clr>
        </p15:guide>
        <p15:guide id="16" pos="3594">
          <p15:clr>
            <a:srgbClr val="F26B43"/>
          </p15:clr>
        </p15:guide>
        <p15:guide id="17" pos="3821">
          <p15:clr>
            <a:srgbClr val="F26B43"/>
          </p15:clr>
        </p15:guide>
        <p15:guide id="18" pos="4048">
          <p15:clr>
            <a:srgbClr val="F26B43"/>
          </p15:clr>
        </p15:guide>
        <p15:guide id="19" pos="4275">
          <p15:clr>
            <a:srgbClr val="F26B43"/>
          </p15:clr>
        </p15:guide>
        <p15:guide id="20" pos="4501">
          <p15:clr>
            <a:srgbClr val="F26B43"/>
          </p15:clr>
        </p15:guide>
        <p15:guide id="21" pos="4728">
          <p15:clr>
            <a:srgbClr val="F26B43"/>
          </p15:clr>
        </p15:guide>
        <p15:guide id="22" pos="4955">
          <p15:clr>
            <a:srgbClr val="F26B43"/>
          </p15:clr>
        </p15:guide>
        <p15:guide id="23" pos="5182">
          <p15:clr>
            <a:srgbClr val="F26B43"/>
          </p15:clr>
        </p15:guide>
        <p15:guide id="24" pos="5408">
          <p15:clr>
            <a:srgbClr val="F26B43"/>
          </p15:clr>
        </p15:guide>
        <p15:guide id="25" pos="5635">
          <p15:clr>
            <a:srgbClr val="F26B43"/>
          </p15:clr>
        </p15:guide>
        <p15:guide id="26" pos="5862">
          <p15:clr>
            <a:srgbClr val="F26B43"/>
          </p15:clr>
        </p15:guide>
        <p15:guide id="27" pos="6089">
          <p15:clr>
            <a:srgbClr val="F26B43"/>
          </p15:clr>
        </p15:guide>
        <p15:guide id="28" pos="6316">
          <p15:clr>
            <a:srgbClr val="F26B43"/>
          </p15:clr>
        </p15:guide>
        <p15:guide id="29" pos="6542">
          <p15:clr>
            <a:srgbClr val="F26B43"/>
          </p15:clr>
        </p15:guide>
        <p15:guide id="30" orient="horz" pos="113">
          <p15:clr>
            <a:srgbClr val="F26B43"/>
          </p15:clr>
        </p15:guide>
        <p15:guide id="31" orient="horz" pos="340">
          <p15:clr>
            <a:srgbClr val="F26B43"/>
          </p15:clr>
        </p15:guide>
        <p15:guide id="32" orient="horz" pos="567">
          <p15:clr>
            <a:srgbClr val="F26B43"/>
          </p15:clr>
        </p15:guide>
        <p15:guide id="33" orient="horz" pos="794">
          <p15:clr>
            <a:srgbClr val="F26B43"/>
          </p15:clr>
        </p15:guide>
        <p15:guide id="34" orient="horz" pos="1020">
          <p15:clr>
            <a:srgbClr val="F26B43"/>
          </p15:clr>
        </p15:guide>
        <p15:guide id="35" orient="horz" pos="1247">
          <p15:clr>
            <a:srgbClr val="F26B43"/>
          </p15:clr>
        </p15:guide>
        <p15:guide id="36" orient="horz" pos="1474">
          <p15:clr>
            <a:srgbClr val="F26B43"/>
          </p15:clr>
        </p15:guide>
        <p15:guide id="37" orient="horz" pos="1701">
          <p15:clr>
            <a:srgbClr val="F26B43"/>
          </p15:clr>
        </p15:guide>
        <p15:guide id="38" orient="horz" pos="1927">
          <p15:clr>
            <a:srgbClr val="F26B43"/>
          </p15:clr>
        </p15:guide>
        <p15:guide id="39" orient="horz" pos="2154">
          <p15:clr>
            <a:srgbClr val="F26B43"/>
          </p15:clr>
        </p15:guide>
        <p15:guide id="40" orient="horz" pos="2381">
          <p15:clr>
            <a:srgbClr val="F26B43"/>
          </p15:clr>
        </p15:guide>
        <p15:guide id="41" orient="horz" pos="2608">
          <p15:clr>
            <a:srgbClr val="F26B43"/>
          </p15:clr>
        </p15:guide>
        <p15:guide id="42" orient="horz" pos="2835">
          <p15:clr>
            <a:srgbClr val="F26B43"/>
          </p15:clr>
        </p15:guide>
        <p15:guide id="43" orient="horz" pos="3061">
          <p15:clr>
            <a:srgbClr val="F26B43"/>
          </p15:clr>
        </p15:guide>
        <p15:guide id="44" orient="horz" pos="3288">
          <p15:clr>
            <a:srgbClr val="F26B43"/>
          </p15:clr>
        </p15:guide>
        <p15:guide id="45" orient="horz" pos="3515">
          <p15:clr>
            <a:srgbClr val="F26B43"/>
          </p15:clr>
        </p15:guide>
        <p15:guide id="46" orient="horz" pos="3742">
          <p15:clr>
            <a:srgbClr val="F26B43"/>
          </p15:clr>
        </p15:guide>
        <p15:guide id="47" orient="horz" pos="3968">
          <p15:clr>
            <a:srgbClr val="F26B43"/>
          </p15:clr>
        </p15:guide>
        <p15:guide id="48" orient="horz" pos="4195">
          <p15:clr>
            <a:srgbClr val="F26B43"/>
          </p15:clr>
        </p15:guide>
        <p15:guide id="49" orient="horz" pos="4422">
          <p15:clr>
            <a:srgbClr val="F26B43"/>
          </p15:clr>
        </p15:guide>
        <p15:guide id="50" orient="horz" pos="4649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v.pl/web/infrastruktura/przyjeto-program-inwestycyjny-w-zakresie-poprawy-jakosci-i-ograniczenia-strat-wody-przeznaczonej-do-spozycia-przez-ludzi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ody.isok.gov.pl/imap_kzgw/?gpmap=gpPGW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Relationship Id="rId4" Type="http://schemas.openxmlformats.org/officeDocument/2006/relationships/hyperlink" Target="http://karty.apgw.gov.pl:4200/map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93568BE-245E-449B-9BA3-0D02E7BF7E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97741" y="3051888"/>
            <a:ext cx="8996517" cy="1004864"/>
          </a:xfrm>
        </p:spPr>
        <p:txBody>
          <a:bodyPr>
            <a:noAutofit/>
          </a:bodyPr>
          <a:lstStyle/>
          <a:p>
            <a:r>
              <a:rPr lang="pl-PL" sz="2400" dirty="0"/>
              <a:t>Uwarunkowania wsparcia w Działaniu 2.12. Zrównoważona gospodarka wodna (projekty dot. zaopatrzenia w wodę pitną):  Szczegółowy Opis Priorytetów programu regionalnego Fundusze Europejskie dla Pomorza 2021-2027 </a:t>
            </a:r>
          </a:p>
        </p:txBody>
      </p:sp>
      <p:sp>
        <p:nvSpPr>
          <p:cNvPr id="3" name="Tytuł 1">
            <a:extLst>
              <a:ext uri="{FF2B5EF4-FFF2-40B4-BE49-F238E27FC236}">
                <a16:creationId xmlns:a16="http://schemas.microsoft.com/office/drawing/2014/main" id="{C96AA398-3522-410B-85E9-4B36BB6C7778}"/>
              </a:ext>
            </a:extLst>
          </p:cNvPr>
          <p:cNvSpPr txBox="1">
            <a:spLocks/>
          </p:cNvSpPr>
          <p:nvPr/>
        </p:nvSpPr>
        <p:spPr>
          <a:xfrm>
            <a:off x="2986466" y="4478243"/>
            <a:ext cx="7184985" cy="100486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914406" rtl="0" eaLnBrk="1" latinLnBrk="0" hangingPunct="1">
              <a:lnSpc>
                <a:spcPts val="3629"/>
              </a:lnSpc>
              <a:spcBef>
                <a:spcPct val="0"/>
              </a:spcBef>
              <a:buNone/>
              <a:defRPr sz="2903" b="1" kern="12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endParaRPr lang="pl-PL" sz="1814" dirty="0"/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88BB35F2-EAD9-4908-B665-5BAEB9105554}"/>
              </a:ext>
            </a:extLst>
          </p:cNvPr>
          <p:cNvSpPr txBox="1"/>
          <p:nvPr/>
        </p:nvSpPr>
        <p:spPr>
          <a:xfrm>
            <a:off x="7399194" y="5144553"/>
            <a:ext cx="277225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00" b="1" dirty="0">
                <a:solidFill>
                  <a:schemeClr val="tx2"/>
                </a:solidFill>
              </a:rPr>
              <a:t>Gdańsk, 22 listopada 2024 r.</a:t>
            </a:r>
          </a:p>
        </p:txBody>
      </p:sp>
    </p:spTree>
    <p:extLst>
      <p:ext uri="{BB962C8B-B14F-4D97-AF65-F5344CB8AC3E}">
        <p14:creationId xmlns:p14="http://schemas.microsoft.com/office/powerpoint/2010/main" val="15974688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ED45123-73E4-476B-A728-685ED8CB66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0658" y="326422"/>
            <a:ext cx="9741320" cy="598995"/>
          </a:xfrm>
        </p:spPr>
        <p:txBody>
          <a:bodyPr>
            <a:normAutofit fontScale="90000"/>
          </a:bodyPr>
          <a:lstStyle/>
          <a:p>
            <a:r>
              <a:rPr lang="pl-PL" sz="2400" dirty="0"/>
              <a:t>Wnioskodawcy uprawnieni do złożenia wniosku</a:t>
            </a:r>
            <a:br>
              <a:rPr lang="pl-PL" sz="2400" dirty="0"/>
            </a:br>
            <a:r>
              <a:rPr lang="pl-PL" sz="2400" dirty="0"/>
              <a:t>w zakresie projektów dotyczących zaopatrzenia w wodę pitną</a:t>
            </a:r>
            <a:br>
              <a:rPr lang="pl-PL" sz="2400" dirty="0"/>
            </a:br>
            <a:r>
              <a:rPr lang="pl-PL" sz="2400" dirty="0"/>
              <a:t> </a:t>
            </a:r>
            <a:br>
              <a:rPr lang="pl-PL" sz="2400" dirty="0"/>
            </a:br>
            <a:endParaRPr lang="pl-PL" sz="2400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DE90354D-B7CA-4203-9110-88C2DF9EB88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14772"/>
            <a:fld id="{EB4015AA-59F6-416B-87A6-8E3D940284E2}" type="slidenum">
              <a:rPr lang="pl-PL">
                <a:solidFill>
                  <a:srgbClr val="002073"/>
                </a:solidFill>
              </a:rPr>
              <a:pPr defTabSz="414772"/>
              <a:t>10</a:t>
            </a:fld>
            <a:endParaRPr lang="pl-PL" dirty="0">
              <a:solidFill>
                <a:srgbClr val="002073"/>
              </a:solidFill>
            </a:endParaRPr>
          </a:p>
        </p:txBody>
      </p:sp>
      <p:sp>
        <p:nvSpPr>
          <p:cNvPr id="10" name="Symbol zastępczy zawartości 7">
            <a:extLst>
              <a:ext uri="{FF2B5EF4-FFF2-40B4-BE49-F238E27FC236}">
                <a16:creationId xmlns:a16="http://schemas.microsoft.com/office/drawing/2014/main" id="{4C0392EE-7E4C-4CEF-980D-B1789EF16259}"/>
              </a:ext>
            </a:extLst>
          </p:cNvPr>
          <p:cNvSpPr txBox="1">
            <a:spLocks/>
          </p:cNvSpPr>
          <p:nvPr/>
        </p:nvSpPr>
        <p:spPr>
          <a:xfrm>
            <a:off x="1170658" y="1727366"/>
            <a:ext cx="10394995" cy="513063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228602" indent="-228602" algn="l" defTabSz="914406" rtl="0" eaLnBrk="1" latinLnBrk="0" hangingPunct="1">
              <a:lnSpc>
                <a:spcPts val="2177"/>
              </a:lnSpc>
              <a:spcBef>
                <a:spcPts val="1000"/>
              </a:spcBef>
              <a:buClr>
                <a:schemeClr val="accent1"/>
              </a:buClr>
              <a:buFontTx/>
              <a:buBlip>
                <a:blip r:embed="rId3"/>
              </a:buBlip>
              <a:defRPr sz="1633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  <a:lvl2pPr marL="685804" indent="-228602" algn="l" defTabSz="914406" rtl="0" eaLnBrk="1" latinLnBrk="0" hangingPunct="1">
              <a:lnSpc>
                <a:spcPts val="2177"/>
              </a:lnSpc>
              <a:spcBef>
                <a:spcPts val="500"/>
              </a:spcBef>
              <a:buFontTx/>
              <a:buBlip>
                <a:blip r:embed="rId4"/>
              </a:buBlip>
              <a:defRPr sz="1633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2pPr>
            <a:lvl3pPr marL="1143008" indent="-228602" algn="l" defTabSz="914406" rtl="0" eaLnBrk="1" latinLnBrk="0" hangingPunct="1">
              <a:lnSpc>
                <a:spcPts val="2177"/>
              </a:lnSpc>
              <a:spcBef>
                <a:spcPts val="500"/>
              </a:spcBef>
              <a:buFontTx/>
              <a:buBlip>
                <a:blip r:embed="rId5"/>
              </a:buBlip>
              <a:defRPr sz="1633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3pPr>
            <a:lvl4pPr marL="1600210" indent="-228602" algn="l" defTabSz="914406" rtl="0" eaLnBrk="1" latinLnBrk="0" hangingPunct="1">
              <a:lnSpc>
                <a:spcPts val="2177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33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4pPr>
            <a:lvl5pPr marL="2057413" indent="-228602" algn="l" defTabSz="914406" rtl="0" eaLnBrk="1" latinLnBrk="0" hangingPunct="1">
              <a:lnSpc>
                <a:spcPts val="2177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33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5pPr>
            <a:lvl6pPr marL="2514617" indent="-228602" algn="l" defTabSz="91440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19" indent="-228602" algn="l" defTabSz="91440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23" indent="-228602" algn="l" defTabSz="91440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25" indent="-228602" algn="l" defTabSz="91440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1800"/>
              </a:spcBef>
              <a:buNone/>
            </a:pPr>
            <a:r>
              <a:rPr lang="pl-PL" sz="2000" dirty="0">
                <a:latin typeface="+mn-lt"/>
              </a:rPr>
              <a:t>W ramach naboru do złożenia wniosku uprawnione są następujące podmioty:</a:t>
            </a:r>
          </a:p>
          <a:p>
            <a:pPr lvl="0"/>
            <a:r>
              <a:rPr lang="pl-PL" sz="2000" dirty="0">
                <a:latin typeface="+mn-lt"/>
              </a:rPr>
              <a:t>administracja rządowa,</a:t>
            </a:r>
          </a:p>
          <a:p>
            <a:pPr lvl="0"/>
            <a:r>
              <a:rPr lang="pl-PL" sz="2000" dirty="0">
                <a:latin typeface="+mn-lt"/>
              </a:rPr>
              <a:t>instytucje odpowiedzialne za gospodarkę wodną,</a:t>
            </a:r>
          </a:p>
          <a:p>
            <a:pPr lvl="0"/>
            <a:r>
              <a:rPr lang="pl-PL" sz="2000" dirty="0">
                <a:latin typeface="+mn-lt"/>
              </a:rPr>
              <a:t>jednostki naukowe,</a:t>
            </a:r>
          </a:p>
          <a:p>
            <a:pPr lvl="0"/>
            <a:r>
              <a:rPr lang="pl-PL" sz="2000" dirty="0">
                <a:latin typeface="+mn-lt"/>
              </a:rPr>
              <a:t>jednostki organizacyjne działające w imieniu </a:t>
            </a:r>
            <a:r>
              <a:rPr lang="pl-PL" sz="2000" dirty="0" err="1">
                <a:latin typeface="+mn-lt"/>
              </a:rPr>
              <a:t>jst</a:t>
            </a:r>
            <a:r>
              <a:rPr lang="pl-PL" sz="2000" dirty="0">
                <a:latin typeface="+mn-lt"/>
              </a:rPr>
              <a:t>,</a:t>
            </a:r>
          </a:p>
          <a:p>
            <a:pPr lvl="0"/>
            <a:r>
              <a:rPr lang="pl-PL" sz="2000" dirty="0" err="1">
                <a:latin typeface="+mn-lt"/>
              </a:rPr>
              <a:t>jst</a:t>
            </a:r>
            <a:r>
              <a:rPr lang="pl-PL" sz="2000" dirty="0">
                <a:latin typeface="+mn-lt"/>
              </a:rPr>
              <a:t>,</a:t>
            </a:r>
          </a:p>
          <a:p>
            <a:pPr lvl="0"/>
            <a:r>
              <a:rPr lang="pl-PL" sz="2000" dirty="0">
                <a:latin typeface="+mn-lt"/>
              </a:rPr>
              <a:t>podmioty świadczące usługi publiczne w ramach realizacji obowiązków własnych </a:t>
            </a:r>
            <a:r>
              <a:rPr lang="pl-PL" sz="2000" dirty="0" err="1">
                <a:latin typeface="+mn-lt"/>
              </a:rPr>
              <a:t>jst</a:t>
            </a:r>
            <a:r>
              <a:rPr lang="pl-PL" sz="2000" dirty="0">
                <a:latin typeface="+mn-lt"/>
              </a:rPr>
              <a:t>,</a:t>
            </a:r>
          </a:p>
          <a:p>
            <a:pPr lvl="0"/>
            <a:r>
              <a:rPr lang="pl-PL" sz="2000" dirty="0">
                <a:latin typeface="+mn-lt"/>
              </a:rPr>
              <a:t>przedsiębiorstwa wodociągowo-kanalizacyjne,</a:t>
            </a:r>
          </a:p>
          <a:p>
            <a:pPr lvl="0"/>
            <a:r>
              <a:rPr lang="pl-PL" sz="2000" dirty="0">
                <a:latin typeface="+mn-lt"/>
              </a:rPr>
              <a:t>spółki wodne,</a:t>
            </a:r>
          </a:p>
          <a:p>
            <a:pPr lvl="0"/>
            <a:r>
              <a:rPr lang="pl-PL" sz="2000" dirty="0">
                <a:latin typeface="+mn-lt"/>
              </a:rPr>
              <a:t>uczelnie.</a:t>
            </a:r>
            <a:endParaRPr lang="pl-PL" sz="1800" dirty="0">
              <a:latin typeface="+mn-lt"/>
            </a:endParaRPr>
          </a:p>
          <a:p>
            <a:pPr marL="0" indent="0">
              <a:buNone/>
            </a:pPr>
            <a:r>
              <a:rPr lang="pl-PL" sz="2000" dirty="0">
                <a:latin typeface="+mn-lt"/>
              </a:rPr>
              <a:t>Administracja rządowa, jednostki naukowe i uczelnie (szkoły wyższe) mogą ubiegać się o dofinansowanie wyłącznie w ramach drugiego typu projektu (projekty dot. systemów monitoringu).</a:t>
            </a:r>
          </a:p>
        </p:txBody>
      </p:sp>
    </p:spTree>
    <p:extLst>
      <p:ext uri="{BB962C8B-B14F-4D97-AF65-F5344CB8AC3E}">
        <p14:creationId xmlns:p14="http://schemas.microsoft.com/office/powerpoint/2010/main" val="27496958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5">
            <a:extLst>
              <a:ext uri="{FF2B5EF4-FFF2-40B4-BE49-F238E27FC236}">
                <a16:creationId xmlns:a16="http://schemas.microsoft.com/office/drawing/2014/main" id="{80683CB0-5D83-43DD-B3FD-D0C64C3A6D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46291" y="2383810"/>
            <a:ext cx="9602680" cy="280894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br>
              <a:rPr lang="pl-PL" sz="3629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3629" dirty="0"/>
              <a:t>Dziękuję za uwagę</a:t>
            </a:r>
            <a:br>
              <a:rPr lang="pl-PL" sz="3629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l-PL" sz="3629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59948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C74B72CE-6580-4604-9A20-3DC79EC666D8}"/>
              </a:ext>
            </a:extLst>
          </p:cNvPr>
          <p:cNvSpPr txBox="1">
            <a:spLocks noChangeArrowheads="1"/>
          </p:cNvSpPr>
          <p:nvPr/>
        </p:nvSpPr>
        <p:spPr>
          <a:xfrm>
            <a:off x="1595304" y="263044"/>
            <a:ext cx="9072696" cy="568960"/>
          </a:xfrm>
          <a:prstGeom prst="rect">
            <a:avLst/>
          </a:prstGeom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pl-PL" altLang="pl-PL" sz="2800" b="1" kern="0" dirty="0">
                <a:solidFill>
                  <a:srgbClr val="002073"/>
                </a:solidFill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Priorytet 2. </a:t>
            </a:r>
            <a:r>
              <a:rPr lang="pl-PL" sz="2800" b="1" dirty="0">
                <a:solidFill>
                  <a:srgbClr val="00207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Fundusze europejskie zielonego Pomorza (EFRR)</a:t>
            </a:r>
            <a:endParaRPr lang="pl-PL" altLang="pl-PL" sz="2800" b="1" kern="0" dirty="0">
              <a:solidFill>
                <a:srgbClr val="002073"/>
              </a:solidFill>
              <a:latin typeface="Calibri" panose="020F0502020204030204" pitchFamily="34" charset="0"/>
              <a:ea typeface="Tahoma" panose="020B060403050404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5EA6B55E-456F-45D7-8ED1-B8DB9B6DC6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9969711"/>
              </p:ext>
            </p:extLst>
          </p:nvPr>
        </p:nvGraphicFramePr>
        <p:xfrm>
          <a:off x="1631504" y="993370"/>
          <a:ext cx="8928992" cy="5131677"/>
        </p:xfrm>
        <a:graphic>
          <a:graphicData uri="http://schemas.openxmlformats.org/drawingml/2006/table">
            <a:tbl>
              <a:tblPr firstRow="1" bandRow="1"/>
              <a:tblGrid>
                <a:gridCol w="580985">
                  <a:extLst>
                    <a:ext uri="{9D8B030D-6E8A-4147-A177-3AD203B41FA5}">
                      <a16:colId xmlns:a16="http://schemas.microsoft.com/office/drawing/2014/main" val="2979204556"/>
                    </a:ext>
                  </a:extLst>
                </a:gridCol>
                <a:gridCol w="6691823">
                  <a:extLst>
                    <a:ext uri="{9D8B030D-6E8A-4147-A177-3AD203B41FA5}">
                      <a16:colId xmlns:a16="http://schemas.microsoft.com/office/drawing/2014/main" val="3201213320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2113388632"/>
                    </a:ext>
                  </a:extLst>
                </a:gridCol>
              </a:tblGrid>
              <a:tr h="62196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2400" b="1" kern="1200" dirty="0"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CS</a:t>
                      </a:r>
                      <a:endParaRPr lang="pl-PL" sz="2400" dirty="0">
                        <a:effectLst/>
                        <a:latin typeface="Calibri" panose="020F0502020204030204" pitchFamily="34" charset="0"/>
                        <a:ea typeface="Tahoma" panose="020B060403050404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2400" b="1" kern="1200" dirty="0"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Zakres tematyczny</a:t>
                      </a:r>
                      <a:endParaRPr lang="pl-PL" sz="2400" dirty="0">
                        <a:effectLst/>
                        <a:latin typeface="Calibri" panose="020F0502020204030204" pitchFamily="34" charset="0"/>
                        <a:ea typeface="Tahoma" panose="020B060403050404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2400" b="1" dirty="0"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mln EUR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9809002"/>
                  </a:ext>
                </a:extLst>
              </a:tr>
              <a:tr h="669333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-48260" algn="l"/>
                        </a:tabLst>
                      </a:pPr>
                      <a:r>
                        <a:rPr lang="pl-PL" sz="2400" b="1" dirty="0"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i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2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Efektywność energetyczna + systemy ciepłownicze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85725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2400" b="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160,7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3622583"/>
                  </a:ext>
                </a:extLst>
              </a:tr>
              <a:tr h="620000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-48260" algn="l"/>
                          <a:tab pos="171450" algn="l"/>
                        </a:tabLst>
                      </a:pPr>
                      <a:r>
                        <a:rPr lang="pl-PL" sz="2400" b="1" dirty="0"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ii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2075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2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Odnawialne źródła energii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24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42,5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88724151"/>
                  </a:ext>
                </a:extLst>
              </a:tr>
              <a:tr h="620000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457200" algn="l"/>
                        </a:tabLst>
                      </a:pPr>
                      <a:r>
                        <a:rPr lang="pl-PL" sz="2400" b="1" dirty="0"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iv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2075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pl-PL" sz="2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Adaptacja do zmian klimatu</a:t>
                      </a:r>
                      <a:endParaRPr kumimoji="0" lang="pl-PL" sz="2400" b="0" i="0" u="none" strike="noStrike" kern="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Tahoma" panose="020B060403050404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24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46,8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3284260"/>
                  </a:ext>
                </a:extLst>
              </a:tr>
              <a:tr h="563243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pl-PL" sz="2400" b="1" dirty="0"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v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92075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pl-PL" sz="2400" b="0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Gospodarka wodno-ściekowa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24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21,2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5043429"/>
                  </a:ext>
                </a:extLst>
              </a:tr>
              <a:tr h="620000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pl-PL" sz="24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vi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2075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pl-PL" sz="2400" b="0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Gospodarka obiegu zamkniętego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2400" b="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54,0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63891619"/>
                  </a:ext>
                </a:extLst>
              </a:tr>
              <a:tr h="708570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pl-PL" sz="2400" b="1" dirty="0"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vii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2075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2400" b="0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Różnorodność biologiczna i ochrona przyrody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24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17,6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62445928"/>
                  </a:ext>
                </a:extLst>
              </a:tr>
              <a:tr h="708570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pl-PL" sz="2400" b="1" dirty="0">
                          <a:effectLst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viii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2075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2400" b="0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Tahoma" panose="020B0604030504040204" pitchFamily="34" charset="0"/>
                          <a:cs typeface="Calibri" panose="020F0502020204030204" pitchFamily="34" charset="0"/>
                        </a:rPr>
                        <a:t>Mobilność miejska + tabor transportu publicznego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2400" b="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148,4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228127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5311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AC9AC38-9DEA-4AE6-A16D-10E49FAEB8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0659" y="1770212"/>
            <a:ext cx="6433908" cy="5259532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pl-PL" sz="2000" dirty="0">
                <a:latin typeface="+mn-lt"/>
              </a:rPr>
              <a:t>termin naboru: </a:t>
            </a:r>
            <a:r>
              <a:rPr lang="pl-PL" sz="2000" b="1" dirty="0">
                <a:latin typeface="+mn-lt"/>
              </a:rPr>
              <a:t>22 października 2025 r. </a:t>
            </a:r>
            <a:r>
              <a:rPr lang="pl-PL" sz="2000" dirty="0">
                <a:latin typeface="+mn-lt"/>
              </a:rPr>
              <a:t>– </a:t>
            </a:r>
            <a:r>
              <a:rPr lang="pl-PL" sz="2000" b="1" dirty="0">
                <a:latin typeface="+mn-lt"/>
              </a:rPr>
              <a:t>17 grudnia 2025 r. 		(godz. 9.00) 	               (godz. 23.59)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sz="2000" dirty="0">
                <a:latin typeface="+mn-lt"/>
              </a:rPr>
              <a:t>alokacja: </a:t>
            </a:r>
            <a:r>
              <a:rPr lang="pl-PL" sz="2000" b="1" dirty="0">
                <a:latin typeface="+mn-lt"/>
              </a:rPr>
              <a:t>30 972 668,26 złotych</a:t>
            </a:r>
          </a:p>
          <a:p>
            <a:pPr marL="1058533" indent="0">
              <a:spcAft>
                <a:spcPts val="1089"/>
              </a:spcAft>
              <a:buNone/>
            </a:pPr>
            <a:r>
              <a:rPr lang="pl-PL" sz="2000" dirty="0">
                <a:latin typeface="+mn-lt"/>
              </a:rPr>
              <a:t>= 7 126 215,00 euro x 4,3463 zł (kurs EBC na  październik 2024 r.) </a:t>
            </a:r>
            <a:endParaRPr lang="pl-PL" sz="2000" b="1" dirty="0">
              <a:latin typeface="+mn-lt"/>
            </a:endParaRPr>
          </a:p>
          <a:p>
            <a:pPr marL="259232" lvl="1" indent="-259232">
              <a:spcAft>
                <a:spcPts val="1089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pl-PL" sz="2000" dirty="0">
                <a:latin typeface="+mn-lt"/>
              </a:rPr>
              <a:t>ostateczna kwota dofinansowania – określona w oparciu o kurs EBC aktualny na dzień podjęcia decyzji</a:t>
            </a:r>
          </a:p>
          <a:p>
            <a:pPr marL="259232" lvl="1" indent="-259232">
              <a:spcAft>
                <a:spcPts val="1089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pl-PL" sz="2000" dirty="0">
                <a:latin typeface="+mn-lt"/>
              </a:rPr>
              <a:t>niewystarczająca alokacja – </a:t>
            </a:r>
            <a:r>
              <a:rPr lang="pl-PL" sz="2000" b="1" dirty="0">
                <a:latin typeface="+mn-lt"/>
              </a:rPr>
              <a:t>możliwość</a:t>
            </a:r>
            <a:r>
              <a:rPr lang="pl-PL" sz="2000" dirty="0">
                <a:latin typeface="+mn-lt"/>
              </a:rPr>
              <a:t> </a:t>
            </a:r>
            <a:r>
              <a:rPr lang="pl-PL" sz="2000" b="1" dirty="0">
                <a:latin typeface="+mn-lt"/>
              </a:rPr>
              <a:t>obniżenia dofinansowania </a:t>
            </a:r>
            <a:r>
              <a:rPr lang="pl-PL" sz="2000" dirty="0">
                <a:latin typeface="+mn-lt"/>
              </a:rPr>
              <a:t>wszystkim projektom wybranym do dofinansowania</a:t>
            </a:r>
          </a:p>
          <a:p>
            <a:pPr marL="259232" lvl="1" indent="-259232">
              <a:spcAft>
                <a:spcPts val="1089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pl-PL" sz="2000" dirty="0">
                <a:latin typeface="+mn-lt"/>
              </a:rPr>
              <a:t>zmiana kursu, dodatkowe środki – </a:t>
            </a:r>
            <a:r>
              <a:rPr lang="pl-PL" sz="2000" b="1" dirty="0">
                <a:latin typeface="+mn-lt"/>
              </a:rPr>
              <a:t>możliwość wyboru dodatkowych projektów </a:t>
            </a:r>
            <a:r>
              <a:rPr lang="pl-PL" sz="2000" dirty="0">
                <a:latin typeface="+mn-lt"/>
              </a:rPr>
              <a:t>(zgodnie z kolejnością na liście)</a:t>
            </a:r>
          </a:p>
          <a:p>
            <a:pPr marL="259232" lvl="1" indent="-259232">
              <a:spcAft>
                <a:spcPts val="1089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endParaRPr lang="pl-PL" dirty="0"/>
          </a:p>
        </p:txBody>
      </p:sp>
      <p:sp>
        <p:nvSpPr>
          <p:cNvPr id="7" name="Tytuł 4">
            <a:extLst>
              <a:ext uri="{FF2B5EF4-FFF2-40B4-BE49-F238E27FC236}">
                <a16:creationId xmlns:a16="http://schemas.microsoft.com/office/drawing/2014/main" id="{F7C3CA74-7DFF-4F1A-A8C5-08A30784842D}"/>
              </a:ext>
            </a:extLst>
          </p:cNvPr>
          <p:cNvSpPr txBox="1">
            <a:spLocks/>
          </p:cNvSpPr>
          <p:nvPr/>
        </p:nvSpPr>
        <p:spPr>
          <a:xfrm>
            <a:off x="1175657" y="401096"/>
            <a:ext cx="8361882" cy="86054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1007943" rtl="0" eaLnBrk="1" latinLnBrk="0" hangingPunct="1">
              <a:lnSpc>
                <a:spcPts val="3600"/>
              </a:lnSpc>
              <a:spcBef>
                <a:spcPct val="0"/>
              </a:spcBef>
              <a:buNone/>
              <a:defRPr sz="2800" b="1" kern="12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r>
              <a:rPr lang="pl-PL" sz="2200" dirty="0"/>
              <a:t>Nabór dla Działania 2.12. Zrównoważona gospodarka wodna </a:t>
            </a:r>
          </a:p>
          <a:p>
            <a:r>
              <a:rPr lang="pl-PL" sz="2200" dirty="0"/>
              <a:t>w zakresie projektów dotyczących zaopatrzenia w wodę pitną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B45FFB01-0A08-4758-82BD-8AD3998AEBD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3</a:t>
            </a:fld>
            <a:endParaRPr lang="pl-PL" dirty="0"/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8671EA2B-C246-46FE-AD9B-103664E4BDE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6466" y="1770212"/>
            <a:ext cx="3726676" cy="2891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3630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AC9AC38-9DEA-4AE6-A16D-10E49FAEB8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0659" y="1897062"/>
            <a:ext cx="9478050" cy="52595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2000" dirty="0">
                <a:latin typeface="+mn-lt"/>
              </a:rPr>
              <a:t>Łączna kwota przeznaczona na dofinansowanie projektów w naborze </a:t>
            </a:r>
            <a:r>
              <a:rPr lang="pl-PL" sz="2000" b="1" dirty="0">
                <a:latin typeface="+mn-lt"/>
              </a:rPr>
              <a:t>30 972 668,26 złotych, </a:t>
            </a:r>
            <a:r>
              <a:rPr lang="pl-PL" sz="2000" dirty="0">
                <a:latin typeface="+mn-lt"/>
              </a:rPr>
              <a:t>w tym:</a:t>
            </a:r>
          </a:p>
          <a:p>
            <a:pPr marL="0" indent="0">
              <a:buNone/>
            </a:pPr>
            <a:endParaRPr lang="pl-PL" sz="2000" dirty="0">
              <a:latin typeface="+mn-lt"/>
            </a:endParaRPr>
          </a:p>
          <a:p>
            <a:pPr lvl="0"/>
            <a:r>
              <a:rPr lang="pl-PL" sz="2000" b="1" dirty="0">
                <a:latin typeface="+mn-lt"/>
              </a:rPr>
              <a:t>27 712 386,93</a:t>
            </a:r>
            <a:r>
              <a:rPr lang="pl-PL" sz="2000" dirty="0">
                <a:latin typeface="+mn-lt"/>
              </a:rPr>
              <a:t> </a:t>
            </a:r>
            <a:r>
              <a:rPr lang="pl-PL" sz="2000" b="1" dirty="0">
                <a:latin typeface="+mn-lt"/>
              </a:rPr>
              <a:t>złotych</a:t>
            </a:r>
            <a:r>
              <a:rPr lang="pl-PL" sz="2000" dirty="0">
                <a:latin typeface="+mn-lt"/>
              </a:rPr>
              <a:t> ze środków EFRR,</a:t>
            </a:r>
          </a:p>
          <a:p>
            <a:pPr lvl="0"/>
            <a:r>
              <a:rPr lang="pl-PL" sz="2000" b="1" dirty="0">
                <a:latin typeface="+mn-lt"/>
              </a:rPr>
              <a:t>3 260 281,33 złotych</a:t>
            </a:r>
            <a:r>
              <a:rPr lang="pl-PL" sz="2000" dirty="0">
                <a:latin typeface="+mn-lt"/>
              </a:rPr>
              <a:t> ze środków budżetu państwa.</a:t>
            </a:r>
            <a:endParaRPr lang="pl-PL" sz="2000" dirty="0">
              <a:solidFill>
                <a:srgbClr val="FF0000"/>
              </a:solidFill>
              <a:latin typeface="+mn-lt"/>
            </a:endParaRPr>
          </a:p>
          <a:p>
            <a:pPr marL="0" lvl="0" indent="0">
              <a:buNone/>
            </a:pPr>
            <a:endParaRPr lang="pl-PL" sz="2000" dirty="0">
              <a:solidFill>
                <a:srgbClr val="FF0000"/>
              </a:solidFill>
              <a:latin typeface="+mn-lt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pl-PL" sz="2000" dirty="0">
                <a:latin typeface="+mn-lt"/>
              </a:rPr>
              <a:t>O wsparcie ze środków </a:t>
            </a:r>
            <a:r>
              <a:rPr lang="pl-PL" sz="2000" b="1" dirty="0">
                <a:latin typeface="+mn-lt"/>
              </a:rPr>
              <a:t>budżetu państwa</a:t>
            </a:r>
            <a:r>
              <a:rPr lang="pl-PL" sz="2000" dirty="0">
                <a:latin typeface="+mn-lt"/>
              </a:rPr>
              <a:t> ubiegać się mogą </a:t>
            </a:r>
            <a:r>
              <a:rPr lang="pl-PL" sz="2000" b="1" dirty="0">
                <a:latin typeface="+mn-lt"/>
              </a:rPr>
              <a:t>wyłącznie podmioty realizujące projekty na terenie gmin</a:t>
            </a:r>
            <a:r>
              <a:rPr lang="pl-PL" sz="2000" dirty="0">
                <a:latin typeface="+mn-lt"/>
              </a:rPr>
              <a:t> wskazanych jako </a:t>
            </a:r>
            <a:r>
              <a:rPr lang="pl-PL" sz="2000" b="1" dirty="0">
                <a:latin typeface="+mn-lt"/>
              </a:rPr>
              <a:t>obszary zagrożone trwałą marginalizacją</a:t>
            </a:r>
            <a:r>
              <a:rPr lang="pl-PL" sz="2000" dirty="0">
                <a:latin typeface="+mn-lt"/>
              </a:rPr>
              <a:t> w województwie pomorskim wyszczególnione w Kontrakcie Programowym dla Województwa Pomorskiego (Lista gmin zagrożonych trwałą marginalizacją w województwie pomorskim stanowi Załącznik nr 3 do Regulaminu).</a:t>
            </a:r>
          </a:p>
          <a:p>
            <a:pPr marL="0" lvl="0" indent="0">
              <a:buNone/>
            </a:pPr>
            <a:endParaRPr lang="pl-PL" dirty="0"/>
          </a:p>
        </p:txBody>
      </p:sp>
      <p:sp>
        <p:nvSpPr>
          <p:cNvPr id="7" name="Tytuł 4">
            <a:extLst>
              <a:ext uri="{FF2B5EF4-FFF2-40B4-BE49-F238E27FC236}">
                <a16:creationId xmlns:a16="http://schemas.microsoft.com/office/drawing/2014/main" id="{F7C3CA74-7DFF-4F1A-A8C5-08A30784842D}"/>
              </a:ext>
            </a:extLst>
          </p:cNvPr>
          <p:cNvSpPr txBox="1">
            <a:spLocks/>
          </p:cNvSpPr>
          <p:nvPr/>
        </p:nvSpPr>
        <p:spPr>
          <a:xfrm>
            <a:off x="1175657" y="401096"/>
            <a:ext cx="8103196" cy="62860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1007943" rtl="0" eaLnBrk="1" latinLnBrk="0" hangingPunct="1">
              <a:lnSpc>
                <a:spcPts val="3600"/>
              </a:lnSpc>
              <a:spcBef>
                <a:spcPct val="0"/>
              </a:spcBef>
              <a:buNone/>
              <a:defRPr sz="2800" b="1" kern="12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r>
              <a:rPr lang="pl-PL" sz="2200" dirty="0"/>
              <a:t>Nabór dla Działania 2.12. Zrównoważona gospodarka wodna </a:t>
            </a:r>
          </a:p>
          <a:p>
            <a:r>
              <a:rPr lang="pl-PL" sz="2200" dirty="0"/>
              <a:t>w zakresie projektów dotyczących zaopatrzenia w wodę pitną</a:t>
            </a:r>
          </a:p>
          <a:p>
            <a:endParaRPr lang="pl-PL" sz="2200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B45FFB01-0A08-4758-82BD-8AD3998AEBD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4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415218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ED45123-73E4-476B-A728-685ED8CB66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0658" y="256083"/>
            <a:ext cx="9741320" cy="598995"/>
          </a:xfrm>
        </p:spPr>
        <p:txBody>
          <a:bodyPr>
            <a:normAutofit fontScale="90000"/>
          </a:bodyPr>
          <a:lstStyle/>
          <a:p>
            <a:r>
              <a:rPr lang="pl-PL" dirty="0"/>
              <a:t>Typy projektów </a:t>
            </a:r>
            <a:br>
              <a:rPr lang="pl-PL" dirty="0"/>
            </a:br>
            <a:r>
              <a:rPr lang="pl-PL" dirty="0"/>
              <a:t>w zakresie projektów dotyczących zaopatrzenia w wodę pitną 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DE90354D-B7CA-4203-9110-88C2DF9EB88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14772"/>
            <a:fld id="{EB4015AA-59F6-416B-87A6-8E3D940284E2}" type="slidenum">
              <a:rPr lang="pl-PL">
                <a:solidFill>
                  <a:srgbClr val="002073"/>
                </a:solidFill>
              </a:rPr>
              <a:pPr defTabSz="414772"/>
              <a:t>5</a:t>
            </a:fld>
            <a:endParaRPr lang="pl-PL" dirty="0">
              <a:solidFill>
                <a:srgbClr val="002073"/>
              </a:solidFill>
            </a:endParaRPr>
          </a:p>
        </p:txBody>
      </p:sp>
      <p:sp>
        <p:nvSpPr>
          <p:cNvPr id="7" name="Tytuł 1">
            <a:extLst>
              <a:ext uri="{FF2B5EF4-FFF2-40B4-BE49-F238E27FC236}">
                <a16:creationId xmlns:a16="http://schemas.microsoft.com/office/drawing/2014/main" id="{978DE19B-D799-4971-AE27-2AAD7205DAD1}"/>
              </a:ext>
            </a:extLst>
          </p:cNvPr>
          <p:cNvSpPr txBox="1">
            <a:spLocks/>
          </p:cNvSpPr>
          <p:nvPr/>
        </p:nvSpPr>
        <p:spPr>
          <a:xfrm>
            <a:off x="1170658" y="1714943"/>
            <a:ext cx="9741320" cy="419158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914406" rtl="0" eaLnBrk="1" latinLnBrk="0" hangingPunct="1">
              <a:lnSpc>
                <a:spcPts val="3266"/>
              </a:lnSpc>
              <a:spcBef>
                <a:spcPct val="0"/>
              </a:spcBef>
              <a:buNone/>
              <a:defRPr sz="2540" b="1" kern="12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pPr marL="342900" indent="-342900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pl-PL" sz="2000" b="0" dirty="0">
                <a:solidFill>
                  <a:schemeClr val="tx1"/>
                </a:solidFill>
                <a:latin typeface="+mn-lt"/>
              </a:rPr>
              <a:t>budowa, rozbudowa lub przebudowa </a:t>
            </a:r>
            <a:r>
              <a:rPr lang="pl-PL" sz="2000" dirty="0">
                <a:solidFill>
                  <a:schemeClr val="tx1"/>
                </a:solidFill>
                <a:latin typeface="+mn-lt"/>
              </a:rPr>
              <a:t>systemów poboru, uzdatniania i magazynowania wody </a:t>
            </a:r>
            <a:r>
              <a:rPr lang="pl-PL" sz="2000" b="0" dirty="0">
                <a:solidFill>
                  <a:schemeClr val="tx1"/>
                </a:solidFill>
                <a:latin typeface="+mn-lt"/>
              </a:rPr>
              <a:t>mających na celu ograniczanie strat wody oraz rozwój technologii </a:t>
            </a:r>
            <a:r>
              <a:rPr lang="pl-PL" sz="2000" b="0" dirty="0" err="1">
                <a:solidFill>
                  <a:schemeClr val="tx1"/>
                </a:solidFill>
                <a:latin typeface="+mn-lt"/>
              </a:rPr>
              <a:t>wodooszczędnych</a:t>
            </a:r>
            <a:r>
              <a:rPr lang="pl-PL" sz="2000" b="0" dirty="0">
                <a:solidFill>
                  <a:schemeClr val="tx1"/>
                </a:solidFill>
                <a:latin typeface="+mn-lt"/>
              </a:rPr>
              <a:t>;</a:t>
            </a:r>
          </a:p>
          <a:p>
            <a:pPr marL="342900" indent="-342900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pl-PL" sz="2000" b="0" dirty="0">
                <a:solidFill>
                  <a:schemeClr val="tx1"/>
                </a:solidFill>
                <a:latin typeface="+mn-lt"/>
              </a:rPr>
              <a:t>tworzenie i rozbudowa </a:t>
            </a:r>
            <a:r>
              <a:rPr lang="pl-PL" sz="2000" dirty="0">
                <a:solidFill>
                  <a:schemeClr val="tx1"/>
                </a:solidFill>
                <a:latin typeface="+mn-lt"/>
              </a:rPr>
              <a:t>systemów monitoringu i oceny jakości wód </a:t>
            </a:r>
            <a:r>
              <a:rPr lang="pl-PL" sz="2000" b="0" dirty="0">
                <a:solidFill>
                  <a:schemeClr val="tx1"/>
                </a:solidFill>
                <a:latin typeface="+mn-lt"/>
              </a:rPr>
              <a:t>powierzchniowych i podziemnych przeznaczonych do spożycia oraz prognozowania zagrożeń w wodach podziemnych przeznaczonych do spożycia;</a:t>
            </a:r>
          </a:p>
          <a:p>
            <a:pPr marL="342900" indent="-342900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pl-PL" sz="2000" dirty="0">
                <a:solidFill>
                  <a:schemeClr val="tx1"/>
                </a:solidFill>
                <a:latin typeface="+mn-lt"/>
              </a:rPr>
              <a:t>budowa</a:t>
            </a:r>
            <a:r>
              <a:rPr lang="pl-PL" sz="2000" b="0" dirty="0">
                <a:solidFill>
                  <a:schemeClr val="tx1"/>
                </a:solidFill>
                <a:latin typeface="+mn-lt"/>
              </a:rPr>
              <a:t> </a:t>
            </a:r>
            <a:r>
              <a:rPr lang="pl-PL" sz="2000" dirty="0">
                <a:solidFill>
                  <a:schemeClr val="tx1"/>
                </a:solidFill>
                <a:latin typeface="+mn-lt"/>
              </a:rPr>
              <a:t>sieci wodociągowych</a:t>
            </a:r>
            <a:r>
              <a:rPr lang="pl-PL" sz="2000" b="0" dirty="0">
                <a:solidFill>
                  <a:schemeClr val="tx1"/>
                </a:solidFill>
                <a:latin typeface="+mn-lt"/>
              </a:rPr>
              <a:t>.</a:t>
            </a:r>
          </a:p>
          <a:p>
            <a:pPr marL="342900" indent="-342900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endParaRPr lang="pl-PL" sz="1800" b="0" dirty="0">
              <a:solidFill>
                <a:schemeClr val="tx1"/>
              </a:solidFill>
              <a:latin typeface="+mn-lt"/>
            </a:endParaRPr>
          </a:p>
          <a:p>
            <a:pPr>
              <a:lnSpc>
                <a:spcPct val="114000"/>
              </a:lnSpc>
              <a:spcBef>
                <a:spcPts val="1200"/>
              </a:spcBef>
              <a:spcAft>
                <a:spcPts val="600"/>
              </a:spcAft>
            </a:pPr>
            <a:r>
              <a:rPr lang="pl-PL" sz="2000" b="0" dirty="0">
                <a:solidFill>
                  <a:schemeClr val="tx1"/>
                </a:solidFill>
                <a:latin typeface="+mn-lt"/>
              </a:rPr>
              <a:t>Uzupełniająco:</a:t>
            </a:r>
          </a:p>
          <a:p>
            <a:pPr marL="285750" indent="-285750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Courier New" panose="02070309020205020404" pitchFamily="49" charset="0"/>
              <a:buChar char="o"/>
            </a:pPr>
            <a:r>
              <a:rPr lang="pl-PL" sz="2000" b="0" dirty="0">
                <a:solidFill>
                  <a:schemeClr val="tx1"/>
                </a:solidFill>
                <a:latin typeface="+mn-lt"/>
              </a:rPr>
              <a:t>wdrażanie rozwiązań z zakresu gospodarki o obiegu zamkniętym;</a:t>
            </a:r>
          </a:p>
          <a:p>
            <a:pPr marL="285750" indent="-285750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Courier New" panose="02070309020205020404" pitchFamily="49" charset="0"/>
              <a:buChar char="o"/>
            </a:pPr>
            <a:r>
              <a:rPr lang="pl-PL" sz="2000" b="0" dirty="0">
                <a:solidFill>
                  <a:schemeClr val="tx1"/>
                </a:solidFill>
                <a:latin typeface="+mn-lt"/>
              </a:rPr>
              <a:t>działania sprzyjające adaptacji do zmian klimatu, w szczególności poprzez zastosowanie błękitno-zielonej infrastruktury.</a:t>
            </a:r>
          </a:p>
        </p:txBody>
      </p:sp>
    </p:spTree>
    <p:extLst>
      <p:ext uri="{BB962C8B-B14F-4D97-AF65-F5344CB8AC3E}">
        <p14:creationId xmlns:p14="http://schemas.microsoft.com/office/powerpoint/2010/main" val="35170883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AC9AC38-9DEA-4AE6-A16D-10E49FAEB8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3333" y="1850126"/>
            <a:ext cx="8391228" cy="4681436"/>
          </a:xfrm>
        </p:spPr>
        <p:txBody>
          <a:bodyPr>
            <a:normAutofit/>
          </a:bodyPr>
          <a:lstStyle/>
          <a:p>
            <a:pPr marL="423413" lvl="1" indent="0">
              <a:lnSpc>
                <a:spcPct val="120000"/>
              </a:lnSpc>
              <a:spcBef>
                <a:spcPts val="0"/>
              </a:spcBef>
              <a:spcAft>
                <a:spcPts val="454"/>
              </a:spcAft>
              <a:buClr>
                <a:schemeClr val="accent1"/>
              </a:buClr>
              <a:buNone/>
            </a:pPr>
            <a:r>
              <a:rPr lang="pl-PL" sz="1800" b="1" dirty="0">
                <a:latin typeface="+mn-lt"/>
              </a:rPr>
              <a:t>Ukierunkowanie terytorialne: </a:t>
            </a:r>
          </a:p>
          <a:p>
            <a:pPr marL="382242" lvl="1" indent="-285750">
              <a:lnSpc>
                <a:spcPct val="120000"/>
              </a:lnSpc>
              <a:spcBef>
                <a:spcPts val="1633"/>
              </a:spcBef>
              <a:spcAft>
                <a:spcPts val="1089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pl-PL" sz="1800" dirty="0">
                <a:latin typeface="+mn-lt"/>
              </a:rPr>
              <a:t>W ramach </a:t>
            </a:r>
            <a:r>
              <a:rPr lang="pl-PL" sz="1800" b="1" dirty="0">
                <a:latin typeface="+mn-lt"/>
              </a:rPr>
              <a:t>pierwszego typu projektu </a:t>
            </a:r>
            <a:r>
              <a:rPr lang="pl-PL" sz="1800" dirty="0">
                <a:latin typeface="+mn-lt"/>
              </a:rPr>
              <a:t>(projekty dot. systemów poboru, uzdatniania i magazynowania wody) i</a:t>
            </a:r>
            <a:r>
              <a:rPr lang="pl-PL" sz="1800" b="1" dirty="0">
                <a:latin typeface="+mn-lt"/>
              </a:rPr>
              <a:t> trzeciego typu projektu </a:t>
            </a:r>
            <a:r>
              <a:rPr lang="pl-PL" sz="1800" dirty="0">
                <a:latin typeface="+mn-lt"/>
              </a:rPr>
              <a:t>(budowa sieci wodociągowych) wspierane będą projekty realizowane </a:t>
            </a:r>
            <a:r>
              <a:rPr lang="pl-PL" sz="1800" b="1" dirty="0">
                <a:latin typeface="+mn-lt"/>
              </a:rPr>
              <a:t>w gminach do 15 tys. mieszkańców, </a:t>
            </a:r>
            <a:r>
              <a:rPr lang="pl-PL" sz="1800" dirty="0">
                <a:latin typeface="+mn-lt"/>
              </a:rPr>
              <a:t>których zakres wskazany został </a:t>
            </a:r>
            <a:r>
              <a:rPr lang="pl-PL" sz="1800" b="1" dirty="0">
                <a:latin typeface="+mn-lt"/>
              </a:rPr>
              <a:t>w załączniku 1</a:t>
            </a:r>
            <a:r>
              <a:rPr lang="pl-PL" sz="1800" dirty="0">
                <a:latin typeface="+mn-lt"/>
              </a:rPr>
              <a:t> lub </a:t>
            </a:r>
            <a:r>
              <a:rPr lang="pl-PL" sz="1800" b="1" dirty="0">
                <a:latin typeface="+mn-lt"/>
              </a:rPr>
              <a:t>załączniku 2 </a:t>
            </a:r>
            <a:r>
              <a:rPr lang="pl-PL" sz="1800" dirty="0">
                <a:latin typeface="+mn-lt"/>
              </a:rPr>
              <a:t>do </a:t>
            </a:r>
            <a:r>
              <a:rPr lang="pl-PL" sz="1800" b="1" dirty="0">
                <a:latin typeface="+mn-lt"/>
              </a:rPr>
              <a:t>Programu Inwestycyjnego w zakresie poprawy jakości i ograniczenia strat wody przeznaczonej do spożycia przez ludzi </a:t>
            </a:r>
            <a:r>
              <a:rPr lang="pl-PL" sz="1800" dirty="0">
                <a:solidFill>
                  <a:schemeClr val="accent1"/>
                </a:solidFill>
                <a:latin typeface="+mn-lt"/>
              </a:rPr>
              <a:t>(</a:t>
            </a:r>
            <a:r>
              <a:rPr lang="pl-PL" sz="1800" u="sng" dirty="0">
                <a:solidFill>
                  <a:schemeClr val="accent1"/>
                </a:solidFill>
                <a:latin typeface="+mn-lt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https://www.gov.pl/web/infrastruktura/przyjeto-program-inwestycyjny-w-zakresie-poprawy-jakosci-i-ograniczenia-strat-wody-przeznaczonej-do-spozycia-przez-ludzi</a:t>
            </a:r>
            <a:r>
              <a:rPr lang="pl-PL" sz="1800" dirty="0">
                <a:solidFill>
                  <a:schemeClr val="accent1"/>
                </a:solidFill>
                <a:latin typeface="+mn-lt"/>
              </a:rPr>
              <a:t>)</a:t>
            </a:r>
            <a:endParaRPr lang="pl-PL" sz="1800" b="1" dirty="0">
              <a:latin typeface="+mn-lt"/>
            </a:endParaRPr>
          </a:p>
          <a:p>
            <a:pPr marL="382242" lvl="1" indent="-285750">
              <a:lnSpc>
                <a:spcPct val="120000"/>
              </a:lnSpc>
              <a:spcBef>
                <a:spcPts val="1633"/>
              </a:spcBef>
              <a:spcAft>
                <a:spcPts val="1089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pl-PL" sz="1800" dirty="0">
                <a:latin typeface="+mn-lt"/>
              </a:rPr>
              <a:t>W ramach </a:t>
            </a:r>
            <a:r>
              <a:rPr lang="pl-PL" sz="1800" b="1" dirty="0">
                <a:latin typeface="+mn-lt"/>
              </a:rPr>
              <a:t>drugiego typu projektu </a:t>
            </a:r>
            <a:r>
              <a:rPr lang="pl-PL" sz="1800" dirty="0">
                <a:latin typeface="+mn-lt"/>
              </a:rPr>
              <a:t>(projekty dot. systemów monitoringu) wspierane będą projekty realizowane na obszarze całego województwa.</a:t>
            </a:r>
          </a:p>
          <a:p>
            <a:pPr marL="96492" lvl="1" indent="0">
              <a:lnSpc>
                <a:spcPct val="120000"/>
              </a:lnSpc>
              <a:spcBef>
                <a:spcPts val="1633"/>
              </a:spcBef>
              <a:spcAft>
                <a:spcPts val="1089"/>
              </a:spcAft>
              <a:buClr>
                <a:schemeClr val="accent1"/>
              </a:buClr>
              <a:buNone/>
            </a:pPr>
            <a:endParaRPr lang="pl-PL" sz="1600" dirty="0">
              <a:solidFill>
                <a:schemeClr val="accent1"/>
              </a:solidFill>
              <a:latin typeface="+mn-lt"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17984CE7-EDBE-40D2-913C-9427F575FDB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6</a:t>
            </a:fld>
            <a:endParaRPr lang="pl-PL" dirty="0"/>
          </a:p>
        </p:txBody>
      </p:sp>
      <p:sp>
        <p:nvSpPr>
          <p:cNvPr id="8" name="Tytuł 4">
            <a:extLst>
              <a:ext uri="{FF2B5EF4-FFF2-40B4-BE49-F238E27FC236}">
                <a16:creationId xmlns:a16="http://schemas.microsoft.com/office/drawing/2014/main" id="{834ED361-6195-41EA-883A-03E98BFB58AC}"/>
              </a:ext>
            </a:extLst>
          </p:cNvPr>
          <p:cNvSpPr txBox="1">
            <a:spLocks/>
          </p:cNvSpPr>
          <p:nvPr/>
        </p:nvSpPr>
        <p:spPr>
          <a:xfrm>
            <a:off x="1767505" y="483445"/>
            <a:ext cx="8846480" cy="92779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1007943" rtl="0" eaLnBrk="1" latinLnBrk="0" hangingPunct="1">
              <a:lnSpc>
                <a:spcPts val="3600"/>
              </a:lnSpc>
              <a:spcBef>
                <a:spcPct val="0"/>
              </a:spcBef>
              <a:buNone/>
              <a:defRPr sz="2800" b="1" kern="12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r>
              <a:rPr lang="pl-PL" sz="2400" dirty="0"/>
              <a:t>Działanie 2.12. Zrównoważona gospodarka wodna </a:t>
            </a:r>
          </a:p>
          <a:p>
            <a:r>
              <a:rPr lang="pl-PL" sz="2400" dirty="0"/>
              <a:t>w zakresie projektów dotyczących zaopatrzenia w wodę pitną</a:t>
            </a:r>
          </a:p>
        </p:txBody>
      </p:sp>
    </p:spTree>
    <p:extLst>
      <p:ext uri="{BB962C8B-B14F-4D97-AF65-F5344CB8AC3E}">
        <p14:creationId xmlns:p14="http://schemas.microsoft.com/office/powerpoint/2010/main" val="33168563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17984CE7-EDBE-40D2-913C-9427F575FDB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7</a:t>
            </a:fld>
            <a:endParaRPr lang="pl-PL" dirty="0"/>
          </a:p>
        </p:txBody>
      </p:sp>
      <p:sp>
        <p:nvSpPr>
          <p:cNvPr id="8" name="Tytuł 4">
            <a:extLst>
              <a:ext uri="{FF2B5EF4-FFF2-40B4-BE49-F238E27FC236}">
                <a16:creationId xmlns:a16="http://schemas.microsoft.com/office/drawing/2014/main" id="{834ED361-6195-41EA-883A-03E98BFB58AC}"/>
              </a:ext>
            </a:extLst>
          </p:cNvPr>
          <p:cNvSpPr txBox="1">
            <a:spLocks/>
          </p:cNvSpPr>
          <p:nvPr/>
        </p:nvSpPr>
        <p:spPr>
          <a:xfrm>
            <a:off x="1767505" y="228802"/>
            <a:ext cx="8846480" cy="92779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1007943" rtl="0" eaLnBrk="1" latinLnBrk="0" hangingPunct="1">
              <a:lnSpc>
                <a:spcPts val="3600"/>
              </a:lnSpc>
              <a:spcBef>
                <a:spcPct val="0"/>
              </a:spcBef>
              <a:buNone/>
              <a:defRPr sz="2800" b="1" kern="12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r>
              <a:rPr lang="pl-PL" sz="2400" dirty="0"/>
              <a:t>Działanie 2.12. Zrównoważona gospodarka wodna </a:t>
            </a:r>
          </a:p>
          <a:p>
            <a:r>
              <a:rPr lang="pl-PL" sz="2400" dirty="0"/>
              <a:t>w zakresie projektów dotyczących zaopatrzenia w wodę pitną</a:t>
            </a:r>
          </a:p>
        </p:txBody>
      </p:sp>
      <p:pic>
        <p:nvPicPr>
          <p:cNvPr id="9" name="Symbol zastępczy zawartości 8">
            <a:extLst>
              <a:ext uri="{FF2B5EF4-FFF2-40B4-BE49-F238E27FC236}">
                <a16:creationId xmlns:a16="http://schemas.microsoft.com/office/drawing/2014/main" id="{996B185A-7DFE-45D2-B667-61EDBF22EFE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8895" y="1155726"/>
            <a:ext cx="7303624" cy="5701403"/>
          </a:xfrm>
        </p:spPr>
      </p:pic>
      <p:sp>
        <p:nvSpPr>
          <p:cNvPr id="10" name="pole tekstowe 9">
            <a:extLst>
              <a:ext uri="{FF2B5EF4-FFF2-40B4-BE49-F238E27FC236}">
                <a16:creationId xmlns:a16="http://schemas.microsoft.com/office/drawing/2014/main" id="{5075F459-06FB-4009-BAA7-F7B93BA5059E}"/>
              </a:ext>
            </a:extLst>
          </p:cNvPr>
          <p:cNvSpPr txBox="1"/>
          <p:nvPr/>
        </p:nvSpPr>
        <p:spPr>
          <a:xfrm>
            <a:off x="7315200" y="2885270"/>
            <a:ext cx="472478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/>
              <a:t>Wykaz gmin z załącznika 1 lub załącznika 2 do Programu Inwestycyjnego w zakresie poprawy jakości i ograniczenia strat wody przeznaczonej do spożycia przez ludzi oraz spełniających warunek liczby mieszkańców w gminie do 15 tys. wg GUS na dzień 22.11.2024 r.</a:t>
            </a:r>
          </a:p>
        </p:txBody>
      </p:sp>
    </p:spTree>
    <p:extLst>
      <p:ext uri="{BB962C8B-B14F-4D97-AF65-F5344CB8AC3E}">
        <p14:creationId xmlns:p14="http://schemas.microsoft.com/office/powerpoint/2010/main" val="28697983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ED45123-73E4-476B-A728-685ED8CB66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0658" y="326422"/>
            <a:ext cx="9741320" cy="598995"/>
          </a:xfrm>
        </p:spPr>
        <p:txBody>
          <a:bodyPr>
            <a:normAutofit fontScale="90000"/>
          </a:bodyPr>
          <a:lstStyle/>
          <a:p>
            <a:r>
              <a:rPr lang="pl-PL" sz="2400" dirty="0"/>
              <a:t>Najważniejsze warunki realizacji projektów </a:t>
            </a:r>
            <a:br>
              <a:rPr lang="pl-PL" sz="2400" dirty="0"/>
            </a:br>
            <a:r>
              <a:rPr lang="pl-PL" sz="2400" dirty="0"/>
              <a:t>w zakresie projektów dotyczących zaopatrzenia w wodę pitną</a:t>
            </a:r>
            <a:br>
              <a:rPr lang="pl-PL" sz="2400" dirty="0"/>
            </a:br>
            <a:endParaRPr lang="pl-PL" sz="2400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DE90354D-B7CA-4203-9110-88C2DF9EB88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14772"/>
            <a:fld id="{EB4015AA-59F6-416B-87A6-8E3D940284E2}" type="slidenum">
              <a:rPr lang="pl-PL">
                <a:solidFill>
                  <a:srgbClr val="002073"/>
                </a:solidFill>
              </a:rPr>
              <a:pPr defTabSz="414772"/>
              <a:t>8</a:t>
            </a:fld>
            <a:endParaRPr lang="pl-PL" dirty="0">
              <a:solidFill>
                <a:srgbClr val="002073"/>
              </a:solidFill>
            </a:endParaRPr>
          </a:p>
        </p:txBody>
      </p:sp>
      <p:sp>
        <p:nvSpPr>
          <p:cNvPr id="10" name="Symbol zastępczy zawartości 7">
            <a:extLst>
              <a:ext uri="{FF2B5EF4-FFF2-40B4-BE49-F238E27FC236}">
                <a16:creationId xmlns:a16="http://schemas.microsoft.com/office/drawing/2014/main" id="{4C0392EE-7E4C-4CEF-980D-B1789EF16259}"/>
              </a:ext>
            </a:extLst>
          </p:cNvPr>
          <p:cNvSpPr txBox="1">
            <a:spLocks/>
          </p:cNvSpPr>
          <p:nvPr/>
        </p:nvSpPr>
        <p:spPr>
          <a:xfrm>
            <a:off x="1170657" y="1446278"/>
            <a:ext cx="9850684" cy="593258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228602" indent="-228602" algn="l" defTabSz="914406" rtl="0" eaLnBrk="1" latinLnBrk="0" hangingPunct="1">
              <a:lnSpc>
                <a:spcPts val="2177"/>
              </a:lnSpc>
              <a:spcBef>
                <a:spcPts val="1000"/>
              </a:spcBef>
              <a:buClr>
                <a:schemeClr val="accent1"/>
              </a:buClr>
              <a:buFontTx/>
              <a:buBlip>
                <a:blip r:embed="rId3"/>
              </a:buBlip>
              <a:defRPr sz="1633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  <a:lvl2pPr marL="685804" indent="-228602" algn="l" defTabSz="914406" rtl="0" eaLnBrk="1" latinLnBrk="0" hangingPunct="1">
              <a:lnSpc>
                <a:spcPts val="2177"/>
              </a:lnSpc>
              <a:spcBef>
                <a:spcPts val="500"/>
              </a:spcBef>
              <a:buFontTx/>
              <a:buBlip>
                <a:blip r:embed="rId4"/>
              </a:buBlip>
              <a:defRPr sz="1633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2pPr>
            <a:lvl3pPr marL="1143008" indent="-228602" algn="l" defTabSz="914406" rtl="0" eaLnBrk="1" latinLnBrk="0" hangingPunct="1">
              <a:lnSpc>
                <a:spcPts val="2177"/>
              </a:lnSpc>
              <a:spcBef>
                <a:spcPts val="500"/>
              </a:spcBef>
              <a:buFontTx/>
              <a:buBlip>
                <a:blip r:embed="rId5"/>
              </a:buBlip>
              <a:defRPr sz="1633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3pPr>
            <a:lvl4pPr marL="1600210" indent="-228602" algn="l" defTabSz="914406" rtl="0" eaLnBrk="1" latinLnBrk="0" hangingPunct="1">
              <a:lnSpc>
                <a:spcPts val="2177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33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4pPr>
            <a:lvl5pPr marL="2057413" indent="-228602" algn="l" defTabSz="914406" rtl="0" eaLnBrk="1" latinLnBrk="0" hangingPunct="1">
              <a:lnSpc>
                <a:spcPts val="2177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33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5pPr>
            <a:lvl6pPr marL="2514617" indent="-228602" algn="l" defTabSz="91440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19" indent="-228602" algn="l" defTabSz="91440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23" indent="-228602" algn="l" defTabSz="91440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25" indent="-228602" algn="l" defTabSz="91440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spcBef>
                <a:spcPts val="400"/>
              </a:spcBef>
              <a:spcAft>
                <a:spcPts val="400"/>
              </a:spcAft>
              <a:buClr>
                <a:schemeClr val="tx2"/>
              </a:buClr>
              <a:buFont typeface="Wingdings" panose="05000000000000000000" pitchFamily="2" charset="2"/>
              <a:buChar char="§"/>
            </a:pPr>
            <a:endParaRPr lang="pl-PL" sz="21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pl-PL" sz="18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 ramach</a:t>
            </a:r>
            <a:r>
              <a:rPr lang="pl-PL" sz="11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pl-PL" sz="18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18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trzeciego typu projektu </a:t>
            </a:r>
            <a:r>
              <a:rPr lang="pl-PL" sz="18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(budowa sieci wodociągowych) wspierane będą projekty realizowane </a:t>
            </a:r>
            <a:r>
              <a:rPr lang="pl-PL" sz="18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 obszarze, </a:t>
            </a:r>
            <a:r>
              <a:rPr lang="pl-PL" sz="18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 którym </a:t>
            </a:r>
            <a:r>
              <a:rPr lang="pl-PL" sz="18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zapewnione jest</a:t>
            </a:r>
            <a:r>
              <a:rPr lang="pl-PL" sz="18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18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zagospodarowanie ścieków zgodne z Dyrektywą </a:t>
            </a:r>
            <a:r>
              <a:rPr lang="pl-PL" sz="18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Rady z dnia 21 maja 1991 r. dotyczącej oczyszczania ścieków komunalnych (91/271/EWG), bądź taka </a:t>
            </a:r>
            <a:r>
              <a:rPr lang="pl-PL" sz="18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zgodność zostanie uzyskana w wyniku zakończenia realizowanych już projektów. </a:t>
            </a:r>
          </a:p>
          <a:p>
            <a:pPr marL="457202" lvl="1" indent="0">
              <a:lnSpc>
                <a:spcPct val="115000"/>
              </a:lnSpc>
              <a:buNone/>
            </a:pPr>
            <a:r>
              <a:rPr lang="pl-PL" sz="18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Stopień dostosowania do wymogów dyrektywy 91/271/EWG określony może być między innymi na podstawie:</a:t>
            </a:r>
          </a:p>
          <a:p>
            <a:pPr marL="742950" lvl="1" indent="-285750">
              <a:lnSpc>
                <a:spcPct val="115000"/>
              </a:lnSpc>
              <a:spcAft>
                <a:spcPts val="0"/>
              </a:spcAft>
              <a:buFont typeface="+mj-lt"/>
              <a:buAutoNum type="alphaLcPeriod"/>
            </a:pPr>
            <a:r>
              <a:rPr lang="pl-PL" sz="1800" b="1" dirty="0">
                <a:latin typeface="Calibri" panose="020F0502020204030204" pitchFamily="34" charset="0"/>
                <a:ea typeface="Times New Roman" panose="02020603050405020304" pitchFamily="18" charset="0"/>
              </a:rPr>
              <a:t>KPOŚK,</a:t>
            </a:r>
            <a:r>
              <a:rPr lang="pl-PL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 obowiązującego na dzień składania wniosku o dofinansowanie,</a:t>
            </a:r>
          </a:p>
          <a:p>
            <a:pPr marL="742950" lvl="1" indent="-285750">
              <a:lnSpc>
                <a:spcPct val="115000"/>
              </a:lnSpc>
              <a:spcAft>
                <a:spcPts val="0"/>
              </a:spcAft>
              <a:buFont typeface="+mj-lt"/>
              <a:buAutoNum type="alphaLcPeriod"/>
            </a:pPr>
            <a:r>
              <a:rPr lang="pl-PL" sz="1800" b="1" dirty="0">
                <a:latin typeface="Calibri" panose="020F0502020204030204" pitchFamily="34" charset="0"/>
                <a:ea typeface="Times New Roman" panose="02020603050405020304" pitchFamily="18" charset="0"/>
              </a:rPr>
              <a:t>Rejestru przydomowych oczyszczalni ścieków i zbiorników bezodpływowych</a:t>
            </a:r>
            <a:r>
              <a:rPr lang="pl-PL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, prowadzonego zgodnie z wytycznymi art. 3 ust. 3 pkt. 1 i 2 ustawy z dnia 13 września 1996 r. o utrzymaniu czystości i porządku w gminach (Dz. U. z 2013 r. poz. 1399 ze zm.).</a:t>
            </a:r>
            <a:endParaRPr lang="pl-PL" sz="18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Aft>
                <a:spcPts val="1200"/>
              </a:spcAft>
              <a:buNone/>
            </a:pPr>
            <a:endParaRPr lang="pl-PL" sz="1800" b="1" dirty="0">
              <a:latin typeface="+mn-lt"/>
            </a:endParaRPr>
          </a:p>
          <a:p>
            <a:pPr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pl-PL" sz="1800" dirty="0">
                <a:solidFill>
                  <a:srgbClr val="000000"/>
                </a:solidFill>
                <a:latin typeface="+mn-lt"/>
                <a:cs typeface="Calibri" panose="020F0502020204030204" pitchFamily="34" charset="0"/>
              </a:rPr>
              <a:t>Podatek VAT i koszty pośrednie w projekcie są niekwalifikowalne.</a:t>
            </a:r>
          </a:p>
          <a:p>
            <a:pPr marL="0" indent="0">
              <a:spcAft>
                <a:spcPts val="1200"/>
              </a:spcAft>
              <a:buNone/>
            </a:pPr>
            <a:endParaRPr lang="pl-PL" sz="1800" b="1" dirty="0">
              <a:latin typeface="+mn-lt"/>
            </a:endParaRPr>
          </a:p>
          <a:p>
            <a:pPr marL="452438" lvl="1" indent="-366713">
              <a:lnSpc>
                <a:spcPct val="120000"/>
              </a:lnSpc>
              <a:spcBef>
                <a:spcPts val="600"/>
              </a:spcBef>
              <a:buFont typeface="+mj-lt"/>
              <a:buAutoNum type="arabicPeriod"/>
            </a:pP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2645211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AC9AC38-9DEA-4AE6-A16D-10E49FAEB8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67505" y="1713053"/>
            <a:ext cx="9344192" cy="5243332"/>
          </a:xfrm>
        </p:spPr>
        <p:txBody>
          <a:bodyPr>
            <a:normAutofit fontScale="47500" lnSpcReduction="20000"/>
          </a:bodyPr>
          <a:lstStyle/>
          <a:p>
            <a:pPr marL="76330" lvl="1" indent="0">
              <a:lnSpc>
                <a:spcPct val="120000"/>
              </a:lnSpc>
              <a:spcBef>
                <a:spcPts val="0"/>
              </a:spcBef>
              <a:spcAft>
                <a:spcPts val="1089"/>
              </a:spcAft>
              <a:buClr>
                <a:schemeClr val="accent1"/>
              </a:buClr>
              <a:buNone/>
            </a:pPr>
            <a:r>
              <a:rPr lang="pl-PL" sz="3800" b="1" dirty="0">
                <a:latin typeface="+mn-lt"/>
              </a:rPr>
              <a:t>Projekty preferowane: </a:t>
            </a:r>
          </a:p>
          <a:p>
            <a:pPr lvl="0">
              <a:lnSpc>
                <a:spcPct val="100000"/>
              </a:lnSpc>
            </a:pPr>
            <a:r>
              <a:rPr lang="pl-PL" sz="3800" dirty="0">
                <a:latin typeface="+mn-lt"/>
              </a:rPr>
              <a:t>realizowane na </a:t>
            </a:r>
            <a:r>
              <a:rPr lang="pl-PL" sz="3800" b="1" dirty="0">
                <a:latin typeface="+mn-lt"/>
              </a:rPr>
              <a:t>obszarach jednolitych części wód podziemnych:</a:t>
            </a:r>
            <a:r>
              <a:rPr lang="pl-PL" sz="3800" dirty="0">
                <a:latin typeface="+mn-lt"/>
              </a:rPr>
              <a:t> </a:t>
            </a:r>
            <a:r>
              <a:rPr lang="pl-PL" sz="3800" b="1" dirty="0" err="1">
                <a:latin typeface="+mn-lt"/>
              </a:rPr>
              <a:t>JCWPd</a:t>
            </a:r>
            <a:r>
              <a:rPr lang="pl-PL" sz="3800" b="1" dirty="0">
                <a:latin typeface="+mn-lt"/>
              </a:rPr>
              <a:t> 12, </a:t>
            </a:r>
            <a:r>
              <a:rPr lang="pl-PL" sz="3800" b="1" dirty="0" err="1">
                <a:latin typeface="+mn-lt"/>
              </a:rPr>
              <a:t>JCWPd</a:t>
            </a:r>
            <a:r>
              <a:rPr lang="pl-PL" sz="3800" b="1" dirty="0">
                <a:latin typeface="+mn-lt"/>
              </a:rPr>
              <a:t> 14, </a:t>
            </a:r>
            <a:r>
              <a:rPr lang="pl-PL" sz="3800" b="1" dirty="0" err="1">
                <a:latin typeface="+mn-lt"/>
              </a:rPr>
              <a:t>JCWPd</a:t>
            </a:r>
            <a:r>
              <a:rPr lang="pl-PL" sz="3800" b="1" dirty="0">
                <a:latin typeface="+mn-lt"/>
              </a:rPr>
              <a:t> 15, </a:t>
            </a:r>
            <a:r>
              <a:rPr lang="pl-PL" sz="3800" b="1" dirty="0" err="1">
                <a:latin typeface="+mn-lt"/>
              </a:rPr>
              <a:t>JCWPd</a:t>
            </a:r>
            <a:r>
              <a:rPr lang="pl-PL" sz="3800" b="1" dirty="0">
                <a:latin typeface="+mn-lt"/>
              </a:rPr>
              <a:t> 16, </a:t>
            </a:r>
            <a:r>
              <a:rPr lang="pl-PL" sz="3800" b="1" dirty="0" err="1">
                <a:latin typeface="+mn-lt"/>
              </a:rPr>
              <a:t>JCWPd</a:t>
            </a:r>
            <a:r>
              <a:rPr lang="pl-PL" sz="3800" b="1" dirty="0">
                <a:latin typeface="+mn-lt"/>
              </a:rPr>
              <a:t> 17, </a:t>
            </a:r>
            <a:r>
              <a:rPr lang="pl-PL" sz="3800" b="1" dirty="0" err="1">
                <a:latin typeface="+mn-lt"/>
              </a:rPr>
              <a:t>JCWPd</a:t>
            </a:r>
            <a:r>
              <a:rPr lang="pl-PL" sz="3800" b="1" dirty="0">
                <a:latin typeface="+mn-lt"/>
              </a:rPr>
              <a:t> 30. 		</a:t>
            </a:r>
            <a:r>
              <a:rPr lang="pl-PL" sz="3800" dirty="0">
                <a:latin typeface="+mn-lt"/>
              </a:rPr>
              <a:t>	                                                                 Mapa </a:t>
            </a:r>
            <a:r>
              <a:rPr lang="pl-PL" sz="3800" dirty="0" err="1">
                <a:latin typeface="+mn-lt"/>
              </a:rPr>
              <a:t>JCWPd</a:t>
            </a:r>
            <a:r>
              <a:rPr lang="pl-PL" sz="3800" dirty="0">
                <a:latin typeface="+mn-lt"/>
              </a:rPr>
              <a:t> zawierająca dane pochodzące z drugiej aktualizacji Planów gospodarowania wodami na obszarze dorzeczy, dostępna jest pod adresami: </a:t>
            </a:r>
            <a:r>
              <a:rPr lang="pl-PL" sz="3800" u="sng" dirty="0">
                <a:solidFill>
                  <a:schemeClr val="accent1"/>
                </a:solidFill>
                <a:latin typeface="+mn-lt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https://wody.isok.gov.pl/imap_kzgw/?gpmap=gpPGW</a:t>
            </a:r>
            <a:r>
              <a:rPr lang="pl-PL" sz="3800" dirty="0">
                <a:latin typeface="+mn-lt"/>
              </a:rPr>
              <a:t> oraz </a:t>
            </a:r>
            <a:r>
              <a:rPr lang="pl-PL" sz="3800" u="sng" dirty="0">
                <a:solidFill>
                  <a:schemeClr val="accent1"/>
                </a:solidFill>
                <a:latin typeface="+mn-lt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http://karty.apgw.gov.pl:4200/mapa</a:t>
            </a:r>
            <a:endParaRPr lang="pl-PL" sz="3800" dirty="0">
              <a:solidFill>
                <a:schemeClr val="accent1"/>
              </a:solidFill>
              <a:latin typeface="+mn-lt"/>
            </a:endParaRPr>
          </a:p>
          <a:p>
            <a:pPr lvl="0">
              <a:lnSpc>
                <a:spcPct val="110000"/>
              </a:lnSpc>
            </a:pPr>
            <a:r>
              <a:rPr lang="pl-PL" sz="3800" dirty="0">
                <a:latin typeface="+mn-lt"/>
              </a:rPr>
              <a:t>realizowane na </a:t>
            </a:r>
            <a:r>
              <a:rPr lang="pl-PL" sz="3800" b="1" dirty="0">
                <a:latin typeface="+mn-lt"/>
              </a:rPr>
              <a:t>obszarach zagrożonych w stopniu silnym </a:t>
            </a:r>
            <a:r>
              <a:rPr lang="pl-PL" sz="3800" dirty="0">
                <a:latin typeface="+mn-lt"/>
              </a:rPr>
              <a:t>lub </a:t>
            </a:r>
            <a:r>
              <a:rPr lang="pl-PL" sz="3800" b="1" dirty="0">
                <a:latin typeface="+mn-lt"/>
              </a:rPr>
              <a:t>ekstremalnym </a:t>
            </a:r>
            <a:r>
              <a:rPr lang="pl-PL" sz="3800" dirty="0">
                <a:latin typeface="+mn-lt"/>
              </a:rPr>
              <a:t>wystąpieniem zjawiska </a:t>
            </a:r>
            <a:r>
              <a:rPr lang="pl-PL" sz="3800" b="1" dirty="0">
                <a:latin typeface="+mn-lt"/>
              </a:rPr>
              <a:t>suszy hydrologicznej </a:t>
            </a:r>
            <a:r>
              <a:rPr lang="pl-PL" sz="3800" dirty="0">
                <a:latin typeface="+mn-lt"/>
              </a:rPr>
              <a:t>lub </a:t>
            </a:r>
            <a:r>
              <a:rPr lang="pl-PL" sz="3800" b="1" dirty="0">
                <a:latin typeface="+mn-lt"/>
              </a:rPr>
              <a:t>hydrogeologicznej, </a:t>
            </a:r>
            <a:r>
              <a:rPr lang="pl-PL" sz="3800" dirty="0">
                <a:latin typeface="+mn-lt"/>
              </a:rPr>
              <a:t>wskazanych w obowiązującym na dzień składania wniosku o dofinansowanie rozporządzeniu Ministra Infrastruktury w sprawie przyjęcia Planu przeciwdziałania skutkom suszy.                                                                                                                   Mapy obszarów zagrożonych suszą w województwie pomorskim zamieszczono w </a:t>
            </a:r>
            <a:r>
              <a:rPr lang="pl-PL" sz="3800" b="1" dirty="0">
                <a:latin typeface="+mn-lt"/>
              </a:rPr>
              <a:t>Załączniku nr 4</a:t>
            </a:r>
            <a:r>
              <a:rPr lang="pl-PL" sz="3800" dirty="0">
                <a:latin typeface="+mn-lt"/>
              </a:rPr>
              <a:t> do Regulaminu.</a:t>
            </a:r>
          </a:p>
          <a:p>
            <a:pPr lvl="0"/>
            <a:r>
              <a:rPr lang="pl-PL" sz="3800" dirty="0">
                <a:latin typeface="+mn-lt"/>
              </a:rPr>
              <a:t>uzgodnione w ramach Zintegrowanych Porozumień Terytorialnych.</a:t>
            </a:r>
          </a:p>
          <a:p>
            <a:pPr lvl="0"/>
            <a:r>
              <a:rPr lang="pl-PL" sz="3800" dirty="0">
                <a:latin typeface="+mn-lt"/>
              </a:rPr>
              <a:t>wpisujące się w zalecenia związane z realizacją </a:t>
            </a:r>
            <a:r>
              <a:rPr lang="pl-PL" sz="3800" b="1" dirty="0">
                <a:latin typeface="+mn-lt"/>
              </a:rPr>
              <a:t>zasady DNSH </a:t>
            </a:r>
            <a:r>
              <a:rPr lang="pl-PL" sz="3800" dirty="0">
                <a:latin typeface="+mn-lt"/>
              </a:rPr>
              <a:t>wskazane w „Analizie spełniania zasady DNSH dla projektu programu Fundusze Europejskie dla Pomorza 2021-2027”.</a:t>
            </a:r>
          </a:p>
          <a:p>
            <a:pPr lvl="0"/>
            <a:endParaRPr lang="pl-PL" sz="2000" dirty="0">
              <a:latin typeface="+mn-lt"/>
            </a:endParaRPr>
          </a:p>
          <a:p>
            <a:pPr marL="423413" lvl="1" indent="0">
              <a:lnSpc>
                <a:spcPct val="120000"/>
              </a:lnSpc>
              <a:spcBef>
                <a:spcPts val="0"/>
              </a:spcBef>
              <a:spcAft>
                <a:spcPts val="454"/>
              </a:spcAft>
              <a:buClr>
                <a:schemeClr val="accent1"/>
              </a:buClr>
              <a:buNone/>
            </a:pPr>
            <a:r>
              <a:rPr lang="pl-PL" sz="1800" b="1" dirty="0">
                <a:latin typeface="+mn-lt"/>
              </a:rPr>
              <a:t> </a:t>
            </a:r>
          </a:p>
          <a:p>
            <a:pPr marL="96492" lvl="1" indent="0">
              <a:lnSpc>
                <a:spcPct val="120000"/>
              </a:lnSpc>
              <a:spcBef>
                <a:spcPts val="1633"/>
              </a:spcBef>
              <a:spcAft>
                <a:spcPts val="1089"/>
              </a:spcAft>
              <a:buClr>
                <a:schemeClr val="accent1"/>
              </a:buClr>
              <a:buNone/>
            </a:pPr>
            <a:endParaRPr lang="pl-PL" sz="1600" dirty="0">
              <a:solidFill>
                <a:schemeClr val="accent1"/>
              </a:solidFill>
              <a:latin typeface="+mn-lt"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17984CE7-EDBE-40D2-913C-9427F575FDB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9</a:t>
            </a:fld>
            <a:endParaRPr lang="pl-PL" dirty="0"/>
          </a:p>
        </p:txBody>
      </p:sp>
      <p:sp>
        <p:nvSpPr>
          <p:cNvPr id="8" name="Tytuł 4">
            <a:extLst>
              <a:ext uri="{FF2B5EF4-FFF2-40B4-BE49-F238E27FC236}">
                <a16:creationId xmlns:a16="http://schemas.microsoft.com/office/drawing/2014/main" id="{834ED361-6195-41EA-883A-03E98BFB58AC}"/>
              </a:ext>
            </a:extLst>
          </p:cNvPr>
          <p:cNvSpPr txBox="1">
            <a:spLocks/>
          </p:cNvSpPr>
          <p:nvPr/>
        </p:nvSpPr>
        <p:spPr>
          <a:xfrm>
            <a:off x="1767505" y="483445"/>
            <a:ext cx="8846480" cy="92779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1007943" rtl="0" eaLnBrk="1" latinLnBrk="0" hangingPunct="1">
              <a:lnSpc>
                <a:spcPts val="3600"/>
              </a:lnSpc>
              <a:spcBef>
                <a:spcPct val="0"/>
              </a:spcBef>
              <a:buNone/>
              <a:defRPr sz="2800" b="1" kern="12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r>
              <a:rPr lang="pl-PL" sz="2400" dirty="0"/>
              <a:t>Działanie 2.12. Zrównoważona gospodarka wodna </a:t>
            </a:r>
          </a:p>
          <a:p>
            <a:r>
              <a:rPr lang="pl-PL" sz="2400" dirty="0"/>
              <a:t>w zakresie projektów dotyczących zaopatrzenia w wodę pitną</a:t>
            </a:r>
          </a:p>
        </p:txBody>
      </p:sp>
    </p:spTree>
    <p:extLst>
      <p:ext uri="{BB962C8B-B14F-4D97-AF65-F5344CB8AC3E}">
        <p14:creationId xmlns:p14="http://schemas.microsoft.com/office/powerpoint/2010/main" val="3465742694"/>
      </p:ext>
    </p:extLst>
  </p:cSld>
  <p:clrMapOvr>
    <a:masterClrMapping/>
  </p:clrMapOvr>
</p:sld>
</file>

<file path=ppt/theme/theme1.xml><?xml version="1.0" encoding="utf-8"?>
<a:theme xmlns:a="http://schemas.openxmlformats.org/drawingml/2006/main" name="1_Motyw pakietu Office">
  <a:themeElements>
    <a:clrScheme name="Niestandardowy 8">
      <a:dk1>
        <a:srgbClr val="000000"/>
      </a:dk1>
      <a:lt1>
        <a:srgbClr val="FFFFFF"/>
      </a:lt1>
      <a:dk2>
        <a:srgbClr val="002073"/>
      </a:dk2>
      <a:lt2>
        <a:srgbClr val="FFFFFF"/>
      </a:lt2>
      <a:accent1>
        <a:srgbClr val="003399"/>
      </a:accent1>
      <a:accent2>
        <a:srgbClr val="A6D3FF"/>
      </a:accent2>
      <a:accent3>
        <a:srgbClr val="FFD618"/>
      </a:accent3>
      <a:accent4>
        <a:srgbClr val="0051B0"/>
      </a:accent4>
      <a:accent5>
        <a:srgbClr val="6BB1E2"/>
      </a:accent5>
      <a:accent6>
        <a:srgbClr val="FFE60B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ja1" id="{436F5452-C95B-4D43-A1C6-1CA5BE69C951}" vid="{ABE25C27-1E66-47F3-AA86-B88226738C33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9475</TotalTime>
  <Words>1027</Words>
  <Application>Microsoft Office PowerPoint</Application>
  <PresentationFormat>Panoramiczny</PresentationFormat>
  <Paragraphs>108</Paragraphs>
  <Slides>11</Slides>
  <Notes>11</Notes>
  <HiddenSlides>0</HiddenSlides>
  <MMClips>0</MMClips>
  <ScaleCrop>false</ScaleCrop>
  <HeadingPairs>
    <vt:vector size="6" baseType="variant">
      <vt:variant>
        <vt:lpstr>Używane czcionki</vt:lpstr>
      </vt:variant>
      <vt:variant>
        <vt:i4>7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11</vt:i4>
      </vt:variant>
    </vt:vector>
  </HeadingPairs>
  <TitlesOfParts>
    <vt:vector size="19" baseType="lpstr">
      <vt:lpstr>Arial</vt:lpstr>
      <vt:lpstr>Calibri</vt:lpstr>
      <vt:lpstr>Courier New</vt:lpstr>
      <vt:lpstr>Open Sans</vt:lpstr>
      <vt:lpstr>Tahoma</vt:lpstr>
      <vt:lpstr>Times New Roman</vt:lpstr>
      <vt:lpstr>Wingdings</vt:lpstr>
      <vt:lpstr>1_Motyw pakietu Office</vt:lpstr>
      <vt:lpstr>Uwarunkowania wsparcia w Działaniu 2.12. Zrównoważona gospodarka wodna (projekty dot. zaopatrzenia w wodę pitną):  Szczegółowy Opis Priorytetów programu regionalnego Fundusze Europejskie dla Pomorza 2021-2027 </vt:lpstr>
      <vt:lpstr>Prezentacja programu PowerPoint</vt:lpstr>
      <vt:lpstr>Prezentacja programu PowerPoint</vt:lpstr>
      <vt:lpstr>Prezentacja programu PowerPoint</vt:lpstr>
      <vt:lpstr>Typy projektów  w zakresie projektów dotyczących zaopatrzenia w wodę pitną </vt:lpstr>
      <vt:lpstr>Prezentacja programu PowerPoint</vt:lpstr>
      <vt:lpstr>Prezentacja programu PowerPoint</vt:lpstr>
      <vt:lpstr>Najważniejsze warunki realizacji projektów  w zakresie projektów dotyczących zaopatrzenia w wodę pitną </vt:lpstr>
      <vt:lpstr>Prezentacja programu PowerPoint</vt:lpstr>
      <vt:lpstr>Wnioskodawcy uprawnieni do złożenia wniosku w zakresie projektów dotyczących zaopatrzenia w wodę pitną   </vt:lpstr>
      <vt:lpstr> Dziękuję za uwagę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Kryteria wyboru projektów  dla Działania 6.10. Infrastruktura kultury w ramach programu regionalnego  Fundusze Europejskie dla Pomorza 2021-2027</dc:title>
  <dc:creator>Agnieszka Surudo</dc:creator>
  <cp:lastModifiedBy>Budny Aleksandra</cp:lastModifiedBy>
  <cp:revision>495</cp:revision>
  <cp:lastPrinted>2024-11-21T06:51:36Z</cp:lastPrinted>
  <dcterms:created xsi:type="dcterms:W3CDTF">2023-06-16T08:37:31Z</dcterms:created>
  <dcterms:modified xsi:type="dcterms:W3CDTF">2024-11-21T10:49:23Z</dcterms:modified>
</cp:coreProperties>
</file>