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8"/>
  </p:notesMasterIdLst>
  <p:sldIdLst>
    <p:sldId id="975" r:id="rId2"/>
    <p:sldId id="977" r:id="rId3"/>
    <p:sldId id="316" r:id="rId4"/>
    <p:sldId id="990" r:id="rId5"/>
    <p:sldId id="995" r:id="rId6"/>
    <p:sldId id="964" r:id="rId7"/>
    <p:sldId id="965" r:id="rId8"/>
    <p:sldId id="970" r:id="rId9"/>
    <p:sldId id="318" r:id="rId10"/>
    <p:sldId id="321" r:id="rId11"/>
    <p:sldId id="992" r:id="rId12"/>
    <p:sldId id="331" r:id="rId13"/>
    <p:sldId id="994" r:id="rId14"/>
    <p:sldId id="993" r:id="rId15"/>
    <p:sldId id="991" r:id="rId16"/>
    <p:sldId id="260" r:id="rId17"/>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walczuk Jakub" initials="KJ" lastIdx="0" clrIdx="0">
    <p:extLst>
      <p:ext uri="{19B8F6BF-5375-455C-9EA6-DF929625EA0E}">
        <p15:presenceInfo xmlns:p15="http://schemas.microsoft.com/office/powerpoint/2012/main" userId="S-1-5-21-352459600-126056257-345019615-47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92164" autoAdjust="0"/>
  </p:normalViewPr>
  <p:slideViewPr>
    <p:cSldViewPr snapToGrid="0">
      <p:cViewPr varScale="1">
        <p:scale>
          <a:sx n="105" d="100"/>
          <a:sy n="105" d="100"/>
        </p:scale>
        <p:origin x="5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5541906-F7D7-4590-990D-B9D902344738}" type="datetimeFigureOut">
              <a:rPr lang="pl-PL" smtClean="0"/>
              <a:t>21.11.2024</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44A4E63-7224-469D-9C03-58FE018829EE}" type="slidenum">
              <a:rPr lang="pl-PL" smtClean="0"/>
              <a:t>‹#›</a:t>
            </a:fld>
            <a:endParaRPr lang="pl-PL"/>
          </a:p>
        </p:txBody>
      </p:sp>
    </p:spTree>
    <p:extLst>
      <p:ext uri="{BB962C8B-B14F-4D97-AF65-F5344CB8AC3E}">
        <p14:creationId xmlns:p14="http://schemas.microsoft.com/office/powerpoint/2010/main" val="3542913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pl/attachment/245704fe-0c29-49fb-b797-ffe4ba8bbe6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unduszeeuropejskie.gov.pl/strony/o-funduszach/fundusze-europejskie-bez-barier/dostepnosc-plus/poradniki-standardy-wskazowki/standard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726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4A4E63-7224-469D-9C03-58FE018829EE}" type="slidenum">
              <a:rPr lang="pl-PL" smtClean="0"/>
              <a:t>15</a:t>
            </a:fld>
            <a:endParaRPr lang="pl-PL"/>
          </a:p>
        </p:txBody>
      </p:sp>
    </p:spTree>
    <p:extLst>
      <p:ext uri="{BB962C8B-B14F-4D97-AF65-F5344CB8AC3E}">
        <p14:creationId xmlns:p14="http://schemas.microsoft.com/office/powerpoint/2010/main" val="3368297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592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4A4E63-7224-469D-9C03-58FE018829EE}" type="slidenum">
              <a:rPr lang="pl-PL" smtClean="0"/>
              <a:t>3</a:t>
            </a:fld>
            <a:endParaRPr lang="pl-PL"/>
          </a:p>
        </p:txBody>
      </p:sp>
    </p:spTree>
    <p:extLst>
      <p:ext uri="{BB962C8B-B14F-4D97-AF65-F5344CB8AC3E}">
        <p14:creationId xmlns:p14="http://schemas.microsoft.com/office/powerpoint/2010/main" val="273581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4A4E63-7224-469D-9C03-58FE018829EE}" type="slidenum">
              <a:rPr lang="pl-PL" smtClean="0"/>
              <a:t>4</a:t>
            </a:fld>
            <a:endParaRPr lang="pl-PL"/>
          </a:p>
        </p:txBody>
      </p:sp>
    </p:spTree>
    <p:extLst>
      <p:ext uri="{BB962C8B-B14F-4D97-AF65-F5344CB8AC3E}">
        <p14:creationId xmlns:p14="http://schemas.microsoft.com/office/powerpoint/2010/main" val="1737303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4A4E63-7224-469D-9C03-58FE018829EE}" type="slidenum">
              <a:rPr lang="pl-PL" smtClean="0"/>
              <a:t>6</a:t>
            </a:fld>
            <a:endParaRPr lang="pl-PL"/>
          </a:p>
        </p:txBody>
      </p:sp>
    </p:spTree>
    <p:extLst>
      <p:ext uri="{BB962C8B-B14F-4D97-AF65-F5344CB8AC3E}">
        <p14:creationId xmlns:p14="http://schemas.microsoft.com/office/powerpoint/2010/main" val="3331728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a:p>
            <a:endParaRPr lang="pl-PL" dirty="0"/>
          </a:p>
          <a:p>
            <a:endParaRPr lang="pl-PL" dirty="0"/>
          </a:p>
          <a:p>
            <a:endParaRPr lang="pl-PL" dirty="0"/>
          </a:p>
          <a:p>
            <a:endParaRPr lang="pl-PL" dirty="0"/>
          </a:p>
          <a:p>
            <a:endParaRPr lang="pl-PL" dirty="0"/>
          </a:p>
          <a:p>
            <a:endParaRPr lang="pl-PL" dirty="0"/>
          </a:p>
          <a:p>
            <a:r>
              <a:rPr lang="pl-PL" dirty="0"/>
              <a:t>Karta Praw Podstawowych  w szczególności art. 22 </a:t>
            </a:r>
            <a:r>
              <a:rPr lang="pl-PL" sz="1200" b="1" kern="1200" dirty="0">
                <a:solidFill>
                  <a:schemeClr val="tx1"/>
                </a:solidFill>
                <a:effectLst/>
                <a:latin typeface="+mn-lt"/>
                <a:ea typeface="+mn-ea"/>
                <a:cs typeface="+mn-cs"/>
              </a:rPr>
              <a:t>Unia szanuje różnorodność kulturową, religijną i językową</a:t>
            </a:r>
            <a:r>
              <a:rPr lang="pl-PL" sz="1200" kern="1200" dirty="0">
                <a:solidFill>
                  <a:schemeClr val="tx1"/>
                </a:solidFill>
                <a:effectLst/>
                <a:latin typeface="+mn-lt"/>
                <a:ea typeface="+mn-ea"/>
                <a:cs typeface="+mn-cs"/>
              </a:rPr>
              <a:t>.</a:t>
            </a:r>
          </a:p>
          <a:p>
            <a:endParaRPr lang="pl-PL" sz="1200" kern="1200" dirty="0">
              <a:solidFill>
                <a:schemeClr val="tx1"/>
              </a:solidFill>
              <a:effectLst/>
              <a:latin typeface="+mn-lt"/>
              <a:ea typeface="+mn-ea"/>
              <a:cs typeface="+mn-cs"/>
            </a:endParaRPr>
          </a:p>
          <a:p>
            <a:pPr lvl="0"/>
            <a:r>
              <a:rPr lang="pl-PL" sz="1200" b="1" kern="1200" dirty="0">
                <a:solidFill>
                  <a:schemeClr val="tx1"/>
                </a:solidFill>
                <a:effectLst/>
                <a:latin typeface="+mn-lt"/>
                <a:ea typeface="+mn-ea"/>
                <a:cs typeface="+mn-cs"/>
              </a:rPr>
              <a:t>Dostępność</a:t>
            </a:r>
            <a:r>
              <a:rPr lang="pl-PL" sz="1200" kern="1200" dirty="0">
                <a:solidFill>
                  <a:schemeClr val="tx1"/>
                </a:solidFill>
                <a:effectLst/>
                <a:latin typeface="+mn-lt"/>
                <a:ea typeface="+mn-ea"/>
                <a:cs typeface="+mn-cs"/>
              </a:rPr>
              <a:t> -  czy wszystkie elementy (produkty i usługi) składające się na przedmiot projektu, które nie zostały uznane za neutralne, są dostępne dla wszystkich ich użytkowniczek oraz użytkowników i spełniają standardy: architektoniczny, cyfrowy (jeśli dotyczy) szkoleniowy (jeśli dotyczy) oraz transportowy w zakresie elementów towarzyszących infrastrukturze transportowej (jeśli dotyczy), określone w Załączniku nr 2 do Wytycznych MFiPR dotyczących realizacji zasad równościowych w ramach funduszy unijnych na lata 2021-2027 lub standardy dostępności określone w </a:t>
            </a:r>
            <a:r>
              <a:rPr lang="pl-PL" sz="1200" u="sng" kern="1200" dirty="0">
                <a:solidFill>
                  <a:schemeClr val="tx1"/>
                </a:solidFill>
                <a:effectLst/>
                <a:latin typeface="+mn-lt"/>
                <a:ea typeface="+mn-ea"/>
                <a:cs typeface="+mn-cs"/>
                <a:hlinkClick r:id="rId3"/>
              </a:rPr>
              <a:t>Poradniku dla sektora kultury w zakresie zapewniania dostępności</a:t>
            </a:r>
            <a:r>
              <a:rPr lang="pl-PL" sz="1200" kern="1200" dirty="0">
                <a:solidFill>
                  <a:schemeClr val="tx1"/>
                </a:solidFill>
                <a:effectLst/>
                <a:latin typeface="+mn-lt"/>
                <a:ea typeface="+mn-ea"/>
                <a:cs typeface="+mn-cs"/>
              </a:rPr>
              <a:t> lub w innym, wskazanym przez wnioskodawcę, dokumencie właściwym dla danego typu inwestycji wymienionym na </a:t>
            </a:r>
            <a:r>
              <a:rPr lang="pl-PL" sz="1200" u="sng" kern="1200" dirty="0">
                <a:solidFill>
                  <a:schemeClr val="tx1"/>
                </a:solidFill>
                <a:effectLst/>
                <a:latin typeface="+mn-lt"/>
                <a:ea typeface="+mn-ea"/>
                <a:cs typeface="+mn-cs"/>
                <a:hlinkClick r:id="rId4"/>
              </a:rPr>
              <a:t>stronie internetowej Programu Dostępność Plus</a:t>
            </a:r>
            <a:r>
              <a:rPr lang="pl-PL" sz="1200" kern="1200" dirty="0">
                <a:solidFill>
                  <a:schemeClr val="tx1"/>
                </a:solidFill>
                <a:effectLst/>
                <a:latin typeface="+mn-lt"/>
                <a:ea typeface="+mn-ea"/>
                <a:cs typeface="+mn-cs"/>
              </a:rPr>
              <a:t>?</a:t>
            </a:r>
          </a:p>
          <a:p>
            <a:pPr lvl="0"/>
            <a:r>
              <a:rPr lang="pl-PL" sz="1200" kern="1200" dirty="0">
                <a:solidFill>
                  <a:schemeClr val="tx1"/>
                </a:solidFill>
                <a:effectLst/>
                <a:latin typeface="+mn-lt"/>
                <a:ea typeface="+mn-ea"/>
                <a:cs typeface="+mn-cs"/>
              </a:rPr>
              <a:t>w przypadku, gdy we wniosku o dofinansowanie stwierdzono neutralny charakter produktów i usług składających się na przedmiot projektu: czy neutralny charakter produktów i usług został zidentyfikowany prawidłowo, tj. czy nie mają one swoich bezpośrednich użytkowniczek i użytkowników?</a:t>
            </a:r>
          </a:p>
          <a:p>
            <a:pPr lvl="0"/>
            <a:r>
              <a:rPr lang="pl-PL" sz="1200" kern="1200" dirty="0">
                <a:solidFill>
                  <a:schemeClr val="tx1"/>
                </a:solidFill>
                <a:effectLst/>
                <a:latin typeface="+mn-lt"/>
                <a:ea typeface="+mn-ea"/>
                <a:cs typeface="+mn-cs"/>
              </a:rPr>
              <a:t>czy projekt jest zgodny z warunkami w zakresie równości szans i niedyskryminacji zamieszczonymi w opisie działań na rzecz zapewnienia równości, włączenia społecznego i niedyskryminacji dla celu szczegółowego 4 (vi) FEP 2021-2027?</a:t>
            </a:r>
          </a:p>
          <a:p>
            <a:r>
              <a:rPr lang="pl-PL" sz="1200" u="sng" kern="1200" dirty="0">
                <a:solidFill>
                  <a:schemeClr val="tx1"/>
                </a:solidFill>
                <a:effectLst/>
                <a:latin typeface="+mn-lt"/>
                <a:ea typeface="+mn-ea"/>
                <a:cs typeface="+mn-cs"/>
              </a:rPr>
              <a:t>Z dnia 29 grudnia 2022 r.</a:t>
            </a:r>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Dostępnym pod adresem: </a:t>
            </a:r>
            <a:r>
              <a:rPr lang="pl-PL" sz="1200" u="sng" kern="1200" dirty="0">
                <a:solidFill>
                  <a:schemeClr val="tx1"/>
                </a:solidFill>
                <a:effectLst/>
                <a:latin typeface="+mn-lt"/>
                <a:ea typeface="+mn-ea"/>
                <a:cs typeface="+mn-cs"/>
                <a:hlinkClick r:id="rId3"/>
              </a:rPr>
              <a:t>https://www.gov.pl/attachment/245704fe-0c29-49fb-b797-ffe4ba8bbe69</a:t>
            </a:r>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W dziale „Standardy i wytyczne”, pod adresem: </a:t>
            </a:r>
            <a:r>
              <a:rPr lang="pl-PL" sz="1200" u="sng" kern="1200" dirty="0">
                <a:solidFill>
                  <a:schemeClr val="tx1"/>
                </a:solidFill>
                <a:effectLst/>
                <a:latin typeface="+mn-lt"/>
                <a:ea typeface="+mn-ea"/>
                <a:cs typeface="+mn-cs"/>
                <a:hlinkClick r:id="rId4"/>
              </a:rPr>
              <a:t>https://www.funduszeeuropejskie.gov.pl/strony/o-funduszach/fundusze-europejskie-bez-barier/dostepnosc-plus/poradniki-standardy-wskazowki/standardy/</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fld id="{144A4E63-7224-469D-9C03-58FE018829EE}" type="slidenum">
              <a:rPr lang="pl-PL" smtClean="0"/>
              <a:t>7</a:t>
            </a:fld>
            <a:endParaRPr lang="pl-PL"/>
          </a:p>
        </p:txBody>
      </p:sp>
    </p:spTree>
    <p:extLst>
      <p:ext uri="{BB962C8B-B14F-4D97-AF65-F5344CB8AC3E}">
        <p14:creationId xmlns:p14="http://schemas.microsoft.com/office/powerpoint/2010/main" val="380160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i="0" kern="1200" dirty="0">
                <a:solidFill>
                  <a:schemeClr val="tx1"/>
                </a:solidFill>
                <a:effectLst/>
                <a:latin typeface="+mn-lt"/>
                <a:ea typeface="+mn-ea"/>
                <a:cs typeface="+mn-cs"/>
              </a:rPr>
              <a:t>usunięcie barier architektonicznych, podjazdy, toalety dla niepełnosprawnych, sygnały dźwiękowe i świetlne</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i="0" kern="1200" dirty="0">
                <a:solidFill>
                  <a:schemeClr val="tx1"/>
                </a:solidFill>
                <a:effectLst/>
                <a:latin typeface="+mn-lt"/>
                <a:ea typeface="+mn-ea"/>
                <a:cs typeface="+mn-cs"/>
              </a:rPr>
              <a:t>Przewidziane procesy uwzględniające różną sprawność użytkowników, wypełnianie formularzy, dostępność formularzy</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i="0" kern="1200" dirty="0">
                <a:solidFill>
                  <a:schemeClr val="tx1"/>
                </a:solidFill>
                <a:effectLst/>
                <a:latin typeface="+mn-lt"/>
                <a:ea typeface="+mn-ea"/>
                <a:cs typeface="+mn-cs"/>
              </a:rPr>
              <a:t>Na materiałach promocyjnych: przejrzyste, zrozumiałe komunikaty, kontrastowe kolory, duże czcionki </a:t>
            </a:r>
          </a:p>
          <a:p>
            <a:endParaRPr lang="pl-PL" dirty="0"/>
          </a:p>
        </p:txBody>
      </p:sp>
      <p:sp>
        <p:nvSpPr>
          <p:cNvPr id="4" name="Symbol zastępczy numeru slajdu 3"/>
          <p:cNvSpPr>
            <a:spLocks noGrp="1"/>
          </p:cNvSpPr>
          <p:nvPr>
            <p:ph type="sldNum" sz="quarter" idx="5"/>
          </p:nvPr>
        </p:nvSpPr>
        <p:spPr/>
        <p:txBody>
          <a:bodyPr/>
          <a:lstStyle/>
          <a:p>
            <a:fld id="{144A4E63-7224-469D-9C03-58FE018829EE}" type="slidenum">
              <a:rPr lang="pl-PL" smtClean="0"/>
              <a:t>8</a:t>
            </a:fld>
            <a:endParaRPr lang="pl-PL"/>
          </a:p>
        </p:txBody>
      </p:sp>
    </p:spTree>
    <p:extLst>
      <p:ext uri="{BB962C8B-B14F-4D97-AF65-F5344CB8AC3E}">
        <p14:creationId xmlns:p14="http://schemas.microsoft.com/office/powerpoint/2010/main" val="686085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4A4E63-7224-469D-9C03-58FE018829EE}" type="slidenum">
              <a:rPr lang="pl-PL" smtClean="0"/>
              <a:t>9</a:t>
            </a:fld>
            <a:endParaRPr lang="pl-PL"/>
          </a:p>
        </p:txBody>
      </p:sp>
    </p:spTree>
    <p:extLst>
      <p:ext uri="{BB962C8B-B14F-4D97-AF65-F5344CB8AC3E}">
        <p14:creationId xmlns:p14="http://schemas.microsoft.com/office/powerpoint/2010/main" val="2325141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4A4E63-7224-469D-9C03-58FE018829EE}" type="slidenum">
              <a:rPr lang="pl-PL" smtClean="0"/>
              <a:t>10</a:t>
            </a:fld>
            <a:endParaRPr lang="pl-PL"/>
          </a:p>
        </p:txBody>
      </p:sp>
    </p:spTree>
    <p:extLst>
      <p:ext uri="{BB962C8B-B14F-4D97-AF65-F5344CB8AC3E}">
        <p14:creationId xmlns:p14="http://schemas.microsoft.com/office/powerpoint/2010/main" val="396074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4A4E63-7224-469D-9C03-58FE018829EE}" type="slidenum">
              <a:rPr lang="pl-PL" smtClean="0"/>
              <a:t>12</a:t>
            </a:fld>
            <a:endParaRPr lang="pl-PL"/>
          </a:p>
        </p:txBody>
      </p:sp>
    </p:spTree>
    <p:extLst>
      <p:ext uri="{BB962C8B-B14F-4D97-AF65-F5344CB8AC3E}">
        <p14:creationId xmlns:p14="http://schemas.microsoft.com/office/powerpoint/2010/main" val="3629044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70659" y="1790613"/>
            <a:ext cx="9851923" cy="392481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0827" y="1790612"/>
            <a:ext cx="4514751" cy="653253"/>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81487" y="490243"/>
            <a:ext cx="1231537" cy="979756"/>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401255" y="490243"/>
            <a:ext cx="1231537" cy="979756"/>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4121023" y="490243"/>
            <a:ext cx="1231537" cy="979756"/>
          </a:xfrm>
          <a:prstGeom prst="rect">
            <a:avLst/>
          </a:prstGeom>
        </p:spPr>
      </p:pic>
      <p:sp>
        <p:nvSpPr>
          <p:cNvPr id="2" name="Title 1"/>
          <p:cNvSpPr>
            <a:spLocks noGrp="1"/>
          </p:cNvSpPr>
          <p:nvPr>
            <p:ph type="ctrTitle"/>
          </p:nvPr>
        </p:nvSpPr>
        <p:spPr>
          <a:xfrm>
            <a:off x="1580332" y="2775173"/>
            <a:ext cx="9031400" cy="1004864"/>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21.11.2024</a:t>
            </a:fld>
            <a:endParaRPr lang="pl-PL" dirty="0"/>
          </a:p>
        </p:txBody>
      </p:sp>
      <p:pic>
        <p:nvPicPr>
          <p:cNvPr id="6" name="Obraz 5">
            <a:extLst>
              <a:ext uri="{FF2B5EF4-FFF2-40B4-BE49-F238E27FC236}">
                <a16:creationId xmlns:a16="http://schemas.microsoft.com/office/drawing/2014/main" id="{3FDB76B9-FC6C-44C1-A4FF-DBB958B8D7F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7048" y="5846001"/>
            <a:ext cx="10097758" cy="751766"/>
          </a:xfrm>
          <a:prstGeom prst="rect">
            <a:avLst/>
          </a:prstGeom>
        </p:spPr>
      </p:pic>
      <p:pic>
        <p:nvPicPr>
          <p:cNvPr id="12" name="Obraz 11" descr="Logo rocznicowe: 25 lat Samorządu Województwa Pomorskiego.">
            <a:extLst>
              <a:ext uri="{FF2B5EF4-FFF2-40B4-BE49-F238E27FC236}">
                <a16:creationId xmlns:a16="http://schemas.microsoft.com/office/drawing/2014/main" id="{EA3EF631-4EC4-4DF9-9F29-F25B4C6AE2E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30326" y="417780"/>
            <a:ext cx="2744050" cy="1062332"/>
          </a:xfrm>
          <a:prstGeom prst="rect">
            <a:avLst/>
          </a:prstGeom>
        </p:spPr>
      </p:pic>
    </p:spTree>
    <p:extLst>
      <p:ext uri="{BB962C8B-B14F-4D97-AF65-F5344CB8AC3E}">
        <p14:creationId xmlns:p14="http://schemas.microsoft.com/office/powerpoint/2010/main" val="2449546921"/>
      </p:ext>
    </p:extLst>
  </p:cSld>
  <p:clrMapOvr>
    <a:masterClrMapping/>
  </p:clrMapOvr>
  <p:extLst mod="1">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0A228201-59AA-470F-B779-D4FECA3DF137}"/>
              </a:ext>
            </a:extLst>
          </p:cNvPr>
          <p:cNvSpPr/>
          <p:nvPr userDrawn="1"/>
        </p:nvSpPr>
        <p:spPr>
          <a:xfrm>
            <a:off x="1169419" y="1799461"/>
            <a:ext cx="9853164" cy="39201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0" name="Prostokąt 9">
            <a:extLst>
              <a:ext uri="{FF2B5EF4-FFF2-40B4-BE49-F238E27FC236}">
                <a16:creationId xmlns:a16="http://schemas.microsoft.com/office/drawing/2014/main" id="{C7D00171-EF30-4814-B375-246769FD4B15}"/>
              </a:ext>
              <a:ext uri="{C183D7F6-B498-43B3-948B-1728B52AA6E4}">
                <adec:decorative xmlns:adec="http://schemas.microsoft.com/office/drawing/2017/decorative" val="1"/>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pic>
        <p:nvPicPr>
          <p:cNvPr id="11" name="Obraz 10" descr="Obraz zawierający tekst&#10;&#10;Opis wygenerowany automatycznie">
            <a:extLst>
              <a:ext uri="{FF2B5EF4-FFF2-40B4-BE49-F238E27FC236}">
                <a16:creationId xmlns:a16="http://schemas.microsoft.com/office/drawing/2014/main" id="{2ABF63AC-8150-4C02-BE62-EBE0A0398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9419" y="1799460"/>
            <a:ext cx="4514751" cy="653253"/>
          </a:xfrm>
          <a:prstGeom prst="rect">
            <a:avLst/>
          </a:prstGeom>
        </p:spPr>
      </p:pic>
      <p:sp>
        <p:nvSpPr>
          <p:cNvPr id="14" name="Title 1">
            <a:extLst>
              <a:ext uri="{FF2B5EF4-FFF2-40B4-BE49-F238E27FC236}">
                <a16:creationId xmlns:a16="http://schemas.microsoft.com/office/drawing/2014/main" id="{1629EBDD-5340-4285-A47D-77B29466EFE4}"/>
              </a:ext>
            </a:extLst>
          </p:cNvPr>
          <p:cNvSpPr>
            <a:spLocks noGrp="1"/>
          </p:cNvSpPr>
          <p:nvPr>
            <p:ph type="ctrTitle" hasCustomPrompt="1"/>
          </p:nvPr>
        </p:nvSpPr>
        <p:spPr>
          <a:xfrm>
            <a:off x="1580299" y="3094953"/>
            <a:ext cx="9031400" cy="986800"/>
          </a:xfrm>
        </p:spPr>
        <p:txBody>
          <a:bodyPr anchor="t" anchorCtr="0">
            <a:normAutofit/>
          </a:bodyPr>
          <a:lstStyle>
            <a:lvl1pPr algn="ctr">
              <a:lnSpc>
                <a:spcPts val="3629"/>
              </a:lnSpc>
              <a:defRPr sz="2903"/>
            </a:lvl1pPr>
          </a:lstStyle>
          <a:p>
            <a:br>
              <a:rPr lang="pl-PL" dirty="0"/>
            </a:br>
            <a:r>
              <a:rPr lang="pl-PL" dirty="0"/>
              <a:t>Dziękuję za uwagę.</a:t>
            </a:r>
            <a:endParaRPr lang="en-US" dirty="0"/>
          </a:p>
        </p:txBody>
      </p:sp>
      <p:sp>
        <p:nvSpPr>
          <p:cNvPr id="15" name="Date Placeholder 3">
            <a:extLst>
              <a:ext uri="{FF2B5EF4-FFF2-40B4-BE49-F238E27FC236}">
                <a16:creationId xmlns:a16="http://schemas.microsoft.com/office/drawing/2014/main" id="{E08A69D8-E434-4799-8832-9915F4EB34F4}"/>
              </a:ext>
            </a:extLst>
          </p:cNvPr>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21.11.2024</a:t>
            </a:fld>
            <a:endParaRPr lang="pl-PL" dirty="0"/>
          </a:p>
        </p:txBody>
      </p:sp>
      <p:pic>
        <p:nvPicPr>
          <p:cNvPr id="16" name="Obraz 15">
            <a:extLst>
              <a:ext uri="{FF2B5EF4-FFF2-40B4-BE49-F238E27FC236}">
                <a16:creationId xmlns:a16="http://schemas.microsoft.com/office/drawing/2014/main" id="{E2649279-68AC-4F54-A880-75A79D7385CD}"/>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744346" y="1128866"/>
            <a:ext cx="434459" cy="345636"/>
          </a:xfrm>
          <a:prstGeom prst="rect">
            <a:avLst/>
          </a:prstGeom>
        </p:spPr>
      </p:pic>
      <p:pic>
        <p:nvPicPr>
          <p:cNvPr id="17" name="Obraz 16">
            <a:extLst>
              <a:ext uri="{FF2B5EF4-FFF2-40B4-BE49-F238E27FC236}">
                <a16:creationId xmlns:a16="http://schemas.microsoft.com/office/drawing/2014/main" id="{1C169691-7357-4DDF-8437-CEB5E8C7275F}"/>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556811" y="495200"/>
            <a:ext cx="434459" cy="345636"/>
          </a:xfrm>
          <a:prstGeom prst="rect">
            <a:avLst/>
          </a:prstGeom>
        </p:spPr>
      </p:pic>
      <p:pic>
        <p:nvPicPr>
          <p:cNvPr id="18" name="Obraz 17">
            <a:extLst>
              <a:ext uri="{FF2B5EF4-FFF2-40B4-BE49-F238E27FC236}">
                <a16:creationId xmlns:a16="http://schemas.microsoft.com/office/drawing/2014/main" id="{69B9B22B-67E4-4504-8A58-6D72DCD7A2AE}"/>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574213" y="1128866"/>
            <a:ext cx="434459" cy="345636"/>
          </a:xfrm>
          <a:prstGeom prst="rect">
            <a:avLst/>
          </a:prstGeom>
        </p:spPr>
      </p:pic>
      <p:pic>
        <p:nvPicPr>
          <p:cNvPr id="19" name="Obraz 18">
            <a:extLst>
              <a:ext uri="{FF2B5EF4-FFF2-40B4-BE49-F238E27FC236}">
                <a16:creationId xmlns:a16="http://schemas.microsoft.com/office/drawing/2014/main" id="{0BC155C9-2974-4950-B840-0E7ABDF714B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864326" y="488325"/>
            <a:ext cx="434459" cy="345636"/>
          </a:xfrm>
          <a:prstGeom prst="rect">
            <a:avLst/>
          </a:prstGeom>
        </p:spPr>
      </p:pic>
      <p:pic>
        <p:nvPicPr>
          <p:cNvPr id="20" name="Obraz 19">
            <a:extLst>
              <a:ext uri="{FF2B5EF4-FFF2-40B4-BE49-F238E27FC236}">
                <a16:creationId xmlns:a16="http://schemas.microsoft.com/office/drawing/2014/main" id="{C1C9A51C-3E9A-43B3-865C-E0B79CE15EF8}"/>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734959" y="495200"/>
            <a:ext cx="434459" cy="345636"/>
          </a:xfrm>
          <a:prstGeom prst="rect">
            <a:avLst/>
          </a:prstGeom>
        </p:spPr>
      </p:pic>
      <p:pic>
        <p:nvPicPr>
          <p:cNvPr id="21" name="Obraz 20">
            <a:extLst>
              <a:ext uri="{FF2B5EF4-FFF2-40B4-BE49-F238E27FC236}">
                <a16:creationId xmlns:a16="http://schemas.microsoft.com/office/drawing/2014/main" id="{AE3D26F0-CB23-476D-84AC-833FF583534C}"/>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399550" y="1138358"/>
            <a:ext cx="434459" cy="345636"/>
          </a:xfrm>
          <a:prstGeom prst="rect">
            <a:avLst/>
          </a:prstGeom>
        </p:spPr>
      </p:pic>
      <p:pic>
        <p:nvPicPr>
          <p:cNvPr id="22" name="Obraz 21">
            <a:extLst>
              <a:ext uri="{FF2B5EF4-FFF2-40B4-BE49-F238E27FC236}">
                <a16:creationId xmlns:a16="http://schemas.microsoft.com/office/drawing/2014/main" id="{02C74DC5-C335-4B67-9BCD-34D60F57C6C6}"/>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3209564" y="493114"/>
            <a:ext cx="434459" cy="345636"/>
          </a:xfrm>
          <a:prstGeom prst="rect">
            <a:avLst/>
          </a:prstGeom>
        </p:spPr>
      </p:pic>
      <p:pic>
        <p:nvPicPr>
          <p:cNvPr id="23" name="Obraz 22">
            <a:extLst>
              <a:ext uri="{FF2B5EF4-FFF2-40B4-BE49-F238E27FC236}">
                <a16:creationId xmlns:a16="http://schemas.microsoft.com/office/drawing/2014/main" id="{0F174CC1-CE15-4868-A9EE-2844EB32D55C}"/>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4033303" y="485586"/>
            <a:ext cx="434459" cy="345636"/>
          </a:xfrm>
          <a:prstGeom prst="rect">
            <a:avLst/>
          </a:prstGeom>
        </p:spPr>
      </p:pic>
      <p:pic>
        <p:nvPicPr>
          <p:cNvPr id="24" name="Obraz 23">
            <a:extLst>
              <a:ext uri="{FF2B5EF4-FFF2-40B4-BE49-F238E27FC236}">
                <a16:creationId xmlns:a16="http://schemas.microsoft.com/office/drawing/2014/main" id="{580C7992-BAEE-4176-9AF5-42DA24B7599A}"/>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385824" y="481800"/>
            <a:ext cx="434459" cy="345636"/>
          </a:xfrm>
          <a:prstGeom prst="rect">
            <a:avLst/>
          </a:prstGeom>
        </p:spPr>
      </p:pic>
      <p:pic>
        <p:nvPicPr>
          <p:cNvPr id="25" name="Obraz 24">
            <a:extLst>
              <a:ext uri="{FF2B5EF4-FFF2-40B4-BE49-F238E27FC236}">
                <a16:creationId xmlns:a16="http://schemas.microsoft.com/office/drawing/2014/main" id="{BA86516E-B5E1-4DB3-981D-6523926A2A17}"/>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4030776" y="1135780"/>
            <a:ext cx="434459" cy="345636"/>
          </a:xfrm>
          <a:prstGeom prst="rect">
            <a:avLst/>
          </a:prstGeom>
        </p:spPr>
      </p:pic>
      <p:pic>
        <p:nvPicPr>
          <p:cNvPr id="26" name="Obraz 25">
            <a:extLst>
              <a:ext uri="{FF2B5EF4-FFF2-40B4-BE49-F238E27FC236}">
                <a16:creationId xmlns:a16="http://schemas.microsoft.com/office/drawing/2014/main" id="{709B0195-39FE-4DB2-9F58-C6258A41F180}"/>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864129" y="1134476"/>
            <a:ext cx="434459" cy="345636"/>
          </a:xfrm>
          <a:prstGeom prst="rect">
            <a:avLst/>
          </a:prstGeom>
        </p:spPr>
      </p:pic>
      <p:pic>
        <p:nvPicPr>
          <p:cNvPr id="27" name="Obraz 26">
            <a:extLst>
              <a:ext uri="{FF2B5EF4-FFF2-40B4-BE49-F238E27FC236}">
                <a16:creationId xmlns:a16="http://schemas.microsoft.com/office/drawing/2014/main" id="{06B4110B-C953-4485-B94D-302AD469CBD4}"/>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3209564" y="1134476"/>
            <a:ext cx="434459" cy="345636"/>
          </a:xfrm>
          <a:prstGeom prst="rect">
            <a:avLst/>
          </a:prstGeom>
        </p:spPr>
      </p:pic>
      <p:pic>
        <p:nvPicPr>
          <p:cNvPr id="28" name="Obraz 27">
            <a:extLst>
              <a:ext uri="{FF2B5EF4-FFF2-40B4-BE49-F238E27FC236}">
                <a16:creationId xmlns:a16="http://schemas.microsoft.com/office/drawing/2014/main" id="{7E3F8DBC-0D86-4A87-B80E-1209AC8C45A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7048" y="5846001"/>
            <a:ext cx="10097758" cy="751766"/>
          </a:xfrm>
          <a:prstGeom prst="rect">
            <a:avLst/>
          </a:prstGeom>
        </p:spPr>
      </p:pic>
      <p:pic>
        <p:nvPicPr>
          <p:cNvPr id="29" name="Obraz 28" descr="Logo rocznicowe: 25 lat Samorządu Województwa Pomorskiego.">
            <a:extLst>
              <a:ext uri="{FF2B5EF4-FFF2-40B4-BE49-F238E27FC236}">
                <a16:creationId xmlns:a16="http://schemas.microsoft.com/office/drawing/2014/main" id="{81D43660-ADF3-43C6-A90B-7E0A413FEDB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30326" y="417780"/>
            <a:ext cx="2744050" cy="1062332"/>
          </a:xfrm>
          <a:prstGeom prst="rect">
            <a:avLst/>
          </a:prstGeom>
        </p:spPr>
      </p:pic>
    </p:spTree>
    <p:extLst>
      <p:ext uri="{BB962C8B-B14F-4D97-AF65-F5344CB8AC3E}">
        <p14:creationId xmlns:p14="http://schemas.microsoft.com/office/powerpoint/2010/main" val="211643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69419" y="1799461"/>
            <a:ext cx="9853164" cy="3915966"/>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9419" y="1799460"/>
            <a:ext cx="4514751" cy="653253"/>
          </a:xfrm>
          <a:prstGeom prst="rect">
            <a:avLst/>
          </a:prstGeom>
        </p:spPr>
      </p:pic>
      <p:sp>
        <p:nvSpPr>
          <p:cNvPr id="2" name="Title 1"/>
          <p:cNvSpPr>
            <a:spLocks noGrp="1"/>
          </p:cNvSpPr>
          <p:nvPr>
            <p:ph type="ctrTitle"/>
          </p:nvPr>
        </p:nvSpPr>
        <p:spPr>
          <a:xfrm>
            <a:off x="1580332" y="2785254"/>
            <a:ext cx="9031400" cy="986800"/>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21.11.2024</a:t>
            </a:fld>
            <a:endParaRPr lang="pl-PL" dirty="0"/>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744346" y="1128866"/>
            <a:ext cx="434459" cy="345636"/>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556811" y="495200"/>
            <a:ext cx="434459" cy="345636"/>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574213" y="1128866"/>
            <a:ext cx="434459" cy="345636"/>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864326" y="488325"/>
            <a:ext cx="434459" cy="345636"/>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734959" y="495200"/>
            <a:ext cx="434459" cy="345636"/>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399550" y="1138358"/>
            <a:ext cx="434459" cy="345636"/>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3209564" y="493114"/>
            <a:ext cx="434459" cy="345636"/>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4033303" y="485586"/>
            <a:ext cx="434459" cy="345636"/>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385824" y="481800"/>
            <a:ext cx="434459" cy="345636"/>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4030776" y="1135780"/>
            <a:ext cx="434459" cy="345636"/>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864129" y="1134476"/>
            <a:ext cx="434459" cy="345636"/>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3209564" y="1134476"/>
            <a:ext cx="434459" cy="345636"/>
          </a:xfrm>
          <a:prstGeom prst="rect">
            <a:avLst/>
          </a:prstGeom>
        </p:spPr>
      </p:pic>
      <p:pic>
        <p:nvPicPr>
          <p:cNvPr id="24" name="Obraz 23">
            <a:extLst>
              <a:ext uri="{FF2B5EF4-FFF2-40B4-BE49-F238E27FC236}">
                <a16:creationId xmlns:a16="http://schemas.microsoft.com/office/drawing/2014/main" id="{435F0698-B762-4CA8-B4E7-F5A60425786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7048" y="5846001"/>
            <a:ext cx="10097758" cy="751766"/>
          </a:xfrm>
          <a:prstGeom prst="rect">
            <a:avLst/>
          </a:prstGeom>
        </p:spPr>
      </p:pic>
      <p:pic>
        <p:nvPicPr>
          <p:cNvPr id="26" name="Obraz 25" descr="Logo rocznicowe: 25 lat Samorządu Województwa Pomorskiego.">
            <a:extLst>
              <a:ext uri="{FF2B5EF4-FFF2-40B4-BE49-F238E27FC236}">
                <a16:creationId xmlns:a16="http://schemas.microsoft.com/office/drawing/2014/main" id="{26A9FA7C-9311-4E28-9148-0DF0D28C7CE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30326" y="417780"/>
            <a:ext cx="2744050" cy="1062332"/>
          </a:xfrm>
          <a:prstGeom prst="rect">
            <a:avLst/>
          </a:prstGeom>
        </p:spPr>
      </p:pic>
    </p:spTree>
    <p:extLst>
      <p:ext uri="{BB962C8B-B14F-4D97-AF65-F5344CB8AC3E}">
        <p14:creationId xmlns:p14="http://schemas.microsoft.com/office/powerpoint/2010/main" val="3679300089"/>
      </p:ext>
    </p:extLst>
  </p:cSld>
  <p:clrMapOvr>
    <a:masterClrMapping/>
  </p:clrMapOvr>
  <p:extLst mod="1">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7736987" cy="473665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3222236" y="4082829"/>
            <a:ext cx="7800346"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2" name="Title 1"/>
          <p:cNvSpPr>
            <a:spLocks noGrp="1"/>
          </p:cNvSpPr>
          <p:nvPr>
            <p:ph type="ctrTitle"/>
          </p:nvPr>
        </p:nvSpPr>
        <p:spPr>
          <a:xfrm>
            <a:off x="3617991" y="5061678"/>
            <a:ext cx="6993665" cy="588349"/>
          </a:xfrm>
        </p:spPr>
        <p:txBody>
          <a:bodyPr anchor="t" anchorCtr="0">
            <a:normAutofit/>
          </a:bodyPr>
          <a:lstStyle>
            <a:lvl1pPr algn="l">
              <a:lnSpc>
                <a:spcPts val="3175"/>
              </a:lnSpc>
              <a:defRPr sz="2540"/>
            </a:lvl1pPr>
          </a:lstStyle>
          <a:p>
            <a:r>
              <a:rPr lang="pl-PL"/>
              <a:t>Kliknij, aby edytować styl</a:t>
            </a:r>
            <a:endParaRPr lang="en-US" dirty="0"/>
          </a:p>
        </p:txBody>
      </p:sp>
      <p:sp>
        <p:nvSpPr>
          <p:cNvPr id="4" name="Date Placeholder 3"/>
          <p:cNvSpPr>
            <a:spLocks noGrp="1"/>
          </p:cNvSpPr>
          <p:nvPr>
            <p:ph type="dt" sz="half" idx="10"/>
          </p:nvPr>
        </p:nvSpPr>
        <p:spPr>
          <a:xfrm>
            <a:off x="8970199" y="489652"/>
            <a:ext cx="2052383" cy="332686"/>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21.11.2024</a:t>
            </a:fld>
            <a:endParaRPr lang="pl-PL" dirty="0"/>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236" y="4082829"/>
            <a:ext cx="4514751" cy="653253"/>
          </a:xfrm>
          <a:prstGeom prst="rect">
            <a:avLst/>
          </a:prstGeom>
        </p:spPr>
      </p:pic>
      <p:pic>
        <p:nvPicPr>
          <p:cNvPr id="11" name="Obraz 10">
            <a:extLst>
              <a:ext uri="{FF2B5EF4-FFF2-40B4-BE49-F238E27FC236}">
                <a16:creationId xmlns:a16="http://schemas.microsoft.com/office/drawing/2014/main" id="{0CF3E933-1DA6-403F-9323-5B318B9943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7048" y="5846001"/>
            <a:ext cx="10097758" cy="751766"/>
          </a:xfrm>
          <a:prstGeom prst="rect">
            <a:avLst/>
          </a:prstGeom>
        </p:spPr>
      </p:pic>
      <p:pic>
        <p:nvPicPr>
          <p:cNvPr id="8" name="Obraz 7" descr="Logo rocznicowe: 25 lat Samorządu Województwa Pomorskiego.">
            <a:extLst>
              <a:ext uri="{FF2B5EF4-FFF2-40B4-BE49-F238E27FC236}">
                <a16:creationId xmlns:a16="http://schemas.microsoft.com/office/drawing/2014/main" id="{47461BC3-2B77-43FB-8BAB-EFD2EBB038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7760" y="952912"/>
            <a:ext cx="2744050" cy="1062332"/>
          </a:xfrm>
          <a:prstGeom prst="rect">
            <a:avLst/>
          </a:prstGeom>
        </p:spPr>
      </p:pic>
    </p:spTree>
    <p:extLst>
      <p:ext uri="{BB962C8B-B14F-4D97-AF65-F5344CB8AC3E}">
        <p14:creationId xmlns:p14="http://schemas.microsoft.com/office/powerpoint/2010/main" val="1443585217"/>
      </p:ext>
    </p:extLst>
  </p:cSld>
  <p:clrMapOvr>
    <a:masterClrMapping/>
  </p:clrMapOvr>
  <p:extLst mod="1">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3222235" y="4082829"/>
            <a:ext cx="8205842" cy="1959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763924" y="0"/>
            <a:ext cx="7794915" cy="4408303"/>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4453203" y="4082828"/>
            <a:ext cx="4105634" cy="326037"/>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6" name="Prostokąt 5">
            <a:extLst>
              <a:ext uri="{FF2B5EF4-FFF2-40B4-BE49-F238E27FC236}">
                <a16:creationId xmlns:a16="http://schemas.microsoft.com/office/drawing/2014/main" id="{03E2C530-5988-0861-50D8-1C7FE1662A60}"/>
              </a:ext>
            </a:extLst>
          </p:cNvPr>
          <p:cNvSpPr/>
          <p:nvPr userDrawn="1"/>
        </p:nvSpPr>
        <p:spPr>
          <a:xfrm>
            <a:off x="3222237" y="4082828"/>
            <a:ext cx="1230967" cy="3254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2" name="Title 1"/>
          <p:cNvSpPr>
            <a:spLocks noGrp="1"/>
          </p:cNvSpPr>
          <p:nvPr>
            <p:ph type="ctrTitle"/>
          </p:nvPr>
        </p:nvSpPr>
        <p:spPr>
          <a:xfrm>
            <a:off x="3633162" y="4713462"/>
            <a:ext cx="7389421" cy="1197862"/>
          </a:xfrm>
        </p:spPr>
        <p:txBody>
          <a:bodyPr anchor="t" anchorCtr="0">
            <a:normAutofit/>
          </a:bodyPr>
          <a:lstStyle>
            <a:lvl1pPr algn="l">
              <a:lnSpc>
                <a:spcPts val="3175"/>
              </a:lnSpc>
              <a:defRPr sz="2540"/>
            </a:lvl1pPr>
          </a:lstStyle>
          <a:p>
            <a:r>
              <a:rPr lang="pl-PL"/>
              <a:t>Kliknij, aby edytować styl</a:t>
            </a:r>
            <a:endParaRPr lang="en-US" dirty="0"/>
          </a:p>
        </p:txBody>
      </p:sp>
      <p:pic>
        <p:nvPicPr>
          <p:cNvPr id="7" name="Obraz 6" descr="Logo rocznicowe: 25 lat Samorządu Województwa Pomorskiego.">
            <a:extLst>
              <a:ext uri="{FF2B5EF4-FFF2-40B4-BE49-F238E27FC236}">
                <a16:creationId xmlns:a16="http://schemas.microsoft.com/office/drawing/2014/main" id="{8DAA9314-721F-4659-8D76-1CB0F3F0F6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4027" y="685377"/>
            <a:ext cx="2744050" cy="1062332"/>
          </a:xfrm>
          <a:prstGeom prst="rect">
            <a:avLst/>
          </a:prstGeom>
        </p:spPr>
      </p:pic>
    </p:spTree>
    <p:extLst>
      <p:ext uri="{BB962C8B-B14F-4D97-AF65-F5344CB8AC3E}">
        <p14:creationId xmlns:p14="http://schemas.microsoft.com/office/powerpoint/2010/main" val="837831297"/>
      </p:ext>
    </p:extLst>
  </p:cSld>
  <p:clrMapOvr>
    <a:masterClrMapping/>
  </p:clrMapOvr>
  <p:extLst mod="1">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40760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64805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6095999" y="816316"/>
            <a:ext cx="4926147" cy="979757"/>
          </a:xfrm>
        </p:spPr>
        <p:txBody>
          <a:bodyPr/>
          <a:lstStyle/>
          <a:p>
            <a:r>
              <a:rPr lang="pl-PL"/>
              <a:t>Kliknij, aby edytować styl</a:t>
            </a:r>
            <a:endParaRPr lang="en-US" dirty="0"/>
          </a:p>
        </p:txBody>
      </p:sp>
      <p:sp>
        <p:nvSpPr>
          <p:cNvPr id="3" name="Content Placeholder 2"/>
          <p:cNvSpPr>
            <a:spLocks noGrp="1"/>
          </p:cNvSpPr>
          <p:nvPr>
            <p:ph sz="half" idx="1"/>
          </p:nvPr>
        </p:nvSpPr>
        <p:spPr>
          <a:xfrm>
            <a:off x="6096000" y="1796072"/>
            <a:ext cx="4926582" cy="4245613"/>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816566"/>
            <a:ext cx="5685980" cy="5225119"/>
          </a:xfrm>
          <a:solidFill>
            <a:schemeClr val="bg1">
              <a:lumMod val="95000"/>
            </a:schemeClr>
          </a:solidFill>
        </p:spPr>
        <p:txBody>
          <a:bodyPr anchor="ctr" anchorCtr="0"/>
          <a:lstStyle>
            <a:lvl1pPr algn="ctr">
              <a:buFont typeface="Arial" panose="020B0604020202020204" pitchFamily="34" charset="0"/>
              <a:buNone/>
              <a:defRPr sz="907"/>
            </a:lvl1pPr>
          </a:lstStyle>
          <a:p>
            <a:r>
              <a:rPr lang="pl-PL"/>
              <a:t>Kliknij ikonę, aby dodać obraz</a:t>
            </a:r>
            <a:endParaRPr lang="pl-PL" dirty="0"/>
          </a:p>
        </p:txBody>
      </p:sp>
    </p:spTree>
    <p:extLst>
      <p:ext uri="{BB962C8B-B14F-4D97-AF65-F5344CB8AC3E}">
        <p14:creationId xmlns:p14="http://schemas.microsoft.com/office/powerpoint/2010/main" val="3119884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105438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1496231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9419" y="816316"/>
            <a:ext cx="9852728" cy="979757"/>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169854" y="1796072"/>
            <a:ext cx="9852729" cy="4245613"/>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169812" y="0"/>
            <a:ext cx="1232383" cy="162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402195" y="0"/>
            <a:ext cx="8619951"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9789804" y="6368269"/>
            <a:ext cx="1231537" cy="163293"/>
          </a:xfrm>
          <a:prstGeom prst="rect">
            <a:avLst/>
          </a:prstGeom>
          <a:noFill/>
        </p:spPr>
        <p:txBody>
          <a:bodyPr vert="horz" lIns="0" tIns="72000" rIns="0" bIns="72000" rtlCol="0" anchor="ctr" anchorCtr="0"/>
          <a:lstStyle>
            <a:lvl1pPr algn="r">
              <a:defRPr sz="907">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718160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p:txStyles>
    <p:title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p:titleStyle>
    <p:bodyStyle>
      <a:lvl1pPr marL="228602" indent="-228602" algn="l" defTabSz="914406" rtl="0" eaLnBrk="1" latinLnBrk="0" hangingPunct="1">
        <a:lnSpc>
          <a:spcPts val="2177"/>
        </a:lnSpc>
        <a:spcBef>
          <a:spcPts val="1000"/>
        </a:spcBef>
        <a:buClr>
          <a:schemeClr val="accent1"/>
        </a:buClr>
        <a:buFontTx/>
        <a:buBlip>
          <a:blip r:embed="rId12"/>
        </a:buBlip>
        <a:defRPr sz="1633" kern="1200">
          <a:solidFill>
            <a:schemeClr val="tx1"/>
          </a:solidFill>
          <a:latin typeface="Open Sans" pitchFamily="2" charset="0"/>
          <a:ea typeface="Open Sans" pitchFamily="2" charset="0"/>
          <a:cs typeface="Open Sans" pitchFamily="2" charset="0"/>
        </a:defRPr>
      </a:lvl1pPr>
      <a:lvl2pPr marL="685804" indent="-228602" algn="l" defTabSz="914406" rtl="0" eaLnBrk="1" latinLnBrk="0" hangingPunct="1">
        <a:lnSpc>
          <a:spcPts val="2177"/>
        </a:lnSpc>
        <a:spcBef>
          <a:spcPts val="500"/>
        </a:spcBef>
        <a:buFontTx/>
        <a:buBlip>
          <a:blip r:embed="rId13"/>
        </a:buBlip>
        <a:defRPr sz="1633" kern="1200">
          <a:solidFill>
            <a:schemeClr val="tx1"/>
          </a:solidFill>
          <a:latin typeface="Open Sans" pitchFamily="2" charset="0"/>
          <a:ea typeface="Open Sans" pitchFamily="2" charset="0"/>
          <a:cs typeface="Open Sans" pitchFamily="2" charset="0"/>
        </a:defRPr>
      </a:lvl2pPr>
      <a:lvl3pPr marL="1143008" indent="-228602" algn="l" defTabSz="914406" rtl="0" eaLnBrk="1" latinLnBrk="0" hangingPunct="1">
        <a:lnSpc>
          <a:spcPts val="2177"/>
        </a:lnSpc>
        <a:spcBef>
          <a:spcPts val="500"/>
        </a:spcBef>
        <a:buFontTx/>
        <a:buBlip>
          <a:blip r:embed="rId14"/>
        </a:buBlip>
        <a:defRPr sz="1633" kern="1200">
          <a:solidFill>
            <a:schemeClr val="tx1"/>
          </a:solidFill>
          <a:latin typeface="Open Sans" pitchFamily="2" charset="0"/>
          <a:ea typeface="Open Sans" pitchFamily="2" charset="0"/>
          <a:cs typeface="Open Sans" pitchFamily="2" charset="0"/>
        </a:defRPr>
      </a:lvl3pPr>
      <a:lvl4pPr marL="1600210"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413"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www.gov.pl/web/infrastruktura/przyjeto-program-inwestycyjny-w-zakresie-poprawy-jakosci-i-ograniczenia-strat-wody-przeznaczonej-do-spozycia-przez-ludzi" TargetMode="External"/><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www.funduszeeuropejskie.gov.pl/strony/o-funduszach/dokumenty/wytyczne-dotyczace-realizacji-zasad-rownosciowych-w-ramach-funduszy-unijnych-na-lata-2021-2027-1/"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25DFE087-241F-462B-A006-EBC64C86C3E3}"/>
              </a:ext>
            </a:extLst>
          </p:cNvPr>
          <p:cNvPicPr>
            <a:picLocks noChangeAspect="1"/>
          </p:cNvPicPr>
          <p:nvPr/>
        </p:nvPicPr>
        <p:blipFill rotWithShape="1">
          <a:blip r:embed="rId3">
            <a:extLst>
              <a:ext uri="{28A0092B-C50C-407E-A947-70E740481C1C}">
                <a14:useLocalDpi xmlns:a14="http://schemas.microsoft.com/office/drawing/2010/main" val="0"/>
              </a:ext>
            </a:extLst>
          </a:blip>
          <a:srcRect l="19693" t="26054" r="22387" b="22462"/>
          <a:stretch/>
        </p:blipFill>
        <p:spPr>
          <a:xfrm>
            <a:off x="1150789" y="1795613"/>
            <a:ext cx="9904307" cy="3946819"/>
          </a:xfrm>
          <a:prstGeom prst="rect">
            <a:avLst/>
          </a:prstGeom>
        </p:spPr>
      </p:pic>
      <p:sp>
        <p:nvSpPr>
          <p:cNvPr id="2" name="Tytuł 1">
            <a:extLst>
              <a:ext uri="{FF2B5EF4-FFF2-40B4-BE49-F238E27FC236}">
                <a16:creationId xmlns:a16="http://schemas.microsoft.com/office/drawing/2014/main" id="{F93568BE-245E-449B-9BA3-0D02E7BF7EC3}"/>
              </a:ext>
            </a:extLst>
          </p:cNvPr>
          <p:cNvSpPr>
            <a:spLocks noGrp="1"/>
          </p:cNvSpPr>
          <p:nvPr>
            <p:ph type="ctrTitle"/>
          </p:nvPr>
        </p:nvSpPr>
        <p:spPr>
          <a:xfrm>
            <a:off x="2455548" y="2548088"/>
            <a:ext cx="7862207" cy="1004864"/>
          </a:xfrm>
        </p:spPr>
        <p:txBody>
          <a:bodyPr>
            <a:noAutofit/>
          </a:bodyPr>
          <a:lstStyle/>
          <a:p>
            <a:br>
              <a:rPr lang="pl-PL" sz="2400" dirty="0"/>
            </a:br>
            <a:r>
              <a:rPr lang="pl-PL" sz="2400" dirty="0">
                <a:solidFill>
                  <a:schemeClr val="accent1"/>
                </a:solidFill>
              </a:rPr>
              <a:t>Kryteria wyboru projektów dla Działania 2.12. Zrównoważona gospodarka wodna (projekty dot.</a:t>
            </a:r>
            <a:r>
              <a:rPr lang="pl-PL" dirty="0"/>
              <a:t> </a:t>
            </a:r>
            <a:r>
              <a:rPr lang="pl-PL" sz="2400" dirty="0">
                <a:solidFill>
                  <a:schemeClr val="accent1"/>
                </a:solidFill>
              </a:rPr>
              <a:t>zaopatrzenia w wodę pitną) programu regionalnego Fundusze Europejskie dla Pomorza 2021-2027 </a:t>
            </a:r>
          </a:p>
        </p:txBody>
      </p:sp>
      <p:sp>
        <p:nvSpPr>
          <p:cNvPr id="3" name="Tytuł 1">
            <a:extLst>
              <a:ext uri="{FF2B5EF4-FFF2-40B4-BE49-F238E27FC236}">
                <a16:creationId xmlns:a16="http://schemas.microsoft.com/office/drawing/2014/main" id="{C96AA398-3522-410B-85E9-4B36BB6C7778}"/>
              </a:ext>
            </a:extLst>
          </p:cNvPr>
          <p:cNvSpPr txBox="1">
            <a:spLocks/>
          </p:cNvSpPr>
          <p:nvPr/>
        </p:nvSpPr>
        <p:spPr>
          <a:xfrm>
            <a:off x="2986466" y="4478243"/>
            <a:ext cx="7184985" cy="1004864"/>
          </a:xfrm>
          <a:prstGeom prst="rect">
            <a:avLst/>
          </a:prstGeom>
        </p:spPr>
        <p:txBody>
          <a:bodyPr vert="horz" lIns="0" tIns="0" rIns="0" bIns="0" rtlCol="0" anchor="t" anchorCtr="0">
            <a:noAutofit/>
          </a:bodyPr>
          <a:lstStyle>
            <a:lvl1pPr algn="l" defTabSz="914406" rtl="0" eaLnBrk="1" latinLnBrk="0" hangingPunct="1">
              <a:lnSpc>
                <a:spcPts val="3629"/>
              </a:lnSpc>
              <a:spcBef>
                <a:spcPct val="0"/>
              </a:spcBef>
              <a:buNone/>
              <a:defRPr sz="2903" b="1" kern="1200">
                <a:solidFill>
                  <a:schemeClr val="tx2"/>
                </a:solidFill>
                <a:latin typeface="Open Sans" pitchFamily="2" charset="0"/>
                <a:ea typeface="Open Sans" pitchFamily="2" charset="0"/>
                <a:cs typeface="Open Sans" pitchFamily="2" charset="0"/>
              </a:defRPr>
            </a:lvl1pPr>
          </a:lstStyle>
          <a:p>
            <a:endParaRPr lang="pl-PL" sz="1814" dirty="0"/>
          </a:p>
        </p:txBody>
      </p:sp>
      <p:pic>
        <p:nvPicPr>
          <p:cNvPr id="7" name="Obraz 6">
            <a:extLst>
              <a:ext uri="{FF2B5EF4-FFF2-40B4-BE49-F238E27FC236}">
                <a16:creationId xmlns:a16="http://schemas.microsoft.com/office/drawing/2014/main" id="{7A06C2F1-71EA-4E18-8017-B755E1117D1D}"/>
              </a:ext>
            </a:extLst>
          </p:cNvPr>
          <p:cNvPicPr>
            <a:picLocks noChangeAspect="1"/>
          </p:cNvPicPr>
          <p:nvPr/>
        </p:nvPicPr>
        <p:blipFill>
          <a:blip r:embed="rId4"/>
          <a:stretch>
            <a:fillRect/>
          </a:stretch>
        </p:blipFill>
        <p:spPr>
          <a:xfrm>
            <a:off x="1150789" y="1795613"/>
            <a:ext cx="9904307" cy="752475"/>
          </a:xfrm>
          <a:prstGeom prst="rect">
            <a:avLst/>
          </a:prstGeom>
        </p:spPr>
      </p:pic>
    </p:spTree>
    <p:extLst>
      <p:ext uri="{BB962C8B-B14F-4D97-AF65-F5344CB8AC3E}">
        <p14:creationId xmlns:p14="http://schemas.microsoft.com/office/powerpoint/2010/main" val="148101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4027B1D-199F-4820-B8E2-E1698EA76B87}"/>
              </a:ext>
            </a:extLst>
          </p:cNvPr>
          <p:cNvSpPr>
            <a:spLocks noGrp="1"/>
          </p:cNvSpPr>
          <p:nvPr>
            <p:ph idx="1"/>
          </p:nvPr>
        </p:nvSpPr>
        <p:spPr>
          <a:xfrm>
            <a:off x="860359" y="954592"/>
            <a:ext cx="10257075" cy="5757103"/>
          </a:xfrm>
        </p:spPr>
        <p:txBody>
          <a:bodyPr>
            <a:noAutofit/>
          </a:bodyPr>
          <a:lstStyle/>
          <a:p>
            <a:pPr marL="0" lvl="3" indent="0">
              <a:lnSpc>
                <a:spcPct val="114000"/>
              </a:lnSpc>
              <a:spcBef>
                <a:spcPts val="0"/>
              </a:spcBef>
              <a:spcAft>
                <a:spcPts val="600"/>
              </a:spcAft>
              <a:buClr>
                <a:schemeClr val="accent1"/>
              </a:buClr>
              <a:buNone/>
            </a:pPr>
            <a:r>
              <a:rPr lang="pl-PL" sz="1800" b="1" dirty="0">
                <a:solidFill>
                  <a:schemeClr val="accent1"/>
                </a:solidFill>
                <a:latin typeface="+mn-lt"/>
              </a:rPr>
              <a:t>Obszar A. Zgodność z logiką interwencji Programu </a:t>
            </a:r>
          </a:p>
          <a:p>
            <a:pPr marL="228602" lvl="3">
              <a:lnSpc>
                <a:spcPct val="114000"/>
              </a:lnSpc>
              <a:spcBef>
                <a:spcPts val="0"/>
              </a:spcBef>
              <a:buClr>
                <a:schemeClr val="accent1"/>
              </a:buClr>
              <a:buFont typeface="Wingdings" panose="05000000000000000000" pitchFamily="2" charset="2"/>
              <a:buChar char="§"/>
            </a:pPr>
            <a:r>
              <a:rPr lang="pl-PL" sz="1800" b="1" dirty="0">
                <a:latin typeface="+mn-lt"/>
              </a:rPr>
              <a:t>Potrzeba realizacji projektu</a:t>
            </a:r>
          </a:p>
          <a:p>
            <a:pPr marL="542925" lvl="1" indent="-285750" defTabSz="914400">
              <a:lnSpc>
                <a:spcPct val="114000"/>
              </a:lnSpc>
              <a:spcBef>
                <a:spcPts val="0"/>
              </a:spcBef>
              <a:spcAft>
                <a:spcPts val="600"/>
              </a:spcAft>
              <a:buClr>
                <a:schemeClr val="accent1"/>
              </a:buClr>
              <a:buFont typeface="Courier New" panose="02070309020205020404" pitchFamily="49" charset="0"/>
              <a:buChar char="o"/>
            </a:pPr>
            <a:r>
              <a:rPr lang="pl-PL" sz="1800" dirty="0">
                <a:latin typeface="+mn-lt"/>
              </a:rPr>
              <a:t>odpowiedź na zdiagnozowaną potrzebę i pilność proponowanych działań proponowanych przez wnioskodawcę. </a:t>
            </a:r>
            <a:r>
              <a:rPr lang="pl-PL" sz="1800" b="1" dirty="0">
                <a:latin typeface="+mn-lt"/>
              </a:rPr>
              <a:t>W zakresie zaopatrzenia w wodę pitną</a:t>
            </a:r>
            <a:r>
              <a:rPr lang="pl-PL" sz="1800" dirty="0">
                <a:latin typeface="+mn-lt"/>
              </a:rPr>
              <a:t> </a:t>
            </a:r>
            <a:r>
              <a:rPr lang="pl-PL" sz="1800" b="1" dirty="0">
                <a:latin typeface="+mn-lt"/>
              </a:rPr>
              <a:t>kluczowy dla oceny będzie zapis klasyfikujący projekt w kolumnie „ostateczna kategoryzacja inwestycji”</a:t>
            </a:r>
            <a:r>
              <a:rPr lang="pl-PL" sz="1800" dirty="0">
                <a:latin typeface="+mn-lt"/>
              </a:rPr>
              <a:t> w załącznikach 1 lub 2 do </a:t>
            </a:r>
            <a:r>
              <a:rPr lang="pl-PL" sz="1800" b="1" dirty="0">
                <a:latin typeface="+mn-lt"/>
              </a:rPr>
              <a:t>Programu inwestycyjnego w zakresie poprawy jakości i ograniczenia strat wody przeznaczonej do spożycia przez ludzi</a:t>
            </a:r>
            <a:r>
              <a:rPr lang="pl-PL" sz="1800" dirty="0">
                <a:latin typeface="+mn-lt"/>
              </a:rPr>
              <a:t>:</a:t>
            </a:r>
          </a:p>
        </p:txBody>
      </p:sp>
      <p:sp>
        <p:nvSpPr>
          <p:cNvPr id="4" name="Symbol zastępczy numeru slajdu 3">
            <a:extLst>
              <a:ext uri="{FF2B5EF4-FFF2-40B4-BE49-F238E27FC236}">
                <a16:creationId xmlns:a16="http://schemas.microsoft.com/office/drawing/2014/main" id="{B481FEA5-196E-4BBE-BA88-08AB29B199AC}"/>
              </a:ext>
            </a:extLst>
          </p:cNvPr>
          <p:cNvSpPr>
            <a:spLocks noGrp="1"/>
          </p:cNvSpPr>
          <p:nvPr>
            <p:ph type="sldNum" sz="quarter" idx="10"/>
          </p:nvPr>
        </p:nvSpPr>
        <p:spPr/>
        <p:txBody>
          <a:bodyPr/>
          <a:lstStyle/>
          <a:p>
            <a:fld id="{EB4015AA-59F6-416B-87A6-8E3D940284E2}" type="slidenum">
              <a:rPr lang="pl-PL" sz="1200" smtClean="0"/>
              <a:pPr/>
              <a:t>10</a:t>
            </a:fld>
            <a:endParaRPr lang="pl-PL" sz="1200" dirty="0"/>
          </a:p>
        </p:txBody>
      </p:sp>
      <p:sp>
        <p:nvSpPr>
          <p:cNvPr id="7" name="Tytuł 1">
            <a:extLst>
              <a:ext uri="{FF2B5EF4-FFF2-40B4-BE49-F238E27FC236}">
                <a16:creationId xmlns:a16="http://schemas.microsoft.com/office/drawing/2014/main" id="{9F8A8CDF-1785-487D-98CF-B0BBD18EDB74}"/>
              </a:ext>
            </a:extLst>
          </p:cNvPr>
          <p:cNvSpPr>
            <a:spLocks noGrp="1"/>
          </p:cNvSpPr>
          <p:nvPr>
            <p:ph type="title"/>
          </p:nvPr>
        </p:nvSpPr>
        <p:spPr>
          <a:xfrm>
            <a:off x="857565" y="341019"/>
            <a:ext cx="9852728" cy="530637"/>
          </a:xfrm>
        </p:spPr>
        <p:txBody>
          <a:bodyPr>
            <a:normAutofit/>
          </a:bodyPr>
          <a:lstStyle/>
          <a:p>
            <a:r>
              <a:rPr lang="pl-PL" sz="2400" dirty="0"/>
              <a:t>Kryteria wyboru projektów – strategiczne – ocena punktowa </a:t>
            </a:r>
          </a:p>
        </p:txBody>
      </p:sp>
      <p:sp>
        <p:nvSpPr>
          <p:cNvPr id="5" name="Prostokąt 4">
            <a:extLst>
              <a:ext uri="{FF2B5EF4-FFF2-40B4-BE49-F238E27FC236}">
                <a16:creationId xmlns:a16="http://schemas.microsoft.com/office/drawing/2014/main" id="{12ED07E0-4B93-40E3-9A20-0A469C67ED54}"/>
              </a:ext>
            </a:extLst>
          </p:cNvPr>
          <p:cNvSpPr/>
          <p:nvPr/>
        </p:nvSpPr>
        <p:spPr>
          <a:xfrm>
            <a:off x="4163354" y="1135417"/>
            <a:ext cx="3005759" cy="584775"/>
          </a:xfrm>
          <a:prstGeom prst="rect">
            <a:avLst/>
          </a:prstGeom>
          <a:noFill/>
        </p:spPr>
        <p:txBody>
          <a:bodyPr wrap="square" lIns="91440" tIns="45720" rIns="91440" bIns="45720">
            <a:spAutoFit/>
          </a:bodyPr>
          <a:lstStyle/>
          <a:p>
            <a:pPr algn="ctr"/>
            <a:r>
              <a:rPr lang="pl-PL"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max </a:t>
            </a:r>
            <a:r>
              <a:rPr lang="pl-PL"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20</a:t>
            </a:r>
            <a:r>
              <a:rPr lang="pl-PL"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pkt</a:t>
            </a:r>
          </a:p>
        </p:txBody>
      </p:sp>
      <p:grpSp>
        <p:nvGrpSpPr>
          <p:cNvPr id="10" name="Grupa 9">
            <a:extLst>
              <a:ext uri="{FF2B5EF4-FFF2-40B4-BE49-F238E27FC236}">
                <a16:creationId xmlns:a16="http://schemas.microsoft.com/office/drawing/2014/main" id="{449D3DF8-75CC-4522-8E91-39D2A6EBED43}"/>
              </a:ext>
            </a:extLst>
          </p:cNvPr>
          <p:cNvGrpSpPr/>
          <p:nvPr/>
        </p:nvGrpSpPr>
        <p:grpSpPr>
          <a:xfrm>
            <a:off x="10167326" y="420745"/>
            <a:ext cx="1508760" cy="1508760"/>
            <a:chOff x="9789804" y="3872161"/>
            <a:chExt cx="1508760" cy="1508760"/>
          </a:xfrm>
        </p:grpSpPr>
        <p:sp>
          <p:nvSpPr>
            <p:cNvPr id="11" name="Owal 10">
              <a:extLst>
                <a:ext uri="{FF2B5EF4-FFF2-40B4-BE49-F238E27FC236}">
                  <a16:creationId xmlns:a16="http://schemas.microsoft.com/office/drawing/2014/main" id="{194861BB-FB4D-4907-B81E-27C3FE774DCB}"/>
                </a:ext>
              </a:extLst>
            </p:cNvPr>
            <p:cNvSpPr/>
            <p:nvPr/>
          </p:nvSpPr>
          <p:spPr>
            <a:xfrm>
              <a:off x="9789804" y="3872161"/>
              <a:ext cx="1508760" cy="150876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2" name="Picture 14" descr="Strategic - Free seo and web icons">
              <a:extLst>
                <a:ext uri="{FF2B5EF4-FFF2-40B4-BE49-F238E27FC236}">
                  <a16:creationId xmlns:a16="http://schemas.microsoft.com/office/drawing/2014/main" id="{DB60B5DE-2191-4FF6-A85A-4E01B45F1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9890" y="4142247"/>
              <a:ext cx="968587" cy="9685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upa 21">
            <a:extLst>
              <a:ext uri="{FF2B5EF4-FFF2-40B4-BE49-F238E27FC236}">
                <a16:creationId xmlns:a16="http://schemas.microsoft.com/office/drawing/2014/main" id="{D33FCCA9-7B3C-4326-9228-536973C2AA8C}"/>
              </a:ext>
            </a:extLst>
          </p:cNvPr>
          <p:cNvGrpSpPr/>
          <p:nvPr/>
        </p:nvGrpSpPr>
        <p:grpSpPr>
          <a:xfrm>
            <a:off x="2737328" y="3247070"/>
            <a:ext cx="6717344" cy="1805784"/>
            <a:chOff x="2737328" y="4279392"/>
            <a:chExt cx="6717344" cy="1805784"/>
          </a:xfrm>
        </p:grpSpPr>
        <p:grpSp>
          <p:nvGrpSpPr>
            <p:cNvPr id="19" name="Grupa 18">
              <a:extLst>
                <a:ext uri="{FF2B5EF4-FFF2-40B4-BE49-F238E27FC236}">
                  <a16:creationId xmlns:a16="http://schemas.microsoft.com/office/drawing/2014/main" id="{B3335172-2A83-4EED-9626-452D0D96C4F0}"/>
                </a:ext>
              </a:extLst>
            </p:cNvPr>
            <p:cNvGrpSpPr/>
            <p:nvPr/>
          </p:nvGrpSpPr>
          <p:grpSpPr>
            <a:xfrm>
              <a:off x="2737328" y="5060405"/>
              <a:ext cx="6717344" cy="1024771"/>
              <a:chOff x="1625157" y="3297056"/>
              <a:chExt cx="6717344" cy="1024771"/>
            </a:xfrm>
          </p:grpSpPr>
          <p:pic>
            <p:nvPicPr>
              <p:cNvPr id="13" name="Obraz 12">
                <a:extLst>
                  <a:ext uri="{FF2B5EF4-FFF2-40B4-BE49-F238E27FC236}">
                    <a16:creationId xmlns:a16="http://schemas.microsoft.com/office/drawing/2014/main" id="{F77CEE4E-D4F3-47B5-AA95-7ED3EC0B5EC2}"/>
                  </a:ext>
                </a:extLst>
              </p:cNvPr>
              <p:cNvPicPr>
                <a:picLocks noChangeAspect="1"/>
              </p:cNvPicPr>
              <p:nvPr/>
            </p:nvPicPr>
            <p:blipFill>
              <a:blip r:embed="rId4"/>
              <a:stretch>
                <a:fillRect/>
              </a:stretch>
            </p:blipFill>
            <p:spPr>
              <a:xfrm>
                <a:off x="4193254" y="3297056"/>
                <a:ext cx="1590675" cy="647700"/>
              </a:xfrm>
              <a:prstGeom prst="rect">
                <a:avLst/>
              </a:prstGeom>
            </p:spPr>
          </p:pic>
          <p:pic>
            <p:nvPicPr>
              <p:cNvPr id="14" name="Obraz 13">
                <a:extLst>
                  <a:ext uri="{FF2B5EF4-FFF2-40B4-BE49-F238E27FC236}">
                    <a16:creationId xmlns:a16="http://schemas.microsoft.com/office/drawing/2014/main" id="{AB943E07-5FE0-4743-AE47-FE5BD87E330B}"/>
                  </a:ext>
                </a:extLst>
              </p:cNvPr>
              <p:cNvPicPr>
                <a:picLocks noChangeAspect="1"/>
              </p:cNvPicPr>
              <p:nvPr/>
            </p:nvPicPr>
            <p:blipFill>
              <a:blip r:embed="rId5"/>
              <a:stretch>
                <a:fillRect/>
              </a:stretch>
            </p:blipFill>
            <p:spPr>
              <a:xfrm>
                <a:off x="6780401" y="3304795"/>
                <a:ext cx="1562100" cy="647700"/>
              </a:xfrm>
              <a:prstGeom prst="rect">
                <a:avLst/>
              </a:prstGeom>
            </p:spPr>
          </p:pic>
          <p:pic>
            <p:nvPicPr>
              <p:cNvPr id="15" name="Obraz 14">
                <a:extLst>
                  <a:ext uri="{FF2B5EF4-FFF2-40B4-BE49-F238E27FC236}">
                    <a16:creationId xmlns:a16="http://schemas.microsoft.com/office/drawing/2014/main" id="{37C5B9E8-C495-4294-9AE8-D9667F3D0C60}"/>
                  </a:ext>
                </a:extLst>
              </p:cNvPr>
              <p:cNvPicPr>
                <a:picLocks noChangeAspect="1"/>
              </p:cNvPicPr>
              <p:nvPr/>
            </p:nvPicPr>
            <p:blipFill>
              <a:blip r:embed="rId6"/>
              <a:stretch>
                <a:fillRect/>
              </a:stretch>
            </p:blipFill>
            <p:spPr>
              <a:xfrm>
                <a:off x="1625157" y="3297056"/>
                <a:ext cx="1571625" cy="647700"/>
              </a:xfrm>
              <a:prstGeom prst="rect">
                <a:avLst/>
              </a:prstGeom>
            </p:spPr>
          </p:pic>
          <p:sp>
            <p:nvSpPr>
              <p:cNvPr id="16" name="Prostokąt 15">
                <a:extLst>
                  <a:ext uri="{FF2B5EF4-FFF2-40B4-BE49-F238E27FC236}">
                    <a16:creationId xmlns:a16="http://schemas.microsoft.com/office/drawing/2014/main" id="{2E538066-4293-4AA5-8664-2BFD66A5594B}"/>
                  </a:ext>
                </a:extLst>
              </p:cNvPr>
              <p:cNvSpPr/>
              <p:nvPr/>
            </p:nvSpPr>
            <p:spPr>
              <a:xfrm>
                <a:off x="2077159" y="3952495"/>
                <a:ext cx="667619" cy="36933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pl-PL" b="1" cap="none" spc="0" dirty="0">
                    <a:ln/>
                    <a:solidFill>
                      <a:schemeClr val="accent4"/>
                    </a:solidFill>
                    <a:effectLst/>
                  </a:rPr>
                  <a:t>0 pkt</a:t>
                </a:r>
              </a:p>
            </p:txBody>
          </p:sp>
          <p:sp>
            <p:nvSpPr>
              <p:cNvPr id="17" name="Prostokąt 16">
                <a:extLst>
                  <a:ext uri="{FF2B5EF4-FFF2-40B4-BE49-F238E27FC236}">
                    <a16:creationId xmlns:a16="http://schemas.microsoft.com/office/drawing/2014/main" id="{E38A4499-3D1D-45B5-9ABC-98102925488C}"/>
                  </a:ext>
                </a:extLst>
              </p:cNvPr>
              <p:cNvSpPr/>
              <p:nvPr/>
            </p:nvSpPr>
            <p:spPr>
              <a:xfrm>
                <a:off x="4654782" y="3952495"/>
                <a:ext cx="667619" cy="36933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pl-PL" b="1" cap="none" spc="0" dirty="0">
                    <a:ln/>
                    <a:solidFill>
                      <a:schemeClr val="accent4"/>
                    </a:solidFill>
                    <a:effectLst/>
                  </a:rPr>
                  <a:t>1 pkt</a:t>
                </a:r>
              </a:p>
            </p:txBody>
          </p:sp>
          <p:sp>
            <p:nvSpPr>
              <p:cNvPr id="18" name="Prostokąt 17">
                <a:extLst>
                  <a:ext uri="{FF2B5EF4-FFF2-40B4-BE49-F238E27FC236}">
                    <a16:creationId xmlns:a16="http://schemas.microsoft.com/office/drawing/2014/main" id="{BC1715B2-DA3C-4B94-A9D9-443B4E31BD3D}"/>
                  </a:ext>
                </a:extLst>
              </p:cNvPr>
              <p:cNvSpPr/>
              <p:nvPr/>
            </p:nvSpPr>
            <p:spPr>
              <a:xfrm>
                <a:off x="7227641" y="3944756"/>
                <a:ext cx="667619" cy="36933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pl-PL" b="1" cap="none" spc="0" dirty="0">
                    <a:ln/>
                    <a:solidFill>
                      <a:schemeClr val="accent4"/>
                    </a:solidFill>
                    <a:effectLst/>
                  </a:rPr>
                  <a:t>2 pkt</a:t>
                </a:r>
              </a:p>
            </p:txBody>
          </p:sp>
        </p:grpSp>
        <p:sp>
          <p:nvSpPr>
            <p:cNvPr id="21" name="Prostokąt 20">
              <a:extLst>
                <a:ext uri="{FF2B5EF4-FFF2-40B4-BE49-F238E27FC236}">
                  <a16:creationId xmlns:a16="http://schemas.microsoft.com/office/drawing/2014/main" id="{93F2BEEC-A062-4DE2-A416-40138E573A72}"/>
                </a:ext>
              </a:extLst>
            </p:cNvPr>
            <p:cNvSpPr/>
            <p:nvPr/>
          </p:nvSpPr>
          <p:spPr>
            <a:xfrm>
              <a:off x="2737328" y="4279392"/>
              <a:ext cx="6717344" cy="6477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l-PL" b="1" dirty="0">
                  <a:solidFill>
                    <a:schemeClr val="tx1"/>
                  </a:solidFill>
                </a:rPr>
                <a:t>ostateczna kategoryzacja inwestycji</a:t>
              </a:r>
            </a:p>
          </p:txBody>
        </p:sp>
      </p:grpSp>
      <p:sp>
        <p:nvSpPr>
          <p:cNvPr id="23" name="Prostokąt 22">
            <a:extLst>
              <a:ext uri="{FF2B5EF4-FFF2-40B4-BE49-F238E27FC236}">
                <a16:creationId xmlns:a16="http://schemas.microsoft.com/office/drawing/2014/main" id="{F4E9688B-2847-4B75-B1C9-FD150570A6E6}"/>
              </a:ext>
            </a:extLst>
          </p:cNvPr>
          <p:cNvSpPr/>
          <p:nvPr/>
        </p:nvSpPr>
        <p:spPr>
          <a:xfrm>
            <a:off x="565749" y="5421648"/>
            <a:ext cx="8028781" cy="705899"/>
          </a:xfrm>
          <a:prstGeom prst="rect">
            <a:avLst/>
          </a:prstGeom>
        </p:spPr>
        <p:txBody>
          <a:bodyPr wrap="square">
            <a:spAutoFit/>
          </a:bodyPr>
          <a:lstStyle/>
          <a:p>
            <a:pPr marL="514352" lvl="3" indent="-285750">
              <a:lnSpc>
                <a:spcPct val="114000"/>
              </a:lnSpc>
              <a:spcBef>
                <a:spcPts val="0"/>
              </a:spcBef>
              <a:buClr>
                <a:schemeClr val="accent1"/>
              </a:buClr>
              <a:buFont typeface="Wingdings" panose="05000000000000000000" pitchFamily="2" charset="2"/>
              <a:buChar char="§"/>
            </a:pPr>
            <a:r>
              <a:rPr lang="pl-PL" b="1" dirty="0"/>
              <a:t>Wkład w zakładane efekty</a:t>
            </a:r>
          </a:p>
          <a:p>
            <a:pPr marL="1000125" lvl="2" indent="-285750">
              <a:lnSpc>
                <a:spcPct val="114000"/>
              </a:lnSpc>
              <a:spcAft>
                <a:spcPts val="600"/>
              </a:spcAft>
              <a:buClr>
                <a:schemeClr val="accent1"/>
              </a:buClr>
              <a:buFont typeface="Courier New" panose="02070309020205020404" pitchFamily="49" charset="0"/>
              <a:buChar char="o"/>
            </a:pPr>
            <a:r>
              <a:rPr lang="pl-PL" dirty="0"/>
              <a:t>wkład w osiągnięcie założonych wartości wskaźników.</a:t>
            </a:r>
          </a:p>
        </p:txBody>
      </p:sp>
      <p:sp>
        <p:nvSpPr>
          <p:cNvPr id="24" name="Prostokąt 23">
            <a:extLst>
              <a:ext uri="{FF2B5EF4-FFF2-40B4-BE49-F238E27FC236}">
                <a16:creationId xmlns:a16="http://schemas.microsoft.com/office/drawing/2014/main" id="{BE93F34D-BFEC-4E7C-AEC2-62BE08E57643}"/>
              </a:ext>
            </a:extLst>
          </p:cNvPr>
          <p:cNvSpPr/>
          <p:nvPr/>
        </p:nvSpPr>
        <p:spPr>
          <a:xfrm>
            <a:off x="4264073" y="5192522"/>
            <a:ext cx="3005759" cy="584775"/>
          </a:xfrm>
          <a:prstGeom prst="rect">
            <a:avLst/>
          </a:prstGeom>
          <a:noFill/>
        </p:spPr>
        <p:txBody>
          <a:bodyPr wrap="square" lIns="91440" tIns="45720" rIns="91440" bIns="45720">
            <a:spAutoFit/>
          </a:bodyPr>
          <a:lstStyle/>
          <a:p>
            <a:pPr algn="ctr"/>
            <a:r>
              <a:rPr lang="pl-PL"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max </a:t>
            </a:r>
            <a:r>
              <a:rPr lang="pl-PL"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10</a:t>
            </a:r>
            <a:r>
              <a:rPr lang="pl-PL"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pkt</a:t>
            </a:r>
          </a:p>
        </p:txBody>
      </p:sp>
    </p:spTree>
    <p:extLst>
      <p:ext uri="{BB962C8B-B14F-4D97-AF65-F5344CB8AC3E}">
        <p14:creationId xmlns:p14="http://schemas.microsoft.com/office/powerpoint/2010/main" val="1889320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40F1C78-2551-4F12-95A4-E88CEA69C2A9}"/>
              </a:ext>
            </a:extLst>
          </p:cNvPr>
          <p:cNvSpPr>
            <a:spLocks noGrp="1"/>
          </p:cNvSpPr>
          <p:nvPr>
            <p:ph idx="1"/>
          </p:nvPr>
        </p:nvSpPr>
        <p:spPr>
          <a:xfrm>
            <a:off x="1168612" y="525056"/>
            <a:ext cx="9852729" cy="5632901"/>
          </a:xfrm>
        </p:spPr>
        <p:txBody>
          <a:bodyPr>
            <a:normAutofit/>
          </a:bodyPr>
          <a:lstStyle/>
          <a:p>
            <a:pPr marL="0" indent="0">
              <a:lnSpc>
                <a:spcPct val="114000"/>
              </a:lnSpc>
              <a:spcBef>
                <a:spcPts val="1200"/>
              </a:spcBef>
              <a:spcAft>
                <a:spcPts val="600"/>
              </a:spcAft>
              <a:buNone/>
            </a:pPr>
            <a:r>
              <a:rPr lang="pl-PL" sz="1800" b="1" dirty="0">
                <a:solidFill>
                  <a:schemeClr val="accent1"/>
                </a:solidFill>
                <a:latin typeface="+mn-lt"/>
              </a:rPr>
              <a:t>Obszar B. Oddziaływanie projektu</a:t>
            </a:r>
          </a:p>
          <a:p>
            <a:pPr marL="228602" lvl="3">
              <a:lnSpc>
                <a:spcPct val="114000"/>
              </a:lnSpc>
              <a:spcBef>
                <a:spcPts val="0"/>
              </a:spcBef>
              <a:buClr>
                <a:schemeClr val="accent1"/>
              </a:buClr>
              <a:buFont typeface="Wingdings" panose="05000000000000000000" pitchFamily="2" charset="2"/>
              <a:buChar char="§"/>
            </a:pPr>
            <a:r>
              <a:rPr lang="pl-PL" sz="1800" b="1" dirty="0">
                <a:latin typeface="+mn-lt"/>
              </a:rPr>
              <a:t>Kompleksowość projektu</a:t>
            </a:r>
          </a:p>
          <a:p>
            <a:pPr lvl="1">
              <a:buClr>
                <a:schemeClr val="accent1"/>
              </a:buClr>
              <a:buFont typeface="Courier New" panose="02070309020205020404" pitchFamily="49" charset="0"/>
              <a:buChar char="o"/>
            </a:pPr>
            <a:r>
              <a:rPr lang="pl-PL" sz="1800" dirty="0">
                <a:latin typeface="+mn-lt"/>
              </a:rPr>
              <a:t>dodatkowe elementy i rozwiązania z zakresu rozwoju systemów monitoringu ilościowego i jakościowego wód podziemnych i powierzchniowych przeznaczonych do spożycia oraz prognozowania zagrożeń w wodach podziemnych w ramach projektu infrastrukturalnego,</a:t>
            </a:r>
          </a:p>
          <a:p>
            <a:pPr lvl="1">
              <a:buClr>
                <a:schemeClr val="accent1"/>
              </a:buClr>
              <a:buFont typeface="Courier New" panose="02070309020205020404" pitchFamily="49" charset="0"/>
              <a:buChar char="o"/>
            </a:pPr>
            <a:r>
              <a:rPr lang="pl-PL" sz="1800" dirty="0">
                <a:latin typeface="+mn-lt"/>
              </a:rPr>
              <a:t>możliwość współpracy, polegającej na włączeniu podmiotów z innych państw członkowskich UE lub spoza UE w realizację projektów w obszarze monitoringu ilościowego i jakościowego wód podziemnych i powierzchniowych przeznaczonych do spożycia oraz prognozowania zagrożeń w wodach podziemnych.</a:t>
            </a:r>
          </a:p>
          <a:p>
            <a:pPr lvl="1">
              <a:buClr>
                <a:schemeClr val="accent1"/>
              </a:buClr>
              <a:buFont typeface="Courier New" panose="02070309020205020404" pitchFamily="49" charset="0"/>
              <a:buChar char="o"/>
            </a:pPr>
            <a:r>
              <a:rPr lang="pl-PL" sz="1800" dirty="0">
                <a:latin typeface="+mn-lt"/>
              </a:rPr>
              <a:t>dodatkowe elementy i rozwiązania z zakresu adaptacji do zmian klimatu, w szczególności poprzez zastosowanie błękitno-zielonej infrastruktury.</a:t>
            </a:r>
          </a:p>
          <a:p>
            <a:pPr marL="542925" lvl="1" indent="-285750" defTabSz="914400">
              <a:lnSpc>
                <a:spcPct val="114000"/>
              </a:lnSpc>
              <a:spcBef>
                <a:spcPts val="0"/>
              </a:spcBef>
              <a:buClr>
                <a:schemeClr val="accent1"/>
              </a:buClr>
              <a:buFont typeface="Courier New" panose="02070309020205020404" pitchFamily="49" charset="0"/>
              <a:buChar char="o"/>
            </a:pPr>
            <a:endParaRPr lang="pl-PL" sz="1800" dirty="0">
              <a:latin typeface="+mn-lt"/>
            </a:endParaRPr>
          </a:p>
          <a:p>
            <a:pPr marL="228602" lvl="3">
              <a:lnSpc>
                <a:spcPct val="114000"/>
              </a:lnSpc>
              <a:spcBef>
                <a:spcPts val="600"/>
              </a:spcBef>
              <a:buClr>
                <a:schemeClr val="accent1"/>
              </a:buClr>
              <a:buFont typeface="Wingdings" panose="05000000000000000000" pitchFamily="2" charset="2"/>
              <a:buChar char="§"/>
            </a:pPr>
            <a:r>
              <a:rPr lang="pl-PL" sz="1800" b="1" dirty="0">
                <a:latin typeface="+mn-lt"/>
              </a:rPr>
              <a:t>Komplementarność projektu</a:t>
            </a:r>
          </a:p>
          <a:p>
            <a:pPr marL="742953" lvl="4" indent="-285750">
              <a:lnSpc>
                <a:spcPct val="114000"/>
              </a:lnSpc>
              <a:spcBef>
                <a:spcPts val="600"/>
              </a:spcBef>
              <a:buClr>
                <a:schemeClr val="accent1"/>
              </a:buClr>
              <a:buFont typeface="Courier New" panose="02070309020205020404" pitchFamily="49" charset="0"/>
              <a:buChar char="o"/>
            </a:pPr>
            <a:r>
              <a:rPr lang="pl-PL" sz="1800" dirty="0">
                <a:latin typeface="+mn-lt"/>
              </a:rPr>
              <a:t>powiązanie z innymi projektami w zakresie systemów zaopatrzenia w wodę pitną lub monitoringu ilościowego i jakościowego wód podziemnych i powierzchniowych przeznaczonych do spożycia oraz prognozowania zagrożeń w wodach podziemnych i posiadającym zbliżone cele</a:t>
            </a:r>
          </a:p>
          <a:p>
            <a:endParaRPr lang="pl-PL" dirty="0"/>
          </a:p>
        </p:txBody>
      </p:sp>
      <p:sp>
        <p:nvSpPr>
          <p:cNvPr id="4" name="Symbol zastępczy numeru slajdu 3">
            <a:extLst>
              <a:ext uri="{FF2B5EF4-FFF2-40B4-BE49-F238E27FC236}">
                <a16:creationId xmlns:a16="http://schemas.microsoft.com/office/drawing/2014/main" id="{94277509-AC8F-476E-A57C-FCA969AE1CD8}"/>
              </a:ext>
            </a:extLst>
          </p:cNvPr>
          <p:cNvSpPr>
            <a:spLocks noGrp="1"/>
          </p:cNvSpPr>
          <p:nvPr>
            <p:ph type="sldNum" sz="quarter" idx="10"/>
          </p:nvPr>
        </p:nvSpPr>
        <p:spPr/>
        <p:txBody>
          <a:bodyPr/>
          <a:lstStyle/>
          <a:p>
            <a:fld id="{EB4015AA-59F6-416B-87A6-8E3D940284E2}" type="slidenum">
              <a:rPr lang="pl-PL" smtClean="0"/>
              <a:pPr/>
              <a:t>11</a:t>
            </a:fld>
            <a:endParaRPr lang="pl-PL" dirty="0"/>
          </a:p>
        </p:txBody>
      </p:sp>
      <p:sp>
        <p:nvSpPr>
          <p:cNvPr id="5" name="Prostokąt 4">
            <a:extLst>
              <a:ext uri="{FF2B5EF4-FFF2-40B4-BE49-F238E27FC236}">
                <a16:creationId xmlns:a16="http://schemas.microsoft.com/office/drawing/2014/main" id="{568FA8C0-AAB8-4DC3-B6FE-8583D02B8DD9}"/>
              </a:ext>
            </a:extLst>
          </p:cNvPr>
          <p:cNvSpPr/>
          <p:nvPr/>
        </p:nvSpPr>
        <p:spPr>
          <a:xfrm>
            <a:off x="4291505" y="700043"/>
            <a:ext cx="3005759" cy="584775"/>
          </a:xfrm>
          <a:prstGeom prst="rect">
            <a:avLst/>
          </a:prstGeom>
          <a:noFill/>
        </p:spPr>
        <p:txBody>
          <a:bodyPr wrap="square" lIns="91440" tIns="45720" rIns="91440" bIns="45720">
            <a:spAutoFit/>
          </a:bodyPr>
          <a:lstStyle/>
          <a:p>
            <a:pPr algn="ctr"/>
            <a:r>
              <a:rPr lang="pl-PL"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max </a:t>
            </a:r>
            <a:r>
              <a:rPr lang="pl-PL"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6</a:t>
            </a:r>
            <a:r>
              <a:rPr lang="pl-PL"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pkt</a:t>
            </a:r>
          </a:p>
        </p:txBody>
      </p:sp>
      <p:sp>
        <p:nvSpPr>
          <p:cNvPr id="6" name="Prostokąt 5">
            <a:extLst>
              <a:ext uri="{FF2B5EF4-FFF2-40B4-BE49-F238E27FC236}">
                <a16:creationId xmlns:a16="http://schemas.microsoft.com/office/drawing/2014/main" id="{EDF82F44-57A7-4667-9439-E1BDBE5DC2E5}"/>
              </a:ext>
            </a:extLst>
          </p:cNvPr>
          <p:cNvSpPr/>
          <p:nvPr/>
        </p:nvSpPr>
        <p:spPr>
          <a:xfrm>
            <a:off x="4206161" y="4098563"/>
            <a:ext cx="3005759" cy="584775"/>
          </a:xfrm>
          <a:prstGeom prst="rect">
            <a:avLst/>
          </a:prstGeom>
          <a:noFill/>
        </p:spPr>
        <p:txBody>
          <a:bodyPr wrap="square" lIns="91440" tIns="45720" rIns="91440" bIns="45720">
            <a:spAutoFit/>
          </a:bodyPr>
          <a:lstStyle/>
          <a:p>
            <a:pPr algn="ctr"/>
            <a:r>
              <a:rPr lang="pl-PL"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max </a:t>
            </a:r>
            <a:r>
              <a:rPr lang="pl-PL"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4</a:t>
            </a:r>
            <a:r>
              <a:rPr lang="pl-PL"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pkt</a:t>
            </a:r>
          </a:p>
        </p:txBody>
      </p:sp>
    </p:spTree>
    <p:extLst>
      <p:ext uri="{BB962C8B-B14F-4D97-AF65-F5344CB8AC3E}">
        <p14:creationId xmlns:p14="http://schemas.microsoft.com/office/powerpoint/2010/main" val="3355440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B481FEA5-196E-4BBE-BA88-08AB29B199AC}"/>
              </a:ext>
            </a:extLst>
          </p:cNvPr>
          <p:cNvSpPr>
            <a:spLocks noGrp="1"/>
          </p:cNvSpPr>
          <p:nvPr>
            <p:ph type="sldNum" sz="quarter" idx="10"/>
          </p:nvPr>
        </p:nvSpPr>
        <p:spPr/>
        <p:txBody>
          <a:bodyPr/>
          <a:lstStyle/>
          <a:p>
            <a:fld id="{EB4015AA-59F6-416B-87A6-8E3D940284E2}" type="slidenum">
              <a:rPr lang="pl-PL" sz="1200" smtClean="0"/>
              <a:pPr/>
              <a:t>12</a:t>
            </a:fld>
            <a:endParaRPr lang="pl-PL" sz="1200" dirty="0"/>
          </a:p>
        </p:txBody>
      </p:sp>
      <p:sp>
        <p:nvSpPr>
          <p:cNvPr id="9" name="Tytuł 1">
            <a:extLst>
              <a:ext uri="{FF2B5EF4-FFF2-40B4-BE49-F238E27FC236}">
                <a16:creationId xmlns:a16="http://schemas.microsoft.com/office/drawing/2014/main" id="{B9BD2114-1CA9-4092-AA26-4F67CC08C1DA}"/>
              </a:ext>
            </a:extLst>
          </p:cNvPr>
          <p:cNvSpPr>
            <a:spLocks noGrp="1"/>
          </p:cNvSpPr>
          <p:nvPr>
            <p:ph type="title"/>
          </p:nvPr>
        </p:nvSpPr>
        <p:spPr>
          <a:xfrm>
            <a:off x="375459" y="328401"/>
            <a:ext cx="9852728" cy="530637"/>
          </a:xfrm>
        </p:spPr>
        <p:txBody>
          <a:bodyPr>
            <a:normAutofit/>
          </a:bodyPr>
          <a:lstStyle/>
          <a:p>
            <a:r>
              <a:rPr lang="pl-PL" sz="2400" dirty="0"/>
              <a:t>Kryteria wyboru projektów – strategiczne – ocena punktowa</a:t>
            </a:r>
          </a:p>
        </p:txBody>
      </p:sp>
      <p:grpSp>
        <p:nvGrpSpPr>
          <p:cNvPr id="5" name="Grupa 4">
            <a:extLst>
              <a:ext uri="{FF2B5EF4-FFF2-40B4-BE49-F238E27FC236}">
                <a16:creationId xmlns:a16="http://schemas.microsoft.com/office/drawing/2014/main" id="{7B80D8FB-3098-406C-A1EC-1364D5751E42}"/>
              </a:ext>
            </a:extLst>
          </p:cNvPr>
          <p:cNvGrpSpPr/>
          <p:nvPr/>
        </p:nvGrpSpPr>
        <p:grpSpPr>
          <a:xfrm>
            <a:off x="9941369" y="593719"/>
            <a:ext cx="1508760" cy="1508760"/>
            <a:chOff x="9789804" y="3872161"/>
            <a:chExt cx="1508760" cy="1508760"/>
          </a:xfrm>
        </p:grpSpPr>
        <p:sp>
          <p:nvSpPr>
            <p:cNvPr id="6" name="Owal 5">
              <a:extLst>
                <a:ext uri="{FF2B5EF4-FFF2-40B4-BE49-F238E27FC236}">
                  <a16:creationId xmlns:a16="http://schemas.microsoft.com/office/drawing/2014/main" id="{93FF6E6E-9A86-43DB-B391-EE20D0297D29}"/>
                </a:ext>
              </a:extLst>
            </p:cNvPr>
            <p:cNvSpPr/>
            <p:nvPr/>
          </p:nvSpPr>
          <p:spPr>
            <a:xfrm>
              <a:off x="9789804" y="3872161"/>
              <a:ext cx="1508760" cy="150876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Picture 14" descr="Strategic - Free seo and web icons">
              <a:extLst>
                <a:ext uri="{FF2B5EF4-FFF2-40B4-BE49-F238E27FC236}">
                  <a16:creationId xmlns:a16="http://schemas.microsoft.com/office/drawing/2014/main" id="{21C2DA1A-6D03-442B-857C-083425CC0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9890" y="4142247"/>
              <a:ext cx="968587" cy="96858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Prostokąt 7">
            <a:extLst>
              <a:ext uri="{FF2B5EF4-FFF2-40B4-BE49-F238E27FC236}">
                <a16:creationId xmlns:a16="http://schemas.microsoft.com/office/drawing/2014/main" id="{33A500C0-10BB-4B0F-94F8-A4615D6E5D45}"/>
              </a:ext>
            </a:extLst>
          </p:cNvPr>
          <p:cNvSpPr/>
          <p:nvPr/>
        </p:nvSpPr>
        <p:spPr>
          <a:xfrm>
            <a:off x="4375015" y="1731238"/>
            <a:ext cx="3005759" cy="584775"/>
          </a:xfrm>
          <a:prstGeom prst="rect">
            <a:avLst/>
          </a:prstGeom>
          <a:noFill/>
        </p:spPr>
        <p:txBody>
          <a:bodyPr wrap="square" lIns="91440" tIns="45720" rIns="91440" bIns="45720">
            <a:spAutoFit/>
          </a:bodyPr>
          <a:lstStyle/>
          <a:p>
            <a:pPr algn="ctr"/>
            <a:r>
              <a:rPr lang="pl-PL"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max </a:t>
            </a:r>
            <a:r>
              <a:rPr lang="pl-PL"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6 </a:t>
            </a:r>
            <a:r>
              <a:rPr lang="pl-PL"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pkt</a:t>
            </a:r>
          </a:p>
        </p:txBody>
      </p:sp>
      <p:sp>
        <p:nvSpPr>
          <p:cNvPr id="10" name="Prostokąt 9">
            <a:extLst>
              <a:ext uri="{FF2B5EF4-FFF2-40B4-BE49-F238E27FC236}">
                <a16:creationId xmlns:a16="http://schemas.microsoft.com/office/drawing/2014/main" id="{B341AFB2-483E-4CC7-A6D8-C2AA93F62154}"/>
              </a:ext>
            </a:extLst>
          </p:cNvPr>
          <p:cNvSpPr/>
          <p:nvPr/>
        </p:nvSpPr>
        <p:spPr>
          <a:xfrm>
            <a:off x="481239" y="1349170"/>
            <a:ext cx="3551485" cy="369332"/>
          </a:xfrm>
          <a:prstGeom prst="rect">
            <a:avLst/>
          </a:prstGeom>
        </p:spPr>
        <p:txBody>
          <a:bodyPr wrap="none">
            <a:spAutoFit/>
          </a:bodyPr>
          <a:lstStyle/>
          <a:p>
            <a:pPr>
              <a:spcAft>
                <a:spcPts val="600"/>
              </a:spcAft>
            </a:pPr>
            <a:r>
              <a:rPr lang="pl-PL" b="1" dirty="0">
                <a:solidFill>
                  <a:schemeClr val="accent1"/>
                </a:solidFill>
              </a:rPr>
              <a:t>Obszar C. Wartość dodana projektu</a:t>
            </a:r>
          </a:p>
        </p:txBody>
      </p:sp>
      <p:sp>
        <p:nvSpPr>
          <p:cNvPr id="11" name="Prostokąt 10">
            <a:extLst>
              <a:ext uri="{FF2B5EF4-FFF2-40B4-BE49-F238E27FC236}">
                <a16:creationId xmlns:a16="http://schemas.microsoft.com/office/drawing/2014/main" id="{1E4C3463-F2F1-4A4F-AFD5-52057F039A93}"/>
              </a:ext>
            </a:extLst>
          </p:cNvPr>
          <p:cNvSpPr/>
          <p:nvPr/>
        </p:nvSpPr>
        <p:spPr>
          <a:xfrm>
            <a:off x="481239" y="1993191"/>
            <a:ext cx="10540102" cy="1536896"/>
          </a:xfrm>
          <a:prstGeom prst="rect">
            <a:avLst/>
          </a:prstGeom>
        </p:spPr>
        <p:txBody>
          <a:bodyPr wrap="square">
            <a:spAutoFit/>
          </a:bodyPr>
          <a:lstStyle/>
          <a:p>
            <a:pPr marL="285750" indent="-285750">
              <a:buClr>
                <a:schemeClr val="accent1"/>
              </a:buClr>
              <a:buFont typeface="Wingdings" panose="05000000000000000000" pitchFamily="2" charset="2"/>
              <a:buChar char="§"/>
            </a:pPr>
            <a:r>
              <a:rPr lang="pl-PL" b="1" dirty="0">
                <a:latin typeface="Calibri" panose="020F0502020204030204" pitchFamily="34" charset="0"/>
                <a:ea typeface="Calibri" panose="020F0502020204030204" pitchFamily="34" charset="0"/>
                <a:cs typeface="Times New Roman" panose="02020603050405020304" pitchFamily="18" charset="0"/>
              </a:rPr>
              <a:t>Zintegrowane Porozumienia Terytorialne</a:t>
            </a:r>
          </a:p>
          <a:p>
            <a:pPr>
              <a:buClr>
                <a:schemeClr val="accent1"/>
              </a:buClr>
            </a:pPr>
            <a:endParaRPr lang="pl-PL"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chemeClr val="accent1"/>
              </a:buClr>
              <a:buFont typeface="Wingdings" panose="05000000000000000000" pitchFamily="2" charset="2"/>
              <a:buChar char="§"/>
            </a:pPr>
            <a:r>
              <a:rPr lang="pl-PL" b="1" dirty="0"/>
              <a:t>Lokalizacja projektu na obszarach jednolitych części wód podziemnych</a:t>
            </a:r>
          </a:p>
          <a:p>
            <a:pPr marL="742950" lvl="1" indent="-285750">
              <a:lnSpc>
                <a:spcPct val="114000"/>
              </a:lnSpc>
              <a:buClr>
                <a:schemeClr val="accent1"/>
              </a:buClr>
              <a:buFont typeface="Courier New" panose="02070309020205020404" pitchFamily="49" charset="0"/>
              <a:buChar char="o"/>
            </a:pPr>
            <a:r>
              <a:rPr lang="pl-PL" dirty="0"/>
              <a:t>czy projekt jest realizowany na wskazanych obszarach jednolitych części wód podziemnych: </a:t>
            </a:r>
            <a:r>
              <a:rPr lang="pl-PL" dirty="0" err="1"/>
              <a:t>JCWPd</a:t>
            </a:r>
            <a:r>
              <a:rPr lang="pl-PL" dirty="0"/>
              <a:t> 12, </a:t>
            </a:r>
            <a:r>
              <a:rPr lang="pl-PL" dirty="0" err="1"/>
              <a:t>JCWPd</a:t>
            </a:r>
            <a:r>
              <a:rPr lang="pl-PL" dirty="0"/>
              <a:t> 14, </a:t>
            </a:r>
            <a:r>
              <a:rPr lang="pl-PL" dirty="0" err="1"/>
              <a:t>JCWPd</a:t>
            </a:r>
            <a:r>
              <a:rPr lang="pl-PL" dirty="0"/>
              <a:t> 15, </a:t>
            </a:r>
            <a:r>
              <a:rPr lang="pl-PL" dirty="0" err="1"/>
              <a:t>JCWPd</a:t>
            </a:r>
            <a:r>
              <a:rPr lang="pl-PL" dirty="0"/>
              <a:t> 16, </a:t>
            </a:r>
            <a:r>
              <a:rPr lang="pl-PL" dirty="0" err="1"/>
              <a:t>JCWPd</a:t>
            </a:r>
            <a:r>
              <a:rPr lang="pl-PL" dirty="0"/>
              <a:t> 17, </a:t>
            </a:r>
            <a:r>
              <a:rPr lang="pl-PL" dirty="0" err="1"/>
              <a:t>JCWPd</a:t>
            </a:r>
            <a:r>
              <a:rPr lang="pl-PL" dirty="0"/>
              <a:t> 30.</a:t>
            </a:r>
            <a:endParaRPr lang="pl-PL" b="1" dirty="0"/>
          </a:p>
        </p:txBody>
      </p:sp>
      <p:sp>
        <p:nvSpPr>
          <p:cNvPr id="13" name="Prostokąt 12">
            <a:extLst>
              <a:ext uri="{FF2B5EF4-FFF2-40B4-BE49-F238E27FC236}">
                <a16:creationId xmlns:a16="http://schemas.microsoft.com/office/drawing/2014/main" id="{1DDB2368-3845-4E49-B6A1-3E806303D09F}"/>
              </a:ext>
            </a:extLst>
          </p:cNvPr>
          <p:cNvSpPr/>
          <p:nvPr/>
        </p:nvSpPr>
        <p:spPr>
          <a:xfrm>
            <a:off x="3166872" y="4007795"/>
            <a:ext cx="6096000" cy="1477328"/>
          </a:xfrm>
          <a:prstGeom prst="rect">
            <a:avLst/>
          </a:prstGeom>
        </p:spPr>
        <p:txBody>
          <a:bodyPr>
            <a:spAutoFit/>
          </a:bodyPr>
          <a:lstStyle/>
          <a:p>
            <a:r>
              <a:rPr lang="pl-PL" u="sng" dirty="0" err="1">
                <a:solidFill>
                  <a:srgbClr val="0000FF"/>
                </a:solidFill>
              </a:rPr>
              <a:t>https</a:t>
            </a:r>
            <a:r>
              <a:rPr lang="pl-PL" u="sng" dirty="0">
                <a:solidFill>
                  <a:srgbClr val="0000FF"/>
                </a:solidFill>
              </a:rPr>
              <a:t>://</a:t>
            </a:r>
            <a:r>
              <a:rPr lang="pl-PL" u="sng" dirty="0" err="1">
                <a:solidFill>
                  <a:srgbClr val="0000FF"/>
                </a:solidFill>
              </a:rPr>
              <a:t>wody.isok.gov.pl</a:t>
            </a:r>
            <a:r>
              <a:rPr lang="pl-PL" u="sng" dirty="0">
                <a:solidFill>
                  <a:srgbClr val="0000FF"/>
                </a:solidFill>
              </a:rPr>
              <a:t>/</a:t>
            </a:r>
            <a:r>
              <a:rPr lang="pl-PL" u="sng" dirty="0" err="1">
                <a:solidFill>
                  <a:srgbClr val="0000FF"/>
                </a:solidFill>
              </a:rPr>
              <a:t>imap_kzgw</a:t>
            </a:r>
            <a:r>
              <a:rPr lang="pl-PL" u="sng" dirty="0">
                <a:solidFill>
                  <a:srgbClr val="0000FF"/>
                </a:solidFill>
              </a:rPr>
              <a:t>/?</a:t>
            </a:r>
            <a:r>
              <a:rPr lang="pl-PL" u="sng" dirty="0" err="1">
                <a:solidFill>
                  <a:srgbClr val="0000FF"/>
                </a:solidFill>
              </a:rPr>
              <a:t>gpmap</a:t>
            </a:r>
            <a:r>
              <a:rPr lang="pl-PL" u="sng" dirty="0">
                <a:solidFill>
                  <a:srgbClr val="0000FF"/>
                </a:solidFill>
              </a:rPr>
              <a:t>=</a:t>
            </a:r>
            <a:r>
              <a:rPr lang="pl-PL" u="sng" dirty="0" err="1">
                <a:solidFill>
                  <a:srgbClr val="0000FF"/>
                </a:solidFill>
              </a:rPr>
              <a:t>gpPGW</a:t>
            </a:r>
            <a:r>
              <a:rPr lang="pl-PL" dirty="0"/>
              <a:t> </a:t>
            </a:r>
          </a:p>
          <a:p>
            <a:endParaRPr lang="pl-PL" dirty="0"/>
          </a:p>
          <a:p>
            <a:r>
              <a:rPr lang="pl-PL" dirty="0"/>
              <a:t>oraz</a:t>
            </a:r>
          </a:p>
          <a:p>
            <a:endParaRPr lang="pl-PL" dirty="0"/>
          </a:p>
          <a:p>
            <a:r>
              <a:rPr lang="pl-PL" u="sng" dirty="0">
                <a:solidFill>
                  <a:srgbClr val="0000FF"/>
                </a:solidFill>
              </a:rPr>
              <a:t>http://</a:t>
            </a:r>
            <a:r>
              <a:rPr lang="pl-PL" u="sng" dirty="0" err="1">
                <a:solidFill>
                  <a:srgbClr val="0000FF"/>
                </a:solidFill>
              </a:rPr>
              <a:t>karty.apgw.gov.pl:4200</a:t>
            </a:r>
            <a:r>
              <a:rPr lang="pl-PL" u="sng" dirty="0">
                <a:solidFill>
                  <a:srgbClr val="0000FF"/>
                </a:solidFill>
              </a:rPr>
              <a:t>/mapa</a:t>
            </a:r>
            <a:endParaRPr lang="pl-PL" dirty="0"/>
          </a:p>
        </p:txBody>
      </p:sp>
      <p:sp>
        <p:nvSpPr>
          <p:cNvPr id="14" name="Strzałka: w prawo 13">
            <a:extLst>
              <a:ext uri="{FF2B5EF4-FFF2-40B4-BE49-F238E27FC236}">
                <a16:creationId xmlns:a16="http://schemas.microsoft.com/office/drawing/2014/main" id="{573BBE00-D2D2-493C-8A95-A497C23CD057}"/>
              </a:ext>
            </a:extLst>
          </p:cNvPr>
          <p:cNvSpPr/>
          <p:nvPr/>
        </p:nvSpPr>
        <p:spPr>
          <a:xfrm>
            <a:off x="2148840" y="4071803"/>
            <a:ext cx="603504" cy="317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Strzałka: w prawo 14">
            <a:extLst>
              <a:ext uri="{FF2B5EF4-FFF2-40B4-BE49-F238E27FC236}">
                <a16:creationId xmlns:a16="http://schemas.microsoft.com/office/drawing/2014/main" id="{675CE408-D183-40D5-88FB-E27A0B9F324C}"/>
              </a:ext>
            </a:extLst>
          </p:cNvPr>
          <p:cNvSpPr/>
          <p:nvPr/>
        </p:nvSpPr>
        <p:spPr>
          <a:xfrm>
            <a:off x="2148840" y="5167806"/>
            <a:ext cx="603504" cy="317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a:extLst>
              <a:ext uri="{FF2B5EF4-FFF2-40B4-BE49-F238E27FC236}">
                <a16:creationId xmlns:a16="http://schemas.microsoft.com/office/drawing/2014/main" id="{9B114EC2-D822-4646-B654-9CF9433479FC}"/>
              </a:ext>
            </a:extLst>
          </p:cNvPr>
          <p:cNvSpPr/>
          <p:nvPr/>
        </p:nvSpPr>
        <p:spPr>
          <a:xfrm>
            <a:off x="7298047" y="2336563"/>
            <a:ext cx="3005759" cy="584775"/>
          </a:xfrm>
          <a:prstGeom prst="rect">
            <a:avLst/>
          </a:prstGeom>
          <a:noFill/>
        </p:spPr>
        <p:txBody>
          <a:bodyPr wrap="square" lIns="91440" tIns="45720" rIns="91440" bIns="45720">
            <a:spAutoFit/>
          </a:bodyPr>
          <a:lstStyle/>
          <a:p>
            <a:pPr algn="ctr"/>
            <a:r>
              <a:rPr lang="pl-PL"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max </a:t>
            </a:r>
            <a:r>
              <a:rPr lang="pl-PL"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4 </a:t>
            </a:r>
            <a:r>
              <a:rPr lang="pl-PL"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pkt</a:t>
            </a:r>
          </a:p>
        </p:txBody>
      </p:sp>
    </p:spTree>
    <p:extLst>
      <p:ext uri="{BB962C8B-B14F-4D97-AF65-F5344CB8AC3E}">
        <p14:creationId xmlns:p14="http://schemas.microsoft.com/office/powerpoint/2010/main" val="1287903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172451-23EB-4505-A426-588BE4ED231A}"/>
              </a:ext>
            </a:extLst>
          </p:cNvPr>
          <p:cNvSpPr>
            <a:spLocks noGrp="1"/>
          </p:cNvSpPr>
          <p:nvPr>
            <p:ph type="title"/>
          </p:nvPr>
        </p:nvSpPr>
        <p:spPr>
          <a:xfrm>
            <a:off x="1168613" y="326438"/>
            <a:ext cx="9852728" cy="979757"/>
          </a:xfrm>
        </p:spPr>
        <p:txBody>
          <a:bodyPr>
            <a:normAutofit/>
          </a:bodyPr>
          <a:lstStyle/>
          <a:p>
            <a:r>
              <a:rPr lang="pl-PL" sz="2400" dirty="0"/>
              <a:t>Obszary jednolitych części wód podziemnych: </a:t>
            </a:r>
            <a:r>
              <a:rPr lang="pl-PL" sz="2400" dirty="0" err="1"/>
              <a:t>JCWPd</a:t>
            </a:r>
            <a:r>
              <a:rPr lang="pl-PL" sz="2400" dirty="0"/>
              <a:t> 12, </a:t>
            </a:r>
            <a:r>
              <a:rPr lang="pl-PL" sz="2400" dirty="0" err="1"/>
              <a:t>JCWPd</a:t>
            </a:r>
            <a:r>
              <a:rPr lang="pl-PL" sz="2400" dirty="0"/>
              <a:t> 14, </a:t>
            </a:r>
            <a:r>
              <a:rPr lang="pl-PL" sz="2400" dirty="0" err="1"/>
              <a:t>JCWPd</a:t>
            </a:r>
            <a:r>
              <a:rPr lang="pl-PL" sz="2400" dirty="0"/>
              <a:t> 15, </a:t>
            </a:r>
            <a:r>
              <a:rPr lang="pl-PL" sz="2400" dirty="0" err="1"/>
              <a:t>JCWPd</a:t>
            </a:r>
            <a:r>
              <a:rPr lang="pl-PL" sz="2400" dirty="0"/>
              <a:t> 16, </a:t>
            </a:r>
            <a:r>
              <a:rPr lang="pl-PL" sz="2400" dirty="0" err="1"/>
              <a:t>JCWPd</a:t>
            </a:r>
            <a:r>
              <a:rPr lang="pl-PL" sz="2400" dirty="0"/>
              <a:t> 17, </a:t>
            </a:r>
            <a:r>
              <a:rPr lang="pl-PL" sz="2400" dirty="0" err="1"/>
              <a:t>JCWPd</a:t>
            </a:r>
            <a:r>
              <a:rPr lang="pl-PL" sz="2400" dirty="0"/>
              <a:t> 30</a:t>
            </a:r>
          </a:p>
        </p:txBody>
      </p:sp>
      <p:sp>
        <p:nvSpPr>
          <p:cNvPr id="4" name="Symbol zastępczy numeru slajdu 3">
            <a:extLst>
              <a:ext uri="{FF2B5EF4-FFF2-40B4-BE49-F238E27FC236}">
                <a16:creationId xmlns:a16="http://schemas.microsoft.com/office/drawing/2014/main" id="{3A85783D-39EF-4F63-AF5B-E40600B9F8BE}"/>
              </a:ext>
            </a:extLst>
          </p:cNvPr>
          <p:cNvSpPr>
            <a:spLocks noGrp="1"/>
          </p:cNvSpPr>
          <p:nvPr>
            <p:ph type="sldNum" sz="quarter" idx="10"/>
          </p:nvPr>
        </p:nvSpPr>
        <p:spPr/>
        <p:txBody>
          <a:bodyPr/>
          <a:lstStyle/>
          <a:p>
            <a:fld id="{EB4015AA-59F6-416B-87A6-8E3D940284E2}" type="slidenum">
              <a:rPr lang="pl-PL" smtClean="0"/>
              <a:pPr/>
              <a:t>13</a:t>
            </a:fld>
            <a:endParaRPr lang="pl-PL" dirty="0"/>
          </a:p>
        </p:txBody>
      </p:sp>
      <p:pic>
        <p:nvPicPr>
          <p:cNvPr id="5" name="Obraz 4">
            <a:extLst>
              <a:ext uri="{FF2B5EF4-FFF2-40B4-BE49-F238E27FC236}">
                <a16:creationId xmlns:a16="http://schemas.microsoft.com/office/drawing/2014/main" id="{DAA25885-963F-4A6E-AE9D-6F9F4C41DC25}"/>
              </a:ext>
            </a:extLst>
          </p:cNvPr>
          <p:cNvPicPr>
            <a:picLocks noChangeAspect="1"/>
          </p:cNvPicPr>
          <p:nvPr/>
        </p:nvPicPr>
        <p:blipFill>
          <a:blip r:embed="rId2"/>
          <a:stretch>
            <a:fillRect/>
          </a:stretch>
        </p:blipFill>
        <p:spPr>
          <a:xfrm>
            <a:off x="2783942" y="1233042"/>
            <a:ext cx="6624116" cy="5551805"/>
          </a:xfrm>
          <a:prstGeom prst="rect">
            <a:avLst/>
          </a:prstGeom>
        </p:spPr>
      </p:pic>
    </p:spTree>
    <p:extLst>
      <p:ext uri="{BB962C8B-B14F-4D97-AF65-F5344CB8AC3E}">
        <p14:creationId xmlns:p14="http://schemas.microsoft.com/office/powerpoint/2010/main" val="1631905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21D8FDE9-8764-4832-801B-C4E2C0468D28}"/>
              </a:ext>
            </a:extLst>
          </p:cNvPr>
          <p:cNvSpPr>
            <a:spLocks noGrp="1"/>
          </p:cNvSpPr>
          <p:nvPr>
            <p:ph type="sldNum" sz="quarter" idx="10"/>
          </p:nvPr>
        </p:nvSpPr>
        <p:spPr/>
        <p:txBody>
          <a:bodyPr/>
          <a:lstStyle/>
          <a:p>
            <a:fld id="{EB4015AA-59F6-416B-87A6-8E3D940284E2}" type="slidenum">
              <a:rPr lang="pl-PL" smtClean="0"/>
              <a:pPr/>
              <a:t>14</a:t>
            </a:fld>
            <a:endParaRPr lang="pl-PL" dirty="0"/>
          </a:p>
        </p:txBody>
      </p:sp>
      <p:sp>
        <p:nvSpPr>
          <p:cNvPr id="5" name="Symbol zastępczy zawartości 2">
            <a:extLst>
              <a:ext uri="{FF2B5EF4-FFF2-40B4-BE49-F238E27FC236}">
                <a16:creationId xmlns:a16="http://schemas.microsoft.com/office/drawing/2014/main" id="{ED4D4E30-619B-4CD3-8576-E0CA428910AD}"/>
              </a:ext>
            </a:extLst>
          </p:cNvPr>
          <p:cNvSpPr txBox="1">
            <a:spLocks/>
          </p:cNvSpPr>
          <p:nvPr/>
        </p:nvSpPr>
        <p:spPr>
          <a:xfrm>
            <a:off x="405690" y="4486132"/>
            <a:ext cx="10320290" cy="2262048"/>
          </a:xfrm>
          <a:prstGeom prst="rect">
            <a:avLst/>
          </a:prstGeom>
        </p:spPr>
        <p:txBody>
          <a:bodyPr vert="horz" lIns="0" tIns="0" rIns="0" bIns="0" rtlCol="0">
            <a:noAutofit/>
          </a:bodyPr>
          <a:lstStyle>
            <a:lvl1pPr marL="228602" indent="-228602" algn="l" defTabSz="914406" rtl="0" eaLnBrk="1" latinLnBrk="0" hangingPunct="1">
              <a:lnSpc>
                <a:spcPts val="2177"/>
              </a:lnSpc>
              <a:spcBef>
                <a:spcPts val="1000"/>
              </a:spcBef>
              <a:buClr>
                <a:schemeClr val="accent1"/>
              </a:buClr>
              <a:buFontTx/>
              <a:buBlip>
                <a:blip r:embed="rId2"/>
              </a:buBlip>
              <a:defRPr sz="1633" kern="1200">
                <a:solidFill>
                  <a:schemeClr val="tx1"/>
                </a:solidFill>
                <a:latin typeface="Open Sans" pitchFamily="2" charset="0"/>
                <a:ea typeface="Open Sans" pitchFamily="2" charset="0"/>
                <a:cs typeface="Open Sans" pitchFamily="2" charset="0"/>
              </a:defRPr>
            </a:lvl1pPr>
            <a:lvl2pPr marL="685804" indent="-228602" algn="l" defTabSz="914406" rtl="0" eaLnBrk="1" latinLnBrk="0" hangingPunct="1">
              <a:lnSpc>
                <a:spcPts val="2177"/>
              </a:lnSpc>
              <a:spcBef>
                <a:spcPts val="500"/>
              </a:spcBef>
              <a:buFontTx/>
              <a:buBlip>
                <a:blip r:embed="rId3"/>
              </a:buBlip>
              <a:defRPr sz="1633" kern="1200">
                <a:solidFill>
                  <a:schemeClr val="tx1"/>
                </a:solidFill>
                <a:latin typeface="Open Sans" pitchFamily="2" charset="0"/>
                <a:ea typeface="Open Sans" pitchFamily="2" charset="0"/>
                <a:cs typeface="Open Sans" pitchFamily="2" charset="0"/>
              </a:defRPr>
            </a:lvl2pPr>
            <a:lvl3pPr marL="1143008" indent="-228602" algn="l" defTabSz="914406" rtl="0" eaLnBrk="1" latinLnBrk="0" hangingPunct="1">
              <a:lnSpc>
                <a:spcPts val="2177"/>
              </a:lnSpc>
              <a:spcBef>
                <a:spcPts val="500"/>
              </a:spcBef>
              <a:buFontTx/>
              <a:buBlip>
                <a:blip r:embed="rId4"/>
              </a:buBlip>
              <a:defRPr sz="1633" kern="1200">
                <a:solidFill>
                  <a:schemeClr val="tx1"/>
                </a:solidFill>
                <a:latin typeface="Open Sans" pitchFamily="2" charset="0"/>
                <a:ea typeface="Open Sans" pitchFamily="2" charset="0"/>
                <a:cs typeface="Open Sans" pitchFamily="2" charset="0"/>
              </a:defRPr>
            </a:lvl3pPr>
            <a:lvl4pPr marL="1600210"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413"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3" indent="-285750">
              <a:spcBef>
                <a:spcPts val="1200"/>
              </a:spcBef>
              <a:buClr>
                <a:schemeClr val="accent1"/>
              </a:buClr>
              <a:buFont typeface="Wingdings" panose="05000000000000000000" pitchFamily="2" charset="2"/>
              <a:buChar char="§"/>
            </a:pPr>
            <a:r>
              <a:rPr lang="pl-PL" sz="1600" b="1" dirty="0">
                <a:latin typeface="+mn-lt"/>
              </a:rPr>
              <a:t>Zasada </a:t>
            </a:r>
            <a:r>
              <a:rPr lang="pl-PL" sz="1600" b="1" dirty="0" err="1">
                <a:latin typeface="+mn-lt"/>
              </a:rPr>
              <a:t>DNSH</a:t>
            </a:r>
            <a:endParaRPr lang="pl-PL" sz="1600" b="1" dirty="0">
              <a:latin typeface="+mn-lt"/>
            </a:endParaRPr>
          </a:p>
          <a:p>
            <a:pPr marL="1000129" lvl="2" indent="-285750" defTabSz="914400">
              <a:lnSpc>
                <a:spcPct val="114000"/>
              </a:lnSpc>
              <a:spcBef>
                <a:spcPts val="0"/>
              </a:spcBef>
              <a:spcAft>
                <a:spcPts val="600"/>
              </a:spcAft>
              <a:buClr>
                <a:schemeClr val="accent1"/>
              </a:buClr>
              <a:buFont typeface="Courier New" panose="02070309020205020404" pitchFamily="49" charset="0"/>
              <a:buChar char="o"/>
            </a:pPr>
            <a:r>
              <a:rPr lang="pl-PL" sz="1600" dirty="0">
                <a:latin typeface="+mn-lt"/>
              </a:rPr>
              <a:t>wpisywanie się w zalecenia związane z realizacją zasady </a:t>
            </a:r>
            <a:r>
              <a:rPr lang="pl-PL" sz="1600" dirty="0" err="1">
                <a:latin typeface="+mn-lt"/>
              </a:rPr>
              <a:t>DNSH</a:t>
            </a:r>
            <a:r>
              <a:rPr lang="pl-PL" sz="1600" dirty="0">
                <a:latin typeface="+mn-lt"/>
              </a:rPr>
              <a:t> wskazane w </a:t>
            </a:r>
            <a:r>
              <a:rPr lang="pl-PL" sz="1600" b="1" dirty="0">
                <a:latin typeface="+mn-lt"/>
              </a:rPr>
              <a:t>„Analizie spełniania zasady </a:t>
            </a:r>
            <a:r>
              <a:rPr lang="pl-PL" sz="1600" b="1" dirty="0" err="1">
                <a:latin typeface="+mn-lt"/>
              </a:rPr>
              <a:t>DNSH</a:t>
            </a:r>
            <a:r>
              <a:rPr lang="pl-PL" sz="1600" b="1" dirty="0">
                <a:latin typeface="+mn-lt"/>
              </a:rPr>
              <a:t> dla projektu programu Fundusze Europejskie dla Pomorza 2021-2027”, </a:t>
            </a:r>
            <a:r>
              <a:rPr lang="pl-PL" sz="1600" dirty="0">
                <a:latin typeface="+mn-lt"/>
              </a:rPr>
              <a:t>w szczególności takie jak:</a:t>
            </a:r>
          </a:p>
          <a:p>
            <a:pPr marL="800102" lvl="1" indent="-342900">
              <a:buFont typeface="+mj-lt"/>
              <a:buAutoNum type="alphaLcPeriod"/>
            </a:pPr>
            <a:r>
              <a:rPr lang="pl-PL" sz="1600" dirty="0">
                <a:latin typeface="+mn-lt"/>
              </a:rPr>
              <a:t>wykorzystanie rozwiązań/technologii mających na celu obniżenie energochłonności inwestycji, takich jak: energooszczędne urządzenia, energooszczędne oświetlenie,</a:t>
            </a:r>
          </a:p>
          <a:p>
            <a:pPr marL="800102" lvl="1" indent="-342900">
              <a:buFont typeface="+mj-lt"/>
              <a:buAutoNum type="alphaLcPeriod"/>
            </a:pPr>
            <a:r>
              <a:rPr lang="pl-PL" sz="1600" dirty="0">
                <a:latin typeface="+mn-lt"/>
              </a:rPr>
              <a:t>ochrona istniejącej roślinności (zwłaszcza wysokiej)</a:t>
            </a:r>
            <a:endParaRPr lang="pl-PL" sz="1600" b="1" dirty="0">
              <a:latin typeface="+mn-lt"/>
            </a:endParaRPr>
          </a:p>
        </p:txBody>
      </p:sp>
      <p:sp>
        <p:nvSpPr>
          <p:cNvPr id="6" name="Prostokąt 5">
            <a:extLst>
              <a:ext uri="{FF2B5EF4-FFF2-40B4-BE49-F238E27FC236}">
                <a16:creationId xmlns:a16="http://schemas.microsoft.com/office/drawing/2014/main" id="{153F1A8A-5583-4B8E-B557-FBC2F047B6BF}"/>
              </a:ext>
            </a:extLst>
          </p:cNvPr>
          <p:cNvSpPr/>
          <p:nvPr/>
        </p:nvSpPr>
        <p:spPr>
          <a:xfrm>
            <a:off x="479777" y="263390"/>
            <a:ext cx="3551485" cy="369332"/>
          </a:xfrm>
          <a:prstGeom prst="rect">
            <a:avLst/>
          </a:prstGeom>
        </p:spPr>
        <p:txBody>
          <a:bodyPr wrap="none">
            <a:spAutoFit/>
          </a:bodyPr>
          <a:lstStyle/>
          <a:p>
            <a:pPr>
              <a:spcAft>
                <a:spcPts val="600"/>
              </a:spcAft>
            </a:pPr>
            <a:r>
              <a:rPr lang="pl-PL" b="1" dirty="0">
                <a:solidFill>
                  <a:schemeClr val="accent1"/>
                </a:solidFill>
              </a:rPr>
              <a:t>Obszar C. Wartość dodana projektu</a:t>
            </a:r>
          </a:p>
        </p:txBody>
      </p:sp>
      <p:sp>
        <p:nvSpPr>
          <p:cNvPr id="7" name="Prostokąt 6">
            <a:extLst>
              <a:ext uri="{FF2B5EF4-FFF2-40B4-BE49-F238E27FC236}">
                <a16:creationId xmlns:a16="http://schemas.microsoft.com/office/drawing/2014/main" id="{6611E8C4-5EC3-4760-8767-9B2CE9C3303D}"/>
              </a:ext>
            </a:extLst>
          </p:cNvPr>
          <p:cNvSpPr/>
          <p:nvPr/>
        </p:nvSpPr>
        <p:spPr>
          <a:xfrm>
            <a:off x="331602" y="632722"/>
            <a:ext cx="10468466" cy="918457"/>
          </a:xfrm>
          <a:prstGeom prst="rect">
            <a:avLst/>
          </a:prstGeom>
        </p:spPr>
        <p:txBody>
          <a:bodyPr wrap="square">
            <a:spAutoFit/>
          </a:bodyPr>
          <a:lstStyle/>
          <a:p>
            <a:pPr marL="285750" indent="-285750">
              <a:lnSpc>
                <a:spcPct val="114000"/>
              </a:lnSpc>
              <a:buClr>
                <a:schemeClr val="accent1"/>
              </a:buClr>
              <a:buFont typeface="Wingdings" panose="05000000000000000000" pitchFamily="2" charset="2"/>
              <a:buChar char="§"/>
            </a:pPr>
            <a:r>
              <a:rPr lang="pl-PL" sz="1600" b="1" dirty="0">
                <a:latin typeface="Calibri" panose="020F0502020204030204" pitchFamily="34" charset="0"/>
                <a:ea typeface="Calibri" panose="020F0502020204030204" pitchFamily="34" charset="0"/>
                <a:cs typeface="Times New Roman" panose="02020603050405020304" pitchFamily="18" charset="0"/>
              </a:rPr>
              <a:t>Lokalizacja projektu </a:t>
            </a:r>
            <a:r>
              <a:rPr lang="pl-PL" sz="1600" b="1" dirty="0">
                <a:ea typeface="Calibri" panose="020F0502020204030204" pitchFamily="34" charset="0"/>
                <a:cs typeface="Times New Roman" panose="02020603050405020304" pitchFamily="18" charset="0"/>
              </a:rPr>
              <a:t>na obszarach zagrożonych suszą</a:t>
            </a:r>
          </a:p>
          <a:p>
            <a:pPr>
              <a:lnSpc>
                <a:spcPct val="114000"/>
              </a:lnSpc>
              <a:buClr>
                <a:schemeClr val="accent1"/>
              </a:buClr>
            </a:pPr>
            <a:r>
              <a:rPr lang="pl-PL" sz="1600" dirty="0"/>
              <a:t>czy projekt jest realizowany na obszarach zagrożonych w stopniu silnym lub ekstremalnym wystąpieniem zjawiska suszy hydrologicznej lub hydrogeologicznej</a:t>
            </a:r>
            <a:endParaRPr lang="pl-PL" sz="1600" b="1" dirty="0"/>
          </a:p>
        </p:txBody>
      </p:sp>
      <p:pic>
        <p:nvPicPr>
          <p:cNvPr id="9" name="Obraz 8">
            <a:extLst>
              <a:ext uri="{FF2B5EF4-FFF2-40B4-BE49-F238E27FC236}">
                <a16:creationId xmlns:a16="http://schemas.microsoft.com/office/drawing/2014/main" id="{A357FA3E-D775-4FD9-B026-85CB9D6D7E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432" y="1635791"/>
            <a:ext cx="3871200" cy="2718335"/>
          </a:xfrm>
          <a:prstGeom prst="rect">
            <a:avLst/>
          </a:prstGeom>
        </p:spPr>
      </p:pic>
      <p:pic>
        <p:nvPicPr>
          <p:cNvPr id="11" name="Obraz 10">
            <a:extLst>
              <a:ext uri="{FF2B5EF4-FFF2-40B4-BE49-F238E27FC236}">
                <a16:creationId xmlns:a16="http://schemas.microsoft.com/office/drawing/2014/main" id="{9EB8C74C-4907-4864-8842-22FD358B3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6220" y="1615187"/>
            <a:ext cx="3926736" cy="2759545"/>
          </a:xfrm>
          <a:prstGeom prst="rect">
            <a:avLst/>
          </a:prstGeom>
        </p:spPr>
      </p:pic>
      <p:sp>
        <p:nvSpPr>
          <p:cNvPr id="12" name="pole tekstowe 11">
            <a:extLst>
              <a:ext uri="{FF2B5EF4-FFF2-40B4-BE49-F238E27FC236}">
                <a16:creationId xmlns:a16="http://schemas.microsoft.com/office/drawing/2014/main" id="{E6234B0E-4A5B-46D1-9035-B8EE6A00F0AE}"/>
              </a:ext>
            </a:extLst>
          </p:cNvPr>
          <p:cNvSpPr txBox="1"/>
          <p:nvPr/>
        </p:nvSpPr>
        <p:spPr>
          <a:xfrm>
            <a:off x="237744" y="1984519"/>
            <a:ext cx="1234440" cy="646331"/>
          </a:xfrm>
          <a:prstGeom prst="rect">
            <a:avLst/>
          </a:prstGeom>
          <a:noFill/>
        </p:spPr>
        <p:txBody>
          <a:bodyPr wrap="square" rtlCol="0">
            <a:spAutoFit/>
          </a:bodyPr>
          <a:lstStyle/>
          <a:p>
            <a:r>
              <a:rPr lang="pl-PL" sz="1200" b="1" dirty="0"/>
              <a:t>klasy zagrożenia suszą hydrologiczną</a:t>
            </a:r>
          </a:p>
        </p:txBody>
      </p:sp>
      <p:sp>
        <p:nvSpPr>
          <p:cNvPr id="13" name="pole tekstowe 12">
            <a:extLst>
              <a:ext uri="{FF2B5EF4-FFF2-40B4-BE49-F238E27FC236}">
                <a16:creationId xmlns:a16="http://schemas.microsoft.com/office/drawing/2014/main" id="{77C124ED-941A-4A99-A490-00A23E18D50C}"/>
              </a:ext>
            </a:extLst>
          </p:cNvPr>
          <p:cNvSpPr txBox="1"/>
          <p:nvPr/>
        </p:nvSpPr>
        <p:spPr>
          <a:xfrm>
            <a:off x="9980676" y="1984519"/>
            <a:ext cx="1324924" cy="646331"/>
          </a:xfrm>
          <a:prstGeom prst="rect">
            <a:avLst/>
          </a:prstGeom>
          <a:noFill/>
        </p:spPr>
        <p:txBody>
          <a:bodyPr wrap="square" rtlCol="0">
            <a:spAutoFit/>
          </a:bodyPr>
          <a:lstStyle/>
          <a:p>
            <a:r>
              <a:rPr lang="pl-PL" sz="1200" b="1" dirty="0"/>
              <a:t>klasy zagrożenia suszą hydrogeologiczną</a:t>
            </a:r>
          </a:p>
        </p:txBody>
      </p:sp>
      <p:sp>
        <p:nvSpPr>
          <p:cNvPr id="14" name="Prostokąt 13">
            <a:extLst>
              <a:ext uri="{FF2B5EF4-FFF2-40B4-BE49-F238E27FC236}">
                <a16:creationId xmlns:a16="http://schemas.microsoft.com/office/drawing/2014/main" id="{FF2AE7B4-BF92-48A3-A73A-F7251374C1E2}"/>
              </a:ext>
            </a:extLst>
          </p:cNvPr>
          <p:cNvSpPr/>
          <p:nvPr/>
        </p:nvSpPr>
        <p:spPr>
          <a:xfrm>
            <a:off x="1452568" y="4263727"/>
            <a:ext cx="3005759" cy="584775"/>
          </a:xfrm>
          <a:prstGeom prst="rect">
            <a:avLst/>
          </a:prstGeom>
          <a:noFill/>
        </p:spPr>
        <p:txBody>
          <a:bodyPr wrap="square" lIns="91440" tIns="45720" rIns="91440" bIns="45720">
            <a:spAutoFit/>
          </a:bodyPr>
          <a:lstStyle/>
          <a:p>
            <a:pPr algn="ctr"/>
            <a:r>
              <a:rPr lang="pl-PL"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max </a:t>
            </a:r>
            <a:r>
              <a:rPr lang="pl-PL"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4 </a:t>
            </a:r>
            <a:r>
              <a:rPr lang="pl-PL"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pkt</a:t>
            </a:r>
          </a:p>
        </p:txBody>
      </p:sp>
      <p:sp>
        <p:nvSpPr>
          <p:cNvPr id="15" name="Prostokąt 14">
            <a:extLst>
              <a:ext uri="{FF2B5EF4-FFF2-40B4-BE49-F238E27FC236}">
                <a16:creationId xmlns:a16="http://schemas.microsoft.com/office/drawing/2014/main" id="{1BEF8889-F8F2-4560-B0DE-275BFD6B8909}"/>
              </a:ext>
            </a:extLst>
          </p:cNvPr>
          <p:cNvSpPr/>
          <p:nvPr/>
        </p:nvSpPr>
        <p:spPr>
          <a:xfrm>
            <a:off x="4742688" y="448056"/>
            <a:ext cx="3005759" cy="584775"/>
          </a:xfrm>
          <a:prstGeom prst="rect">
            <a:avLst/>
          </a:prstGeom>
          <a:noFill/>
        </p:spPr>
        <p:txBody>
          <a:bodyPr wrap="square" lIns="91440" tIns="45720" rIns="91440" bIns="45720">
            <a:spAutoFit/>
          </a:bodyPr>
          <a:lstStyle/>
          <a:p>
            <a:pPr algn="ctr"/>
            <a:r>
              <a:rPr lang="pl-PL"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max </a:t>
            </a:r>
            <a:r>
              <a:rPr lang="pl-PL"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4 </a:t>
            </a:r>
            <a:r>
              <a:rPr lang="pl-PL"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pkt</a:t>
            </a:r>
          </a:p>
        </p:txBody>
      </p:sp>
    </p:spTree>
    <p:extLst>
      <p:ext uri="{BB962C8B-B14F-4D97-AF65-F5344CB8AC3E}">
        <p14:creationId xmlns:p14="http://schemas.microsoft.com/office/powerpoint/2010/main" val="3176944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a:extLst>
              <a:ext uri="{FF2B5EF4-FFF2-40B4-BE49-F238E27FC236}">
                <a16:creationId xmlns:a16="http://schemas.microsoft.com/office/drawing/2014/main" id="{5C19A9C0-FB63-4184-9DE8-4A0F2DCCECB3}"/>
              </a:ext>
            </a:extLst>
          </p:cNvPr>
          <p:cNvSpPr txBox="1">
            <a:spLocks/>
          </p:cNvSpPr>
          <p:nvPr/>
        </p:nvSpPr>
        <p:spPr>
          <a:xfrm>
            <a:off x="1187997" y="333521"/>
            <a:ext cx="10387703" cy="530637"/>
          </a:xfrm>
          <a:prstGeom prst="rect">
            <a:avLst/>
          </a:prstGeom>
        </p:spPr>
        <p:txBody>
          <a:bodyPr vert="horz" lIns="0" tIns="0" rIns="0" bIns="0" rtlCol="0" anchor="t" anchorCtr="0">
            <a:normAutofit fontScale="85000" lnSpcReduction="10000"/>
          </a:bodyPr>
          <a:lst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a:lstStyle>
          <a:p>
            <a:r>
              <a:rPr lang="pl-PL" dirty="0"/>
              <a:t>Kryteria wyboru projektów – strategiczne – Dz. 2.12. – zestawienie punktacji</a:t>
            </a:r>
          </a:p>
        </p:txBody>
      </p:sp>
      <p:grpSp>
        <p:nvGrpSpPr>
          <p:cNvPr id="4" name="Grupa 3">
            <a:extLst>
              <a:ext uri="{FF2B5EF4-FFF2-40B4-BE49-F238E27FC236}">
                <a16:creationId xmlns:a16="http://schemas.microsoft.com/office/drawing/2014/main" id="{447B4A48-271B-46B6-BB4F-6825F50FFDA5}"/>
              </a:ext>
            </a:extLst>
          </p:cNvPr>
          <p:cNvGrpSpPr/>
          <p:nvPr/>
        </p:nvGrpSpPr>
        <p:grpSpPr>
          <a:xfrm>
            <a:off x="9866375" y="5092567"/>
            <a:ext cx="1508760" cy="1508760"/>
            <a:chOff x="9789804" y="3872161"/>
            <a:chExt cx="1508760" cy="1508760"/>
          </a:xfrm>
        </p:grpSpPr>
        <p:sp>
          <p:nvSpPr>
            <p:cNvPr id="5" name="Owal 4">
              <a:extLst>
                <a:ext uri="{FF2B5EF4-FFF2-40B4-BE49-F238E27FC236}">
                  <a16:creationId xmlns:a16="http://schemas.microsoft.com/office/drawing/2014/main" id="{D9F492F7-FA5D-4CA2-AE6C-F1275622B8F7}"/>
                </a:ext>
              </a:extLst>
            </p:cNvPr>
            <p:cNvSpPr/>
            <p:nvPr/>
          </p:nvSpPr>
          <p:spPr>
            <a:xfrm>
              <a:off x="9789804" y="3872161"/>
              <a:ext cx="1508760" cy="150876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Picture 14" descr="Strategic - Free seo and web icons">
              <a:extLst>
                <a:ext uri="{FF2B5EF4-FFF2-40B4-BE49-F238E27FC236}">
                  <a16:creationId xmlns:a16="http://schemas.microsoft.com/office/drawing/2014/main" id="{709A945B-875A-4A84-A391-2F5D58F62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9890" y="4142247"/>
              <a:ext cx="968587" cy="968587"/>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9" name="Symbol zastępczy zawartości 5">
            <a:extLst>
              <a:ext uri="{FF2B5EF4-FFF2-40B4-BE49-F238E27FC236}">
                <a16:creationId xmlns:a16="http://schemas.microsoft.com/office/drawing/2014/main" id="{9204EA59-F290-492D-AEA1-B750D9FD42D3}"/>
              </a:ext>
            </a:extLst>
          </p:cNvPr>
          <p:cNvGraphicFramePr>
            <a:graphicFrameLocks/>
          </p:cNvGraphicFramePr>
          <p:nvPr>
            <p:extLst>
              <p:ext uri="{D42A27DB-BD31-4B8C-83A1-F6EECF244321}">
                <p14:modId xmlns:p14="http://schemas.microsoft.com/office/powerpoint/2010/main" val="2881903748"/>
              </p:ext>
            </p:extLst>
          </p:nvPr>
        </p:nvGraphicFramePr>
        <p:xfrm>
          <a:off x="1187997" y="924448"/>
          <a:ext cx="10086255" cy="4107829"/>
        </p:xfrm>
        <a:graphic>
          <a:graphicData uri="http://schemas.openxmlformats.org/drawingml/2006/table">
            <a:tbl>
              <a:tblPr>
                <a:tableStyleId>{5C22544A-7EE6-4342-B048-85BDC9FD1C3A}</a:tableStyleId>
              </a:tblPr>
              <a:tblGrid>
                <a:gridCol w="5378826">
                  <a:extLst>
                    <a:ext uri="{9D8B030D-6E8A-4147-A177-3AD203B41FA5}">
                      <a16:colId xmlns:a16="http://schemas.microsoft.com/office/drawing/2014/main" val="544686784"/>
                    </a:ext>
                  </a:extLst>
                </a:gridCol>
                <a:gridCol w="1123088">
                  <a:extLst>
                    <a:ext uri="{9D8B030D-6E8A-4147-A177-3AD203B41FA5}">
                      <a16:colId xmlns:a16="http://schemas.microsoft.com/office/drawing/2014/main" val="2110914607"/>
                    </a:ext>
                  </a:extLst>
                </a:gridCol>
                <a:gridCol w="1328173">
                  <a:extLst>
                    <a:ext uri="{9D8B030D-6E8A-4147-A177-3AD203B41FA5}">
                      <a16:colId xmlns:a16="http://schemas.microsoft.com/office/drawing/2014/main" val="3281765755"/>
                    </a:ext>
                  </a:extLst>
                </a:gridCol>
                <a:gridCol w="996129">
                  <a:extLst>
                    <a:ext uri="{9D8B030D-6E8A-4147-A177-3AD203B41FA5}">
                      <a16:colId xmlns:a16="http://schemas.microsoft.com/office/drawing/2014/main" val="2099671292"/>
                    </a:ext>
                  </a:extLst>
                </a:gridCol>
                <a:gridCol w="1260039">
                  <a:extLst>
                    <a:ext uri="{9D8B030D-6E8A-4147-A177-3AD203B41FA5}">
                      <a16:colId xmlns:a16="http://schemas.microsoft.com/office/drawing/2014/main" val="2418483838"/>
                    </a:ext>
                  </a:extLst>
                </a:gridCol>
              </a:tblGrid>
              <a:tr h="622097">
                <a:tc>
                  <a:txBody>
                    <a:bodyPr/>
                    <a:lstStyle/>
                    <a:p>
                      <a:pPr algn="ctr" fontAlgn="b"/>
                      <a:r>
                        <a:rPr lang="pl-PL" sz="1800" b="1" u="none" strike="noStrike" dirty="0">
                          <a:effectLst/>
                          <a:latin typeface="+mn-lt"/>
                        </a:rPr>
                        <a:t>Nazwa kryteriu</a:t>
                      </a:r>
                      <a:r>
                        <a:rPr lang="pl-PL" sz="1800" b="1" u="none" strike="noStrike" kern="1200" dirty="0">
                          <a:solidFill>
                            <a:schemeClr val="dk1"/>
                          </a:solidFill>
                          <a:effectLst/>
                          <a:latin typeface="+mn-lt"/>
                          <a:ea typeface="+mn-ea"/>
                          <a:cs typeface="+mn-cs"/>
                        </a:rPr>
                        <a:t>m</a:t>
                      </a:r>
                    </a:p>
                  </a:txBody>
                  <a:tcPr marL="6350" marR="6350" marT="6350" marB="0" anchor="ctr">
                    <a:solidFill>
                      <a:schemeClr val="accent2">
                        <a:lumMod val="75000"/>
                      </a:schemeClr>
                    </a:solidFill>
                  </a:tcPr>
                </a:tc>
                <a:tc>
                  <a:txBody>
                    <a:bodyPr/>
                    <a:lstStyle/>
                    <a:p>
                      <a:pPr algn="ctr" fontAlgn="b"/>
                      <a:r>
                        <a:rPr lang="pl-PL" sz="1800" b="1" u="none" strike="noStrike" dirty="0">
                          <a:effectLst/>
                          <a:latin typeface="+mn-lt"/>
                        </a:rPr>
                        <a:t>Waga</a:t>
                      </a:r>
                      <a:endParaRPr lang="pl-PL" sz="1800" b="1" i="0" u="none" strike="noStrike" dirty="0">
                        <a:solidFill>
                          <a:srgbClr val="000000"/>
                        </a:solidFill>
                        <a:effectLst/>
                        <a:latin typeface="+mn-lt"/>
                      </a:endParaRPr>
                    </a:p>
                  </a:txBody>
                  <a:tcPr marL="6350" marR="6350" marT="6350" marB="0" anchor="ctr">
                    <a:solidFill>
                      <a:schemeClr val="accent2">
                        <a:lumMod val="75000"/>
                      </a:schemeClr>
                    </a:solidFill>
                  </a:tcPr>
                </a:tc>
                <a:tc>
                  <a:txBody>
                    <a:bodyPr/>
                    <a:lstStyle/>
                    <a:p>
                      <a:pPr algn="ctr" fontAlgn="b"/>
                      <a:r>
                        <a:rPr lang="pl-PL" sz="1800" b="1" u="none" strike="noStrike" dirty="0">
                          <a:effectLst/>
                          <a:latin typeface="+mn-lt"/>
                        </a:rPr>
                        <a:t>Maksymalna liczba pkt</a:t>
                      </a:r>
                      <a:endParaRPr lang="pl-PL" sz="1800" b="1" i="0" u="none" strike="noStrike" dirty="0">
                        <a:solidFill>
                          <a:srgbClr val="000000"/>
                        </a:solidFill>
                        <a:effectLst/>
                        <a:latin typeface="+mn-lt"/>
                      </a:endParaRPr>
                    </a:p>
                  </a:txBody>
                  <a:tcPr marL="6350" marR="6350" marT="6350" marB="0" anchor="ctr">
                    <a:solidFill>
                      <a:schemeClr val="accent2">
                        <a:lumMod val="75000"/>
                      </a:schemeClr>
                    </a:solidFill>
                  </a:tcPr>
                </a:tc>
                <a:tc>
                  <a:txBody>
                    <a:bodyPr/>
                    <a:lstStyle/>
                    <a:p>
                      <a:pPr algn="ctr" fontAlgn="b"/>
                      <a:r>
                        <a:rPr lang="pl-PL" sz="1800" b="1" u="none" strike="noStrike" dirty="0">
                          <a:effectLst/>
                          <a:latin typeface="+mn-lt"/>
                        </a:rPr>
                        <a:t>udział %</a:t>
                      </a:r>
                      <a:endParaRPr lang="pl-PL" sz="1800" b="1" i="0" u="none" strike="noStrike" dirty="0">
                        <a:solidFill>
                          <a:srgbClr val="000000"/>
                        </a:solidFill>
                        <a:effectLst/>
                        <a:latin typeface="+mn-lt"/>
                      </a:endParaRPr>
                    </a:p>
                  </a:txBody>
                  <a:tcPr marL="6350" marR="6350" marT="6350" marB="0" anchor="ctr">
                    <a:solidFill>
                      <a:schemeClr val="accent2">
                        <a:lumMod val="75000"/>
                      </a:schemeClr>
                    </a:solidFill>
                  </a:tcPr>
                </a:tc>
                <a:tc>
                  <a:txBody>
                    <a:bodyPr/>
                    <a:lstStyle/>
                    <a:p>
                      <a:pPr algn="ctr" fontAlgn="b"/>
                      <a:endParaRPr lang="pl-PL" sz="1800" b="1" i="0" u="none" strike="noStrike" dirty="0">
                        <a:solidFill>
                          <a:srgbClr val="000000"/>
                        </a:solidFill>
                        <a:effectLst/>
                        <a:latin typeface="+mn-lt"/>
                      </a:endParaRPr>
                    </a:p>
                  </a:txBody>
                  <a:tcPr marL="6350" marR="6350" marT="6350" marB="0" anchor="ctr">
                    <a:solidFill>
                      <a:schemeClr val="accent2">
                        <a:lumMod val="75000"/>
                      </a:schemeClr>
                    </a:solidFill>
                  </a:tcPr>
                </a:tc>
                <a:extLst>
                  <a:ext uri="{0D108BD9-81ED-4DB2-BD59-A6C34878D82A}">
                    <a16:rowId xmlns:a16="http://schemas.microsoft.com/office/drawing/2014/main" val="638388854"/>
                  </a:ext>
                </a:extLst>
              </a:tr>
              <a:tr h="325638">
                <a:tc>
                  <a:txBody>
                    <a:bodyPr/>
                    <a:lstStyle/>
                    <a:p>
                      <a:pPr algn="l" fontAlgn="b"/>
                      <a:r>
                        <a:rPr lang="pl-PL" sz="1800" u="none" strike="noStrike" dirty="0">
                          <a:effectLst/>
                          <a:latin typeface="+mn-lt"/>
                        </a:rPr>
                        <a:t>Profil projektu (0-4)</a:t>
                      </a:r>
                      <a:endParaRPr lang="pl-PL" sz="1800" b="0" i="0" u="none" strike="noStrike" dirty="0">
                        <a:solidFill>
                          <a:srgbClr val="000000"/>
                        </a:solidFill>
                        <a:effectLst/>
                        <a:latin typeface="+mn-lt"/>
                      </a:endParaRPr>
                    </a:p>
                  </a:txBody>
                  <a:tcPr marL="6350" marR="6350" marT="6350" marB="0" anchor="b">
                    <a:solidFill>
                      <a:schemeClr val="accent2"/>
                    </a:solidFill>
                  </a:tcPr>
                </a:tc>
                <a:tc>
                  <a:txBody>
                    <a:bodyPr/>
                    <a:lstStyle/>
                    <a:p>
                      <a:pPr algn="r" fontAlgn="b"/>
                      <a:r>
                        <a:rPr lang="pl-PL" sz="1800" u="none" strike="noStrike" dirty="0">
                          <a:effectLst/>
                          <a:latin typeface="+mn-lt"/>
                        </a:rPr>
                        <a:t>5</a:t>
                      </a:r>
                      <a:endParaRPr lang="pl-PL" sz="1800" b="0" i="0" u="none" strike="noStrike" dirty="0">
                        <a:solidFill>
                          <a:srgbClr val="000000"/>
                        </a:solidFill>
                        <a:effectLst/>
                        <a:latin typeface="+mn-lt"/>
                      </a:endParaRPr>
                    </a:p>
                  </a:txBody>
                  <a:tcPr marL="6350" marR="6350" marT="6350" marB="0" anchor="b">
                    <a:solidFill>
                      <a:schemeClr val="accent2"/>
                    </a:solidFill>
                  </a:tcPr>
                </a:tc>
                <a:tc>
                  <a:txBody>
                    <a:bodyPr/>
                    <a:lstStyle/>
                    <a:p>
                      <a:pPr algn="r" fontAlgn="b"/>
                      <a:r>
                        <a:rPr lang="pl-PL" sz="1800" b="0" i="0" u="none" strike="noStrike" dirty="0">
                          <a:solidFill>
                            <a:srgbClr val="000000"/>
                          </a:solidFill>
                          <a:effectLst/>
                          <a:latin typeface="+mn-lt"/>
                        </a:rPr>
                        <a:t>10</a:t>
                      </a:r>
                    </a:p>
                  </a:txBody>
                  <a:tcPr marL="6350" marR="6350" marT="6350" marB="0" anchor="b">
                    <a:solidFill>
                      <a:schemeClr val="accent2"/>
                    </a:solidFill>
                  </a:tcPr>
                </a:tc>
                <a:tc>
                  <a:txBody>
                    <a:bodyPr/>
                    <a:lstStyle/>
                    <a:p>
                      <a:pPr algn="r" fontAlgn="b"/>
                      <a:r>
                        <a:rPr lang="pl-PL" sz="1800" b="0" i="0" u="none" strike="noStrike" dirty="0">
                          <a:solidFill>
                            <a:srgbClr val="000000"/>
                          </a:solidFill>
                          <a:effectLst/>
                          <a:latin typeface="Calibri" panose="020F0502020204030204" pitchFamily="34" charset="0"/>
                        </a:rPr>
                        <a:t>15%</a:t>
                      </a:r>
                    </a:p>
                  </a:txBody>
                  <a:tcPr marL="6350" marR="6350" marT="6350" marB="0" anchor="b">
                    <a:solidFill>
                      <a:schemeClr val="accent2"/>
                    </a:solidFill>
                  </a:tcPr>
                </a:tc>
                <a:tc>
                  <a:txBody>
                    <a:bodyPr/>
                    <a:lstStyle/>
                    <a:p>
                      <a:pPr algn="ctr" fontAlgn="b"/>
                      <a:r>
                        <a:rPr lang="pl-PL" sz="1800" b="1" u="none" strike="noStrike" dirty="0">
                          <a:effectLst/>
                          <a:latin typeface="+mn-lt"/>
                        </a:rPr>
                        <a:t>R3</a:t>
                      </a:r>
                      <a:endParaRPr lang="pl-PL" sz="1800" b="1" i="0" u="none" strike="noStrike" dirty="0">
                        <a:solidFill>
                          <a:srgbClr val="000000"/>
                        </a:solidFill>
                        <a:effectLst/>
                        <a:latin typeface="+mn-lt"/>
                      </a:endParaRPr>
                    </a:p>
                  </a:txBody>
                  <a:tcPr marL="6350" marR="6350" marT="6350" marB="0" anchor="b">
                    <a:solidFill>
                      <a:schemeClr val="accent2"/>
                    </a:solidFill>
                  </a:tcPr>
                </a:tc>
                <a:extLst>
                  <a:ext uri="{0D108BD9-81ED-4DB2-BD59-A6C34878D82A}">
                    <a16:rowId xmlns:a16="http://schemas.microsoft.com/office/drawing/2014/main" val="2469286251"/>
                  </a:ext>
                </a:extLst>
              </a:tr>
              <a:tr h="325638">
                <a:tc>
                  <a:txBody>
                    <a:bodyPr/>
                    <a:lstStyle/>
                    <a:p>
                      <a:pPr algn="l" fontAlgn="b"/>
                      <a:r>
                        <a:rPr lang="pl-PL" sz="1800" u="none" strike="noStrike" dirty="0">
                          <a:effectLst/>
                          <a:latin typeface="+mn-lt"/>
                        </a:rPr>
                        <a:t>Potrzeba realizacji projektu (0-2)</a:t>
                      </a:r>
                      <a:endParaRPr lang="pl-PL" sz="1800" b="0" i="0" u="none" strike="noStrike" dirty="0">
                        <a:solidFill>
                          <a:srgbClr val="000000"/>
                        </a:solidFill>
                        <a:effectLst/>
                        <a:latin typeface="+mn-lt"/>
                      </a:endParaRPr>
                    </a:p>
                  </a:txBody>
                  <a:tcPr marL="6350" marR="6350" marT="6350" marB="0" anchor="b">
                    <a:solidFill>
                      <a:schemeClr val="accent2"/>
                    </a:solidFill>
                  </a:tcPr>
                </a:tc>
                <a:tc>
                  <a:txBody>
                    <a:bodyPr/>
                    <a:lstStyle/>
                    <a:p>
                      <a:pPr algn="r" fontAlgn="b"/>
                      <a:r>
                        <a:rPr lang="pl-PL" sz="1800" u="none" strike="noStrike" dirty="0">
                          <a:effectLst/>
                          <a:latin typeface="+mn-lt"/>
                        </a:rPr>
                        <a:t>10</a:t>
                      </a:r>
                      <a:endParaRPr lang="pl-PL" sz="1800" b="0" i="0" u="none" strike="noStrike" dirty="0">
                        <a:solidFill>
                          <a:srgbClr val="000000"/>
                        </a:solidFill>
                        <a:effectLst/>
                        <a:latin typeface="+mn-lt"/>
                      </a:endParaRPr>
                    </a:p>
                  </a:txBody>
                  <a:tcPr marL="6350" marR="6350" marT="6350" marB="0" anchor="b">
                    <a:solidFill>
                      <a:schemeClr val="accent2"/>
                    </a:solidFill>
                  </a:tcPr>
                </a:tc>
                <a:tc>
                  <a:txBody>
                    <a:bodyPr/>
                    <a:lstStyle/>
                    <a:p>
                      <a:pPr algn="r" fontAlgn="b"/>
                      <a:r>
                        <a:rPr lang="pl-PL" sz="1800" u="none" strike="noStrike" dirty="0">
                          <a:effectLst/>
                          <a:latin typeface="+mn-lt"/>
                        </a:rPr>
                        <a:t>20</a:t>
                      </a:r>
                      <a:endParaRPr lang="pl-PL" sz="1800" b="0" i="0" u="none" strike="noStrike" dirty="0">
                        <a:solidFill>
                          <a:srgbClr val="000000"/>
                        </a:solidFill>
                        <a:effectLst/>
                        <a:latin typeface="+mn-lt"/>
                      </a:endParaRPr>
                    </a:p>
                  </a:txBody>
                  <a:tcPr marL="6350" marR="6350" marT="6350" marB="0" anchor="b">
                    <a:solidFill>
                      <a:schemeClr val="accent2"/>
                    </a:solidFill>
                  </a:tcPr>
                </a:tc>
                <a:tc>
                  <a:txBody>
                    <a:bodyPr/>
                    <a:lstStyle/>
                    <a:p>
                      <a:pPr algn="r" fontAlgn="b"/>
                      <a:r>
                        <a:rPr lang="pl-PL" sz="1800" b="0" i="0" u="none" strike="noStrike" dirty="0">
                          <a:solidFill>
                            <a:srgbClr val="000000"/>
                          </a:solidFill>
                          <a:effectLst/>
                          <a:latin typeface="Calibri" panose="020F0502020204030204" pitchFamily="34" charset="0"/>
                        </a:rPr>
                        <a:t>29%</a:t>
                      </a:r>
                    </a:p>
                  </a:txBody>
                  <a:tcPr marL="6350" marR="6350" marT="6350" marB="0" anchor="b">
                    <a:solidFill>
                      <a:schemeClr val="accent2"/>
                    </a:solidFill>
                  </a:tcPr>
                </a:tc>
                <a:tc>
                  <a:txBody>
                    <a:bodyPr/>
                    <a:lstStyle/>
                    <a:p>
                      <a:pPr algn="ctr" fontAlgn="b"/>
                      <a:r>
                        <a:rPr lang="pl-PL" sz="1800" b="1" u="none" strike="noStrike" dirty="0">
                          <a:effectLst/>
                          <a:latin typeface="+mn-lt"/>
                        </a:rPr>
                        <a:t>R1</a:t>
                      </a:r>
                      <a:endParaRPr lang="pl-PL" sz="1800" b="1" i="0" u="none" strike="noStrike" dirty="0">
                        <a:solidFill>
                          <a:srgbClr val="000000"/>
                        </a:solidFill>
                        <a:effectLst/>
                        <a:latin typeface="+mn-lt"/>
                      </a:endParaRPr>
                    </a:p>
                  </a:txBody>
                  <a:tcPr marL="6350" marR="6350" marT="6350" marB="0" anchor="b">
                    <a:solidFill>
                      <a:schemeClr val="accent2"/>
                    </a:solidFill>
                  </a:tcPr>
                </a:tc>
                <a:extLst>
                  <a:ext uri="{0D108BD9-81ED-4DB2-BD59-A6C34878D82A}">
                    <a16:rowId xmlns:a16="http://schemas.microsoft.com/office/drawing/2014/main" val="3998780770"/>
                  </a:ext>
                </a:extLst>
              </a:tr>
              <a:tr h="325638">
                <a:tc>
                  <a:txBody>
                    <a:bodyPr/>
                    <a:lstStyle/>
                    <a:p>
                      <a:pPr algn="l" fontAlgn="b"/>
                      <a:r>
                        <a:rPr lang="pl-PL" sz="1800" u="none" strike="noStrike" dirty="0">
                          <a:effectLst/>
                          <a:latin typeface="+mn-lt"/>
                        </a:rPr>
                        <a:t>Wkład w zakładane efekty (0-2)</a:t>
                      </a:r>
                      <a:endParaRPr lang="pl-PL" sz="1800" b="0" i="0" u="none" strike="noStrike" dirty="0">
                        <a:solidFill>
                          <a:srgbClr val="000000"/>
                        </a:solidFill>
                        <a:effectLst/>
                        <a:latin typeface="+mn-lt"/>
                      </a:endParaRPr>
                    </a:p>
                  </a:txBody>
                  <a:tcPr marL="6350" marR="6350" marT="6350" marB="0" anchor="b">
                    <a:solidFill>
                      <a:schemeClr val="accent2"/>
                    </a:solidFill>
                  </a:tcPr>
                </a:tc>
                <a:tc>
                  <a:txBody>
                    <a:bodyPr/>
                    <a:lstStyle/>
                    <a:p>
                      <a:pPr algn="r" fontAlgn="b"/>
                      <a:r>
                        <a:rPr lang="pl-PL" sz="1800" u="none" strike="noStrike" dirty="0">
                          <a:effectLst/>
                          <a:latin typeface="+mn-lt"/>
                        </a:rPr>
                        <a:t>5</a:t>
                      </a:r>
                      <a:endParaRPr lang="pl-PL" sz="1800" b="0" i="0" u="none" strike="noStrike" dirty="0">
                        <a:solidFill>
                          <a:srgbClr val="000000"/>
                        </a:solidFill>
                        <a:effectLst/>
                        <a:latin typeface="+mn-lt"/>
                      </a:endParaRPr>
                    </a:p>
                  </a:txBody>
                  <a:tcPr marL="6350" marR="6350" marT="6350" marB="0" anchor="b">
                    <a:solidFill>
                      <a:schemeClr val="accent2"/>
                    </a:solidFill>
                  </a:tcPr>
                </a:tc>
                <a:tc>
                  <a:txBody>
                    <a:bodyPr/>
                    <a:lstStyle/>
                    <a:p>
                      <a:pPr algn="r" fontAlgn="b"/>
                      <a:r>
                        <a:rPr lang="pl-PL" sz="1800" u="none" strike="noStrike" dirty="0">
                          <a:effectLst/>
                          <a:latin typeface="+mn-lt"/>
                        </a:rPr>
                        <a:t>10</a:t>
                      </a:r>
                      <a:endParaRPr lang="pl-PL" sz="1800" b="0" i="0" u="none" strike="noStrike" dirty="0">
                        <a:solidFill>
                          <a:srgbClr val="000000"/>
                        </a:solidFill>
                        <a:effectLst/>
                        <a:latin typeface="+mn-lt"/>
                      </a:endParaRPr>
                    </a:p>
                  </a:txBody>
                  <a:tcPr marL="6350" marR="6350" marT="6350" marB="0" anchor="b">
                    <a:solidFill>
                      <a:schemeClr val="accent2"/>
                    </a:solidFill>
                  </a:tcPr>
                </a:tc>
                <a:tc>
                  <a:txBody>
                    <a:bodyPr/>
                    <a:lstStyle/>
                    <a:p>
                      <a:pPr algn="r" fontAlgn="b"/>
                      <a:r>
                        <a:rPr lang="pl-PL" sz="1800" b="0" i="0" u="none" strike="noStrike" dirty="0">
                          <a:solidFill>
                            <a:srgbClr val="000000"/>
                          </a:solidFill>
                          <a:effectLst/>
                          <a:latin typeface="Calibri" panose="020F0502020204030204" pitchFamily="34" charset="0"/>
                        </a:rPr>
                        <a:t>15%</a:t>
                      </a:r>
                    </a:p>
                  </a:txBody>
                  <a:tcPr marL="6350" marR="6350" marT="6350" marB="0" anchor="b">
                    <a:solidFill>
                      <a:schemeClr val="accent2"/>
                    </a:solidFill>
                  </a:tcPr>
                </a:tc>
                <a:tc>
                  <a:txBody>
                    <a:bodyPr/>
                    <a:lstStyle/>
                    <a:p>
                      <a:pPr algn="ctr" fontAlgn="b"/>
                      <a:r>
                        <a:rPr lang="pl-PL" sz="1800" b="1" u="none" strike="noStrike" dirty="0">
                          <a:effectLst/>
                          <a:latin typeface="+mn-lt"/>
                        </a:rPr>
                        <a:t>R4</a:t>
                      </a:r>
                      <a:endParaRPr lang="pl-PL" sz="1800" b="1" i="0" u="none" strike="noStrike" dirty="0">
                        <a:solidFill>
                          <a:srgbClr val="000000"/>
                        </a:solidFill>
                        <a:effectLst/>
                        <a:latin typeface="+mn-lt"/>
                      </a:endParaRPr>
                    </a:p>
                  </a:txBody>
                  <a:tcPr marL="6350" marR="6350" marT="6350" marB="0" anchor="b">
                    <a:solidFill>
                      <a:schemeClr val="accent2"/>
                    </a:solidFill>
                  </a:tcPr>
                </a:tc>
                <a:extLst>
                  <a:ext uri="{0D108BD9-81ED-4DB2-BD59-A6C34878D82A}">
                    <a16:rowId xmlns:a16="http://schemas.microsoft.com/office/drawing/2014/main" val="3069007334"/>
                  </a:ext>
                </a:extLst>
              </a:tr>
              <a:tr h="325638">
                <a:tc>
                  <a:txBody>
                    <a:bodyPr/>
                    <a:lstStyle/>
                    <a:p>
                      <a:pPr algn="l" fontAlgn="b"/>
                      <a:r>
                        <a:rPr lang="pl-PL" sz="1800" u="none" strike="noStrike" dirty="0">
                          <a:effectLst/>
                          <a:latin typeface="+mn-lt"/>
                        </a:rPr>
                        <a:t>Kompleksowość projektu (0-3)</a:t>
                      </a:r>
                      <a:endParaRPr lang="pl-PL" sz="1800" b="0" i="0" u="none" strike="noStrike" dirty="0">
                        <a:solidFill>
                          <a:srgbClr val="000000"/>
                        </a:solidFill>
                        <a:effectLst/>
                        <a:latin typeface="+mn-lt"/>
                      </a:endParaRPr>
                    </a:p>
                  </a:txBody>
                  <a:tcPr marL="6350" marR="6350" marT="6350" marB="0" anchor="b">
                    <a:solidFill>
                      <a:schemeClr val="accent2"/>
                    </a:solidFill>
                  </a:tcPr>
                </a:tc>
                <a:tc>
                  <a:txBody>
                    <a:bodyPr/>
                    <a:lstStyle/>
                    <a:p>
                      <a:pPr algn="r" fontAlgn="b"/>
                      <a:r>
                        <a:rPr lang="pl-PL" sz="1800" u="none" strike="noStrike" dirty="0">
                          <a:effectLst/>
                          <a:latin typeface="+mn-lt"/>
                        </a:rPr>
                        <a:t>2</a:t>
                      </a:r>
                      <a:endParaRPr lang="pl-PL" sz="1800" b="0" i="0" u="none" strike="noStrike" dirty="0">
                        <a:solidFill>
                          <a:srgbClr val="000000"/>
                        </a:solidFill>
                        <a:effectLst/>
                        <a:latin typeface="+mn-lt"/>
                      </a:endParaRPr>
                    </a:p>
                  </a:txBody>
                  <a:tcPr marL="6350" marR="6350" marT="6350" marB="0" anchor="b">
                    <a:solidFill>
                      <a:schemeClr val="accent2"/>
                    </a:solidFill>
                  </a:tcPr>
                </a:tc>
                <a:tc>
                  <a:txBody>
                    <a:bodyPr/>
                    <a:lstStyle/>
                    <a:p>
                      <a:pPr algn="r" fontAlgn="b"/>
                      <a:r>
                        <a:rPr lang="pl-PL" sz="1800" u="none" strike="noStrike" dirty="0">
                          <a:effectLst/>
                          <a:latin typeface="+mn-lt"/>
                        </a:rPr>
                        <a:t>6</a:t>
                      </a:r>
                      <a:endParaRPr lang="pl-PL" sz="1800" b="0" i="0" u="none" strike="noStrike" dirty="0">
                        <a:solidFill>
                          <a:srgbClr val="000000"/>
                        </a:solidFill>
                        <a:effectLst/>
                        <a:latin typeface="+mn-lt"/>
                      </a:endParaRPr>
                    </a:p>
                  </a:txBody>
                  <a:tcPr marL="6350" marR="6350" marT="6350" marB="0" anchor="b">
                    <a:solidFill>
                      <a:schemeClr val="accent2"/>
                    </a:solidFill>
                  </a:tcPr>
                </a:tc>
                <a:tc>
                  <a:txBody>
                    <a:bodyPr/>
                    <a:lstStyle/>
                    <a:p>
                      <a:pPr algn="r" fontAlgn="b"/>
                      <a:r>
                        <a:rPr lang="pl-PL" sz="1800" b="0" i="0" u="none" strike="noStrike" dirty="0">
                          <a:solidFill>
                            <a:srgbClr val="000000"/>
                          </a:solidFill>
                          <a:effectLst/>
                          <a:latin typeface="Calibri" panose="020F0502020204030204" pitchFamily="34" charset="0"/>
                        </a:rPr>
                        <a:t>9%</a:t>
                      </a:r>
                    </a:p>
                  </a:txBody>
                  <a:tcPr marL="6350" marR="6350" marT="6350" marB="0" anchor="b">
                    <a:solidFill>
                      <a:schemeClr val="accent2"/>
                    </a:solidFill>
                  </a:tcPr>
                </a:tc>
                <a:tc>
                  <a:txBody>
                    <a:bodyPr/>
                    <a:lstStyle/>
                    <a:p>
                      <a:pPr algn="ctr" fontAlgn="b"/>
                      <a:r>
                        <a:rPr lang="pl-PL" sz="1800" b="1" u="none" strike="noStrike" dirty="0">
                          <a:effectLst/>
                          <a:latin typeface="+mn-lt"/>
                        </a:rPr>
                        <a:t>R5</a:t>
                      </a:r>
                      <a:endParaRPr lang="pl-PL" sz="1800" b="1" i="0" u="none" strike="noStrike" dirty="0">
                        <a:solidFill>
                          <a:srgbClr val="000000"/>
                        </a:solidFill>
                        <a:effectLst/>
                        <a:latin typeface="+mn-lt"/>
                      </a:endParaRPr>
                    </a:p>
                  </a:txBody>
                  <a:tcPr marL="6350" marR="6350" marT="6350" marB="0" anchor="b">
                    <a:solidFill>
                      <a:schemeClr val="accent2"/>
                    </a:solidFill>
                  </a:tcPr>
                </a:tc>
                <a:extLst>
                  <a:ext uri="{0D108BD9-81ED-4DB2-BD59-A6C34878D82A}">
                    <a16:rowId xmlns:a16="http://schemas.microsoft.com/office/drawing/2014/main" val="2908478603"/>
                  </a:ext>
                </a:extLst>
              </a:tr>
              <a:tr h="325638">
                <a:tc>
                  <a:txBody>
                    <a:bodyPr/>
                    <a:lstStyle/>
                    <a:p>
                      <a:pPr algn="l" fontAlgn="b"/>
                      <a:r>
                        <a:rPr lang="pl-PL" sz="1800" u="none" strike="noStrike" dirty="0">
                          <a:effectLst/>
                          <a:latin typeface="+mn-lt"/>
                        </a:rPr>
                        <a:t>Komplementarność projektu (0-2)</a:t>
                      </a:r>
                      <a:endParaRPr lang="pl-PL" sz="1800" b="0" i="0" u="none" strike="noStrike" dirty="0">
                        <a:solidFill>
                          <a:srgbClr val="000000"/>
                        </a:solidFill>
                        <a:effectLst/>
                        <a:latin typeface="+mn-lt"/>
                      </a:endParaRPr>
                    </a:p>
                  </a:txBody>
                  <a:tcPr marL="6350" marR="6350" marT="6350" marB="0" anchor="b">
                    <a:solidFill>
                      <a:schemeClr val="accent2"/>
                    </a:solidFill>
                  </a:tcPr>
                </a:tc>
                <a:tc>
                  <a:txBody>
                    <a:bodyPr/>
                    <a:lstStyle/>
                    <a:p>
                      <a:pPr algn="r" fontAlgn="b"/>
                      <a:r>
                        <a:rPr lang="pl-PL" sz="1800" u="none" strike="noStrike" dirty="0">
                          <a:effectLst/>
                          <a:latin typeface="+mn-lt"/>
                        </a:rPr>
                        <a:t>2</a:t>
                      </a:r>
                      <a:endParaRPr lang="pl-PL" sz="1800" b="0" i="0" u="none" strike="noStrike" dirty="0">
                        <a:solidFill>
                          <a:srgbClr val="000000"/>
                        </a:solidFill>
                        <a:effectLst/>
                        <a:latin typeface="+mn-lt"/>
                      </a:endParaRPr>
                    </a:p>
                  </a:txBody>
                  <a:tcPr marL="6350" marR="6350" marT="6350" marB="0" anchor="b">
                    <a:solidFill>
                      <a:schemeClr val="accent2"/>
                    </a:solidFill>
                  </a:tcPr>
                </a:tc>
                <a:tc>
                  <a:txBody>
                    <a:bodyPr/>
                    <a:lstStyle/>
                    <a:p>
                      <a:pPr algn="r" fontAlgn="b"/>
                      <a:r>
                        <a:rPr lang="pl-PL" sz="1800" u="none" strike="noStrike" dirty="0">
                          <a:effectLst/>
                          <a:latin typeface="+mn-lt"/>
                        </a:rPr>
                        <a:t>4</a:t>
                      </a:r>
                      <a:endParaRPr lang="pl-PL" sz="1800" b="0" i="0" u="none" strike="noStrike" dirty="0">
                        <a:solidFill>
                          <a:srgbClr val="000000"/>
                        </a:solidFill>
                        <a:effectLst/>
                        <a:latin typeface="+mn-lt"/>
                      </a:endParaRPr>
                    </a:p>
                  </a:txBody>
                  <a:tcPr marL="6350" marR="6350" marT="6350" marB="0" anchor="b">
                    <a:solidFill>
                      <a:schemeClr val="accent2"/>
                    </a:solidFill>
                  </a:tcPr>
                </a:tc>
                <a:tc>
                  <a:txBody>
                    <a:bodyPr/>
                    <a:lstStyle/>
                    <a:p>
                      <a:pPr algn="r" fontAlgn="b"/>
                      <a:r>
                        <a:rPr lang="pl-PL" sz="1800" b="0" i="0" u="none" strike="noStrike" dirty="0">
                          <a:solidFill>
                            <a:srgbClr val="000000"/>
                          </a:solidFill>
                          <a:effectLst/>
                          <a:latin typeface="Calibri" panose="020F0502020204030204" pitchFamily="34" charset="0"/>
                        </a:rPr>
                        <a:t>6%</a:t>
                      </a:r>
                    </a:p>
                  </a:txBody>
                  <a:tcPr marL="6350" marR="6350" marT="6350" marB="0" anchor="b">
                    <a:solidFill>
                      <a:schemeClr val="accent2"/>
                    </a:solidFill>
                  </a:tcPr>
                </a:tc>
                <a:tc>
                  <a:txBody>
                    <a:bodyPr/>
                    <a:lstStyle/>
                    <a:p>
                      <a:pPr algn="ctr" fontAlgn="b"/>
                      <a:endParaRPr lang="pl-PL" sz="1800" b="1" i="0" u="none" strike="noStrike">
                        <a:solidFill>
                          <a:srgbClr val="000000"/>
                        </a:solidFill>
                        <a:effectLst/>
                        <a:latin typeface="+mn-lt"/>
                      </a:endParaRPr>
                    </a:p>
                  </a:txBody>
                  <a:tcPr marL="6350" marR="6350" marT="6350" marB="0" anchor="b">
                    <a:solidFill>
                      <a:schemeClr val="accent2"/>
                    </a:solidFill>
                  </a:tcPr>
                </a:tc>
                <a:extLst>
                  <a:ext uri="{0D108BD9-81ED-4DB2-BD59-A6C34878D82A}">
                    <a16:rowId xmlns:a16="http://schemas.microsoft.com/office/drawing/2014/main" val="809301570"/>
                  </a:ext>
                </a:extLst>
              </a:tr>
              <a:tr h="325638">
                <a:tc>
                  <a:txBody>
                    <a:bodyPr/>
                    <a:lstStyle/>
                    <a:p>
                      <a:pPr algn="l" fontAlgn="b"/>
                      <a:r>
                        <a:rPr lang="pl-PL" sz="1800" u="none" strike="noStrike" dirty="0">
                          <a:effectLst/>
                          <a:latin typeface="+mn-lt"/>
                        </a:rPr>
                        <a:t>Zintegrowane Porozumienia Terytorialne (0-1) </a:t>
                      </a:r>
                      <a:endParaRPr lang="pl-PL" sz="1800" b="0" i="0" u="none" strike="noStrike" dirty="0">
                        <a:solidFill>
                          <a:srgbClr val="000000"/>
                        </a:solidFill>
                        <a:effectLst/>
                        <a:latin typeface="+mn-lt"/>
                      </a:endParaRPr>
                    </a:p>
                  </a:txBody>
                  <a:tcPr marL="6350" marR="6350" marT="6350" marB="0" anchor="b">
                    <a:solidFill>
                      <a:schemeClr val="accent2"/>
                    </a:solidFill>
                  </a:tcPr>
                </a:tc>
                <a:tc>
                  <a:txBody>
                    <a:bodyPr/>
                    <a:lstStyle/>
                    <a:p>
                      <a:pPr algn="r" fontAlgn="b"/>
                      <a:r>
                        <a:rPr lang="pl-PL" sz="1800" u="none" strike="noStrike" dirty="0">
                          <a:effectLst/>
                          <a:latin typeface="+mn-lt"/>
                        </a:rPr>
                        <a:t>6</a:t>
                      </a:r>
                      <a:endParaRPr lang="pl-PL" sz="1800" b="0" i="0" u="none" strike="noStrike" dirty="0">
                        <a:solidFill>
                          <a:srgbClr val="000000"/>
                        </a:solidFill>
                        <a:effectLst/>
                        <a:latin typeface="+mn-lt"/>
                      </a:endParaRPr>
                    </a:p>
                  </a:txBody>
                  <a:tcPr marL="6350" marR="6350" marT="6350" marB="0" anchor="b">
                    <a:solidFill>
                      <a:schemeClr val="accent2"/>
                    </a:solidFill>
                  </a:tcPr>
                </a:tc>
                <a:tc>
                  <a:txBody>
                    <a:bodyPr/>
                    <a:lstStyle/>
                    <a:p>
                      <a:pPr algn="r" fontAlgn="b"/>
                      <a:r>
                        <a:rPr lang="pl-PL" sz="1800" b="0" i="0" u="none" strike="noStrike" dirty="0">
                          <a:solidFill>
                            <a:srgbClr val="000000"/>
                          </a:solidFill>
                          <a:effectLst/>
                          <a:latin typeface="+mn-lt"/>
                        </a:rPr>
                        <a:t>6</a:t>
                      </a:r>
                    </a:p>
                  </a:txBody>
                  <a:tcPr marL="6350" marR="6350" marT="6350" marB="0" anchor="b">
                    <a:solidFill>
                      <a:schemeClr val="accent2"/>
                    </a:solidFill>
                  </a:tcPr>
                </a:tc>
                <a:tc>
                  <a:txBody>
                    <a:bodyPr/>
                    <a:lstStyle/>
                    <a:p>
                      <a:pPr algn="r" fontAlgn="b"/>
                      <a:r>
                        <a:rPr lang="pl-PL" sz="1800" b="0" i="0" u="none" strike="noStrike" dirty="0">
                          <a:solidFill>
                            <a:srgbClr val="000000"/>
                          </a:solidFill>
                          <a:effectLst/>
                          <a:latin typeface="Calibri" panose="020F0502020204030204" pitchFamily="34" charset="0"/>
                        </a:rPr>
                        <a:t>9%</a:t>
                      </a:r>
                    </a:p>
                  </a:txBody>
                  <a:tcPr marL="6350" marR="6350" marT="6350" marB="0" anchor="b">
                    <a:solidFill>
                      <a:schemeClr val="accent2"/>
                    </a:solidFill>
                  </a:tcPr>
                </a:tc>
                <a:tc>
                  <a:txBody>
                    <a:bodyPr/>
                    <a:lstStyle/>
                    <a:p>
                      <a:pPr algn="ctr" fontAlgn="b"/>
                      <a:r>
                        <a:rPr lang="pl-PL" sz="1800" b="1" u="none" strike="noStrike" dirty="0">
                          <a:effectLst/>
                          <a:latin typeface="+mn-lt"/>
                        </a:rPr>
                        <a:t>R2</a:t>
                      </a:r>
                      <a:endParaRPr lang="pl-PL" sz="1800" b="1" i="0" u="none" strike="noStrike" dirty="0">
                        <a:solidFill>
                          <a:srgbClr val="000000"/>
                        </a:solidFill>
                        <a:effectLst/>
                        <a:latin typeface="+mn-lt"/>
                      </a:endParaRPr>
                    </a:p>
                  </a:txBody>
                  <a:tcPr marL="6350" marR="6350" marT="6350" marB="0" anchor="b">
                    <a:solidFill>
                      <a:schemeClr val="accent2"/>
                    </a:solidFill>
                  </a:tcPr>
                </a:tc>
                <a:extLst>
                  <a:ext uri="{0D108BD9-81ED-4DB2-BD59-A6C34878D82A}">
                    <a16:rowId xmlns:a16="http://schemas.microsoft.com/office/drawing/2014/main" val="1709468430"/>
                  </a:ext>
                </a:extLst>
              </a:tr>
              <a:tr h="325638">
                <a:tc>
                  <a:txBody>
                    <a:bodyPr/>
                    <a:lstStyle/>
                    <a:p>
                      <a:pPr algn="l" fontAlgn="b"/>
                      <a:r>
                        <a:rPr lang="pl-PL" sz="1800" b="0" i="0" u="none" strike="noStrike" dirty="0">
                          <a:solidFill>
                            <a:srgbClr val="000000"/>
                          </a:solidFill>
                          <a:effectLst/>
                          <a:latin typeface="+mn-lt"/>
                        </a:rPr>
                        <a:t>Lokalizacja projektu na obszarach jednolitych części wód podziemnych (0-1)</a:t>
                      </a:r>
                    </a:p>
                  </a:txBody>
                  <a:tcPr marL="6350" marR="6350" marT="6350" marB="0" anchor="b">
                    <a:solidFill>
                      <a:schemeClr val="accent2"/>
                    </a:solidFill>
                  </a:tcPr>
                </a:tc>
                <a:tc>
                  <a:txBody>
                    <a:bodyPr/>
                    <a:lstStyle/>
                    <a:p>
                      <a:pPr algn="r" fontAlgn="b"/>
                      <a:r>
                        <a:rPr lang="pl-PL" sz="1800" b="0" i="0" u="none" strike="noStrike" dirty="0">
                          <a:solidFill>
                            <a:srgbClr val="000000"/>
                          </a:solidFill>
                          <a:effectLst/>
                          <a:latin typeface="+mn-lt"/>
                        </a:rPr>
                        <a:t>4</a:t>
                      </a:r>
                    </a:p>
                  </a:txBody>
                  <a:tcPr marL="6350" marR="6350" marT="6350" marB="0" anchor="b">
                    <a:solidFill>
                      <a:schemeClr val="accent2"/>
                    </a:solidFill>
                  </a:tcPr>
                </a:tc>
                <a:tc>
                  <a:txBody>
                    <a:bodyPr/>
                    <a:lstStyle/>
                    <a:p>
                      <a:pPr algn="r" fontAlgn="b"/>
                      <a:r>
                        <a:rPr lang="pl-PL" sz="1800" b="0" i="0" u="none" strike="noStrike" dirty="0">
                          <a:solidFill>
                            <a:srgbClr val="000000"/>
                          </a:solidFill>
                          <a:effectLst/>
                          <a:latin typeface="+mn-lt"/>
                        </a:rPr>
                        <a:t>4</a:t>
                      </a:r>
                    </a:p>
                  </a:txBody>
                  <a:tcPr marL="6350" marR="6350" marT="6350" marB="0" anchor="b">
                    <a:solidFill>
                      <a:schemeClr val="accent2"/>
                    </a:solidFill>
                  </a:tcPr>
                </a:tc>
                <a:tc>
                  <a:txBody>
                    <a:bodyPr/>
                    <a:lstStyle/>
                    <a:p>
                      <a:pPr algn="r" fontAlgn="b"/>
                      <a:r>
                        <a:rPr lang="pl-PL" sz="1800" b="0" i="0" u="none" strike="noStrike" dirty="0">
                          <a:solidFill>
                            <a:srgbClr val="000000"/>
                          </a:solidFill>
                          <a:effectLst/>
                          <a:latin typeface="Calibri" panose="020F0502020204030204" pitchFamily="34" charset="0"/>
                        </a:rPr>
                        <a:t>6%</a:t>
                      </a:r>
                    </a:p>
                  </a:txBody>
                  <a:tcPr marL="6350" marR="6350" marT="6350" marB="0" anchor="b">
                    <a:solidFill>
                      <a:schemeClr val="accent2"/>
                    </a:solidFill>
                  </a:tcPr>
                </a:tc>
                <a:tc>
                  <a:txBody>
                    <a:bodyPr/>
                    <a:lstStyle/>
                    <a:p>
                      <a:pPr algn="ctr" fontAlgn="b"/>
                      <a:endParaRPr lang="pl-PL" sz="1800" b="1" i="0" u="none" strike="noStrike" dirty="0">
                        <a:solidFill>
                          <a:srgbClr val="000000"/>
                        </a:solidFill>
                        <a:effectLst/>
                        <a:latin typeface="+mn-lt"/>
                      </a:endParaRPr>
                    </a:p>
                  </a:txBody>
                  <a:tcPr marL="6350" marR="6350" marT="6350" marB="0" anchor="b">
                    <a:solidFill>
                      <a:schemeClr val="accent2"/>
                    </a:solidFill>
                  </a:tcPr>
                </a:tc>
                <a:extLst>
                  <a:ext uri="{0D108BD9-81ED-4DB2-BD59-A6C34878D82A}">
                    <a16:rowId xmlns:a16="http://schemas.microsoft.com/office/drawing/2014/main" val="988448429"/>
                  </a:ext>
                </a:extLst>
              </a:tr>
              <a:tr h="325638">
                <a:tc>
                  <a:txBody>
                    <a:bodyPr/>
                    <a:lstStyle/>
                    <a:p>
                      <a:pPr algn="l" fontAlgn="b"/>
                      <a:r>
                        <a:rPr lang="pl-PL" sz="1800" b="0" i="0" u="none" strike="noStrike" dirty="0">
                          <a:solidFill>
                            <a:srgbClr val="000000"/>
                          </a:solidFill>
                          <a:effectLst/>
                          <a:latin typeface="+mn-lt"/>
                        </a:rPr>
                        <a:t>Lokalizacja projektu na obszarach zagrożonych suszą (0-1)</a:t>
                      </a:r>
                    </a:p>
                  </a:txBody>
                  <a:tcPr marL="6350" marR="6350" marT="6350" marB="0" anchor="b">
                    <a:solidFill>
                      <a:schemeClr val="accent2"/>
                    </a:solidFill>
                  </a:tcPr>
                </a:tc>
                <a:tc>
                  <a:txBody>
                    <a:bodyPr/>
                    <a:lstStyle/>
                    <a:p>
                      <a:pPr algn="r" fontAlgn="b"/>
                      <a:r>
                        <a:rPr lang="pl-PL" sz="1800" b="0" i="0" u="none" strike="noStrike" dirty="0">
                          <a:solidFill>
                            <a:srgbClr val="000000"/>
                          </a:solidFill>
                          <a:effectLst/>
                          <a:latin typeface="+mn-lt"/>
                        </a:rPr>
                        <a:t>4</a:t>
                      </a:r>
                    </a:p>
                  </a:txBody>
                  <a:tcPr marL="6350" marR="6350" marT="6350" marB="0" anchor="b">
                    <a:solidFill>
                      <a:schemeClr val="accent2"/>
                    </a:solidFill>
                  </a:tcPr>
                </a:tc>
                <a:tc>
                  <a:txBody>
                    <a:bodyPr/>
                    <a:lstStyle/>
                    <a:p>
                      <a:pPr algn="r" fontAlgn="b"/>
                      <a:r>
                        <a:rPr lang="pl-PL" sz="1800" b="0" i="0" u="none" strike="noStrike" dirty="0">
                          <a:solidFill>
                            <a:srgbClr val="000000"/>
                          </a:solidFill>
                          <a:effectLst/>
                          <a:latin typeface="+mn-lt"/>
                        </a:rPr>
                        <a:t>4</a:t>
                      </a:r>
                    </a:p>
                  </a:txBody>
                  <a:tcPr marL="6350" marR="6350" marT="6350" marB="0" anchor="b">
                    <a:solidFill>
                      <a:schemeClr val="accent2"/>
                    </a:solidFill>
                  </a:tcPr>
                </a:tc>
                <a:tc>
                  <a:txBody>
                    <a:bodyPr/>
                    <a:lstStyle/>
                    <a:p>
                      <a:pPr algn="r" fontAlgn="b"/>
                      <a:r>
                        <a:rPr lang="pl-PL" sz="1800" b="0" i="0" u="none" strike="noStrike" dirty="0">
                          <a:solidFill>
                            <a:srgbClr val="000000"/>
                          </a:solidFill>
                          <a:effectLst/>
                          <a:latin typeface="Calibri" panose="020F0502020204030204" pitchFamily="34" charset="0"/>
                        </a:rPr>
                        <a:t>6%</a:t>
                      </a:r>
                    </a:p>
                  </a:txBody>
                  <a:tcPr marL="6350" marR="6350" marT="6350" marB="0" anchor="b">
                    <a:solidFill>
                      <a:schemeClr val="accent2"/>
                    </a:solidFill>
                  </a:tcPr>
                </a:tc>
                <a:tc>
                  <a:txBody>
                    <a:bodyPr/>
                    <a:lstStyle/>
                    <a:p>
                      <a:pPr algn="ctr" fontAlgn="b"/>
                      <a:endParaRPr lang="pl-PL" sz="1800" b="1" i="0" u="none" strike="noStrike" dirty="0">
                        <a:solidFill>
                          <a:srgbClr val="000000"/>
                        </a:solidFill>
                        <a:effectLst/>
                        <a:latin typeface="+mn-lt"/>
                      </a:endParaRPr>
                    </a:p>
                  </a:txBody>
                  <a:tcPr marL="6350" marR="6350" marT="6350" marB="0" anchor="b">
                    <a:solidFill>
                      <a:schemeClr val="accent2"/>
                    </a:solidFill>
                  </a:tcPr>
                </a:tc>
                <a:extLst>
                  <a:ext uri="{0D108BD9-81ED-4DB2-BD59-A6C34878D82A}">
                    <a16:rowId xmlns:a16="http://schemas.microsoft.com/office/drawing/2014/main" val="947772683"/>
                  </a:ext>
                </a:extLst>
              </a:tr>
              <a:tr h="325638">
                <a:tc>
                  <a:txBody>
                    <a:bodyPr/>
                    <a:lstStyle/>
                    <a:p>
                      <a:pPr marL="0" marR="0" lvl="0" indent="0" algn="l" defTabSz="914406" rtl="0" eaLnBrk="1" fontAlgn="b" latinLnBrk="0" hangingPunct="1">
                        <a:lnSpc>
                          <a:spcPct val="100000"/>
                        </a:lnSpc>
                        <a:spcBef>
                          <a:spcPts val="0"/>
                        </a:spcBef>
                        <a:spcAft>
                          <a:spcPts val="0"/>
                        </a:spcAft>
                        <a:buClrTx/>
                        <a:buSzTx/>
                        <a:buFontTx/>
                        <a:buNone/>
                        <a:tabLst/>
                        <a:defRPr/>
                      </a:pPr>
                      <a:r>
                        <a:rPr lang="pl-PL" sz="1800" u="none" strike="noStrike" dirty="0">
                          <a:effectLst/>
                          <a:latin typeface="+mn-lt"/>
                        </a:rPr>
                        <a:t>Zasada DNSH (0-2)</a:t>
                      </a:r>
                      <a:endParaRPr lang="pl-PL" sz="1800" b="0" i="0" u="none" strike="noStrike" dirty="0">
                        <a:solidFill>
                          <a:srgbClr val="000000"/>
                        </a:solidFill>
                        <a:effectLst/>
                        <a:latin typeface="+mn-lt"/>
                      </a:endParaRPr>
                    </a:p>
                  </a:txBody>
                  <a:tcPr marL="6350" marR="6350" marT="6350" marB="0" anchor="b">
                    <a:solidFill>
                      <a:schemeClr val="accent2"/>
                    </a:solidFill>
                  </a:tcPr>
                </a:tc>
                <a:tc>
                  <a:txBody>
                    <a:bodyPr/>
                    <a:lstStyle/>
                    <a:p>
                      <a:pPr algn="r" fontAlgn="b"/>
                      <a:r>
                        <a:rPr lang="pl-PL" sz="1800" b="0" i="0" u="none" strike="noStrike" dirty="0">
                          <a:solidFill>
                            <a:srgbClr val="000000"/>
                          </a:solidFill>
                          <a:effectLst/>
                          <a:latin typeface="+mn-lt"/>
                        </a:rPr>
                        <a:t>2</a:t>
                      </a:r>
                    </a:p>
                  </a:txBody>
                  <a:tcPr marL="6350" marR="6350" marT="6350" marB="0" anchor="b">
                    <a:solidFill>
                      <a:schemeClr val="accent2"/>
                    </a:solidFill>
                  </a:tcPr>
                </a:tc>
                <a:tc>
                  <a:txBody>
                    <a:bodyPr/>
                    <a:lstStyle/>
                    <a:p>
                      <a:pPr algn="r" fontAlgn="b"/>
                      <a:r>
                        <a:rPr lang="pl-PL" sz="1800" b="0" i="0" u="none" strike="noStrike" dirty="0">
                          <a:solidFill>
                            <a:srgbClr val="000000"/>
                          </a:solidFill>
                          <a:effectLst/>
                          <a:latin typeface="+mn-lt"/>
                        </a:rPr>
                        <a:t>4</a:t>
                      </a:r>
                    </a:p>
                  </a:txBody>
                  <a:tcPr marL="6350" marR="6350" marT="6350" marB="0" anchor="b">
                    <a:solidFill>
                      <a:schemeClr val="accent2"/>
                    </a:solidFill>
                  </a:tcPr>
                </a:tc>
                <a:tc>
                  <a:txBody>
                    <a:bodyPr/>
                    <a:lstStyle/>
                    <a:p>
                      <a:pPr algn="r" fontAlgn="b"/>
                      <a:r>
                        <a:rPr lang="pl-PL" sz="1800" b="0" i="0" u="none" strike="noStrike" dirty="0">
                          <a:solidFill>
                            <a:srgbClr val="000000"/>
                          </a:solidFill>
                          <a:effectLst/>
                          <a:latin typeface="Calibri" panose="020F0502020204030204" pitchFamily="34" charset="0"/>
                        </a:rPr>
                        <a:t>6%</a:t>
                      </a:r>
                    </a:p>
                  </a:txBody>
                  <a:tcPr marL="6350" marR="6350" marT="6350" marB="0" anchor="b">
                    <a:solidFill>
                      <a:schemeClr val="accent2"/>
                    </a:solidFill>
                  </a:tcPr>
                </a:tc>
                <a:tc>
                  <a:txBody>
                    <a:bodyPr/>
                    <a:lstStyle/>
                    <a:p>
                      <a:pPr algn="l" fontAlgn="b"/>
                      <a:endParaRPr lang="pl-PL" sz="1800" b="0" i="0" u="none" strike="noStrike" dirty="0">
                        <a:solidFill>
                          <a:srgbClr val="000000"/>
                        </a:solidFill>
                        <a:effectLst/>
                        <a:latin typeface="+mn-lt"/>
                      </a:endParaRPr>
                    </a:p>
                  </a:txBody>
                  <a:tcPr marL="6350" marR="6350" marT="6350" marB="0" anchor="b">
                    <a:solidFill>
                      <a:schemeClr val="accent2"/>
                    </a:solidFill>
                  </a:tcPr>
                </a:tc>
                <a:extLst>
                  <a:ext uri="{0D108BD9-81ED-4DB2-BD59-A6C34878D82A}">
                    <a16:rowId xmlns:a16="http://schemas.microsoft.com/office/drawing/2014/main" val="1209935760"/>
                  </a:ext>
                </a:extLst>
              </a:tr>
              <a:tr h="325638">
                <a:tc>
                  <a:txBody>
                    <a:bodyPr/>
                    <a:lstStyle/>
                    <a:p>
                      <a:pPr algn="l" fontAlgn="b"/>
                      <a:endParaRPr lang="pl-PL" sz="1800" b="0" i="0" u="none" strike="noStrike">
                        <a:solidFill>
                          <a:srgbClr val="000000"/>
                        </a:solidFill>
                        <a:effectLst/>
                        <a:latin typeface="+mn-lt"/>
                      </a:endParaRPr>
                    </a:p>
                  </a:txBody>
                  <a:tcPr marL="6350" marR="6350" marT="6350" marB="0" anchor="b">
                    <a:solidFill>
                      <a:schemeClr val="accent2"/>
                    </a:solidFill>
                  </a:tcPr>
                </a:tc>
                <a:tc>
                  <a:txBody>
                    <a:bodyPr/>
                    <a:lstStyle/>
                    <a:p>
                      <a:pPr algn="l" fontAlgn="b"/>
                      <a:r>
                        <a:rPr lang="pl-PL" sz="1800" b="1" u="none" strike="noStrike" dirty="0">
                          <a:effectLst/>
                          <a:latin typeface="+mn-lt"/>
                        </a:rPr>
                        <a:t>Suma</a:t>
                      </a:r>
                      <a:endParaRPr lang="pl-PL" sz="1800" b="1" i="0" u="none" strike="noStrike" dirty="0">
                        <a:solidFill>
                          <a:srgbClr val="000000"/>
                        </a:solidFill>
                        <a:effectLst/>
                        <a:latin typeface="+mn-lt"/>
                      </a:endParaRPr>
                    </a:p>
                  </a:txBody>
                  <a:tcPr marL="6350" marR="6350" marT="6350" marB="0" anchor="b">
                    <a:solidFill>
                      <a:schemeClr val="accent2"/>
                    </a:solidFill>
                  </a:tcPr>
                </a:tc>
                <a:tc>
                  <a:txBody>
                    <a:bodyPr/>
                    <a:lstStyle/>
                    <a:p>
                      <a:pPr algn="r" fontAlgn="b"/>
                      <a:r>
                        <a:rPr lang="pl-PL" sz="1800" b="1" u="none" strike="noStrike" dirty="0">
                          <a:effectLst/>
                          <a:latin typeface="+mn-lt"/>
                        </a:rPr>
                        <a:t>68</a:t>
                      </a:r>
                      <a:endParaRPr lang="pl-PL" sz="1800" b="1" i="0" u="none" strike="noStrike" dirty="0">
                        <a:solidFill>
                          <a:srgbClr val="000000"/>
                        </a:solidFill>
                        <a:effectLst/>
                        <a:latin typeface="+mn-lt"/>
                      </a:endParaRPr>
                    </a:p>
                  </a:txBody>
                  <a:tcPr marL="6350" marR="6350" marT="6350" marB="0" anchor="b">
                    <a:solidFill>
                      <a:schemeClr val="accent2"/>
                    </a:solidFill>
                  </a:tcPr>
                </a:tc>
                <a:tc>
                  <a:txBody>
                    <a:bodyPr/>
                    <a:lstStyle/>
                    <a:p>
                      <a:pPr algn="r" fontAlgn="b"/>
                      <a:r>
                        <a:rPr lang="pl-PL" sz="1800" b="1" u="none" strike="noStrike" dirty="0">
                          <a:effectLst/>
                          <a:latin typeface="+mn-lt"/>
                        </a:rPr>
                        <a:t>100%</a:t>
                      </a:r>
                      <a:endParaRPr lang="pl-PL" sz="1800" b="1" i="0" u="none" strike="noStrike" dirty="0">
                        <a:solidFill>
                          <a:srgbClr val="000000"/>
                        </a:solidFill>
                        <a:effectLst/>
                        <a:latin typeface="+mn-lt"/>
                      </a:endParaRPr>
                    </a:p>
                  </a:txBody>
                  <a:tcPr marL="6350" marR="6350" marT="6350" marB="0" anchor="b">
                    <a:solidFill>
                      <a:schemeClr val="accent2"/>
                    </a:solidFill>
                  </a:tcPr>
                </a:tc>
                <a:tc>
                  <a:txBody>
                    <a:bodyPr/>
                    <a:lstStyle/>
                    <a:p>
                      <a:pPr algn="l" fontAlgn="b"/>
                      <a:endParaRPr lang="pl-PL" sz="1800" b="0" i="0" u="none" strike="noStrike" dirty="0">
                        <a:solidFill>
                          <a:srgbClr val="000000"/>
                        </a:solidFill>
                        <a:effectLst/>
                        <a:latin typeface="+mn-lt"/>
                      </a:endParaRPr>
                    </a:p>
                  </a:txBody>
                  <a:tcPr marL="6350" marR="6350" marT="6350" marB="0" anchor="b">
                    <a:solidFill>
                      <a:schemeClr val="accent2"/>
                    </a:solidFill>
                  </a:tcPr>
                </a:tc>
                <a:extLst>
                  <a:ext uri="{0D108BD9-81ED-4DB2-BD59-A6C34878D82A}">
                    <a16:rowId xmlns:a16="http://schemas.microsoft.com/office/drawing/2014/main" val="86404673"/>
                  </a:ext>
                </a:extLst>
              </a:tr>
            </a:tbl>
          </a:graphicData>
        </a:graphic>
      </p:graphicFrame>
    </p:spTree>
    <p:extLst>
      <p:ext uri="{BB962C8B-B14F-4D97-AF65-F5344CB8AC3E}">
        <p14:creationId xmlns:p14="http://schemas.microsoft.com/office/powerpoint/2010/main" val="462298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5">
            <a:extLst>
              <a:ext uri="{FF2B5EF4-FFF2-40B4-BE49-F238E27FC236}">
                <a16:creationId xmlns:a16="http://schemas.microsoft.com/office/drawing/2014/main" id="{80683CB0-5D83-43DD-B3FD-D0C64C3A6DDD}"/>
              </a:ext>
            </a:extLst>
          </p:cNvPr>
          <p:cNvSpPr>
            <a:spLocks noGrp="1"/>
          </p:cNvSpPr>
          <p:nvPr>
            <p:ph type="ctrTitle"/>
          </p:nvPr>
        </p:nvSpPr>
        <p:spPr>
          <a:xfrm>
            <a:off x="1246291" y="2383810"/>
            <a:ext cx="9602680" cy="2808947"/>
          </a:xfrm>
        </p:spPr>
        <p:txBody>
          <a:bodyPr>
            <a:normAutofit/>
          </a:bodyPr>
          <a:lstStyle/>
          <a:p>
            <a:pPr>
              <a:lnSpc>
                <a:spcPct val="150000"/>
              </a:lnSpc>
            </a:pPr>
            <a:br>
              <a:rPr lang="pl-PL" sz="3629" dirty="0">
                <a:latin typeface="Arial" panose="020B0604020202020204" pitchFamily="34" charset="0"/>
                <a:cs typeface="Arial" panose="020B0604020202020204" pitchFamily="34" charset="0"/>
              </a:rPr>
            </a:br>
            <a:r>
              <a:rPr lang="pl-PL" sz="3629" dirty="0"/>
              <a:t>Dziękuję za uwagę</a:t>
            </a:r>
            <a:br>
              <a:rPr lang="pl-PL" sz="3629" dirty="0">
                <a:latin typeface="Arial" panose="020B0604020202020204" pitchFamily="34" charset="0"/>
                <a:cs typeface="Arial" panose="020B0604020202020204" pitchFamily="34" charset="0"/>
              </a:rPr>
            </a:br>
            <a:endParaRPr lang="pl-PL" sz="3629"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994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9ABEB3-C697-453E-8C38-B5586EC92EC2}"/>
              </a:ext>
            </a:extLst>
          </p:cNvPr>
          <p:cNvSpPr>
            <a:spLocks noGrp="1"/>
          </p:cNvSpPr>
          <p:nvPr>
            <p:ph type="title"/>
          </p:nvPr>
        </p:nvSpPr>
        <p:spPr>
          <a:xfrm>
            <a:off x="1168613" y="326438"/>
            <a:ext cx="9852728" cy="979757"/>
          </a:xfrm>
        </p:spPr>
        <p:txBody>
          <a:bodyPr>
            <a:normAutofit/>
          </a:bodyPr>
          <a:lstStyle/>
          <a:p>
            <a:r>
              <a:rPr lang="pl-PL" sz="2400" dirty="0"/>
              <a:t>Kryteria wyboru projektów</a:t>
            </a:r>
          </a:p>
        </p:txBody>
      </p:sp>
      <p:sp>
        <p:nvSpPr>
          <p:cNvPr id="3" name="Symbol zastępczy zawartości 2">
            <a:extLst>
              <a:ext uri="{FF2B5EF4-FFF2-40B4-BE49-F238E27FC236}">
                <a16:creationId xmlns:a16="http://schemas.microsoft.com/office/drawing/2014/main" id="{4E03BE97-9DA4-4394-89A3-AA91A892B3DF}"/>
              </a:ext>
            </a:extLst>
          </p:cNvPr>
          <p:cNvSpPr>
            <a:spLocks noGrp="1"/>
          </p:cNvSpPr>
          <p:nvPr>
            <p:ph idx="1"/>
          </p:nvPr>
        </p:nvSpPr>
        <p:spPr>
          <a:xfrm>
            <a:off x="1168613" y="909632"/>
            <a:ext cx="10360885" cy="5176928"/>
          </a:xfrm>
        </p:spPr>
        <p:txBody>
          <a:bodyPr>
            <a:normAutofit fontScale="92500" lnSpcReduction="10000"/>
          </a:bodyPr>
          <a:lstStyle/>
          <a:p>
            <a:pPr>
              <a:lnSpc>
                <a:spcPct val="114000"/>
              </a:lnSpc>
              <a:buSzPct val="130000"/>
              <a:buFont typeface="Wingdings" panose="05000000000000000000" pitchFamily="2" charset="2"/>
              <a:buChar char="§"/>
            </a:pPr>
            <a:r>
              <a:rPr lang="pl-PL" sz="1900" dirty="0">
                <a:latin typeface="+mn-lt"/>
              </a:rPr>
              <a:t>sformułowane w oparciu o „Metodykę wyboru projektów w ramach programu regionalnego Fundusze Europejskie dla Pomorza 2021-2027 …” przyjętą 29 marca 2023 r.</a:t>
            </a:r>
          </a:p>
          <a:p>
            <a:pPr>
              <a:lnSpc>
                <a:spcPct val="114000"/>
              </a:lnSpc>
              <a:buSzPct val="130000"/>
              <a:buFont typeface="Wingdings" panose="05000000000000000000" pitchFamily="2" charset="2"/>
              <a:buChar char="§"/>
            </a:pPr>
            <a:r>
              <a:rPr lang="pl-PL" sz="1900" dirty="0">
                <a:latin typeface="+mn-lt"/>
              </a:rPr>
              <a:t>Kryteria dla konkurencyjnego sposobu wyboru:</a:t>
            </a:r>
          </a:p>
          <a:p>
            <a:pPr>
              <a:lnSpc>
                <a:spcPct val="114000"/>
              </a:lnSpc>
              <a:buSzPct val="130000"/>
              <a:buFont typeface="Wingdings" panose="05000000000000000000" pitchFamily="2" charset="2"/>
              <a:buChar char="§"/>
            </a:pPr>
            <a:endParaRPr lang="pl-PL" sz="2000" dirty="0">
              <a:latin typeface="+mn-lt"/>
            </a:endParaRPr>
          </a:p>
          <a:p>
            <a:pPr>
              <a:lnSpc>
                <a:spcPct val="114000"/>
              </a:lnSpc>
              <a:buSzPct val="130000"/>
              <a:buFont typeface="Wingdings" panose="05000000000000000000" pitchFamily="2" charset="2"/>
              <a:buChar char="§"/>
            </a:pPr>
            <a:endParaRPr lang="pl-PL" sz="2000" dirty="0">
              <a:latin typeface="+mn-lt"/>
            </a:endParaRPr>
          </a:p>
          <a:p>
            <a:pPr>
              <a:lnSpc>
                <a:spcPct val="114000"/>
              </a:lnSpc>
              <a:buSzPct val="130000"/>
              <a:buFont typeface="Wingdings" panose="05000000000000000000" pitchFamily="2" charset="2"/>
              <a:buChar char="§"/>
            </a:pPr>
            <a:endParaRPr lang="pl-PL" sz="2000" dirty="0">
              <a:latin typeface="+mn-lt"/>
            </a:endParaRPr>
          </a:p>
          <a:p>
            <a:pPr>
              <a:lnSpc>
                <a:spcPct val="114000"/>
              </a:lnSpc>
              <a:buSzPct val="130000"/>
              <a:buFont typeface="Wingdings" panose="05000000000000000000" pitchFamily="2" charset="2"/>
              <a:buChar char="§"/>
            </a:pPr>
            <a:endParaRPr lang="pl-PL" sz="2000" dirty="0">
              <a:latin typeface="+mn-lt"/>
            </a:endParaRPr>
          </a:p>
          <a:p>
            <a:pPr marL="0" indent="0">
              <a:lnSpc>
                <a:spcPct val="114000"/>
              </a:lnSpc>
              <a:buSzPct val="130000"/>
              <a:buNone/>
            </a:pPr>
            <a:endParaRPr lang="pl-PL" sz="2000" dirty="0">
              <a:latin typeface="+mn-lt"/>
            </a:endParaRPr>
          </a:p>
          <a:p>
            <a:pPr>
              <a:lnSpc>
                <a:spcPct val="160000"/>
              </a:lnSpc>
              <a:buSzPct val="130000"/>
              <a:buFont typeface="Wingdings" panose="05000000000000000000" pitchFamily="2" charset="2"/>
              <a:buChar char="§"/>
            </a:pPr>
            <a:r>
              <a:rPr lang="pl-PL" sz="1900" dirty="0">
                <a:latin typeface="+mn-lt"/>
              </a:rPr>
              <a:t>Definicje zawierają wymogi wynikające z:</a:t>
            </a:r>
          </a:p>
          <a:p>
            <a:pPr marL="452438" lvl="1" indent="-228600">
              <a:lnSpc>
                <a:spcPct val="114000"/>
              </a:lnSpc>
              <a:buClr>
                <a:schemeClr val="accent1"/>
              </a:buClr>
              <a:buFont typeface="Courier New" panose="02070309020205020404" pitchFamily="49" charset="0"/>
              <a:buChar char="o"/>
            </a:pPr>
            <a:r>
              <a:rPr lang="pl-PL" sz="1900" dirty="0">
                <a:latin typeface="+mn-lt"/>
              </a:rPr>
              <a:t>programu FEP 2021-2027, </a:t>
            </a:r>
          </a:p>
          <a:p>
            <a:pPr marL="452438" lvl="1" indent="-228600">
              <a:lnSpc>
                <a:spcPct val="114000"/>
              </a:lnSpc>
              <a:buClr>
                <a:schemeClr val="accent1"/>
              </a:buClr>
              <a:buFont typeface="Courier New" panose="02070309020205020404" pitchFamily="49" charset="0"/>
              <a:buChar char="o"/>
            </a:pPr>
            <a:r>
              <a:rPr lang="pl-PL" sz="1900" dirty="0">
                <a:latin typeface="+mn-lt"/>
              </a:rPr>
              <a:t>Szczegółowego Opisu Priorytetów, </a:t>
            </a:r>
          </a:p>
          <a:p>
            <a:pPr marL="452438" lvl="1" indent="-228600">
              <a:lnSpc>
                <a:spcPct val="114000"/>
              </a:lnSpc>
              <a:buClr>
                <a:schemeClr val="accent1"/>
              </a:buClr>
              <a:buFont typeface="Courier New" panose="02070309020205020404" pitchFamily="49" charset="0"/>
              <a:buChar char="o"/>
            </a:pPr>
            <a:r>
              <a:rPr lang="pl-PL" sz="1900" dirty="0">
                <a:latin typeface="+mn-lt"/>
              </a:rPr>
              <a:t>Wytycznych ministra właściwego ds. rozwoju regionalnego;</a:t>
            </a:r>
          </a:p>
          <a:p>
            <a:pPr marL="452438" lvl="1" indent="-228600">
              <a:lnSpc>
                <a:spcPct val="114000"/>
              </a:lnSpc>
              <a:spcAft>
                <a:spcPts val="600"/>
              </a:spcAft>
              <a:buClr>
                <a:schemeClr val="accent1"/>
              </a:buClr>
              <a:buFont typeface="Courier New" panose="02070309020205020404" pitchFamily="49" charset="0"/>
              <a:buChar char="o"/>
            </a:pPr>
            <a:r>
              <a:rPr lang="pl-PL" sz="1900" dirty="0">
                <a:latin typeface="+mn-lt"/>
              </a:rPr>
              <a:t>Kontraktu Programowego dla Województwa Pomorskiego (m.in. linia demarkacyjna). </a:t>
            </a:r>
          </a:p>
          <a:p>
            <a:pPr marL="457202" lvl="1" indent="0">
              <a:lnSpc>
                <a:spcPct val="114000"/>
              </a:lnSpc>
              <a:buNone/>
            </a:pPr>
            <a:endParaRPr lang="pl-PL" sz="2000" dirty="0"/>
          </a:p>
        </p:txBody>
      </p:sp>
      <p:sp>
        <p:nvSpPr>
          <p:cNvPr id="4" name="Symbol zastępczy numeru slajdu 3">
            <a:extLst>
              <a:ext uri="{FF2B5EF4-FFF2-40B4-BE49-F238E27FC236}">
                <a16:creationId xmlns:a16="http://schemas.microsoft.com/office/drawing/2014/main" id="{A87BAB0F-9A0F-435A-A5FF-97CF94FA0C22}"/>
              </a:ext>
            </a:extLst>
          </p:cNvPr>
          <p:cNvSpPr>
            <a:spLocks noGrp="1"/>
          </p:cNvSpPr>
          <p:nvPr>
            <p:ph type="sldNum" sz="quarter" idx="10"/>
          </p:nvPr>
        </p:nvSpPr>
        <p:spPr/>
        <p:txBody>
          <a:bodyPr/>
          <a:lstStyle/>
          <a:p>
            <a:fld id="{EB4015AA-59F6-416B-87A6-8E3D940284E2}" type="slidenum">
              <a:rPr lang="pl-PL" sz="1200" smtClean="0"/>
              <a:pPr/>
              <a:t>2</a:t>
            </a:fld>
            <a:endParaRPr lang="pl-PL" sz="1200" dirty="0"/>
          </a:p>
        </p:txBody>
      </p:sp>
      <p:grpSp>
        <p:nvGrpSpPr>
          <p:cNvPr id="12" name="Grupa 11">
            <a:extLst>
              <a:ext uri="{FF2B5EF4-FFF2-40B4-BE49-F238E27FC236}">
                <a16:creationId xmlns:a16="http://schemas.microsoft.com/office/drawing/2014/main" id="{5918D581-435D-44F4-B8A0-233169845599}"/>
              </a:ext>
            </a:extLst>
          </p:cNvPr>
          <p:cNvGrpSpPr/>
          <p:nvPr/>
        </p:nvGrpSpPr>
        <p:grpSpPr>
          <a:xfrm>
            <a:off x="1960544" y="2187617"/>
            <a:ext cx="1508760" cy="1508760"/>
            <a:chOff x="6705602" y="1792224"/>
            <a:chExt cx="1508760" cy="1508760"/>
          </a:xfrm>
        </p:grpSpPr>
        <p:sp>
          <p:nvSpPr>
            <p:cNvPr id="5" name="Owal 4">
              <a:extLst>
                <a:ext uri="{FF2B5EF4-FFF2-40B4-BE49-F238E27FC236}">
                  <a16:creationId xmlns:a16="http://schemas.microsoft.com/office/drawing/2014/main" id="{370129C4-5C5A-4E6C-BF8F-383B953077A9}"/>
                </a:ext>
              </a:extLst>
            </p:cNvPr>
            <p:cNvSpPr/>
            <p:nvPr/>
          </p:nvSpPr>
          <p:spPr>
            <a:xfrm>
              <a:off x="6705602" y="1792224"/>
              <a:ext cx="1508760" cy="150876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Official documents - Free files and folders icons">
              <a:extLst>
                <a:ext uri="{FF2B5EF4-FFF2-40B4-BE49-F238E27FC236}">
                  <a16:creationId xmlns:a16="http://schemas.microsoft.com/office/drawing/2014/main" id="{E2155C49-B054-410D-BB88-EC58A12F5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5744" y="2104644"/>
              <a:ext cx="883920" cy="8839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upa 15">
            <a:extLst>
              <a:ext uri="{FF2B5EF4-FFF2-40B4-BE49-F238E27FC236}">
                <a16:creationId xmlns:a16="http://schemas.microsoft.com/office/drawing/2014/main" id="{81BE8187-8A43-477F-A97D-29FAF1759F9D}"/>
              </a:ext>
            </a:extLst>
          </p:cNvPr>
          <p:cNvGrpSpPr/>
          <p:nvPr/>
        </p:nvGrpSpPr>
        <p:grpSpPr>
          <a:xfrm>
            <a:off x="4383298" y="2187617"/>
            <a:ext cx="1508760" cy="1508760"/>
            <a:chOff x="8714234" y="2104644"/>
            <a:chExt cx="1508760" cy="1508760"/>
          </a:xfrm>
        </p:grpSpPr>
        <p:pic>
          <p:nvPicPr>
            <p:cNvPr id="1036" name="Picture 12" descr="Construction Excavator free icons designed by Freepik">
              <a:extLst>
                <a:ext uri="{FF2B5EF4-FFF2-40B4-BE49-F238E27FC236}">
                  <a16:creationId xmlns:a16="http://schemas.microsoft.com/office/drawing/2014/main" id="{D1B4919C-1F81-414C-99D7-EC6D7D113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978735" y="2309209"/>
              <a:ext cx="979758" cy="979758"/>
            </a:xfrm>
            <a:prstGeom prst="rect">
              <a:avLst/>
            </a:prstGeom>
            <a:noFill/>
            <a:extLst>
              <a:ext uri="{909E8E84-426E-40DD-AFC4-6F175D3DCCD1}">
                <a14:hiddenFill xmlns:a14="http://schemas.microsoft.com/office/drawing/2010/main">
                  <a:solidFill>
                    <a:srgbClr val="FFFFFF"/>
                  </a:solidFill>
                </a14:hiddenFill>
              </a:ext>
            </a:extLst>
          </p:spPr>
        </p:pic>
        <p:sp>
          <p:nvSpPr>
            <p:cNvPr id="13" name="Owal 12">
              <a:extLst>
                <a:ext uri="{FF2B5EF4-FFF2-40B4-BE49-F238E27FC236}">
                  <a16:creationId xmlns:a16="http://schemas.microsoft.com/office/drawing/2014/main" id="{6BC8D029-8ECF-4BC9-8AD9-BF695FF620B0}"/>
                </a:ext>
              </a:extLst>
            </p:cNvPr>
            <p:cNvSpPr/>
            <p:nvPr/>
          </p:nvSpPr>
          <p:spPr>
            <a:xfrm>
              <a:off x="8714234" y="2104644"/>
              <a:ext cx="1508760" cy="150876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1" name="Grupa 10">
            <a:extLst>
              <a:ext uri="{FF2B5EF4-FFF2-40B4-BE49-F238E27FC236}">
                <a16:creationId xmlns:a16="http://schemas.microsoft.com/office/drawing/2014/main" id="{5537FFD3-731E-4336-AB8F-64919CFBBE36}"/>
              </a:ext>
            </a:extLst>
          </p:cNvPr>
          <p:cNvGrpSpPr/>
          <p:nvPr/>
        </p:nvGrpSpPr>
        <p:grpSpPr>
          <a:xfrm>
            <a:off x="6806052" y="2187617"/>
            <a:ext cx="1508760" cy="1508760"/>
            <a:chOff x="7537704" y="3770969"/>
            <a:chExt cx="1508760" cy="1508760"/>
          </a:xfrm>
        </p:grpSpPr>
        <p:pic>
          <p:nvPicPr>
            <p:cNvPr id="14" name="Picture 2" descr="Gender equality symbol isolated on white background. Men and women equal  concept icon. Female and male sex icon. Women and men should always have  equal. Vector illustration. 35207322 Vector Art at Vecteezy">
              <a:extLst>
                <a:ext uri="{FF2B5EF4-FFF2-40B4-BE49-F238E27FC236}">
                  <a16:creationId xmlns:a16="http://schemas.microsoft.com/office/drawing/2014/main" id="{359F3E10-FDE0-41EB-AF1B-0450FF84D4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4509" y="3916055"/>
              <a:ext cx="1204226" cy="1204226"/>
            </a:xfrm>
            <a:prstGeom prst="rect">
              <a:avLst/>
            </a:prstGeom>
            <a:noFill/>
            <a:extLst>
              <a:ext uri="{909E8E84-426E-40DD-AFC4-6F175D3DCCD1}">
                <a14:hiddenFill xmlns:a14="http://schemas.microsoft.com/office/drawing/2010/main">
                  <a:solidFill>
                    <a:srgbClr val="FFFFFF"/>
                  </a:solidFill>
                </a14:hiddenFill>
              </a:ext>
            </a:extLst>
          </p:spPr>
        </p:pic>
        <p:sp>
          <p:nvSpPr>
            <p:cNvPr id="15" name="Owal 14">
              <a:extLst>
                <a:ext uri="{FF2B5EF4-FFF2-40B4-BE49-F238E27FC236}">
                  <a16:creationId xmlns:a16="http://schemas.microsoft.com/office/drawing/2014/main" id="{03ACB9DC-2278-43F5-8E73-B7C4CA8C260B}"/>
                </a:ext>
              </a:extLst>
            </p:cNvPr>
            <p:cNvSpPr/>
            <p:nvPr/>
          </p:nvSpPr>
          <p:spPr>
            <a:xfrm>
              <a:off x="7537704" y="3770969"/>
              <a:ext cx="1508760" cy="150876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7" name="Grupa 16">
            <a:extLst>
              <a:ext uri="{FF2B5EF4-FFF2-40B4-BE49-F238E27FC236}">
                <a16:creationId xmlns:a16="http://schemas.microsoft.com/office/drawing/2014/main" id="{E8E1BBDB-58B0-4BE6-A691-0374CCCE8261}"/>
              </a:ext>
            </a:extLst>
          </p:cNvPr>
          <p:cNvGrpSpPr/>
          <p:nvPr/>
        </p:nvGrpSpPr>
        <p:grpSpPr>
          <a:xfrm>
            <a:off x="9228805" y="2127681"/>
            <a:ext cx="1508760" cy="1508760"/>
            <a:chOff x="9789804" y="3872161"/>
            <a:chExt cx="1508760" cy="1508760"/>
          </a:xfrm>
        </p:grpSpPr>
        <p:sp>
          <p:nvSpPr>
            <p:cNvPr id="21" name="Owal 20">
              <a:extLst>
                <a:ext uri="{FF2B5EF4-FFF2-40B4-BE49-F238E27FC236}">
                  <a16:creationId xmlns:a16="http://schemas.microsoft.com/office/drawing/2014/main" id="{D6397F1F-EAC4-4806-BF14-23B1C2239EF6}"/>
                </a:ext>
              </a:extLst>
            </p:cNvPr>
            <p:cNvSpPr/>
            <p:nvPr/>
          </p:nvSpPr>
          <p:spPr>
            <a:xfrm>
              <a:off x="9789804" y="3872161"/>
              <a:ext cx="1508760" cy="150876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38" name="Picture 14" descr="Strategic - Free seo and web icons">
              <a:extLst>
                <a:ext uri="{FF2B5EF4-FFF2-40B4-BE49-F238E27FC236}">
                  <a16:creationId xmlns:a16="http://schemas.microsoft.com/office/drawing/2014/main" id="{A1E91576-111D-4552-BF83-AB13C84870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9890" y="4142247"/>
              <a:ext cx="968587" cy="96858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pole tekstowe 21">
            <a:extLst>
              <a:ext uri="{FF2B5EF4-FFF2-40B4-BE49-F238E27FC236}">
                <a16:creationId xmlns:a16="http://schemas.microsoft.com/office/drawing/2014/main" id="{86DDCCDE-C44E-4A1E-B56D-2A416B62E6F7}"/>
              </a:ext>
            </a:extLst>
          </p:cNvPr>
          <p:cNvSpPr txBox="1"/>
          <p:nvPr/>
        </p:nvSpPr>
        <p:spPr>
          <a:xfrm>
            <a:off x="2087412" y="3696377"/>
            <a:ext cx="1255024" cy="369332"/>
          </a:xfrm>
          <a:prstGeom prst="rect">
            <a:avLst/>
          </a:prstGeom>
          <a:noFill/>
        </p:spPr>
        <p:txBody>
          <a:bodyPr wrap="none" rtlCol="0">
            <a:spAutoFit/>
          </a:bodyPr>
          <a:lstStyle/>
          <a:p>
            <a:r>
              <a:rPr lang="pl-PL" dirty="0"/>
              <a:t>FORMALNE</a:t>
            </a:r>
          </a:p>
        </p:txBody>
      </p:sp>
      <p:sp>
        <p:nvSpPr>
          <p:cNvPr id="26" name="pole tekstowe 25">
            <a:extLst>
              <a:ext uri="{FF2B5EF4-FFF2-40B4-BE49-F238E27FC236}">
                <a16:creationId xmlns:a16="http://schemas.microsoft.com/office/drawing/2014/main" id="{DF9E4809-F1C1-43EE-AA79-13F78872EE21}"/>
              </a:ext>
            </a:extLst>
          </p:cNvPr>
          <p:cNvSpPr txBox="1"/>
          <p:nvPr/>
        </p:nvSpPr>
        <p:spPr>
          <a:xfrm>
            <a:off x="4283659" y="3669646"/>
            <a:ext cx="1731821" cy="369332"/>
          </a:xfrm>
          <a:prstGeom prst="rect">
            <a:avLst/>
          </a:prstGeom>
          <a:noFill/>
        </p:spPr>
        <p:txBody>
          <a:bodyPr wrap="none" rtlCol="0">
            <a:spAutoFit/>
          </a:bodyPr>
          <a:lstStyle/>
          <a:p>
            <a:r>
              <a:rPr lang="pl-PL" dirty="0"/>
              <a:t>WYKONALNOŚCI</a:t>
            </a:r>
          </a:p>
        </p:txBody>
      </p:sp>
      <p:sp>
        <p:nvSpPr>
          <p:cNvPr id="27" name="pole tekstowe 26">
            <a:extLst>
              <a:ext uri="{FF2B5EF4-FFF2-40B4-BE49-F238E27FC236}">
                <a16:creationId xmlns:a16="http://schemas.microsoft.com/office/drawing/2014/main" id="{4E1B9055-874C-4358-BE8A-110C9CB9AD1E}"/>
              </a:ext>
            </a:extLst>
          </p:cNvPr>
          <p:cNvSpPr txBox="1"/>
          <p:nvPr/>
        </p:nvSpPr>
        <p:spPr>
          <a:xfrm>
            <a:off x="6779059" y="3652566"/>
            <a:ext cx="1706301" cy="369332"/>
          </a:xfrm>
          <a:prstGeom prst="rect">
            <a:avLst/>
          </a:prstGeom>
          <a:noFill/>
        </p:spPr>
        <p:txBody>
          <a:bodyPr wrap="none" rtlCol="0">
            <a:spAutoFit/>
          </a:bodyPr>
          <a:lstStyle/>
          <a:p>
            <a:r>
              <a:rPr lang="pl-PL" dirty="0"/>
              <a:t>HORYZONTALNE</a:t>
            </a:r>
          </a:p>
        </p:txBody>
      </p:sp>
      <p:sp>
        <p:nvSpPr>
          <p:cNvPr id="28" name="pole tekstowe 27">
            <a:extLst>
              <a:ext uri="{FF2B5EF4-FFF2-40B4-BE49-F238E27FC236}">
                <a16:creationId xmlns:a16="http://schemas.microsoft.com/office/drawing/2014/main" id="{057A2DAD-A068-4323-A559-370AA6A88790}"/>
              </a:ext>
            </a:extLst>
          </p:cNvPr>
          <p:cNvSpPr txBox="1"/>
          <p:nvPr/>
        </p:nvSpPr>
        <p:spPr>
          <a:xfrm>
            <a:off x="9228145" y="3634978"/>
            <a:ext cx="1558568" cy="369332"/>
          </a:xfrm>
          <a:prstGeom prst="rect">
            <a:avLst/>
          </a:prstGeom>
          <a:noFill/>
        </p:spPr>
        <p:txBody>
          <a:bodyPr wrap="none" rtlCol="0">
            <a:spAutoFit/>
          </a:bodyPr>
          <a:lstStyle/>
          <a:p>
            <a:r>
              <a:rPr lang="pl-PL" dirty="0"/>
              <a:t>STRATEGICZNE</a:t>
            </a:r>
          </a:p>
        </p:txBody>
      </p:sp>
    </p:spTree>
    <p:extLst>
      <p:ext uri="{BB962C8B-B14F-4D97-AF65-F5344CB8AC3E}">
        <p14:creationId xmlns:p14="http://schemas.microsoft.com/office/powerpoint/2010/main" val="1053564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4027B1D-199F-4820-B8E2-E1698EA76B87}"/>
              </a:ext>
            </a:extLst>
          </p:cNvPr>
          <p:cNvSpPr>
            <a:spLocks noGrp="1"/>
          </p:cNvSpPr>
          <p:nvPr>
            <p:ph idx="1"/>
          </p:nvPr>
        </p:nvSpPr>
        <p:spPr>
          <a:xfrm>
            <a:off x="1170659" y="1049827"/>
            <a:ext cx="10226218" cy="5719969"/>
          </a:xfrm>
        </p:spPr>
        <p:txBody>
          <a:bodyPr>
            <a:normAutofit/>
          </a:bodyPr>
          <a:lstStyle/>
          <a:p>
            <a:pPr marL="342900" lvl="3" indent="-342900">
              <a:lnSpc>
                <a:spcPct val="134000"/>
              </a:lnSpc>
              <a:spcBef>
                <a:spcPts val="0"/>
              </a:spcBef>
              <a:buClr>
                <a:schemeClr val="accent1"/>
              </a:buClr>
              <a:buFont typeface="Wingdings" panose="05000000000000000000" pitchFamily="2" charset="2"/>
              <a:buChar char="§"/>
            </a:pPr>
            <a:r>
              <a:rPr lang="pl-PL" sz="1800" b="1" dirty="0">
                <a:latin typeface="+mn-lt"/>
              </a:rPr>
              <a:t>Kryteria administracyjne</a:t>
            </a:r>
          </a:p>
          <a:p>
            <a:pPr marL="712800" lvl="4" indent="-352800">
              <a:lnSpc>
                <a:spcPct val="134000"/>
              </a:lnSpc>
              <a:spcBef>
                <a:spcPts val="0"/>
              </a:spcBef>
              <a:buClr>
                <a:schemeClr val="accent1"/>
              </a:buClr>
              <a:buFont typeface="Courier New" panose="02070309020205020404" pitchFamily="49" charset="0"/>
              <a:buChar char="o"/>
            </a:pPr>
            <a:r>
              <a:rPr lang="pl-PL" sz="1800" dirty="0">
                <a:latin typeface="+mn-lt"/>
              </a:rPr>
              <a:t>poprawność złożenia wniosku,</a:t>
            </a:r>
          </a:p>
          <a:p>
            <a:pPr marL="712800" lvl="4" indent="-352800">
              <a:lnSpc>
                <a:spcPct val="134000"/>
              </a:lnSpc>
              <a:spcBef>
                <a:spcPts val="0"/>
              </a:spcBef>
              <a:buClr>
                <a:schemeClr val="accent1"/>
              </a:buClr>
              <a:buFont typeface="Courier New" panose="02070309020205020404" pitchFamily="49" charset="0"/>
              <a:buChar char="o"/>
            </a:pPr>
            <a:r>
              <a:rPr lang="pl-PL" sz="1800" dirty="0">
                <a:latin typeface="+mn-lt"/>
              </a:rPr>
              <a:t>kompletność złożenia wniosku</a:t>
            </a:r>
          </a:p>
          <a:p>
            <a:pPr marL="342900" lvl="3" indent="-342900">
              <a:lnSpc>
                <a:spcPct val="134000"/>
              </a:lnSpc>
              <a:spcBef>
                <a:spcPts val="0"/>
              </a:spcBef>
              <a:buClr>
                <a:schemeClr val="accent1"/>
              </a:buClr>
              <a:buFont typeface="Wingdings" panose="05000000000000000000" pitchFamily="2" charset="2"/>
              <a:buChar char="§"/>
            </a:pPr>
            <a:r>
              <a:rPr lang="pl-PL" sz="1800" b="1" dirty="0">
                <a:latin typeface="+mn-lt"/>
              </a:rPr>
              <a:t>Kwalifikowalność wnioskodawcy/partnerów</a:t>
            </a:r>
          </a:p>
          <a:p>
            <a:pPr marL="712788" lvl="3" indent="-350838">
              <a:lnSpc>
                <a:spcPct val="114000"/>
              </a:lnSpc>
              <a:spcBef>
                <a:spcPts val="600"/>
              </a:spcBef>
              <a:buClr>
                <a:schemeClr val="accent1"/>
              </a:buClr>
              <a:buFont typeface="Courier New" panose="02070309020205020404" pitchFamily="49" charset="0"/>
              <a:buChar char="o"/>
            </a:pPr>
            <a:r>
              <a:rPr lang="pl-PL" sz="1800" dirty="0">
                <a:latin typeface="+mn-lt"/>
              </a:rPr>
              <a:t>szczegółowe typy beneficjentów dla Działania,</a:t>
            </a:r>
          </a:p>
          <a:p>
            <a:pPr marL="712788" lvl="3" indent="-350838">
              <a:lnSpc>
                <a:spcPct val="114000"/>
              </a:lnSpc>
              <a:spcBef>
                <a:spcPts val="600"/>
              </a:spcBef>
              <a:spcAft>
                <a:spcPts val="600"/>
              </a:spcAft>
              <a:buClr>
                <a:schemeClr val="accent1"/>
              </a:buClr>
              <a:buFont typeface="Courier New" panose="02070309020205020404" pitchFamily="49" charset="0"/>
              <a:buChar char="o"/>
            </a:pPr>
            <a:r>
              <a:rPr lang="pl-PL" sz="1800" dirty="0">
                <a:latin typeface="+mn-lt"/>
              </a:rPr>
              <a:t>wyłączenie podmiotów podejmujących działania sprzeczne z zasadami niedyskryminacji.</a:t>
            </a:r>
          </a:p>
          <a:p>
            <a:pPr marL="342900" lvl="3" indent="-342900">
              <a:lnSpc>
                <a:spcPct val="134000"/>
              </a:lnSpc>
              <a:spcBef>
                <a:spcPts val="0"/>
              </a:spcBef>
              <a:buClr>
                <a:schemeClr val="accent1"/>
              </a:buClr>
              <a:buFont typeface="Wingdings" panose="05000000000000000000" pitchFamily="2" charset="2"/>
              <a:buChar char="§"/>
            </a:pPr>
            <a:r>
              <a:rPr lang="pl-PL" sz="1800" b="1" dirty="0">
                <a:latin typeface="+mn-lt"/>
              </a:rPr>
              <a:t>Zgodność z celami i logiką wsparcia w Działaniu</a:t>
            </a:r>
          </a:p>
          <a:p>
            <a:pPr marL="712788" lvl="3" indent="-342900">
              <a:lnSpc>
                <a:spcPct val="114000"/>
              </a:lnSpc>
              <a:spcBef>
                <a:spcPts val="600"/>
              </a:spcBef>
              <a:spcAft>
                <a:spcPts val="600"/>
              </a:spcAft>
              <a:buClr>
                <a:schemeClr val="accent1"/>
              </a:buClr>
              <a:buFont typeface="Courier New" panose="02070309020205020404" pitchFamily="49" charset="0"/>
              <a:buChar char="o"/>
            </a:pPr>
            <a:r>
              <a:rPr lang="pl-PL" sz="1800" dirty="0">
                <a:latin typeface="+mn-lt"/>
              </a:rPr>
              <a:t>wybrany typ projektu został wskazany w Harmonogramie naborów wniosków,</a:t>
            </a:r>
          </a:p>
          <a:p>
            <a:pPr marL="712788" lvl="3" indent="-342900">
              <a:lnSpc>
                <a:spcPct val="114000"/>
              </a:lnSpc>
              <a:spcBef>
                <a:spcPts val="600"/>
              </a:spcBef>
              <a:spcAft>
                <a:spcPts val="600"/>
              </a:spcAft>
              <a:buClr>
                <a:schemeClr val="accent1"/>
              </a:buClr>
              <a:buFont typeface="Courier New" panose="02070309020205020404" pitchFamily="49" charset="0"/>
              <a:buChar char="o"/>
            </a:pPr>
            <a:r>
              <a:rPr lang="pl-PL" dirty="0"/>
              <a:t>czy zakres projektu jest spójny z wybranym przez wnioskodawcę typem projektu?</a:t>
            </a:r>
            <a:endParaRPr lang="pl-PL" sz="1800" dirty="0">
              <a:latin typeface="+mn-lt"/>
            </a:endParaRPr>
          </a:p>
          <a:p>
            <a:pPr marL="712788" lvl="3" indent="-342900">
              <a:lnSpc>
                <a:spcPct val="114000"/>
              </a:lnSpc>
              <a:spcBef>
                <a:spcPts val="600"/>
              </a:spcBef>
              <a:spcAft>
                <a:spcPts val="600"/>
              </a:spcAft>
              <a:buClr>
                <a:schemeClr val="accent1"/>
              </a:buClr>
              <a:buFont typeface="Courier New" panose="02070309020205020404" pitchFamily="49" charset="0"/>
              <a:buChar char="o"/>
            </a:pPr>
            <a:r>
              <a:rPr lang="pl-PL" sz="1800" dirty="0">
                <a:latin typeface="+mn-lt"/>
              </a:rPr>
              <a:t>obszar realizacji projektu jest zgodny z obszarem geograficznym wskazanym w Harmonogramie naborów wniosków 	</a:t>
            </a:r>
          </a:p>
          <a:p>
            <a:pPr marL="369888" lvl="3" indent="0">
              <a:lnSpc>
                <a:spcPct val="114000"/>
              </a:lnSpc>
              <a:spcBef>
                <a:spcPts val="600"/>
              </a:spcBef>
              <a:spcAft>
                <a:spcPts val="600"/>
              </a:spcAft>
              <a:buClr>
                <a:schemeClr val="accent1"/>
              </a:buClr>
              <a:buNone/>
            </a:pPr>
            <a:endParaRPr lang="pl-PL" sz="1800" dirty="0">
              <a:latin typeface="+mn-lt"/>
            </a:endParaRPr>
          </a:p>
        </p:txBody>
      </p:sp>
      <p:sp>
        <p:nvSpPr>
          <p:cNvPr id="4" name="Symbol zastępczy numeru slajdu 3">
            <a:extLst>
              <a:ext uri="{FF2B5EF4-FFF2-40B4-BE49-F238E27FC236}">
                <a16:creationId xmlns:a16="http://schemas.microsoft.com/office/drawing/2014/main" id="{B481FEA5-196E-4BBE-BA88-08AB29B199AC}"/>
              </a:ext>
            </a:extLst>
          </p:cNvPr>
          <p:cNvSpPr>
            <a:spLocks noGrp="1"/>
          </p:cNvSpPr>
          <p:nvPr>
            <p:ph type="sldNum" sz="quarter" idx="10"/>
          </p:nvPr>
        </p:nvSpPr>
        <p:spPr/>
        <p:txBody>
          <a:bodyPr/>
          <a:lstStyle/>
          <a:p>
            <a:fld id="{EB4015AA-59F6-416B-87A6-8E3D940284E2}" type="slidenum">
              <a:rPr lang="pl-PL" sz="1200" smtClean="0"/>
              <a:pPr/>
              <a:t>3</a:t>
            </a:fld>
            <a:endParaRPr lang="pl-PL" sz="1200" dirty="0"/>
          </a:p>
        </p:txBody>
      </p:sp>
      <p:sp>
        <p:nvSpPr>
          <p:cNvPr id="7" name="Tytuł 1">
            <a:extLst>
              <a:ext uri="{FF2B5EF4-FFF2-40B4-BE49-F238E27FC236}">
                <a16:creationId xmlns:a16="http://schemas.microsoft.com/office/drawing/2014/main" id="{F0B7D73C-2F01-475E-83D8-149D3A5764C8}"/>
              </a:ext>
            </a:extLst>
          </p:cNvPr>
          <p:cNvSpPr>
            <a:spLocks noGrp="1"/>
          </p:cNvSpPr>
          <p:nvPr>
            <p:ph type="title"/>
          </p:nvPr>
        </p:nvSpPr>
        <p:spPr>
          <a:xfrm>
            <a:off x="1170659" y="333227"/>
            <a:ext cx="9852728" cy="554896"/>
          </a:xfrm>
        </p:spPr>
        <p:txBody>
          <a:bodyPr>
            <a:normAutofit/>
          </a:bodyPr>
          <a:lstStyle/>
          <a:p>
            <a:r>
              <a:rPr lang="pl-PL" sz="2400" dirty="0"/>
              <a:t>Kryteria wyboru projektów – formalne (TAK/NIE)</a:t>
            </a:r>
          </a:p>
        </p:txBody>
      </p:sp>
      <p:sp>
        <p:nvSpPr>
          <p:cNvPr id="5" name="Symbol zastępczy zawartości 2">
            <a:extLst>
              <a:ext uri="{FF2B5EF4-FFF2-40B4-BE49-F238E27FC236}">
                <a16:creationId xmlns:a16="http://schemas.microsoft.com/office/drawing/2014/main" id="{037C1FB9-2B30-4547-A609-9353EF16607A}"/>
              </a:ext>
            </a:extLst>
          </p:cNvPr>
          <p:cNvSpPr txBox="1">
            <a:spLocks/>
          </p:cNvSpPr>
          <p:nvPr/>
        </p:nvSpPr>
        <p:spPr>
          <a:xfrm>
            <a:off x="1170659" y="4572000"/>
            <a:ext cx="10679818" cy="2088184"/>
          </a:xfrm>
          <a:prstGeom prst="rect">
            <a:avLst/>
          </a:prstGeom>
        </p:spPr>
        <p:txBody>
          <a:bodyPr vert="horz" lIns="0" tIns="0" rIns="0" bIns="0" rtlCol="0">
            <a:normAutofit/>
          </a:bodyPr>
          <a:lstStyle>
            <a:lvl1pPr marL="228602" indent="-228602" algn="l" defTabSz="914406" rtl="0" eaLnBrk="1" latinLnBrk="0" hangingPunct="1">
              <a:lnSpc>
                <a:spcPts val="2177"/>
              </a:lnSpc>
              <a:spcBef>
                <a:spcPts val="1000"/>
              </a:spcBef>
              <a:buClr>
                <a:schemeClr val="accent1"/>
              </a:buClr>
              <a:buFontTx/>
              <a:buBlip>
                <a:blip r:embed="rId3"/>
              </a:buBlip>
              <a:defRPr sz="1633" kern="1200">
                <a:solidFill>
                  <a:schemeClr val="tx1"/>
                </a:solidFill>
                <a:latin typeface="Open Sans" pitchFamily="2" charset="0"/>
                <a:ea typeface="Open Sans" pitchFamily="2" charset="0"/>
                <a:cs typeface="Open Sans" pitchFamily="2" charset="0"/>
              </a:defRPr>
            </a:lvl1pPr>
            <a:lvl2pPr marL="685804" indent="-228602" algn="l" defTabSz="914406" rtl="0" eaLnBrk="1" latinLnBrk="0" hangingPunct="1">
              <a:lnSpc>
                <a:spcPts val="2177"/>
              </a:lnSpc>
              <a:spcBef>
                <a:spcPts val="500"/>
              </a:spcBef>
              <a:buFontTx/>
              <a:buBlip>
                <a:blip r:embed="rId4"/>
              </a:buBlip>
              <a:defRPr sz="1633" kern="1200">
                <a:solidFill>
                  <a:schemeClr val="tx1"/>
                </a:solidFill>
                <a:latin typeface="Open Sans" pitchFamily="2" charset="0"/>
                <a:ea typeface="Open Sans" pitchFamily="2" charset="0"/>
                <a:cs typeface="Open Sans" pitchFamily="2" charset="0"/>
              </a:defRPr>
            </a:lvl2pPr>
            <a:lvl3pPr marL="1143008" indent="-228602" algn="l" defTabSz="914406" rtl="0" eaLnBrk="1" latinLnBrk="0" hangingPunct="1">
              <a:lnSpc>
                <a:spcPts val="2177"/>
              </a:lnSpc>
              <a:spcBef>
                <a:spcPts val="500"/>
              </a:spcBef>
              <a:buFontTx/>
              <a:buBlip>
                <a:blip r:embed="rId5"/>
              </a:buBlip>
              <a:defRPr sz="1633" kern="1200">
                <a:solidFill>
                  <a:schemeClr val="tx1"/>
                </a:solidFill>
                <a:latin typeface="Open Sans" pitchFamily="2" charset="0"/>
                <a:ea typeface="Open Sans" pitchFamily="2" charset="0"/>
                <a:cs typeface="Open Sans" pitchFamily="2" charset="0"/>
              </a:defRPr>
            </a:lvl3pPr>
            <a:lvl4pPr marL="1600210"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413"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l-PL" sz="2300" b="1" dirty="0"/>
          </a:p>
          <a:p>
            <a:endParaRPr lang="pl-PL" dirty="0"/>
          </a:p>
        </p:txBody>
      </p:sp>
      <p:grpSp>
        <p:nvGrpSpPr>
          <p:cNvPr id="6" name="Grupa 5">
            <a:extLst>
              <a:ext uri="{FF2B5EF4-FFF2-40B4-BE49-F238E27FC236}">
                <a16:creationId xmlns:a16="http://schemas.microsoft.com/office/drawing/2014/main" id="{8782747F-FDFB-4830-B275-7075FB5B30CE}"/>
              </a:ext>
            </a:extLst>
          </p:cNvPr>
          <p:cNvGrpSpPr/>
          <p:nvPr/>
        </p:nvGrpSpPr>
        <p:grpSpPr>
          <a:xfrm>
            <a:off x="9156597" y="888123"/>
            <a:ext cx="1508760" cy="1508760"/>
            <a:chOff x="6705602" y="1792224"/>
            <a:chExt cx="1508760" cy="1508760"/>
          </a:xfrm>
        </p:grpSpPr>
        <p:sp>
          <p:nvSpPr>
            <p:cNvPr id="8" name="Owal 7">
              <a:extLst>
                <a:ext uri="{FF2B5EF4-FFF2-40B4-BE49-F238E27FC236}">
                  <a16:creationId xmlns:a16="http://schemas.microsoft.com/office/drawing/2014/main" id="{3AA16E3D-9AE4-4FA6-9D93-F8AF6C0EDA99}"/>
                </a:ext>
              </a:extLst>
            </p:cNvPr>
            <p:cNvSpPr/>
            <p:nvPr/>
          </p:nvSpPr>
          <p:spPr>
            <a:xfrm>
              <a:off x="6705602" y="1792224"/>
              <a:ext cx="1508760" cy="150876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Picture 2" descr="Official documents - Free files and folders icons">
              <a:extLst>
                <a:ext uri="{FF2B5EF4-FFF2-40B4-BE49-F238E27FC236}">
                  <a16:creationId xmlns:a16="http://schemas.microsoft.com/office/drawing/2014/main" id="{328E469B-299E-4AA5-A832-387EDEA7C3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5744" y="2104644"/>
              <a:ext cx="883920" cy="8839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3702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4027B1D-199F-4820-B8E2-E1698EA76B87}"/>
              </a:ext>
            </a:extLst>
          </p:cNvPr>
          <p:cNvSpPr>
            <a:spLocks noGrp="1"/>
          </p:cNvSpPr>
          <p:nvPr>
            <p:ph idx="1"/>
          </p:nvPr>
        </p:nvSpPr>
        <p:spPr>
          <a:xfrm>
            <a:off x="1106651" y="1443019"/>
            <a:ext cx="10226218" cy="5719969"/>
          </a:xfrm>
        </p:spPr>
        <p:txBody>
          <a:bodyPr>
            <a:normAutofit/>
          </a:bodyPr>
          <a:lstStyle/>
          <a:p>
            <a:pPr marL="285750" lvl="3" indent="-285750">
              <a:lnSpc>
                <a:spcPct val="134000"/>
              </a:lnSpc>
              <a:spcBef>
                <a:spcPts val="600"/>
              </a:spcBef>
              <a:spcAft>
                <a:spcPts val="600"/>
              </a:spcAft>
              <a:buClr>
                <a:schemeClr val="accent1"/>
              </a:buClr>
              <a:buFont typeface="Wingdings" panose="05000000000000000000" pitchFamily="2" charset="2"/>
              <a:buChar char="§"/>
            </a:pPr>
            <a:r>
              <a:rPr lang="pl-PL" sz="1800" b="1" dirty="0">
                <a:latin typeface="+mn-lt"/>
              </a:rPr>
              <a:t>Zgodność ze szczegółowymi uwarunkowaniami określonymi dla Działania 2.12</a:t>
            </a:r>
          </a:p>
          <a:p>
            <a:pPr lvl="1">
              <a:buClr>
                <a:schemeClr val="accent1"/>
              </a:buClr>
              <a:buFont typeface="Courier New" panose="02070309020205020404" pitchFamily="49" charset="0"/>
              <a:buChar char="o"/>
            </a:pPr>
            <a:r>
              <a:rPr lang="pl-PL" sz="1800" dirty="0">
                <a:latin typeface="+mn-lt"/>
              </a:rPr>
              <a:t>w przypadku, </a:t>
            </a:r>
            <a:r>
              <a:rPr lang="pl-PL" sz="1800" b="1" dirty="0">
                <a:latin typeface="+mn-lt"/>
              </a:rPr>
              <a:t>gdy</a:t>
            </a:r>
            <a:r>
              <a:rPr lang="pl-PL" sz="1800" dirty="0">
                <a:latin typeface="+mn-lt"/>
              </a:rPr>
              <a:t> </a:t>
            </a:r>
            <a:r>
              <a:rPr lang="pl-PL" sz="1800" b="1" dirty="0">
                <a:latin typeface="+mn-lt"/>
              </a:rPr>
              <a:t>projekt dotyczy systemu poboru, uzdatniania i magazynowania wody </a:t>
            </a:r>
            <a:r>
              <a:rPr lang="pl-PL" sz="1800" dirty="0">
                <a:latin typeface="+mn-lt"/>
              </a:rPr>
              <a:t>(tj. obejmuje pierwszy typ projektu wymieniony w opisie Działania 2.12. w SZOP ) </a:t>
            </a:r>
            <a:r>
              <a:rPr lang="pl-PL" sz="1800" b="1" dirty="0">
                <a:latin typeface="+mn-lt"/>
              </a:rPr>
              <a:t>lub sieci wodociągowej </a:t>
            </a:r>
            <a:r>
              <a:rPr lang="pl-PL" sz="1800" dirty="0">
                <a:latin typeface="+mn-lt"/>
              </a:rPr>
              <a:t>(tj. obejmuje trzeci typ projektu wymieniony w opisie Działania 2.12. w SZOP): czy projekt będzie realizowany w gminie do 15 tysięcy mieszkańców, a jego zakres wskazany został </a:t>
            </a:r>
            <a:r>
              <a:rPr lang="pl-PL" sz="1800" b="1" dirty="0">
                <a:latin typeface="+mn-lt"/>
              </a:rPr>
              <a:t>w załączniku 1</a:t>
            </a:r>
            <a:r>
              <a:rPr lang="pl-PL" sz="1800" dirty="0">
                <a:latin typeface="+mn-lt"/>
              </a:rPr>
              <a:t> lub </a:t>
            </a:r>
            <a:r>
              <a:rPr lang="pl-PL" sz="1800" b="1" dirty="0">
                <a:latin typeface="+mn-lt"/>
              </a:rPr>
              <a:t>załączniku 2</a:t>
            </a:r>
            <a:r>
              <a:rPr lang="pl-PL" sz="1800" dirty="0">
                <a:latin typeface="+mn-lt"/>
              </a:rPr>
              <a:t> do </a:t>
            </a:r>
            <a:r>
              <a:rPr lang="pl-PL" sz="1800" b="1" dirty="0">
                <a:latin typeface="+mn-lt"/>
              </a:rPr>
              <a:t>Programu Inwestycyjnego w zakresie poprawy jakości i ograniczenia strat wody przeznaczonej do spożycia przez ludzi</a:t>
            </a:r>
            <a:r>
              <a:rPr lang="pl-PL" sz="1800" dirty="0">
                <a:latin typeface="+mn-lt"/>
              </a:rPr>
              <a:t>? </a:t>
            </a:r>
            <a:r>
              <a:rPr lang="pl-PL" sz="1800" dirty="0">
                <a:solidFill>
                  <a:schemeClr val="accent1"/>
                </a:solidFill>
                <a:latin typeface="+mn-lt"/>
              </a:rPr>
              <a:t>(</a:t>
            </a:r>
            <a:r>
              <a:rPr lang="pl-PL" sz="1800" u="sng" dirty="0" err="1">
                <a:solidFill>
                  <a:schemeClr val="accent1"/>
                </a:solidFill>
                <a:latin typeface="+mn-lt"/>
                <a:hlinkClick r:id="rId3">
                  <a:extLst>
                    <a:ext uri="{A12FA001-AC4F-418D-AE19-62706E023703}">
                      <ahyp:hlinkClr xmlns:ahyp="http://schemas.microsoft.com/office/drawing/2018/hyperlinkcolor" val="tx"/>
                    </a:ext>
                  </a:extLst>
                </a:hlinkClick>
              </a:rPr>
              <a:t>https</a:t>
            </a:r>
            <a:r>
              <a:rPr lang="pl-PL" sz="1800" u="sng" dirty="0">
                <a:solidFill>
                  <a:schemeClr val="accent1"/>
                </a:solidFill>
                <a:latin typeface="+mn-lt"/>
                <a:hlinkClick r:id="rId3">
                  <a:extLst>
                    <a:ext uri="{A12FA001-AC4F-418D-AE19-62706E023703}">
                      <ahyp:hlinkClr xmlns:ahyp="http://schemas.microsoft.com/office/drawing/2018/hyperlinkcolor" val="tx"/>
                    </a:ext>
                  </a:extLst>
                </a:hlinkClick>
              </a:rPr>
              <a:t>://</a:t>
            </a:r>
            <a:r>
              <a:rPr lang="pl-PL" sz="1800" u="sng" dirty="0" err="1">
                <a:solidFill>
                  <a:schemeClr val="accent1"/>
                </a:solidFill>
                <a:latin typeface="+mn-lt"/>
                <a:hlinkClick r:id="rId3">
                  <a:extLst>
                    <a:ext uri="{A12FA001-AC4F-418D-AE19-62706E023703}">
                      <ahyp:hlinkClr xmlns:ahyp="http://schemas.microsoft.com/office/drawing/2018/hyperlinkcolor" val="tx"/>
                    </a:ext>
                  </a:extLst>
                </a:hlinkClick>
              </a:rPr>
              <a:t>www.gov.pl</a:t>
            </a:r>
            <a:r>
              <a:rPr lang="pl-PL" sz="1800" u="sng" dirty="0">
                <a:solidFill>
                  <a:schemeClr val="accent1"/>
                </a:solidFill>
                <a:latin typeface="+mn-lt"/>
                <a:hlinkClick r:id="rId3">
                  <a:extLst>
                    <a:ext uri="{A12FA001-AC4F-418D-AE19-62706E023703}">
                      <ahyp:hlinkClr xmlns:ahyp="http://schemas.microsoft.com/office/drawing/2018/hyperlinkcolor" val="tx"/>
                    </a:ext>
                  </a:extLst>
                </a:hlinkClick>
              </a:rPr>
              <a:t>/web/infrastruktura/przyjeto-program-inwestycyjny-w-zakresie-poprawy-jakosci-i-ograniczenia-strat-wody-przeznaczonej-do-spozycia-przez-ludzi</a:t>
            </a:r>
            <a:r>
              <a:rPr lang="pl-PL" sz="1800" dirty="0">
                <a:solidFill>
                  <a:schemeClr val="accent1"/>
                </a:solidFill>
                <a:latin typeface="+mn-lt"/>
              </a:rPr>
              <a:t>)</a:t>
            </a:r>
            <a:endParaRPr lang="pl-PL" sz="1800" b="1" dirty="0">
              <a:solidFill>
                <a:schemeClr val="accent1"/>
              </a:solidFill>
              <a:latin typeface="+mn-lt"/>
            </a:endParaRPr>
          </a:p>
          <a:p>
            <a:pPr lvl="1">
              <a:buClr>
                <a:schemeClr val="accent1"/>
              </a:buClr>
              <a:buFont typeface="Courier New" panose="02070309020205020404" pitchFamily="49" charset="0"/>
              <a:buChar char="o"/>
            </a:pPr>
            <a:r>
              <a:rPr lang="pl-PL" sz="1800" dirty="0">
                <a:latin typeface="+mn-lt"/>
              </a:rPr>
              <a:t>w przypadku, </a:t>
            </a:r>
            <a:r>
              <a:rPr lang="pl-PL" sz="1800" b="1" dirty="0">
                <a:latin typeface="+mn-lt"/>
              </a:rPr>
              <a:t>gdy projekt dotyczy sieci wodociągowej </a:t>
            </a:r>
            <a:r>
              <a:rPr lang="pl-PL" sz="1800" dirty="0">
                <a:latin typeface="+mn-lt"/>
              </a:rPr>
              <a:t>(tj. obejmuje trzeci typ projektu wymieniony w opisie Działania 2.12. w SZOP): czy projekt będzie realizowany na obszarze, </a:t>
            </a:r>
            <a:r>
              <a:rPr lang="pl-PL" sz="1800" b="1" dirty="0">
                <a:latin typeface="+mn-lt"/>
              </a:rPr>
              <a:t>na którym zapewnione jest zagospodarowanie ścieków zgodne z Dyrektywą Rady z dnia 21 maja 1991 r. dotyczącą oczyszczania ścieków komunalnych (91/271/EWG), bądź taka zgodność zostanie uzyskana w wyniku zakończenia realizowanych już projektów</a:t>
            </a:r>
            <a:r>
              <a:rPr lang="pl-PL" sz="1800" dirty="0">
                <a:latin typeface="+mn-lt"/>
              </a:rPr>
              <a:t>?</a:t>
            </a:r>
          </a:p>
          <a:p>
            <a:pPr lvl="0"/>
            <a:endParaRPr lang="pl-PL" sz="1800" dirty="0"/>
          </a:p>
          <a:p>
            <a:pPr marL="723900" lvl="3" indent="0">
              <a:spcBef>
                <a:spcPts val="1000"/>
              </a:spcBef>
              <a:buClr>
                <a:srgbClr val="003399"/>
              </a:buClr>
              <a:buNone/>
            </a:pPr>
            <a:endParaRPr lang="pl-PL" sz="1800" dirty="0">
              <a:latin typeface="+mn-lt"/>
            </a:endParaRPr>
          </a:p>
        </p:txBody>
      </p:sp>
      <p:sp>
        <p:nvSpPr>
          <p:cNvPr id="4" name="Symbol zastępczy numeru slajdu 3">
            <a:extLst>
              <a:ext uri="{FF2B5EF4-FFF2-40B4-BE49-F238E27FC236}">
                <a16:creationId xmlns:a16="http://schemas.microsoft.com/office/drawing/2014/main" id="{B481FEA5-196E-4BBE-BA88-08AB29B199AC}"/>
              </a:ext>
            </a:extLst>
          </p:cNvPr>
          <p:cNvSpPr>
            <a:spLocks noGrp="1"/>
          </p:cNvSpPr>
          <p:nvPr>
            <p:ph type="sldNum" sz="quarter" idx="10"/>
          </p:nvPr>
        </p:nvSpPr>
        <p:spPr/>
        <p:txBody>
          <a:bodyPr/>
          <a:lstStyle/>
          <a:p>
            <a:fld id="{EB4015AA-59F6-416B-87A6-8E3D940284E2}" type="slidenum">
              <a:rPr lang="pl-PL" sz="1200" smtClean="0"/>
              <a:pPr/>
              <a:t>4</a:t>
            </a:fld>
            <a:endParaRPr lang="pl-PL" sz="1200" dirty="0"/>
          </a:p>
        </p:txBody>
      </p:sp>
      <p:sp>
        <p:nvSpPr>
          <p:cNvPr id="7" name="Tytuł 1">
            <a:extLst>
              <a:ext uri="{FF2B5EF4-FFF2-40B4-BE49-F238E27FC236}">
                <a16:creationId xmlns:a16="http://schemas.microsoft.com/office/drawing/2014/main" id="{F0B7D73C-2F01-475E-83D8-149D3A5764C8}"/>
              </a:ext>
            </a:extLst>
          </p:cNvPr>
          <p:cNvSpPr>
            <a:spLocks noGrp="1"/>
          </p:cNvSpPr>
          <p:nvPr>
            <p:ph type="title"/>
          </p:nvPr>
        </p:nvSpPr>
        <p:spPr>
          <a:xfrm>
            <a:off x="1170659" y="333227"/>
            <a:ext cx="9852728" cy="554896"/>
          </a:xfrm>
        </p:spPr>
        <p:txBody>
          <a:bodyPr>
            <a:normAutofit/>
          </a:bodyPr>
          <a:lstStyle/>
          <a:p>
            <a:r>
              <a:rPr lang="pl-PL" sz="2400" dirty="0"/>
              <a:t>Kryteria wyboru projektów – formalne (TAK/NIE)</a:t>
            </a:r>
          </a:p>
        </p:txBody>
      </p:sp>
      <p:sp>
        <p:nvSpPr>
          <p:cNvPr id="5" name="Symbol zastępczy zawartości 2">
            <a:extLst>
              <a:ext uri="{FF2B5EF4-FFF2-40B4-BE49-F238E27FC236}">
                <a16:creationId xmlns:a16="http://schemas.microsoft.com/office/drawing/2014/main" id="{037C1FB9-2B30-4547-A609-9353EF16607A}"/>
              </a:ext>
            </a:extLst>
          </p:cNvPr>
          <p:cNvSpPr txBox="1">
            <a:spLocks/>
          </p:cNvSpPr>
          <p:nvPr/>
        </p:nvSpPr>
        <p:spPr>
          <a:xfrm>
            <a:off x="1170659" y="4572000"/>
            <a:ext cx="10679818" cy="2088184"/>
          </a:xfrm>
          <a:prstGeom prst="rect">
            <a:avLst/>
          </a:prstGeom>
        </p:spPr>
        <p:txBody>
          <a:bodyPr vert="horz" lIns="0" tIns="0" rIns="0" bIns="0" rtlCol="0">
            <a:normAutofit/>
          </a:bodyPr>
          <a:lstStyle>
            <a:lvl1pPr marL="228602" indent="-228602" algn="l" defTabSz="914406" rtl="0" eaLnBrk="1" latinLnBrk="0" hangingPunct="1">
              <a:lnSpc>
                <a:spcPts val="2177"/>
              </a:lnSpc>
              <a:spcBef>
                <a:spcPts val="1000"/>
              </a:spcBef>
              <a:buClr>
                <a:schemeClr val="accent1"/>
              </a:buClr>
              <a:buFontTx/>
              <a:buBlip>
                <a:blip r:embed="rId4"/>
              </a:buBlip>
              <a:defRPr sz="1633" kern="1200">
                <a:solidFill>
                  <a:schemeClr val="tx1"/>
                </a:solidFill>
                <a:latin typeface="Open Sans" pitchFamily="2" charset="0"/>
                <a:ea typeface="Open Sans" pitchFamily="2" charset="0"/>
                <a:cs typeface="Open Sans" pitchFamily="2" charset="0"/>
              </a:defRPr>
            </a:lvl1pPr>
            <a:lvl2pPr marL="685804" indent="-228602" algn="l" defTabSz="914406" rtl="0" eaLnBrk="1" latinLnBrk="0" hangingPunct="1">
              <a:lnSpc>
                <a:spcPts val="2177"/>
              </a:lnSpc>
              <a:spcBef>
                <a:spcPts val="500"/>
              </a:spcBef>
              <a:buFontTx/>
              <a:buBlip>
                <a:blip r:embed="rId5"/>
              </a:buBlip>
              <a:defRPr sz="1633" kern="1200">
                <a:solidFill>
                  <a:schemeClr val="tx1"/>
                </a:solidFill>
                <a:latin typeface="Open Sans" pitchFamily="2" charset="0"/>
                <a:ea typeface="Open Sans" pitchFamily="2" charset="0"/>
                <a:cs typeface="Open Sans" pitchFamily="2" charset="0"/>
              </a:defRPr>
            </a:lvl2pPr>
            <a:lvl3pPr marL="1143008" indent="-228602" algn="l" defTabSz="914406" rtl="0" eaLnBrk="1" latinLnBrk="0" hangingPunct="1">
              <a:lnSpc>
                <a:spcPts val="2177"/>
              </a:lnSpc>
              <a:spcBef>
                <a:spcPts val="500"/>
              </a:spcBef>
              <a:buFontTx/>
              <a:buBlip>
                <a:blip r:embed="rId6"/>
              </a:buBlip>
              <a:defRPr sz="1633" kern="1200">
                <a:solidFill>
                  <a:schemeClr val="tx1"/>
                </a:solidFill>
                <a:latin typeface="Open Sans" pitchFamily="2" charset="0"/>
                <a:ea typeface="Open Sans" pitchFamily="2" charset="0"/>
                <a:cs typeface="Open Sans" pitchFamily="2" charset="0"/>
              </a:defRPr>
            </a:lvl3pPr>
            <a:lvl4pPr marL="1600210"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413"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pl-PL" sz="2300" b="1" dirty="0"/>
          </a:p>
          <a:p>
            <a:pPr marL="0" indent="0">
              <a:buNone/>
            </a:pPr>
            <a:endParaRPr lang="pl-PL" dirty="0"/>
          </a:p>
        </p:txBody>
      </p:sp>
      <p:grpSp>
        <p:nvGrpSpPr>
          <p:cNvPr id="6" name="Grupa 5">
            <a:extLst>
              <a:ext uri="{FF2B5EF4-FFF2-40B4-BE49-F238E27FC236}">
                <a16:creationId xmlns:a16="http://schemas.microsoft.com/office/drawing/2014/main" id="{8782747F-FDFB-4830-B275-7075FB5B30CE}"/>
              </a:ext>
            </a:extLst>
          </p:cNvPr>
          <p:cNvGrpSpPr/>
          <p:nvPr/>
        </p:nvGrpSpPr>
        <p:grpSpPr>
          <a:xfrm>
            <a:off x="9509161" y="326438"/>
            <a:ext cx="1508760" cy="1508760"/>
            <a:chOff x="6705602" y="1792224"/>
            <a:chExt cx="1508760" cy="1508760"/>
          </a:xfrm>
        </p:grpSpPr>
        <p:sp>
          <p:nvSpPr>
            <p:cNvPr id="8" name="Owal 7">
              <a:extLst>
                <a:ext uri="{FF2B5EF4-FFF2-40B4-BE49-F238E27FC236}">
                  <a16:creationId xmlns:a16="http://schemas.microsoft.com/office/drawing/2014/main" id="{3AA16E3D-9AE4-4FA6-9D93-F8AF6C0EDA99}"/>
                </a:ext>
              </a:extLst>
            </p:cNvPr>
            <p:cNvSpPr/>
            <p:nvPr/>
          </p:nvSpPr>
          <p:spPr>
            <a:xfrm>
              <a:off x="6705602" y="1792224"/>
              <a:ext cx="1508760" cy="150876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Picture 2" descr="Official documents - Free files and folders icons">
              <a:extLst>
                <a:ext uri="{FF2B5EF4-FFF2-40B4-BE49-F238E27FC236}">
                  <a16:creationId xmlns:a16="http://schemas.microsoft.com/office/drawing/2014/main" id="{328E469B-299E-4AA5-A832-387EDEA7C3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5744" y="2104644"/>
              <a:ext cx="883920" cy="8839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7985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a:extLst>
              <a:ext uri="{FF2B5EF4-FFF2-40B4-BE49-F238E27FC236}">
                <a16:creationId xmlns:a16="http://schemas.microsoft.com/office/drawing/2014/main" id="{8000A197-7373-44AB-ABEF-3DEFBA341EC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27" t="8889" b="8744"/>
          <a:stretch/>
        </p:blipFill>
        <p:spPr>
          <a:xfrm>
            <a:off x="0" y="225301"/>
            <a:ext cx="7985982" cy="6632699"/>
          </a:xfrm>
        </p:spPr>
      </p:pic>
      <p:sp>
        <p:nvSpPr>
          <p:cNvPr id="4" name="Symbol zastępczy numeru slajdu 3">
            <a:extLst>
              <a:ext uri="{FF2B5EF4-FFF2-40B4-BE49-F238E27FC236}">
                <a16:creationId xmlns:a16="http://schemas.microsoft.com/office/drawing/2014/main" id="{6A3106C6-0ECC-4687-9239-FB914FBA5B30}"/>
              </a:ext>
            </a:extLst>
          </p:cNvPr>
          <p:cNvSpPr>
            <a:spLocks noGrp="1"/>
          </p:cNvSpPr>
          <p:nvPr>
            <p:ph type="sldNum" sz="quarter" idx="10"/>
          </p:nvPr>
        </p:nvSpPr>
        <p:spPr/>
        <p:txBody>
          <a:bodyPr/>
          <a:lstStyle/>
          <a:p>
            <a:fld id="{EB4015AA-59F6-416B-87A6-8E3D940284E2}" type="slidenum">
              <a:rPr lang="pl-PL" smtClean="0"/>
              <a:pPr/>
              <a:t>5</a:t>
            </a:fld>
            <a:endParaRPr lang="pl-PL" dirty="0"/>
          </a:p>
        </p:txBody>
      </p:sp>
      <p:sp>
        <p:nvSpPr>
          <p:cNvPr id="7" name="Prostokąt 6">
            <a:extLst>
              <a:ext uri="{FF2B5EF4-FFF2-40B4-BE49-F238E27FC236}">
                <a16:creationId xmlns:a16="http://schemas.microsoft.com/office/drawing/2014/main" id="{1D26CC45-9051-41AB-A426-6F303A052D09}"/>
              </a:ext>
            </a:extLst>
          </p:cNvPr>
          <p:cNvSpPr/>
          <p:nvPr/>
        </p:nvSpPr>
        <p:spPr>
          <a:xfrm>
            <a:off x="8229600" y="1910660"/>
            <a:ext cx="3520440" cy="2585323"/>
          </a:xfrm>
          <a:prstGeom prst="rect">
            <a:avLst/>
          </a:prstGeom>
        </p:spPr>
        <p:txBody>
          <a:bodyPr wrap="square">
            <a:spAutoFit/>
          </a:bodyPr>
          <a:lstStyle/>
          <a:p>
            <a:r>
              <a:rPr lang="pl-PL" b="1" dirty="0"/>
              <a:t>Wykaz gmin z</a:t>
            </a:r>
            <a:r>
              <a:rPr lang="pl-PL" dirty="0"/>
              <a:t> załącznika 1 lub załącznika 2 do </a:t>
            </a:r>
            <a:r>
              <a:rPr lang="pl-PL" b="1" dirty="0"/>
              <a:t>Programu Inwestycyjnego w zakresie poprawy jakości i ograniczenia strat wody przeznaczonej do spożycia przez ludzi </a:t>
            </a:r>
            <a:r>
              <a:rPr lang="pl-PL" dirty="0"/>
              <a:t>oraz </a:t>
            </a:r>
            <a:r>
              <a:rPr lang="pl-PL" b="1" dirty="0"/>
              <a:t>spełniających warunek liczby mieszkańców w gminie do 15 000</a:t>
            </a:r>
            <a:r>
              <a:rPr lang="pl-PL" dirty="0"/>
              <a:t> wg GUS na dzień 22.11.2024 r.</a:t>
            </a:r>
          </a:p>
        </p:txBody>
      </p:sp>
      <p:sp>
        <p:nvSpPr>
          <p:cNvPr id="10" name="Tytuł 1">
            <a:extLst>
              <a:ext uri="{FF2B5EF4-FFF2-40B4-BE49-F238E27FC236}">
                <a16:creationId xmlns:a16="http://schemas.microsoft.com/office/drawing/2014/main" id="{F4CA2954-0278-45AD-8038-63E4F1B1C1CD}"/>
              </a:ext>
            </a:extLst>
          </p:cNvPr>
          <p:cNvSpPr>
            <a:spLocks noGrp="1"/>
          </p:cNvSpPr>
          <p:nvPr>
            <p:ph type="title"/>
          </p:nvPr>
        </p:nvSpPr>
        <p:spPr>
          <a:xfrm>
            <a:off x="8339328" y="917969"/>
            <a:ext cx="2139469" cy="554896"/>
          </a:xfrm>
        </p:spPr>
        <p:txBody>
          <a:bodyPr>
            <a:normAutofit/>
          </a:bodyPr>
          <a:lstStyle/>
          <a:p>
            <a:r>
              <a:rPr lang="pl-PL" sz="2400" dirty="0"/>
              <a:t>Stan obecny</a:t>
            </a:r>
          </a:p>
        </p:txBody>
      </p:sp>
    </p:spTree>
    <p:extLst>
      <p:ext uri="{BB962C8B-B14F-4D97-AF65-F5344CB8AC3E}">
        <p14:creationId xmlns:p14="http://schemas.microsoft.com/office/powerpoint/2010/main" val="3259559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6017B5-F2EC-4723-BB19-828E9EA06DB0}"/>
              </a:ext>
            </a:extLst>
          </p:cNvPr>
          <p:cNvSpPr>
            <a:spLocks noGrp="1"/>
          </p:cNvSpPr>
          <p:nvPr>
            <p:ph type="title"/>
          </p:nvPr>
        </p:nvSpPr>
        <p:spPr>
          <a:xfrm>
            <a:off x="1333494" y="234998"/>
            <a:ext cx="10803289" cy="979757"/>
          </a:xfrm>
        </p:spPr>
        <p:txBody>
          <a:bodyPr>
            <a:normAutofit/>
          </a:bodyPr>
          <a:lstStyle/>
          <a:p>
            <a:r>
              <a:rPr lang="pl-PL" sz="2400" dirty="0"/>
              <a:t>Kryteria wyboru projektów – wykonalności (TAK/NIE/NIE DOTYCZY)</a:t>
            </a:r>
          </a:p>
        </p:txBody>
      </p:sp>
      <p:sp>
        <p:nvSpPr>
          <p:cNvPr id="3" name="Symbol zastępczy zawartości 2">
            <a:extLst>
              <a:ext uri="{FF2B5EF4-FFF2-40B4-BE49-F238E27FC236}">
                <a16:creationId xmlns:a16="http://schemas.microsoft.com/office/drawing/2014/main" id="{64027B1D-199F-4820-B8E2-E1698EA76B87}"/>
              </a:ext>
            </a:extLst>
          </p:cNvPr>
          <p:cNvSpPr>
            <a:spLocks noGrp="1"/>
          </p:cNvSpPr>
          <p:nvPr>
            <p:ph idx="1"/>
          </p:nvPr>
        </p:nvSpPr>
        <p:spPr>
          <a:xfrm>
            <a:off x="1166882" y="4257522"/>
            <a:ext cx="10156754" cy="3397565"/>
          </a:xfrm>
        </p:spPr>
        <p:txBody>
          <a:bodyPr>
            <a:normAutofit/>
          </a:bodyPr>
          <a:lstStyle/>
          <a:p>
            <a:pPr>
              <a:buSzPct val="130000"/>
              <a:buFont typeface="Wingdings" panose="05000000000000000000" pitchFamily="2" charset="2"/>
              <a:buChar char="§"/>
            </a:pPr>
            <a:r>
              <a:rPr lang="pl-PL" sz="1600" b="1" dirty="0">
                <a:latin typeface="+mn-lt"/>
              </a:rPr>
              <a:t>Zakres rzeczowy projektu</a:t>
            </a:r>
          </a:p>
          <a:p>
            <a:pPr marL="542925" lvl="1" indent="-285750" defTabSz="914400">
              <a:lnSpc>
                <a:spcPct val="114000"/>
              </a:lnSpc>
              <a:spcBef>
                <a:spcPts val="600"/>
              </a:spcBef>
              <a:buClr>
                <a:schemeClr val="accent1"/>
              </a:buClr>
              <a:buFont typeface="Courier New" panose="02070309020205020404" pitchFamily="49" charset="0"/>
              <a:buChar char="o"/>
            </a:pPr>
            <a:r>
              <a:rPr lang="pl-PL" sz="1600" dirty="0">
                <a:latin typeface="+mn-lt"/>
              </a:rPr>
              <a:t>Rozwiązania techniczno-technologiczne, harmonogram prac, zapewnienie trwałości projektu, odporność projektu na zmiany klimatu, zakres wymaganej dokumentacji, zgodność realizacji z przepisami krajowymi i unijnymi.</a:t>
            </a:r>
          </a:p>
          <a:p>
            <a:pPr marL="85723" indent="-285750" defTabSz="914400">
              <a:lnSpc>
                <a:spcPct val="114000"/>
              </a:lnSpc>
              <a:spcBef>
                <a:spcPts val="600"/>
              </a:spcBef>
              <a:buFont typeface="Wingdings" panose="05000000000000000000" pitchFamily="2" charset="2"/>
              <a:buChar char="§"/>
            </a:pPr>
            <a:r>
              <a:rPr lang="pl-PL" sz="1600" b="1" dirty="0">
                <a:latin typeface="+mn-lt"/>
              </a:rPr>
              <a:t>Procedura oceny oddziaływania na środowisko </a:t>
            </a:r>
            <a:r>
              <a:rPr lang="pl-PL" sz="1600" dirty="0">
                <a:latin typeface="+mn-lt"/>
              </a:rPr>
              <a:t>przeprowadzona zgodnie z:</a:t>
            </a:r>
          </a:p>
          <a:p>
            <a:pPr marL="542925" lvl="1" indent="-285750" defTabSz="914400">
              <a:lnSpc>
                <a:spcPct val="114000"/>
              </a:lnSpc>
              <a:spcBef>
                <a:spcPts val="0"/>
              </a:spcBef>
              <a:buClr>
                <a:schemeClr val="accent1"/>
              </a:buClr>
              <a:buFont typeface="Courier New" panose="02070309020205020404" pitchFamily="49" charset="0"/>
              <a:buChar char="o"/>
            </a:pPr>
            <a:r>
              <a:rPr lang="pl-PL" sz="1600" dirty="0">
                <a:latin typeface="+mn-lt"/>
              </a:rPr>
              <a:t>Dyrektywa Siedliskowa</a:t>
            </a:r>
          </a:p>
          <a:p>
            <a:pPr marL="542925" lvl="1" indent="-285750" defTabSz="914400">
              <a:lnSpc>
                <a:spcPct val="114000"/>
              </a:lnSpc>
              <a:spcBef>
                <a:spcPts val="0"/>
              </a:spcBef>
              <a:buClr>
                <a:schemeClr val="accent1"/>
              </a:buClr>
              <a:buFont typeface="Courier New" panose="02070309020205020404" pitchFamily="49" charset="0"/>
              <a:buChar char="o"/>
            </a:pPr>
            <a:r>
              <a:rPr lang="pl-PL" sz="1600" dirty="0">
                <a:latin typeface="+mn-lt"/>
              </a:rPr>
              <a:t>Ramowa Dyrektywa Wodna</a:t>
            </a:r>
          </a:p>
          <a:p>
            <a:pPr marL="574675" lvl="2" indent="0">
              <a:lnSpc>
                <a:spcPct val="114000"/>
              </a:lnSpc>
              <a:spcBef>
                <a:spcPts val="0"/>
              </a:spcBef>
              <a:spcAft>
                <a:spcPts val="1200"/>
              </a:spcAft>
              <a:buClr>
                <a:schemeClr val="accent1"/>
              </a:buClr>
              <a:buNone/>
            </a:pPr>
            <a:endParaRPr lang="pl-PL" sz="2000" dirty="0"/>
          </a:p>
          <a:p>
            <a:pPr marL="914406" lvl="2" indent="0">
              <a:buNone/>
            </a:pPr>
            <a:endParaRPr lang="pl-PL" sz="1800" dirty="0"/>
          </a:p>
          <a:p>
            <a:pPr marL="914406" lvl="2" indent="0">
              <a:buNone/>
            </a:pPr>
            <a:endParaRPr lang="pl-PL" sz="1800" dirty="0"/>
          </a:p>
        </p:txBody>
      </p:sp>
      <p:sp>
        <p:nvSpPr>
          <p:cNvPr id="4" name="Symbol zastępczy numeru slajdu 3">
            <a:extLst>
              <a:ext uri="{FF2B5EF4-FFF2-40B4-BE49-F238E27FC236}">
                <a16:creationId xmlns:a16="http://schemas.microsoft.com/office/drawing/2014/main" id="{B481FEA5-196E-4BBE-BA88-08AB29B199AC}"/>
              </a:ext>
            </a:extLst>
          </p:cNvPr>
          <p:cNvSpPr>
            <a:spLocks noGrp="1"/>
          </p:cNvSpPr>
          <p:nvPr>
            <p:ph type="sldNum" sz="quarter" idx="10"/>
          </p:nvPr>
        </p:nvSpPr>
        <p:spPr>
          <a:noFill/>
        </p:spPr>
        <p:txBody>
          <a:bodyPr vert="horz" lIns="0" tIns="72000" rIns="0" bIns="72000" rtlCol="0" anchor="ctr" anchorCtr="0"/>
          <a:lstStyle/>
          <a:p>
            <a:fld id="{EB4015AA-59F6-416B-87A6-8E3D940284E2}" type="slidenum">
              <a:rPr lang="pl-PL" sz="1200"/>
              <a:pPr/>
              <a:t>6</a:t>
            </a:fld>
            <a:endParaRPr lang="pl-PL" sz="1200" dirty="0"/>
          </a:p>
        </p:txBody>
      </p:sp>
      <p:grpSp>
        <p:nvGrpSpPr>
          <p:cNvPr id="5" name="Grupa 4">
            <a:extLst>
              <a:ext uri="{FF2B5EF4-FFF2-40B4-BE49-F238E27FC236}">
                <a16:creationId xmlns:a16="http://schemas.microsoft.com/office/drawing/2014/main" id="{8E4DAEC0-1CA1-4630-8D21-72E74CA0B879}"/>
              </a:ext>
            </a:extLst>
          </p:cNvPr>
          <p:cNvGrpSpPr/>
          <p:nvPr/>
        </p:nvGrpSpPr>
        <p:grpSpPr>
          <a:xfrm>
            <a:off x="1444369" y="719295"/>
            <a:ext cx="9728839" cy="3672290"/>
            <a:chOff x="998" y="1112958"/>
            <a:chExt cx="11269926" cy="3311849"/>
          </a:xfrm>
        </p:grpSpPr>
        <p:sp>
          <p:nvSpPr>
            <p:cNvPr id="6" name="Symbol zastępczy zawartości 5">
              <a:extLst>
                <a:ext uri="{FF2B5EF4-FFF2-40B4-BE49-F238E27FC236}">
                  <a16:creationId xmlns:a16="http://schemas.microsoft.com/office/drawing/2014/main" id="{877DD2AA-1D8B-441E-8FBE-9A92254794A1}"/>
                </a:ext>
              </a:extLst>
            </p:cNvPr>
            <p:cNvSpPr txBox="1">
              <a:spLocks/>
            </p:cNvSpPr>
            <p:nvPr/>
          </p:nvSpPr>
          <p:spPr>
            <a:xfrm>
              <a:off x="998" y="1112958"/>
              <a:ext cx="4216918" cy="3311849"/>
            </a:xfrm>
            <a:prstGeom prst="rect">
              <a:avLst/>
            </a:prstGeom>
          </p:spPr>
          <p:txBody>
            <a:bodyPr vert="horz" lIns="0" tIns="0" rIns="0" bIns="0" rtlCol="0">
              <a:norm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363538" lvl="3" indent="-250825">
                <a:lnSpc>
                  <a:spcPct val="120000"/>
                </a:lnSpc>
                <a:spcAft>
                  <a:spcPts val="600"/>
                </a:spcAft>
                <a:buClr>
                  <a:schemeClr val="accent1"/>
                </a:buClr>
              </a:pPr>
              <a:r>
                <a:rPr lang="pl-PL" sz="2000" b="1" dirty="0">
                  <a:latin typeface="+mn-lt"/>
                </a:rPr>
                <a:t>rzeczowej:</a:t>
              </a:r>
            </a:p>
            <a:p>
              <a:pPr marL="577850" lvl="3" indent="-214313">
                <a:lnSpc>
                  <a:spcPct val="120000"/>
                </a:lnSpc>
                <a:buClr>
                  <a:schemeClr val="accent1"/>
                </a:buClr>
                <a:buFont typeface="Courier New" panose="02070309020205020404" pitchFamily="49" charset="0"/>
                <a:buChar char="o"/>
              </a:pPr>
              <a:r>
                <a:rPr lang="pl-PL" sz="1700" dirty="0">
                  <a:latin typeface="+mn-lt"/>
                </a:rPr>
                <a:t>Możliwe warianty</a:t>
              </a:r>
            </a:p>
            <a:p>
              <a:pPr marL="577850" lvl="3" indent="-214313">
                <a:lnSpc>
                  <a:spcPct val="120000"/>
                </a:lnSpc>
                <a:buClr>
                  <a:schemeClr val="accent1"/>
                </a:buClr>
                <a:buFont typeface="Courier New" panose="02070309020205020404" pitchFamily="49" charset="0"/>
                <a:buChar char="o"/>
              </a:pPr>
              <a:r>
                <a:rPr lang="pl-PL" sz="1700" dirty="0">
                  <a:latin typeface="+mn-lt"/>
                </a:rPr>
                <a:t>Zakres rzeczowy projektu</a:t>
              </a:r>
            </a:p>
            <a:p>
              <a:pPr marL="577850" lvl="3" indent="-214313">
                <a:lnSpc>
                  <a:spcPct val="120000"/>
                </a:lnSpc>
                <a:buClr>
                  <a:schemeClr val="accent1"/>
                </a:buClr>
                <a:buFont typeface="Courier New" panose="02070309020205020404" pitchFamily="49" charset="0"/>
                <a:buChar char="o"/>
              </a:pPr>
              <a:r>
                <a:rPr lang="pl-PL" sz="1700" dirty="0">
                  <a:latin typeface="+mn-lt"/>
                </a:rPr>
                <a:t>Nakłady na realizację projektu </a:t>
              </a:r>
            </a:p>
            <a:p>
              <a:pPr marL="577850" lvl="3" indent="-214313">
                <a:lnSpc>
                  <a:spcPct val="120000"/>
                </a:lnSpc>
                <a:buClr>
                  <a:schemeClr val="accent1"/>
                </a:buClr>
                <a:buFont typeface="Courier New" panose="02070309020205020404" pitchFamily="49" charset="0"/>
                <a:buChar char="o"/>
              </a:pPr>
              <a:r>
                <a:rPr lang="pl-PL" sz="1700" dirty="0">
                  <a:latin typeface="+mn-lt"/>
                </a:rPr>
                <a:t>Procedura oceny oddziaływania na środowisko</a:t>
              </a:r>
            </a:p>
            <a:p>
              <a:pPr marL="577850" lvl="3" indent="-214313">
                <a:lnSpc>
                  <a:spcPct val="120000"/>
                </a:lnSpc>
                <a:buClr>
                  <a:schemeClr val="accent1"/>
                </a:buClr>
                <a:buFont typeface="Courier New" panose="02070309020205020404" pitchFamily="49" charset="0"/>
                <a:buChar char="o"/>
              </a:pPr>
              <a:r>
                <a:rPr lang="pl-PL" sz="1700" dirty="0">
                  <a:latin typeface="+mn-lt"/>
                </a:rPr>
                <a:t>Promocja projektu</a:t>
              </a:r>
            </a:p>
            <a:p>
              <a:pPr marL="1511914" lvl="3" indent="0">
                <a:lnSpc>
                  <a:spcPct val="120000"/>
                </a:lnSpc>
                <a:buNone/>
              </a:pPr>
              <a:endParaRPr lang="pl-PL" dirty="0"/>
            </a:p>
            <a:p>
              <a:endParaRPr lang="pl-PL" dirty="0"/>
            </a:p>
          </p:txBody>
        </p:sp>
        <p:sp>
          <p:nvSpPr>
            <p:cNvPr id="7" name="Symbol zastępczy zawartości 5">
              <a:extLst>
                <a:ext uri="{FF2B5EF4-FFF2-40B4-BE49-F238E27FC236}">
                  <a16:creationId xmlns:a16="http://schemas.microsoft.com/office/drawing/2014/main" id="{6A4C2403-9585-4435-AC73-A076FFCF8C92}"/>
                </a:ext>
              </a:extLst>
            </p:cNvPr>
            <p:cNvSpPr txBox="1">
              <a:spLocks/>
            </p:cNvSpPr>
            <p:nvPr/>
          </p:nvSpPr>
          <p:spPr>
            <a:xfrm>
              <a:off x="4134503" y="1112958"/>
              <a:ext cx="3817176" cy="3096345"/>
            </a:xfrm>
            <a:prstGeom prst="rect">
              <a:avLst/>
            </a:prstGeom>
          </p:spPr>
          <p:txBody>
            <a:bodyPr vert="horz" lIns="0" tIns="0" rIns="0" bIns="0" rtlCol="0">
              <a:norm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363538" lvl="3" indent="-285750">
                <a:lnSpc>
                  <a:spcPct val="120000"/>
                </a:lnSpc>
                <a:spcAft>
                  <a:spcPts val="600"/>
                </a:spcAft>
                <a:buClr>
                  <a:schemeClr val="tx2"/>
                </a:buClr>
              </a:pPr>
              <a:r>
                <a:rPr lang="pl-PL" sz="2000" b="1" dirty="0">
                  <a:latin typeface="+mn-lt"/>
                </a:rPr>
                <a:t>instytucjonalnej:</a:t>
              </a:r>
            </a:p>
            <a:p>
              <a:pPr marL="550863" lvl="3" indent="-187325">
                <a:lnSpc>
                  <a:spcPct val="120000"/>
                </a:lnSpc>
                <a:buClr>
                  <a:schemeClr val="tx2"/>
                </a:buClr>
                <a:buFont typeface="Courier New" panose="02070309020205020404" pitchFamily="49" charset="0"/>
                <a:buChar char="o"/>
              </a:pPr>
              <a:r>
                <a:rPr lang="pl-PL" sz="1700" dirty="0">
                  <a:latin typeface="+mn-lt"/>
                </a:rPr>
                <a:t>Partnerstwo </a:t>
              </a:r>
            </a:p>
            <a:p>
              <a:pPr marL="550863" lvl="3" indent="-187325">
                <a:lnSpc>
                  <a:spcPct val="120000"/>
                </a:lnSpc>
                <a:buClr>
                  <a:schemeClr val="tx2"/>
                </a:buClr>
                <a:buFont typeface="Courier New" panose="02070309020205020404" pitchFamily="49" charset="0"/>
                <a:buChar char="o"/>
              </a:pPr>
              <a:r>
                <a:rPr lang="pl-PL" sz="1700" dirty="0">
                  <a:latin typeface="+mn-lt"/>
                </a:rPr>
                <a:t>Sposób zarządzania projektem</a:t>
              </a:r>
            </a:p>
            <a:p>
              <a:pPr marL="0" indent="0">
                <a:buNone/>
              </a:pPr>
              <a:endParaRPr lang="pl-PL" dirty="0"/>
            </a:p>
          </p:txBody>
        </p:sp>
        <p:sp>
          <p:nvSpPr>
            <p:cNvPr id="8" name="Symbol zastępczy zawartości 5">
              <a:extLst>
                <a:ext uri="{FF2B5EF4-FFF2-40B4-BE49-F238E27FC236}">
                  <a16:creationId xmlns:a16="http://schemas.microsoft.com/office/drawing/2014/main" id="{3D9A52A2-FD79-4208-A8A7-4E1730D2DFB1}"/>
                </a:ext>
              </a:extLst>
            </p:cNvPr>
            <p:cNvSpPr txBox="1">
              <a:spLocks/>
            </p:cNvSpPr>
            <p:nvPr/>
          </p:nvSpPr>
          <p:spPr>
            <a:xfrm>
              <a:off x="7806560" y="1112958"/>
              <a:ext cx="3464364" cy="2232248"/>
            </a:xfrm>
            <a:prstGeom prst="rect">
              <a:avLst/>
            </a:prstGeom>
          </p:spPr>
          <p:txBody>
            <a:bodyPr vert="horz" lIns="0" tIns="0" rIns="0" bIns="0" rtlCol="0">
              <a:norm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446088" lvl="3" indent="-244475">
                <a:lnSpc>
                  <a:spcPct val="120000"/>
                </a:lnSpc>
                <a:spcAft>
                  <a:spcPts val="600"/>
                </a:spcAft>
                <a:buClr>
                  <a:schemeClr val="tx2"/>
                </a:buClr>
              </a:pPr>
              <a:r>
                <a:rPr lang="pl-PL" sz="2000" b="1" dirty="0">
                  <a:latin typeface="+mn-lt"/>
                </a:rPr>
                <a:t>finansowej:</a:t>
              </a:r>
            </a:p>
            <a:p>
              <a:pPr marL="661988" lvl="3" indent="-215900">
                <a:lnSpc>
                  <a:spcPct val="120000"/>
                </a:lnSpc>
                <a:buClr>
                  <a:schemeClr val="tx2"/>
                </a:buClr>
                <a:buFont typeface="Courier New" panose="02070309020205020404" pitchFamily="49" charset="0"/>
                <a:buChar char="o"/>
              </a:pPr>
              <a:r>
                <a:rPr lang="pl-PL" sz="1700" dirty="0">
                  <a:latin typeface="+mn-lt"/>
                </a:rPr>
                <a:t>Pomoc publiczna</a:t>
              </a:r>
            </a:p>
            <a:p>
              <a:pPr marL="661988" lvl="3" indent="-215900">
                <a:lnSpc>
                  <a:spcPct val="120000"/>
                </a:lnSpc>
                <a:buClr>
                  <a:schemeClr val="tx2"/>
                </a:buClr>
                <a:buFont typeface="Courier New" panose="02070309020205020404" pitchFamily="49" charset="0"/>
                <a:buChar char="o"/>
              </a:pPr>
              <a:r>
                <a:rPr lang="pl-PL" sz="1700" dirty="0">
                  <a:latin typeface="+mn-lt"/>
                </a:rPr>
                <a:t>Budżet projektu</a:t>
              </a:r>
            </a:p>
            <a:p>
              <a:pPr marL="661988" lvl="3" indent="-215900">
                <a:lnSpc>
                  <a:spcPct val="120000"/>
                </a:lnSpc>
                <a:buClr>
                  <a:schemeClr val="tx2"/>
                </a:buClr>
                <a:buFont typeface="Courier New" panose="02070309020205020404" pitchFamily="49" charset="0"/>
                <a:buChar char="o"/>
              </a:pPr>
              <a:r>
                <a:rPr lang="pl-PL" sz="1700" dirty="0">
                  <a:latin typeface="+mn-lt"/>
                </a:rPr>
                <a:t>Analiza finansowa </a:t>
              </a:r>
            </a:p>
            <a:p>
              <a:pPr marL="661988" lvl="3" indent="-215900">
                <a:lnSpc>
                  <a:spcPct val="120000"/>
                </a:lnSpc>
                <a:buClr>
                  <a:schemeClr val="tx2"/>
                </a:buClr>
                <a:buFont typeface="Courier New" panose="02070309020205020404" pitchFamily="49" charset="0"/>
                <a:buChar char="o"/>
              </a:pPr>
              <a:r>
                <a:rPr lang="pl-PL" sz="1700" dirty="0">
                  <a:latin typeface="+mn-lt"/>
                </a:rPr>
                <a:t>Analiza ekonomiczna </a:t>
              </a:r>
            </a:p>
            <a:p>
              <a:pPr lvl="3">
                <a:lnSpc>
                  <a:spcPct val="120000"/>
                </a:lnSpc>
              </a:pPr>
              <a:endParaRPr lang="pl-PL" dirty="0"/>
            </a:p>
            <a:p>
              <a:endParaRPr lang="pl-PL" dirty="0"/>
            </a:p>
          </p:txBody>
        </p:sp>
      </p:grpSp>
      <p:grpSp>
        <p:nvGrpSpPr>
          <p:cNvPr id="10" name="Grupa 9">
            <a:extLst>
              <a:ext uri="{FF2B5EF4-FFF2-40B4-BE49-F238E27FC236}">
                <a16:creationId xmlns:a16="http://schemas.microsoft.com/office/drawing/2014/main" id="{5EC9F59D-E300-44C9-91BD-0A601FCA69CF}"/>
              </a:ext>
            </a:extLst>
          </p:cNvPr>
          <p:cNvGrpSpPr/>
          <p:nvPr/>
        </p:nvGrpSpPr>
        <p:grpSpPr>
          <a:xfrm>
            <a:off x="5980758" y="2217012"/>
            <a:ext cx="1508760" cy="1508760"/>
            <a:chOff x="8714234" y="2104644"/>
            <a:chExt cx="1508760" cy="1508760"/>
          </a:xfrm>
        </p:grpSpPr>
        <p:pic>
          <p:nvPicPr>
            <p:cNvPr id="12" name="Picture 12" descr="Construction Excavator free icons designed by Freepik">
              <a:extLst>
                <a:ext uri="{FF2B5EF4-FFF2-40B4-BE49-F238E27FC236}">
                  <a16:creationId xmlns:a16="http://schemas.microsoft.com/office/drawing/2014/main" id="{00BAE80D-5EE2-48F5-BF29-B5A0767C33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978735" y="2309209"/>
              <a:ext cx="979758" cy="979758"/>
            </a:xfrm>
            <a:prstGeom prst="rect">
              <a:avLst/>
            </a:prstGeom>
            <a:noFill/>
            <a:extLst>
              <a:ext uri="{909E8E84-426E-40DD-AFC4-6F175D3DCCD1}">
                <a14:hiddenFill xmlns:a14="http://schemas.microsoft.com/office/drawing/2010/main">
                  <a:solidFill>
                    <a:srgbClr val="FFFFFF"/>
                  </a:solidFill>
                </a14:hiddenFill>
              </a:ext>
            </a:extLst>
          </p:spPr>
        </p:pic>
        <p:sp>
          <p:nvSpPr>
            <p:cNvPr id="13" name="Owal 12">
              <a:extLst>
                <a:ext uri="{FF2B5EF4-FFF2-40B4-BE49-F238E27FC236}">
                  <a16:creationId xmlns:a16="http://schemas.microsoft.com/office/drawing/2014/main" id="{6544A993-A860-41E2-AD84-ABA3838B5683}"/>
                </a:ext>
              </a:extLst>
            </p:cNvPr>
            <p:cNvSpPr/>
            <p:nvPr/>
          </p:nvSpPr>
          <p:spPr>
            <a:xfrm>
              <a:off x="8714234" y="2104644"/>
              <a:ext cx="1508760" cy="150876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4" name="Nawias klamrowy otwierający 13">
            <a:extLst>
              <a:ext uri="{FF2B5EF4-FFF2-40B4-BE49-F238E27FC236}">
                <a16:creationId xmlns:a16="http://schemas.microsoft.com/office/drawing/2014/main" id="{931DF324-9F05-42D5-83EE-152E6E6FAC6C}"/>
              </a:ext>
            </a:extLst>
          </p:cNvPr>
          <p:cNvSpPr/>
          <p:nvPr/>
        </p:nvSpPr>
        <p:spPr>
          <a:xfrm>
            <a:off x="1444369" y="1755648"/>
            <a:ext cx="201551" cy="8680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5" name="Nawias klamrowy otwierający 14">
            <a:extLst>
              <a:ext uri="{FF2B5EF4-FFF2-40B4-BE49-F238E27FC236}">
                <a16:creationId xmlns:a16="http://schemas.microsoft.com/office/drawing/2014/main" id="{BB9AB15D-C6C2-4B19-A26A-2BBD6160E7FA}"/>
              </a:ext>
            </a:extLst>
          </p:cNvPr>
          <p:cNvSpPr/>
          <p:nvPr/>
        </p:nvSpPr>
        <p:spPr>
          <a:xfrm>
            <a:off x="844296" y="3718610"/>
            <a:ext cx="207264" cy="253588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8" name="Strzałka: zakrzywiona w prawo 17">
            <a:extLst>
              <a:ext uri="{FF2B5EF4-FFF2-40B4-BE49-F238E27FC236}">
                <a16:creationId xmlns:a16="http://schemas.microsoft.com/office/drawing/2014/main" id="{6D5AF02F-E28F-4763-BADE-5ADA3F18135B}"/>
              </a:ext>
            </a:extLst>
          </p:cNvPr>
          <p:cNvSpPr/>
          <p:nvPr/>
        </p:nvSpPr>
        <p:spPr>
          <a:xfrm rot="1028969">
            <a:off x="311982" y="2020826"/>
            <a:ext cx="609314" cy="2207968"/>
          </a:xfrm>
          <a:prstGeom prst="curved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Tree>
    <p:extLst>
      <p:ext uri="{BB962C8B-B14F-4D97-AF65-F5344CB8AC3E}">
        <p14:creationId xmlns:p14="http://schemas.microsoft.com/office/powerpoint/2010/main" val="113668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6017B5-F2EC-4723-BB19-828E9EA06DB0}"/>
              </a:ext>
            </a:extLst>
          </p:cNvPr>
          <p:cNvSpPr>
            <a:spLocks noGrp="1"/>
          </p:cNvSpPr>
          <p:nvPr>
            <p:ph type="title"/>
          </p:nvPr>
        </p:nvSpPr>
        <p:spPr>
          <a:xfrm>
            <a:off x="1163545" y="341375"/>
            <a:ext cx="10460496" cy="979757"/>
          </a:xfrm>
        </p:spPr>
        <p:txBody>
          <a:bodyPr>
            <a:normAutofit fontScale="90000"/>
          </a:bodyPr>
          <a:lstStyle/>
          <a:p>
            <a:r>
              <a:rPr lang="pl-PL" sz="2700" dirty="0"/>
              <a:t>Kryteria wyboru projektów - zgodności z zasadami horyzontalnymi (TAK/NIE)</a:t>
            </a:r>
            <a:br>
              <a:rPr lang="pl-PL" sz="2400" dirty="0"/>
            </a:br>
            <a:r>
              <a:rPr lang="pl-PL" sz="2400" dirty="0">
                <a:latin typeface="+mn-lt"/>
              </a:rPr>
              <a:t>Rozporządzenie ogólne art 9. Zasady horyzontalne</a:t>
            </a:r>
            <a:br>
              <a:rPr lang="pl-PL" sz="2400" dirty="0"/>
            </a:br>
            <a:br>
              <a:rPr lang="pl-PL" sz="2400" dirty="0"/>
            </a:br>
            <a:br>
              <a:rPr lang="pl-PL" sz="2400" dirty="0"/>
            </a:br>
            <a:br>
              <a:rPr lang="pl-PL" sz="2400" dirty="0"/>
            </a:br>
            <a:br>
              <a:rPr lang="pl-PL" sz="2400" dirty="0"/>
            </a:br>
            <a:br>
              <a:rPr lang="pl-PL" sz="2400" dirty="0"/>
            </a:br>
            <a:br>
              <a:rPr lang="pl-PL" sz="2400" dirty="0"/>
            </a:br>
            <a:br>
              <a:rPr lang="pl-PL" sz="2400" dirty="0"/>
            </a:br>
            <a:br>
              <a:rPr lang="pl-PL" sz="2400" dirty="0"/>
            </a:br>
            <a:r>
              <a:rPr lang="pl-PL" sz="2200" dirty="0"/>
              <a:t>Wytyczne równościowe </a:t>
            </a:r>
            <a:r>
              <a:rPr lang="pl-PL" sz="2200" dirty="0" err="1">
                <a:hlinkClick r:id="rId3"/>
              </a:rPr>
              <a:t>https</a:t>
            </a:r>
            <a:r>
              <a:rPr lang="pl-PL" sz="2200" dirty="0">
                <a:hlinkClick r:id="rId3"/>
              </a:rPr>
              <a:t>://</a:t>
            </a:r>
            <a:r>
              <a:rPr lang="pl-PL" sz="2200" dirty="0" err="1">
                <a:hlinkClick r:id="rId3"/>
              </a:rPr>
              <a:t>www.funduszeeuropejskie.gov.pl</a:t>
            </a:r>
            <a:r>
              <a:rPr lang="pl-PL" sz="2200" dirty="0">
                <a:hlinkClick r:id="rId3"/>
              </a:rPr>
              <a:t>/strony/o-funduszach/dokumenty/wytyczne-dotyczace-realizacji-zasad-rownosciowych-w-ramach-funduszy-unijnych-na-lata-2021-2027-1/</a:t>
            </a:r>
            <a:r>
              <a:rPr lang="pl-PL" sz="2200" dirty="0"/>
              <a:t>  </a:t>
            </a:r>
            <a:br>
              <a:rPr lang="pl-PL" sz="2400" dirty="0"/>
            </a:br>
            <a:endParaRPr lang="pl-PL" sz="2400" dirty="0"/>
          </a:p>
        </p:txBody>
      </p:sp>
      <p:sp>
        <p:nvSpPr>
          <p:cNvPr id="4" name="Symbol zastępczy numeru slajdu 3">
            <a:extLst>
              <a:ext uri="{FF2B5EF4-FFF2-40B4-BE49-F238E27FC236}">
                <a16:creationId xmlns:a16="http://schemas.microsoft.com/office/drawing/2014/main" id="{B481FEA5-196E-4BBE-BA88-08AB29B199AC}"/>
              </a:ext>
            </a:extLst>
          </p:cNvPr>
          <p:cNvSpPr>
            <a:spLocks noGrp="1"/>
          </p:cNvSpPr>
          <p:nvPr>
            <p:ph type="sldNum" sz="quarter" idx="10"/>
          </p:nvPr>
        </p:nvSpPr>
        <p:spPr>
          <a:noFill/>
        </p:spPr>
        <p:txBody>
          <a:bodyPr vert="horz" lIns="0" tIns="72000" rIns="0" bIns="72000" rtlCol="0" anchor="ctr" anchorCtr="0"/>
          <a:lstStyle/>
          <a:p>
            <a:fld id="{EB4015AA-59F6-416B-87A6-8E3D940284E2}" type="slidenum">
              <a:rPr lang="pl-PL" sz="1200"/>
              <a:pPr/>
              <a:t>7</a:t>
            </a:fld>
            <a:endParaRPr lang="pl-PL" sz="1200" dirty="0"/>
          </a:p>
        </p:txBody>
      </p:sp>
      <p:sp>
        <p:nvSpPr>
          <p:cNvPr id="5" name="Strzałka: w prawo 4">
            <a:extLst>
              <a:ext uri="{FF2B5EF4-FFF2-40B4-BE49-F238E27FC236}">
                <a16:creationId xmlns:a16="http://schemas.microsoft.com/office/drawing/2014/main" id="{C3261B57-F1E0-433B-99FE-AB3ED419FB66}"/>
              </a:ext>
            </a:extLst>
          </p:cNvPr>
          <p:cNvSpPr/>
          <p:nvPr/>
        </p:nvSpPr>
        <p:spPr>
          <a:xfrm>
            <a:off x="263769" y="1214366"/>
            <a:ext cx="608379" cy="319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prawo 6">
            <a:extLst>
              <a:ext uri="{FF2B5EF4-FFF2-40B4-BE49-F238E27FC236}">
                <a16:creationId xmlns:a16="http://schemas.microsoft.com/office/drawing/2014/main" id="{123EDBC6-B373-4396-9191-6BAEDCCCEA56}"/>
              </a:ext>
            </a:extLst>
          </p:cNvPr>
          <p:cNvSpPr/>
          <p:nvPr/>
        </p:nvSpPr>
        <p:spPr>
          <a:xfrm>
            <a:off x="263769" y="5004464"/>
            <a:ext cx="608379" cy="319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chemat blokowy: dokument 8">
            <a:extLst>
              <a:ext uri="{FF2B5EF4-FFF2-40B4-BE49-F238E27FC236}">
                <a16:creationId xmlns:a16="http://schemas.microsoft.com/office/drawing/2014/main" id="{16C45345-AF86-4571-BDA7-17E6EA8C5B56}"/>
              </a:ext>
            </a:extLst>
          </p:cNvPr>
          <p:cNvSpPr/>
          <p:nvPr/>
        </p:nvSpPr>
        <p:spPr>
          <a:xfrm>
            <a:off x="1724025" y="1807617"/>
            <a:ext cx="8315325" cy="3031083"/>
          </a:xfrm>
          <a:prstGeom prst="flowChartDocument">
            <a:avLst/>
          </a:prstGeom>
          <a:solidFill>
            <a:schemeClr val="accent5">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lnSpc>
                <a:spcPts val="2800"/>
              </a:lnSpc>
            </a:pPr>
            <a:r>
              <a:rPr lang="pl-PL" dirty="0">
                <a:solidFill>
                  <a:schemeClr val="tx2"/>
                </a:solidFill>
              </a:rPr>
              <a:t>...Państwa członkowskie i Komisja podejmują odpowiednie kroki w celu zapobiegania wszelkiej dyskryminacji </a:t>
            </a:r>
            <a:r>
              <a:rPr lang="pl-PL" b="1" dirty="0">
                <a:solidFill>
                  <a:schemeClr val="tx2"/>
                </a:solidFill>
              </a:rPr>
              <a:t>ze względu na płeć, rasę lub pochodzenie etniczne, religię lub światopogląd, niepełnosprawność, wiek lub orientację seksualną</a:t>
            </a:r>
            <a:r>
              <a:rPr lang="pl-PL" dirty="0">
                <a:solidFill>
                  <a:schemeClr val="tx2"/>
                </a:solidFill>
              </a:rPr>
              <a:t> podczas przygotowywania, wdrażania, monitorowania, sprawozdawczości i ewaluacji programów. W procesie przygotowywania i wdrażania programów należy w szczególności wziąć pod uwagę </a:t>
            </a:r>
            <a:r>
              <a:rPr lang="pl-PL" b="1" dirty="0">
                <a:solidFill>
                  <a:schemeClr val="tx2"/>
                </a:solidFill>
              </a:rPr>
              <a:t>zapewnienie dostępności dla osób z niepełnosprawnościami.</a:t>
            </a:r>
          </a:p>
        </p:txBody>
      </p:sp>
      <p:grpSp>
        <p:nvGrpSpPr>
          <p:cNvPr id="8" name="Grupa 7">
            <a:extLst>
              <a:ext uri="{FF2B5EF4-FFF2-40B4-BE49-F238E27FC236}">
                <a16:creationId xmlns:a16="http://schemas.microsoft.com/office/drawing/2014/main" id="{DA0C2752-0E47-46B2-A3D8-D1225221FA16}"/>
              </a:ext>
            </a:extLst>
          </p:cNvPr>
          <p:cNvGrpSpPr/>
          <p:nvPr/>
        </p:nvGrpSpPr>
        <p:grpSpPr>
          <a:xfrm>
            <a:off x="10115281" y="831253"/>
            <a:ext cx="1508760" cy="1508760"/>
            <a:chOff x="7537704" y="3770969"/>
            <a:chExt cx="1508760" cy="1508760"/>
          </a:xfrm>
        </p:grpSpPr>
        <p:pic>
          <p:nvPicPr>
            <p:cNvPr id="10" name="Picture 2" descr="Gender equality symbol isolated on white background. Men and women equal  concept icon. Female and male sex icon. Women and men should always have  equal. Vector illustration. 35207322 Vector Art at Vecteezy">
              <a:extLst>
                <a:ext uri="{FF2B5EF4-FFF2-40B4-BE49-F238E27FC236}">
                  <a16:creationId xmlns:a16="http://schemas.microsoft.com/office/drawing/2014/main" id="{0BA5194C-E94C-442B-B777-E3DDB27D9F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4509" y="3916055"/>
              <a:ext cx="1204226" cy="1204226"/>
            </a:xfrm>
            <a:prstGeom prst="rect">
              <a:avLst/>
            </a:prstGeom>
            <a:noFill/>
            <a:extLst>
              <a:ext uri="{909E8E84-426E-40DD-AFC4-6F175D3DCCD1}">
                <a14:hiddenFill xmlns:a14="http://schemas.microsoft.com/office/drawing/2010/main">
                  <a:solidFill>
                    <a:srgbClr val="FFFFFF"/>
                  </a:solidFill>
                </a14:hiddenFill>
              </a:ext>
            </a:extLst>
          </p:spPr>
        </p:pic>
        <p:sp>
          <p:nvSpPr>
            <p:cNvPr id="11" name="Owal 10">
              <a:extLst>
                <a:ext uri="{FF2B5EF4-FFF2-40B4-BE49-F238E27FC236}">
                  <a16:creationId xmlns:a16="http://schemas.microsoft.com/office/drawing/2014/main" id="{C636A422-EA3F-4873-918F-23E0DA82A763}"/>
                </a:ext>
              </a:extLst>
            </p:cNvPr>
            <p:cNvSpPr/>
            <p:nvPr/>
          </p:nvSpPr>
          <p:spPr>
            <a:xfrm>
              <a:off x="7537704" y="3770969"/>
              <a:ext cx="1508760" cy="150876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96135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3A4156DA-2C6B-4B86-812E-887607527910}"/>
              </a:ext>
            </a:extLst>
          </p:cNvPr>
          <p:cNvSpPr>
            <a:spLocks noGrp="1"/>
          </p:cNvSpPr>
          <p:nvPr>
            <p:ph type="sldNum" sz="quarter" idx="10"/>
          </p:nvPr>
        </p:nvSpPr>
        <p:spPr/>
        <p:txBody>
          <a:bodyPr/>
          <a:lstStyle/>
          <a:p>
            <a:fld id="{EB4015AA-59F6-416B-87A6-8E3D940284E2}" type="slidenum">
              <a:rPr lang="pl-PL" smtClean="0"/>
              <a:pPr/>
              <a:t>8</a:t>
            </a:fld>
            <a:endParaRPr lang="pl-PL" dirty="0"/>
          </a:p>
        </p:txBody>
      </p:sp>
      <p:sp>
        <p:nvSpPr>
          <p:cNvPr id="5" name="Symbol zastępczy zawartości 2">
            <a:extLst>
              <a:ext uri="{FF2B5EF4-FFF2-40B4-BE49-F238E27FC236}">
                <a16:creationId xmlns:a16="http://schemas.microsoft.com/office/drawing/2014/main" id="{6A6257F4-99AB-48FF-8F88-1238E0C9D45F}"/>
              </a:ext>
            </a:extLst>
          </p:cNvPr>
          <p:cNvSpPr txBox="1">
            <a:spLocks/>
          </p:cNvSpPr>
          <p:nvPr/>
        </p:nvSpPr>
        <p:spPr>
          <a:xfrm>
            <a:off x="1169316" y="1305926"/>
            <a:ext cx="10460496" cy="4581525"/>
          </a:xfrm>
          <a:prstGeom prst="rect">
            <a:avLst/>
          </a:prstGeom>
        </p:spPr>
        <p:txBody>
          <a:bodyPr vert="horz" lIns="0" tIns="0" rIns="0" bIns="0" rtlCol="0">
            <a:noAutofit/>
          </a:bodyPr>
          <a:lstStyle>
            <a:lvl1pPr marL="228602" indent="-228602" algn="l" defTabSz="914406" rtl="0" eaLnBrk="1" latinLnBrk="0" hangingPunct="1">
              <a:lnSpc>
                <a:spcPts val="2177"/>
              </a:lnSpc>
              <a:spcBef>
                <a:spcPts val="1000"/>
              </a:spcBef>
              <a:buClr>
                <a:schemeClr val="accent1"/>
              </a:buClr>
              <a:buFontTx/>
              <a:buBlip>
                <a:blip r:embed="rId3"/>
              </a:buBlip>
              <a:defRPr sz="1633" kern="1200">
                <a:solidFill>
                  <a:schemeClr val="tx1"/>
                </a:solidFill>
                <a:latin typeface="Open Sans" pitchFamily="2" charset="0"/>
                <a:ea typeface="Open Sans" pitchFamily="2" charset="0"/>
                <a:cs typeface="Open Sans" pitchFamily="2" charset="0"/>
              </a:defRPr>
            </a:lvl1pPr>
            <a:lvl2pPr marL="685804" indent="-228602" algn="l" defTabSz="914406" rtl="0" eaLnBrk="1" latinLnBrk="0" hangingPunct="1">
              <a:lnSpc>
                <a:spcPts val="2177"/>
              </a:lnSpc>
              <a:spcBef>
                <a:spcPts val="500"/>
              </a:spcBef>
              <a:buFontTx/>
              <a:buBlip>
                <a:blip r:embed="rId4"/>
              </a:buBlip>
              <a:defRPr sz="1633" kern="1200">
                <a:solidFill>
                  <a:schemeClr val="tx1"/>
                </a:solidFill>
                <a:latin typeface="Open Sans" pitchFamily="2" charset="0"/>
                <a:ea typeface="Open Sans" pitchFamily="2" charset="0"/>
                <a:cs typeface="Open Sans" pitchFamily="2" charset="0"/>
              </a:defRPr>
            </a:lvl2pPr>
            <a:lvl3pPr marL="1143008" indent="-228602" algn="l" defTabSz="914406" rtl="0" eaLnBrk="1" latinLnBrk="0" hangingPunct="1">
              <a:lnSpc>
                <a:spcPts val="2177"/>
              </a:lnSpc>
              <a:spcBef>
                <a:spcPts val="500"/>
              </a:spcBef>
              <a:buFontTx/>
              <a:buBlip>
                <a:blip r:embed="rId5"/>
              </a:buBlip>
              <a:defRPr sz="1633" kern="1200">
                <a:solidFill>
                  <a:schemeClr val="tx1"/>
                </a:solidFill>
                <a:latin typeface="Open Sans" pitchFamily="2" charset="0"/>
                <a:ea typeface="Open Sans" pitchFamily="2" charset="0"/>
                <a:cs typeface="Open Sans" pitchFamily="2" charset="0"/>
              </a:defRPr>
            </a:lvl3pPr>
            <a:lvl4pPr marL="1600210"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413"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600"/>
              </a:spcBef>
              <a:buSzPct val="130000"/>
              <a:buFont typeface="Wingdings" panose="05000000000000000000" pitchFamily="2" charset="2"/>
              <a:buChar char="§"/>
            </a:pPr>
            <a:r>
              <a:rPr lang="pl-PL" sz="1800" b="1" dirty="0">
                <a:latin typeface="+mn-lt"/>
              </a:rPr>
              <a:t>Zasada równości szans i niedyskryminacji, w tym dostępności dla osób z niepełnosprawnościami</a:t>
            </a:r>
          </a:p>
          <a:p>
            <a:pPr lvl="1">
              <a:lnSpc>
                <a:spcPct val="114000"/>
              </a:lnSpc>
              <a:spcBef>
                <a:spcPts val="600"/>
              </a:spcBef>
              <a:buSzPct val="130000"/>
              <a:buFont typeface="Courier New" panose="02070309020205020404" pitchFamily="49" charset="0"/>
              <a:buChar char="o"/>
            </a:pPr>
            <a:r>
              <a:rPr lang="pl-PL" sz="1800" dirty="0">
                <a:latin typeface="+mn-lt"/>
              </a:rPr>
              <a:t>Zasada rozpatrywana w kontekście OSOBY, np. Zarządzanie projektem &lt;=&gt; polityka zatrudniania</a:t>
            </a:r>
          </a:p>
          <a:p>
            <a:pPr>
              <a:lnSpc>
                <a:spcPct val="114000"/>
              </a:lnSpc>
              <a:spcBef>
                <a:spcPts val="600"/>
              </a:spcBef>
              <a:buSzPct val="130000"/>
              <a:buFont typeface="Wingdings" panose="05000000000000000000" pitchFamily="2" charset="2"/>
              <a:buChar char="§"/>
            </a:pPr>
            <a:r>
              <a:rPr lang="pl-PL" sz="1800" b="1" dirty="0">
                <a:latin typeface="+mn-lt"/>
              </a:rPr>
              <a:t>Karta Praw Podstawowych Unii Europejskiej</a:t>
            </a:r>
          </a:p>
          <a:p>
            <a:pPr lvl="1">
              <a:lnSpc>
                <a:spcPct val="114000"/>
              </a:lnSpc>
              <a:spcBef>
                <a:spcPts val="600"/>
              </a:spcBef>
              <a:buSzPct val="130000"/>
              <a:buFont typeface="Courier New" panose="02070309020205020404" pitchFamily="49" charset="0"/>
              <a:buChar char="o"/>
            </a:pPr>
            <a:r>
              <a:rPr lang="pl-PL" sz="1800" dirty="0">
                <a:latin typeface="+mn-lt"/>
              </a:rPr>
              <a:t>Zasada przestrzegania praw CZŁOWIEKA </a:t>
            </a:r>
          </a:p>
          <a:p>
            <a:pPr lvl="1">
              <a:lnSpc>
                <a:spcPct val="114000"/>
              </a:lnSpc>
              <a:spcBef>
                <a:spcPts val="600"/>
              </a:spcBef>
              <a:buSzPct val="130000"/>
              <a:buFont typeface="Courier New" panose="02070309020205020404" pitchFamily="49" charset="0"/>
              <a:buChar char="o"/>
            </a:pPr>
            <a:r>
              <a:rPr lang="pl-PL" sz="1800" dirty="0">
                <a:latin typeface="+mn-lt"/>
              </a:rPr>
              <a:t>Karta Praw Podstawowych art 8. Ochrona danych osobowych</a:t>
            </a:r>
          </a:p>
          <a:p>
            <a:pPr lvl="1">
              <a:lnSpc>
                <a:spcPct val="114000"/>
              </a:lnSpc>
              <a:spcBef>
                <a:spcPts val="600"/>
              </a:spcBef>
              <a:buSzPct val="130000"/>
              <a:buFont typeface="Courier New" panose="02070309020205020404" pitchFamily="49" charset="0"/>
              <a:buChar char="o"/>
            </a:pPr>
            <a:r>
              <a:rPr lang="pl-PL" sz="1800" dirty="0">
                <a:latin typeface="+mn-lt"/>
              </a:rPr>
              <a:t>Karta Praw Podstawowych art 37. Ochrona środowiska</a:t>
            </a:r>
          </a:p>
          <a:p>
            <a:pPr>
              <a:lnSpc>
                <a:spcPct val="114000"/>
              </a:lnSpc>
              <a:spcBef>
                <a:spcPts val="600"/>
              </a:spcBef>
              <a:buSzPct val="130000"/>
              <a:buFont typeface="Wingdings" panose="05000000000000000000" pitchFamily="2" charset="2"/>
              <a:buChar char="§"/>
            </a:pPr>
            <a:r>
              <a:rPr lang="pl-PL" sz="1800" b="1" dirty="0">
                <a:latin typeface="+mn-lt"/>
              </a:rPr>
              <a:t>Konwencja o Prawach Osób Niepełnosprawnych</a:t>
            </a:r>
          </a:p>
          <a:p>
            <a:pPr lvl="1">
              <a:lnSpc>
                <a:spcPct val="114000"/>
              </a:lnSpc>
              <a:spcBef>
                <a:spcPts val="600"/>
              </a:spcBef>
              <a:buSzPct val="130000"/>
              <a:buFont typeface="Courier New" panose="02070309020205020404" pitchFamily="49" charset="0"/>
              <a:buChar char="o"/>
            </a:pPr>
            <a:r>
              <a:rPr lang="pl-PL" sz="1800" dirty="0">
                <a:latin typeface="+mn-lt"/>
              </a:rPr>
              <a:t>Zasada przestrzegania w kontekście DOSTĘPNOŚCI =&gt; architektonicznej, cyfrowej, informacyjno-komunikacyjnej</a:t>
            </a:r>
          </a:p>
          <a:p>
            <a:pPr>
              <a:lnSpc>
                <a:spcPct val="114000"/>
              </a:lnSpc>
              <a:spcBef>
                <a:spcPts val="600"/>
              </a:spcBef>
              <a:buSzPct val="130000"/>
              <a:buFont typeface="Wingdings" panose="05000000000000000000" pitchFamily="2" charset="2"/>
              <a:buChar char="§"/>
            </a:pPr>
            <a:r>
              <a:rPr lang="pl-PL" sz="1800" b="1" dirty="0">
                <a:latin typeface="+mn-lt"/>
              </a:rPr>
              <a:t>Zasada równości kobiet i mężczyzn</a:t>
            </a:r>
          </a:p>
          <a:p>
            <a:pPr lvl="1">
              <a:lnSpc>
                <a:spcPct val="114000"/>
              </a:lnSpc>
              <a:spcBef>
                <a:spcPts val="600"/>
              </a:spcBef>
              <a:buSzPct val="130000"/>
              <a:buFont typeface="Courier New" panose="02070309020205020404" pitchFamily="49" charset="0"/>
              <a:buChar char="o"/>
            </a:pPr>
            <a:r>
              <a:rPr lang="pl-PL" sz="1800" dirty="0">
                <a:latin typeface="+mn-lt"/>
              </a:rPr>
              <a:t>Zasada rozpatrywana w kontekście PŁCI, np. Zarządzanie projektem &lt;=&gt; polityka płac</a:t>
            </a:r>
            <a:endParaRPr lang="pl-PL" sz="1800" b="1" dirty="0">
              <a:latin typeface="+mn-lt"/>
            </a:endParaRPr>
          </a:p>
          <a:p>
            <a:pPr>
              <a:lnSpc>
                <a:spcPct val="114000"/>
              </a:lnSpc>
              <a:spcBef>
                <a:spcPts val="600"/>
              </a:spcBef>
              <a:buSzPct val="130000"/>
              <a:buFont typeface="Wingdings" panose="05000000000000000000" pitchFamily="2" charset="2"/>
              <a:buChar char="§"/>
            </a:pPr>
            <a:r>
              <a:rPr lang="pl-PL" sz="1800" b="1" dirty="0">
                <a:latin typeface="+mn-lt"/>
              </a:rPr>
              <a:t>Zasada zrównoważonego rozwoju, w tym zasada </a:t>
            </a:r>
            <a:r>
              <a:rPr lang="pl-PL" sz="1800" b="1" dirty="0" err="1">
                <a:latin typeface="+mn-lt"/>
              </a:rPr>
              <a:t>DNSH</a:t>
            </a:r>
            <a:endParaRPr lang="pl-PL" sz="1800" b="1" dirty="0">
              <a:latin typeface="+mn-lt"/>
            </a:endParaRPr>
          </a:p>
          <a:p>
            <a:pPr lvl="1">
              <a:lnSpc>
                <a:spcPct val="114000"/>
              </a:lnSpc>
              <a:spcBef>
                <a:spcPts val="600"/>
              </a:spcBef>
              <a:buSzPct val="130000"/>
              <a:buFont typeface="Courier New" panose="02070309020205020404" pitchFamily="49" charset="0"/>
              <a:buChar char="o"/>
            </a:pPr>
            <a:r>
              <a:rPr lang="pl-PL" sz="1800" dirty="0">
                <a:latin typeface="+mn-lt"/>
              </a:rPr>
              <a:t>Zasada rozpatrywana w kontekście NIE CZYŃ POWAŻNYCH SZKÓD </a:t>
            </a:r>
          </a:p>
          <a:p>
            <a:pPr lvl="1">
              <a:lnSpc>
                <a:spcPct val="114000"/>
              </a:lnSpc>
              <a:spcBef>
                <a:spcPts val="600"/>
              </a:spcBef>
              <a:buSzPct val="130000"/>
              <a:buFont typeface="Courier New" panose="02070309020205020404" pitchFamily="49" charset="0"/>
              <a:buChar char="o"/>
            </a:pPr>
            <a:r>
              <a:rPr lang="pl-PL" sz="1800" dirty="0">
                <a:latin typeface="+mn-lt"/>
              </a:rPr>
              <a:t>Załącznik 2.1 Informacja o wpływie projektu na środowisko, zagadnienia w punktach </a:t>
            </a:r>
            <a:r>
              <a:rPr lang="pl-PL" sz="1800" dirty="0" err="1">
                <a:latin typeface="+mn-lt"/>
              </a:rPr>
              <a:t>B1</a:t>
            </a:r>
            <a:r>
              <a:rPr lang="pl-PL" sz="1800" dirty="0">
                <a:latin typeface="+mn-lt"/>
              </a:rPr>
              <a:t> i </a:t>
            </a:r>
            <a:r>
              <a:rPr lang="pl-PL" sz="1800" dirty="0" err="1">
                <a:latin typeface="+mn-lt"/>
              </a:rPr>
              <a:t>B2</a:t>
            </a:r>
            <a:endParaRPr lang="pl-PL" sz="1800" dirty="0">
              <a:latin typeface="+mn-lt"/>
            </a:endParaRPr>
          </a:p>
        </p:txBody>
      </p:sp>
      <p:sp>
        <p:nvSpPr>
          <p:cNvPr id="6" name="Tytuł 1">
            <a:extLst>
              <a:ext uri="{FF2B5EF4-FFF2-40B4-BE49-F238E27FC236}">
                <a16:creationId xmlns:a16="http://schemas.microsoft.com/office/drawing/2014/main" id="{F1B5ADB2-15F6-4016-8A12-3A7D71C61F05}"/>
              </a:ext>
            </a:extLst>
          </p:cNvPr>
          <p:cNvSpPr>
            <a:spLocks noGrp="1"/>
          </p:cNvSpPr>
          <p:nvPr>
            <p:ph type="title"/>
          </p:nvPr>
        </p:nvSpPr>
        <p:spPr>
          <a:xfrm>
            <a:off x="1169316" y="326438"/>
            <a:ext cx="9852025" cy="979488"/>
          </a:xfrm>
        </p:spPr>
        <p:txBody>
          <a:bodyPr>
            <a:normAutofit fontScale="90000"/>
          </a:bodyPr>
          <a:lstStyle/>
          <a:p>
            <a:r>
              <a:rPr lang="pl-PL" sz="2400" dirty="0"/>
              <a:t>Kryteria wyboru projektów - zgodności z zasadami horyzontalnymi (TAK/NIE)</a:t>
            </a:r>
            <a:br>
              <a:rPr lang="pl-PL" sz="2400" dirty="0"/>
            </a:br>
            <a:br>
              <a:rPr lang="pl-PL" sz="2400" dirty="0"/>
            </a:br>
            <a:endParaRPr lang="pl-PL" sz="2400" dirty="0"/>
          </a:p>
        </p:txBody>
      </p:sp>
      <p:grpSp>
        <p:nvGrpSpPr>
          <p:cNvPr id="7" name="Grupa 6">
            <a:extLst>
              <a:ext uri="{FF2B5EF4-FFF2-40B4-BE49-F238E27FC236}">
                <a16:creationId xmlns:a16="http://schemas.microsoft.com/office/drawing/2014/main" id="{E8B76910-78A8-43EB-A5DC-24543C493956}"/>
              </a:ext>
            </a:extLst>
          </p:cNvPr>
          <p:cNvGrpSpPr/>
          <p:nvPr/>
        </p:nvGrpSpPr>
        <p:grpSpPr>
          <a:xfrm>
            <a:off x="8487649" y="2175421"/>
            <a:ext cx="1508760" cy="1508760"/>
            <a:chOff x="7537704" y="3770969"/>
            <a:chExt cx="1508760" cy="1508760"/>
          </a:xfrm>
        </p:grpSpPr>
        <p:pic>
          <p:nvPicPr>
            <p:cNvPr id="8" name="Picture 2" descr="Gender equality symbol isolated on white background. Men and women equal  concept icon. Female and male sex icon. Women and men should always have  equal. Vector illustration. 35207322 Vector Art at Vecteezy">
              <a:extLst>
                <a:ext uri="{FF2B5EF4-FFF2-40B4-BE49-F238E27FC236}">
                  <a16:creationId xmlns:a16="http://schemas.microsoft.com/office/drawing/2014/main" id="{DD0D2E6D-2FB0-4E52-A75C-AFF3B80C09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4509" y="3916055"/>
              <a:ext cx="1204226" cy="1204226"/>
            </a:xfrm>
            <a:prstGeom prst="rect">
              <a:avLst/>
            </a:prstGeom>
            <a:noFill/>
            <a:extLst>
              <a:ext uri="{909E8E84-426E-40DD-AFC4-6F175D3DCCD1}">
                <a14:hiddenFill xmlns:a14="http://schemas.microsoft.com/office/drawing/2010/main">
                  <a:solidFill>
                    <a:srgbClr val="FFFFFF"/>
                  </a:solidFill>
                </a14:hiddenFill>
              </a:ext>
            </a:extLst>
          </p:spPr>
        </p:pic>
        <p:sp>
          <p:nvSpPr>
            <p:cNvPr id="9" name="Owal 8">
              <a:extLst>
                <a:ext uri="{FF2B5EF4-FFF2-40B4-BE49-F238E27FC236}">
                  <a16:creationId xmlns:a16="http://schemas.microsoft.com/office/drawing/2014/main" id="{2CB59195-FE85-4B67-ABEA-496039368109}"/>
                </a:ext>
              </a:extLst>
            </p:cNvPr>
            <p:cNvSpPr/>
            <p:nvPr/>
          </p:nvSpPr>
          <p:spPr>
            <a:xfrm>
              <a:off x="7537704" y="3770969"/>
              <a:ext cx="1508760" cy="150876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278764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4027B1D-199F-4820-B8E2-E1698EA76B87}"/>
              </a:ext>
            </a:extLst>
          </p:cNvPr>
          <p:cNvSpPr>
            <a:spLocks noGrp="1"/>
          </p:cNvSpPr>
          <p:nvPr>
            <p:ph idx="1"/>
          </p:nvPr>
        </p:nvSpPr>
        <p:spPr>
          <a:xfrm>
            <a:off x="1170659" y="1256223"/>
            <a:ext cx="9852728" cy="5426914"/>
          </a:xfrm>
        </p:spPr>
        <p:txBody>
          <a:bodyPr>
            <a:normAutofit/>
          </a:bodyPr>
          <a:lstStyle/>
          <a:p>
            <a:pPr marL="0" indent="0">
              <a:lnSpc>
                <a:spcPct val="114000"/>
              </a:lnSpc>
              <a:spcBef>
                <a:spcPts val="0"/>
              </a:spcBef>
              <a:spcAft>
                <a:spcPts val="1200"/>
              </a:spcAft>
              <a:buNone/>
            </a:pPr>
            <a:r>
              <a:rPr lang="pl-PL" sz="1800" b="1" dirty="0">
                <a:solidFill>
                  <a:schemeClr val="accent1"/>
                </a:solidFill>
                <a:latin typeface="+mn-lt"/>
              </a:rPr>
              <a:t>Obszar A. Zgodność z logiką interwencji Programu </a:t>
            </a:r>
          </a:p>
          <a:p>
            <a:pPr marL="228602" lvl="3">
              <a:lnSpc>
                <a:spcPct val="114000"/>
              </a:lnSpc>
              <a:spcBef>
                <a:spcPts val="600"/>
              </a:spcBef>
              <a:spcAft>
                <a:spcPts val="600"/>
              </a:spcAft>
              <a:buClr>
                <a:schemeClr val="accent1"/>
              </a:buClr>
              <a:buFont typeface="Wingdings" panose="05000000000000000000" pitchFamily="2" charset="2"/>
              <a:buChar char="§"/>
            </a:pPr>
            <a:r>
              <a:rPr lang="pl-PL" sz="1800" b="1" dirty="0">
                <a:latin typeface="+mn-lt"/>
              </a:rPr>
              <a:t>Profil projektu</a:t>
            </a:r>
          </a:p>
          <a:p>
            <a:pPr marL="542925" lvl="1" indent="-285750" defTabSz="914400">
              <a:lnSpc>
                <a:spcPct val="114000"/>
              </a:lnSpc>
              <a:spcBef>
                <a:spcPts val="600"/>
              </a:spcBef>
              <a:spcAft>
                <a:spcPts val="600"/>
              </a:spcAft>
              <a:buClr>
                <a:schemeClr val="accent1"/>
              </a:buClr>
              <a:buFont typeface="Courier New" panose="02070309020205020404" pitchFamily="49" charset="0"/>
              <a:buChar char="o"/>
            </a:pPr>
            <a:r>
              <a:rPr lang="pl-PL" sz="1800" dirty="0">
                <a:latin typeface="+mn-lt"/>
              </a:rPr>
              <a:t>wpisywanie się w wyzwania, zakres i ukierunkowanie celu szczegółowego 2 (v) i Działania 2.12. Należy wykazać jaki będzie aspekt przyczyniania się projektu do poprawy sytuacji w gminie w zakresie:</a:t>
            </a:r>
          </a:p>
          <a:p>
            <a:pPr marL="800102" lvl="1" indent="-342900">
              <a:buFont typeface="+mj-lt"/>
              <a:buAutoNum type="alphaLcPeriod"/>
            </a:pPr>
            <a:r>
              <a:rPr lang="pl-PL" sz="1800" dirty="0">
                <a:latin typeface="+mn-lt"/>
              </a:rPr>
              <a:t>poprawy jakości wody przeznaczonej do spożycia,</a:t>
            </a:r>
          </a:p>
          <a:p>
            <a:pPr marL="800102" lvl="1" indent="-342900">
              <a:buFont typeface="+mj-lt"/>
              <a:buAutoNum type="alphaLcPeriod"/>
            </a:pPr>
            <a:r>
              <a:rPr lang="pl-PL" sz="1800" dirty="0">
                <a:latin typeface="+mn-lt"/>
              </a:rPr>
              <a:t>ograniczania strat wody przeznaczonej do spożycia,</a:t>
            </a:r>
          </a:p>
          <a:p>
            <a:pPr marL="800102" lvl="1" indent="-342900">
              <a:buFont typeface="+mj-lt"/>
              <a:buAutoNum type="alphaLcPeriod"/>
            </a:pPr>
            <a:r>
              <a:rPr lang="pl-PL" sz="1800" dirty="0">
                <a:latin typeface="+mn-lt"/>
              </a:rPr>
              <a:t>rozwoju systemów monitoringu ilościowego i jakościowego wód podziemnych i powierzchniowych przeznaczonych do spożycia oraz prognozowania zagrożeń w wodach podziemnych.</a:t>
            </a:r>
          </a:p>
        </p:txBody>
      </p:sp>
      <p:sp>
        <p:nvSpPr>
          <p:cNvPr id="4" name="Symbol zastępczy numeru slajdu 3">
            <a:extLst>
              <a:ext uri="{FF2B5EF4-FFF2-40B4-BE49-F238E27FC236}">
                <a16:creationId xmlns:a16="http://schemas.microsoft.com/office/drawing/2014/main" id="{B481FEA5-196E-4BBE-BA88-08AB29B199AC}"/>
              </a:ext>
            </a:extLst>
          </p:cNvPr>
          <p:cNvSpPr>
            <a:spLocks noGrp="1"/>
          </p:cNvSpPr>
          <p:nvPr>
            <p:ph type="sldNum" sz="quarter" idx="10"/>
          </p:nvPr>
        </p:nvSpPr>
        <p:spPr/>
        <p:txBody>
          <a:bodyPr/>
          <a:lstStyle/>
          <a:p>
            <a:fld id="{EB4015AA-59F6-416B-87A6-8E3D940284E2}" type="slidenum">
              <a:rPr lang="pl-PL" sz="1200" smtClean="0"/>
              <a:pPr/>
              <a:t>9</a:t>
            </a:fld>
            <a:endParaRPr lang="pl-PL" sz="1200" dirty="0"/>
          </a:p>
        </p:txBody>
      </p:sp>
      <p:sp>
        <p:nvSpPr>
          <p:cNvPr id="7" name="Tytuł 1">
            <a:extLst>
              <a:ext uri="{FF2B5EF4-FFF2-40B4-BE49-F238E27FC236}">
                <a16:creationId xmlns:a16="http://schemas.microsoft.com/office/drawing/2014/main" id="{041552D0-7B99-462A-ACDE-5ADD62A9A2BF}"/>
              </a:ext>
            </a:extLst>
          </p:cNvPr>
          <p:cNvSpPr>
            <a:spLocks noGrp="1"/>
          </p:cNvSpPr>
          <p:nvPr>
            <p:ph type="title"/>
          </p:nvPr>
        </p:nvSpPr>
        <p:spPr>
          <a:xfrm>
            <a:off x="1187998" y="333521"/>
            <a:ext cx="9852728" cy="530637"/>
          </a:xfrm>
        </p:spPr>
        <p:txBody>
          <a:bodyPr>
            <a:normAutofit/>
          </a:bodyPr>
          <a:lstStyle/>
          <a:p>
            <a:r>
              <a:rPr lang="pl-PL" sz="2400" dirty="0"/>
              <a:t>Kryteria wyboru projektów – strategiczne – ocena punktowa</a:t>
            </a:r>
          </a:p>
        </p:txBody>
      </p:sp>
      <p:grpSp>
        <p:nvGrpSpPr>
          <p:cNvPr id="5" name="Grupa 4">
            <a:extLst>
              <a:ext uri="{FF2B5EF4-FFF2-40B4-BE49-F238E27FC236}">
                <a16:creationId xmlns:a16="http://schemas.microsoft.com/office/drawing/2014/main" id="{41E6E2F6-E5E1-4AF1-9E4E-0080B40D01D2}"/>
              </a:ext>
            </a:extLst>
          </p:cNvPr>
          <p:cNvGrpSpPr/>
          <p:nvPr/>
        </p:nvGrpSpPr>
        <p:grpSpPr>
          <a:xfrm>
            <a:off x="9810600" y="598839"/>
            <a:ext cx="1508760" cy="1508760"/>
            <a:chOff x="9789804" y="3872161"/>
            <a:chExt cx="1508760" cy="1508760"/>
          </a:xfrm>
        </p:grpSpPr>
        <p:sp>
          <p:nvSpPr>
            <p:cNvPr id="6" name="Owal 5">
              <a:extLst>
                <a:ext uri="{FF2B5EF4-FFF2-40B4-BE49-F238E27FC236}">
                  <a16:creationId xmlns:a16="http://schemas.microsoft.com/office/drawing/2014/main" id="{4102E631-01A1-4367-9F91-1C6C7DC749BF}"/>
                </a:ext>
              </a:extLst>
            </p:cNvPr>
            <p:cNvSpPr/>
            <p:nvPr/>
          </p:nvSpPr>
          <p:spPr>
            <a:xfrm>
              <a:off x="9789804" y="3872161"/>
              <a:ext cx="1508760" cy="150876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Picture 14" descr="Strategic - Free seo and web icons">
              <a:extLst>
                <a:ext uri="{FF2B5EF4-FFF2-40B4-BE49-F238E27FC236}">
                  <a16:creationId xmlns:a16="http://schemas.microsoft.com/office/drawing/2014/main" id="{6A72BFA5-FF51-47FF-AA78-7EBE1F56F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9890" y="4142247"/>
              <a:ext cx="968587" cy="96858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Prostokąt 1">
            <a:extLst>
              <a:ext uri="{FF2B5EF4-FFF2-40B4-BE49-F238E27FC236}">
                <a16:creationId xmlns:a16="http://schemas.microsoft.com/office/drawing/2014/main" id="{AA9C06D0-A058-480A-9484-ACED87F9925B}"/>
              </a:ext>
            </a:extLst>
          </p:cNvPr>
          <p:cNvSpPr/>
          <p:nvPr/>
        </p:nvSpPr>
        <p:spPr>
          <a:xfrm>
            <a:off x="2855762" y="1678045"/>
            <a:ext cx="3005759" cy="584775"/>
          </a:xfrm>
          <a:prstGeom prst="rect">
            <a:avLst/>
          </a:prstGeom>
          <a:noFill/>
        </p:spPr>
        <p:txBody>
          <a:bodyPr wrap="square" lIns="91440" tIns="45720" rIns="91440" bIns="45720">
            <a:spAutoFit/>
          </a:bodyPr>
          <a:lstStyle/>
          <a:p>
            <a:pPr algn="ctr"/>
            <a:r>
              <a:rPr lang="pl-PL"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max </a:t>
            </a:r>
            <a:r>
              <a:rPr lang="pl-PL"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10</a:t>
            </a:r>
            <a:r>
              <a:rPr lang="pl-PL"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pkt</a:t>
            </a:r>
          </a:p>
        </p:txBody>
      </p:sp>
    </p:spTree>
    <p:extLst>
      <p:ext uri="{BB962C8B-B14F-4D97-AF65-F5344CB8AC3E}">
        <p14:creationId xmlns:p14="http://schemas.microsoft.com/office/powerpoint/2010/main" val="3207669330"/>
      </p:ext>
    </p:extLst>
  </p:cSld>
  <p:clrMapOvr>
    <a:masterClrMapping/>
  </p:clrMapOvr>
</p:sld>
</file>

<file path=ppt/theme/theme1.xml><?xml version="1.0" encoding="utf-8"?>
<a:theme xmlns:a="http://schemas.openxmlformats.org/drawingml/2006/main" name="1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10325</TotalTime>
  <Words>1749</Words>
  <Application>Microsoft Office PowerPoint</Application>
  <PresentationFormat>Panoramiczny</PresentationFormat>
  <Paragraphs>219</Paragraphs>
  <Slides>16</Slides>
  <Notes>11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16</vt:i4>
      </vt:variant>
    </vt:vector>
  </HeadingPairs>
  <TitlesOfParts>
    <vt:vector size="23" baseType="lpstr">
      <vt:lpstr>Arial</vt:lpstr>
      <vt:lpstr>Calibri</vt:lpstr>
      <vt:lpstr>Courier New</vt:lpstr>
      <vt:lpstr>Open Sans</vt:lpstr>
      <vt:lpstr>Times New Roman</vt:lpstr>
      <vt:lpstr>Wingdings</vt:lpstr>
      <vt:lpstr>1_Motyw pakietu Office</vt:lpstr>
      <vt:lpstr> Kryteria wyboru projektów dla Działania 2.12. Zrównoważona gospodarka wodna (projekty dot. zaopatrzenia w wodę pitną) programu regionalnego Fundusze Europejskie dla Pomorza 2021-2027 </vt:lpstr>
      <vt:lpstr>Kryteria wyboru projektów</vt:lpstr>
      <vt:lpstr>Kryteria wyboru projektów – formalne (TAK/NIE)</vt:lpstr>
      <vt:lpstr>Kryteria wyboru projektów – formalne (TAK/NIE)</vt:lpstr>
      <vt:lpstr>Stan obecny</vt:lpstr>
      <vt:lpstr>Kryteria wyboru projektów – wykonalności (TAK/NIE/NIE DOTYCZY)</vt:lpstr>
      <vt:lpstr>Kryteria wyboru projektów - zgodności z zasadami horyzontalnymi (TAK/NIE) Rozporządzenie ogólne art 9. Zasady horyzontalne         Wytyczne równościowe https://www.funduszeeuropejskie.gov.pl/strony/o-funduszach/dokumenty/wytyczne-dotyczace-realizacji-zasad-rownosciowych-w-ramach-funduszy-unijnych-na-lata-2021-2027-1/   </vt:lpstr>
      <vt:lpstr>Kryteria wyboru projektów - zgodności z zasadami horyzontalnymi (TAK/NIE)  </vt:lpstr>
      <vt:lpstr>Kryteria wyboru projektów – strategiczne – ocena punktowa</vt:lpstr>
      <vt:lpstr>Kryteria wyboru projektów – strategiczne – ocena punktowa </vt:lpstr>
      <vt:lpstr>Prezentacja programu PowerPoint</vt:lpstr>
      <vt:lpstr>Kryteria wyboru projektów – strategiczne – ocena punktowa</vt:lpstr>
      <vt:lpstr>Obszary jednolitych części wód podziemnych: JCWPd 12, JCWPd 14, JCWPd 15, JCWPd 16, JCWPd 17, JCWPd 30</vt:lpstr>
      <vt:lpstr>Prezentacja programu PowerPoint</vt:lpstr>
      <vt:lpstr>Prezentacja programu PowerPoint</vt:lpstr>
      <vt:lpstr> Dziękuję za uwagę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Kryteria wyboru projektów  dla Działania 6.10. Infrastruktura kultury w ramach programu regionalnego  Fundusze Europejskie dla Pomorza 2021-2027</dc:title>
  <dc:creator>Agnieszka Surudo</dc:creator>
  <cp:lastModifiedBy>MR</cp:lastModifiedBy>
  <cp:revision>513</cp:revision>
  <cp:lastPrinted>2024-11-08T14:05:58Z</cp:lastPrinted>
  <dcterms:created xsi:type="dcterms:W3CDTF">2023-06-16T08:37:31Z</dcterms:created>
  <dcterms:modified xsi:type="dcterms:W3CDTF">2024-11-21T12:21:05Z</dcterms:modified>
</cp:coreProperties>
</file>