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7"/>
  </p:notesMasterIdLst>
  <p:sldIdLst>
    <p:sldId id="256" r:id="rId2"/>
    <p:sldId id="274" r:id="rId3"/>
    <p:sldId id="276" r:id="rId4"/>
    <p:sldId id="277" r:id="rId5"/>
    <p:sldId id="278" r:id="rId6"/>
    <p:sldId id="279" r:id="rId7"/>
    <p:sldId id="306" r:id="rId8"/>
    <p:sldId id="280" r:id="rId9"/>
    <p:sldId id="291" r:id="rId10"/>
    <p:sldId id="281" r:id="rId11"/>
    <p:sldId id="295" r:id="rId12"/>
    <p:sldId id="282" r:id="rId13"/>
    <p:sldId id="311" r:id="rId14"/>
    <p:sldId id="312" r:id="rId15"/>
    <p:sldId id="300" r:id="rId16"/>
    <p:sldId id="313" r:id="rId17"/>
    <p:sldId id="314" r:id="rId18"/>
    <p:sldId id="315" r:id="rId19"/>
    <p:sldId id="299" r:id="rId20"/>
    <p:sldId id="301" r:id="rId21"/>
    <p:sldId id="302" r:id="rId22"/>
    <p:sldId id="303" r:id="rId23"/>
    <p:sldId id="304" r:id="rId24"/>
    <p:sldId id="305" r:id="rId25"/>
    <p:sldId id="275" r:id="rId2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7" autoAdjust="0"/>
  </p:normalViewPr>
  <p:slideViewPr>
    <p:cSldViewPr showGuides="1">
      <p:cViewPr varScale="1">
        <p:scale>
          <a:sx n="99" d="100"/>
          <a:sy n="99" d="100"/>
        </p:scale>
        <p:origin x="1500" y="7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18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38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6704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256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50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646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761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778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6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328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959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451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Odrębna umowa o dofinansowanie.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1451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731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28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20.11.2024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20.11.2024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20.11.2024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20.11.2024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Kwalifikowalność wydatków.</a:t>
            </a:r>
            <a:br>
              <a:rPr lang="pl-PL" dirty="0"/>
            </a:br>
            <a:r>
              <a:rPr lang="pl-PL" dirty="0"/>
              <a:t>2.12 Zrównoważona gospodarka wodna (zaopatrzenie w wodę pitną)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1400" b="0" dirty="0"/>
              <a:t>Gdańsk, 22 listopada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Działanie 2.12 Zrównoważona gospodarka wodna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pl-PL" b="1" dirty="0"/>
              <a:t>Wydatki niekwalifikowalne: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podatek od towarów i usług (VAT); 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koszty pośrednie o których mowa w Podrozdziale 3.12 Wytycznych </a:t>
            </a:r>
            <a:r>
              <a:rPr lang="pl-PL" dirty="0" err="1"/>
              <a:t>MFiPR</a:t>
            </a:r>
            <a:r>
              <a:rPr lang="pl-PL" dirty="0"/>
              <a:t> dotyczących kwalifikowalności wydatków na lata 2021-2027;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koszty wynagrodzeń personelu bezpośredniego beneficjenta/partnerów;</a:t>
            </a:r>
          </a:p>
          <a:p>
            <a:pPr marL="342900" lvl="0" indent="-3429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koszty przyłączy wodociągowych;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koszty prac odtworzeniowych wykraczające poza stan pierwotny, zmieniających parametry techniczne infrastruktury;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koszty publikacji papierowych (np. druk albumów pamiątkowych, kalendarzy, folderów, ulotek) za wyjątkiem szczególnie uzasadnionych sytuacji np. publikacje papierowe skierowane do osób starszych i z niepełnosprawnościami;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/>
            </a:pPr>
            <a:endParaRPr lang="pl-PL" dirty="0"/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endParaRPr lang="pl-PL" dirty="0"/>
          </a:p>
          <a:p>
            <a:pPr marL="342900" lvl="0" indent="-342900">
              <a:buFont typeface="+mj-lt"/>
              <a:buAutoNum type="arabicPeriod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6869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043533"/>
            <a:ext cx="8640381" cy="1152128"/>
          </a:xfrm>
        </p:spPr>
        <p:txBody>
          <a:bodyPr>
            <a:normAutofit fontScale="90000"/>
          </a:bodyPr>
          <a:lstStyle/>
          <a:p>
            <a:r>
              <a:rPr lang="pl-PL" dirty="0"/>
              <a:t>Wydatki niekwalifikowalne</a:t>
            </a:r>
            <a:br>
              <a:rPr lang="pl-PL" dirty="0"/>
            </a:br>
            <a:r>
              <a:rPr lang="pl-PL" dirty="0"/>
              <a:t>Działanie 2.12 Zrównoważona gospodarka wodna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843733"/>
            <a:ext cx="8640382" cy="381610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4000"/>
              </a:lnSpc>
              <a:spcBef>
                <a:spcPts val="1200"/>
              </a:spcBef>
              <a:buFont typeface="+mj-lt"/>
              <a:buAutoNum type="arabicPeriod" startAt="7"/>
            </a:pPr>
            <a:r>
              <a:rPr lang="pl-PL" dirty="0"/>
              <a:t>zakup wyposażenia i wartości niematerialnych i prawnych niepodlegających amortyzacji oraz nieujętych w ewidencji środków trwałych oraz wartości niematerialnych i prawnych;</a:t>
            </a:r>
          </a:p>
          <a:p>
            <a:pPr marL="342900" indent="-342900">
              <a:lnSpc>
                <a:spcPct val="114000"/>
              </a:lnSpc>
              <a:spcBef>
                <a:spcPts val="1200"/>
              </a:spcBef>
              <a:buFont typeface="+mj-lt"/>
              <a:buAutoNum type="arabicPeriod" startAt="7"/>
            </a:pPr>
            <a:r>
              <a:rPr lang="pl-PL" dirty="0"/>
              <a:t>wydatki wyszczególnione w Podrozdziale 2.3 Wytycznych MFiPR dotyczących kwalifikowalności wydatków na lata 2021-2027.</a:t>
            </a:r>
          </a:p>
          <a:p>
            <a:pPr marL="0" lvl="0" indent="0">
              <a:spcBef>
                <a:spcPts val="120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652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500" dirty="0"/>
              <a:t>Zasady przygotowania projektu budżetu (art.53 ust.3. </a:t>
            </a:r>
            <a:r>
              <a:rPr lang="pl-PL" sz="2500" dirty="0" err="1"/>
              <a:t>lit.b</a:t>
            </a:r>
            <a:r>
              <a:rPr lang="pl-PL" sz="2500" dirty="0"/>
              <a:t>. rozporządzenia ogólnego)</a:t>
            </a:r>
            <a:br>
              <a:rPr lang="pl-PL" sz="2500" dirty="0"/>
            </a:br>
            <a:r>
              <a:rPr lang="pl-PL" sz="2500" dirty="0"/>
              <a:t>Działanie 2.12 Zrównoważona gospodarka wodna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3131765"/>
            <a:ext cx="8640382" cy="352807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dirty="0"/>
              <a:t>Projekt, którego łączny koszt wyrażony w PLN nie przekracza </a:t>
            </a:r>
            <a:r>
              <a:rPr lang="pl-PL" b="1" dirty="0"/>
              <a:t>200 tys. EUR </a:t>
            </a:r>
            <a:r>
              <a:rPr lang="pl-PL" dirty="0"/>
              <a:t>w dniu zawarcia umowy o dofinansowanie projektu (do przeliczenia łącznego kosztu projektu stosuje się kurs Europejskiego Banku Centralnego z przedostatniego dnia kwotowania Komisji Europejskiej w miesiącu poprzedzającym miesiąc, w którym ogłoszono nabór) </a:t>
            </a:r>
            <a:r>
              <a:rPr lang="pl-PL" b="1" dirty="0"/>
              <a:t>rozliczany jest obligatoryjnie za pomocą uproszczonych metod rozliczania </a:t>
            </a:r>
            <a:br>
              <a:rPr lang="pl-PL" b="1" dirty="0"/>
            </a:br>
            <a:r>
              <a:rPr lang="pl-PL" b="1" dirty="0"/>
              <a:t>w oparciu o art. 53 ust. 3 lit. b rozporządzenia ogólnego, tj. projekt budżetu ustalany indywidualnie i uzgadniany ex </a:t>
            </a:r>
            <a:r>
              <a:rPr lang="pl-PL" b="1" dirty="0" err="1"/>
              <a:t>ante</a:t>
            </a:r>
            <a:r>
              <a:rPr lang="pl-PL" b="1" dirty="0"/>
              <a:t>.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2557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583857"/>
          </a:xfrm>
        </p:spPr>
        <p:txBody>
          <a:bodyPr>
            <a:noAutofit/>
          </a:bodyPr>
          <a:lstStyle/>
          <a:p>
            <a:r>
              <a:rPr lang="pl-PL" sz="2500" dirty="0"/>
              <a:t>Zasady przygotowania projektu budżetu (art.53 ust.3. </a:t>
            </a:r>
            <a:r>
              <a:rPr lang="pl-PL" sz="2500" dirty="0" err="1"/>
              <a:t>lit.b</a:t>
            </a:r>
            <a:r>
              <a:rPr lang="pl-PL" sz="2500" dirty="0"/>
              <a:t>. rozporządzenia ogólnego)</a:t>
            </a:r>
            <a:br>
              <a:rPr lang="pl-PL" sz="2500" dirty="0"/>
            </a:br>
            <a:r>
              <a:rPr lang="pl-PL" sz="2500" dirty="0"/>
              <a:t>Działanie 2.12 Zrównoważona gospodarka wodna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27709"/>
            <a:ext cx="8640382" cy="403213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pl-PL" dirty="0"/>
              <a:t>Wnioskodawca przygotowuje budżet projektu w oparciu o </a:t>
            </a:r>
            <a:r>
              <a:rPr lang="pl-PL" b="1" dirty="0"/>
              <a:t>kwoty poszczególnych zadań</a:t>
            </a:r>
            <a:r>
              <a:rPr lang="pl-PL" dirty="0"/>
              <a:t>, których staranną oraz rzetelną kalkulację kosztów należy </a:t>
            </a:r>
            <a:r>
              <a:rPr lang="pl-PL" b="1" dirty="0"/>
              <a:t>zawrzeć w Opisie </a:t>
            </a:r>
            <a:br>
              <a:rPr lang="pl-PL" b="1" dirty="0"/>
            </a:br>
            <a:r>
              <a:rPr lang="pl-PL" b="1" dirty="0"/>
              <a:t>i uzasadnieniu zadania</a:t>
            </a:r>
            <a:r>
              <a:rPr lang="pl-PL" dirty="0"/>
              <a:t>. 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pl-PL" dirty="0"/>
              <a:t>Na całkowitą wartość projektu składa się </a:t>
            </a:r>
            <a:r>
              <a:rPr lang="pl-PL" b="1" dirty="0"/>
              <a:t>suma wartości wszystkich zadań projektu.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532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439841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483693"/>
            <a:ext cx="8640382" cy="417614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Wnioskodawca z należytą starannością ustala zadania oraz ich zakres w oparciu </a:t>
            </a:r>
            <a:br>
              <a:rPr lang="pl-PL" dirty="0"/>
            </a:br>
            <a:r>
              <a:rPr lang="pl-PL" dirty="0"/>
              <a:t>o planowane zamówienia.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Zadanie rozumie się jako </a:t>
            </a:r>
            <a:r>
              <a:rPr lang="pl-PL" b="1" dirty="0"/>
              <a:t>najmniejszą, niepodzielną część zakresu projektu</a:t>
            </a:r>
            <a:r>
              <a:rPr lang="pl-PL" dirty="0"/>
              <a:t>, którą należy scharakteryzować co do przedmiotu i określić jej parametry liczbowe (np. powierzchnia/ liczba sztuk/itp.).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Zadanie stanowi moduł, w ramach którego </a:t>
            </a:r>
            <a:r>
              <a:rPr lang="pl-PL" b="1" dirty="0"/>
              <a:t>nie można będzie dokonywać zmian.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pl-PL" sz="2800" b="1" dirty="0">
                <a:solidFill>
                  <a:srgbClr val="FF0000"/>
                </a:solidFill>
              </a:rPr>
              <a:t>1 zadanie = 1 zamówienie = 1 kwota ryczałtowa </a:t>
            </a:r>
            <a:endParaRPr lang="pl-PL" sz="2800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46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583857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27709"/>
            <a:ext cx="8640382" cy="4032130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Określenie wartości kwoty ryczałtowej</a:t>
            </a:r>
            <a:br>
              <a:rPr lang="pl-PL" b="1" dirty="0"/>
            </a:br>
            <a:r>
              <a:rPr lang="pl-PL" b="1" dirty="0"/>
              <a:t>PRZED PRZYGOTOWANIEM WNIOSKU APLIKACYJNEGO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Określenie wartości kwoty ryczałtowej dla zadania odbywa się na podstawie: </a:t>
            </a:r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/>
              <a:t>kosztorysów inwestorskich przygotowanych przez osoby uprawnione                       na potrzeby dokumentacji budowlanej;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lub </a:t>
            </a:r>
            <a:endParaRPr lang="pl-PL" dirty="0"/>
          </a:p>
          <a:p>
            <a:pPr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/>
              <a:t>dokonanej analizy ofert potencjalnych wykonawców zamówienia (minimum </a:t>
            </a:r>
            <a:br>
              <a:rPr lang="pl-PL" dirty="0"/>
            </a:br>
            <a:r>
              <a:rPr lang="pl-PL" dirty="0"/>
              <a:t>3 oferty najkorzystniejsze rynkowo). 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5215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439841"/>
          </a:xfrm>
        </p:spPr>
        <p:txBody>
          <a:bodyPr>
            <a:noAutofit/>
          </a:bodyPr>
          <a:lstStyle/>
          <a:p>
            <a:r>
              <a:rPr lang="pl-PL" sz="2500" dirty="0"/>
              <a:t>Zasady przygotowania projektu budżetu (art.53 ust.3. </a:t>
            </a:r>
            <a:r>
              <a:rPr lang="pl-PL" sz="2500" dirty="0" err="1"/>
              <a:t>lit.b</a:t>
            </a:r>
            <a:r>
              <a:rPr lang="pl-PL" sz="2500" dirty="0"/>
              <a:t>. rozporządzenia ogólnego)</a:t>
            </a:r>
            <a:br>
              <a:rPr lang="pl-PL" sz="2500" dirty="0"/>
            </a:br>
            <a:r>
              <a:rPr lang="pl-PL" sz="2500" dirty="0"/>
              <a:t>Działanie 2.12 Zrównoważona gospodarka wodna (5)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771725"/>
            <a:ext cx="8640382" cy="38881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Wnioskodawca powinien </a:t>
            </a:r>
            <a:r>
              <a:rPr lang="pl-PL" b="1" dirty="0"/>
              <a:t>upublicznić opis przedmiotu zamówienia wraz </a:t>
            </a:r>
            <a:br>
              <a:rPr lang="pl-PL" b="1" dirty="0"/>
            </a:br>
            <a:r>
              <a:rPr lang="pl-PL" b="1" dirty="0"/>
              <a:t>z zapytaniem o cenę </a:t>
            </a:r>
            <a:r>
              <a:rPr lang="pl-PL" dirty="0"/>
              <a:t>na swojej stronie internetowej </a:t>
            </a:r>
            <a:r>
              <a:rPr lang="pl-PL" b="1" dirty="0"/>
              <a:t>lub skierować zapytanie o cenę wraz z opisem przedmiotu zamówienia do potencjalnych wykonawców</a:t>
            </a:r>
            <a:r>
              <a:rPr lang="pl-PL" dirty="0"/>
              <a:t>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Wnioskodawca może wykorzystać cenniki pozyskane ze stron internetowych wykonawców. </a:t>
            </a:r>
          </a:p>
          <a:p>
            <a:pPr marL="0" indent="0">
              <a:lnSpc>
                <a:spcPct val="114000"/>
              </a:lnSpc>
              <a:buNone/>
            </a:pP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b="1" dirty="0">
                <a:solidFill>
                  <a:srgbClr val="FF0000"/>
                </a:solidFill>
              </a:rPr>
              <a:t>Wnioskodawca musi udokumentować wydatki na etapie oceny wykonalności projektu.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408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439841"/>
          </a:xfrm>
        </p:spPr>
        <p:txBody>
          <a:bodyPr>
            <a:noAutofit/>
          </a:bodyPr>
          <a:lstStyle/>
          <a:p>
            <a:r>
              <a:rPr lang="pl-PL" sz="2500" dirty="0"/>
              <a:t>Zasady przygotowania projektu budżetu (art.53 ust.3. </a:t>
            </a:r>
            <a:r>
              <a:rPr lang="pl-PL" sz="2500" dirty="0" err="1"/>
              <a:t>lit.b</a:t>
            </a:r>
            <a:r>
              <a:rPr lang="pl-PL" sz="2500" dirty="0"/>
              <a:t>. rozporządzenia ogólnego)</a:t>
            </a:r>
            <a:br>
              <a:rPr lang="pl-PL" sz="2500" dirty="0"/>
            </a:br>
            <a:r>
              <a:rPr lang="pl-PL" sz="2500" dirty="0"/>
              <a:t>Działanie 2.12 Zrównoważona gospodarka wodna (6)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483693"/>
            <a:ext cx="8640382" cy="417614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Opis przedmiotu zamówienia opublikowany lub wysłany do potencjalnych wykonawców musi być: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zgodny z zakresem danego zadania; 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jednoznaczny i wyczerpujący; 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sporządzony za pomocą dokładnych i zrozumiałych określeń; </a:t>
            </a:r>
          </a:p>
          <a:p>
            <a:pPr marL="514350" indent="-51435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uwzględniający wszystkie wymagania i okoliczności mogące mieć wpływ na sporządzenie oferty.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Najkorzystniejsza oferta to ta, która przedstawia </a:t>
            </a:r>
            <a:r>
              <a:rPr lang="pl-PL" b="1" dirty="0"/>
              <a:t>najkorzystniejszy bilans ceny lub kosztu i innych kryteriów odnoszących się do przedmiotu zamówienia </a:t>
            </a:r>
            <a:r>
              <a:rPr lang="pl-PL" dirty="0"/>
              <a:t>albo oferta z </a:t>
            </a:r>
            <a:r>
              <a:rPr lang="pl-PL" b="1" dirty="0"/>
              <a:t>najniższą ceną </a:t>
            </a:r>
            <a:r>
              <a:rPr lang="pl-PL" dirty="0"/>
              <a:t>lub kosztem, gdy jedynym kryterium oceny jest cena lub koszt. </a:t>
            </a:r>
          </a:p>
          <a:p>
            <a:pPr marL="0" indent="0" algn="ctr">
              <a:buNone/>
            </a:pP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6923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439841"/>
          </a:xfrm>
        </p:spPr>
        <p:txBody>
          <a:bodyPr>
            <a:noAutofit/>
          </a:bodyPr>
          <a:lstStyle/>
          <a:p>
            <a:r>
              <a:rPr lang="pl-PL" sz="2500" dirty="0"/>
              <a:t>Zasady przygotowania projektu budżetu (art.53 ust.3. </a:t>
            </a:r>
            <a:r>
              <a:rPr lang="pl-PL" sz="2500" dirty="0" err="1"/>
              <a:t>lit.b</a:t>
            </a:r>
            <a:r>
              <a:rPr lang="pl-PL" sz="2500" dirty="0"/>
              <a:t>. rozporządzenia ogólnego)</a:t>
            </a:r>
            <a:br>
              <a:rPr lang="pl-PL" sz="2500" dirty="0"/>
            </a:br>
            <a:r>
              <a:rPr lang="pl-PL" sz="2500" dirty="0"/>
              <a:t>Działanie 2.12 Zrównoważona gospodarka wodna (7)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411685"/>
            <a:ext cx="8640382" cy="424815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Wnioskodawca ma obowiązek przechowywać, </a:t>
            </a:r>
            <a:r>
              <a:rPr lang="pl-PL" b="1" dirty="0"/>
              <a:t>zgodnie z umową o dofinansowanie</a:t>
            </a:r>
            <a:r>
              <a:rPr lang="pl-PL" b="1" u="sng" dirty="0"/>
              <a:t>, </a:t>
            </a:r>
            <a:r>
              <a:rPr lang="pl-PL" dirty="0"/>
              <a:t>następujące dokumenty:</a:t>
            </a: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pl-PL" dirty="0"/>
              <a:t>opis przedmiotu zamówienia; </a:t>
            </a: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pl-PL" dirty="0"/>
              <a:t>potwierdzenie opublikowania lub wysłania opisu przedmiotu zamówienia  do potencjalnych wykonawców;</a:t>
            </a:r>
          </a:p>
          <a:p>
            <a:pPr marL="514350" indent="-514350">
              <a:lnSpc>
                <a:spcPct val="114000"/>
              </a:lnSpc>
              <a:buAutoNum type="arabicPeriod"/>
            </a:pPr>
            <a:r>
              <a:rPr lang="pl-PL" dirty="0"/>
              <a:t>kosztorys inwestorski </a:t>
            </a:r>
            <a:r>
              <a:rPr lang="pl-PL" u="sng" dirty="0"/>
              <a:t>LUB</a:t>
            </a:r>
            <a:r>
              <a:rPr lang="pl-PL" dirty="0"/>
              <a:t> analizę min 3 ofert (wraz ze złożonymi ofertami).</a:t>
            </a:r>
          </a:p>
          <a:p>
            <a:pPr marL="0" indent="0">
              <a:lnSpc>
                <a:spcPct val="150000"/>
              </a:lnSpc>
              <a:buNone/>
            </a:pPr>
            <a:endParaRPr lang="pl-PL" u="sng" dirty="0"/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5158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583857"/>
          </a:xfrm>
        </p:spPr>
        <p:txBody>
          <a:bodyPr>
            <a:noAutofit/>
          </a:bodyPr>
          <a:lstStyle/>
          <a:p>
            <a:r>
              <a:rPr lang="pl-PL" sz="2500" dirty="0"/>
              <a:t>Zasady przygotowania projektu budżetu (art.53 ust.3. </a:t>
            </a:r>
            <a:r>
              <a:rPr lang="pl-PL" sz="2500" dirty="0" err="1"/>
              <a:t>lit.b</a:t>
            </a:r>
            <a:r>
              <a:rPr lang="pl-PL" sz="2500" dirty="0"/>
              <a:t>. rozporządzenia ogólnego)</a:t>
            </a:r>
            <a:br>
              <a:rPr lang="pl-PL" sz="2500" dirty="0"/>
            </a:br>
            <a:r>
              <a:rPr lang="pl-PL" sz="2500" dirty="0"/>
              <a:t>Działanie 2.12 Zrównoważona gospodarka wodna (8)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027" y="2771725"/>
            <a:ext cx="8640382" cy="3888114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Miernik wykonania zadania </a:t>
            </a:r>
          </a:p>
          <a:p>
            <a:pPr marL="0" indent="0" algn="ctr">
              <a:lnSpc>
                <a:spcPct val="114000"/>
              </a:lnSpc>
              <a:buNone/>
            </a:pPr>
            <a:r>
              <a:rPr lang="pl-PL" b="1" dirty="0"/>
              <a:t>1 zadanie = 1 kwota ryczałtowa = 1 miernik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Do każdego zadania Wnioskodawca przypisuje </a:t>
            </a:r>
            <a:r>
              <a:rPr lang="pl-PL" b="1" dirty="0"/>
              <a:t>jeden miernik wraz z określeniem jego wartości</a:t>
            </a:r>
            <a:r>
              <a:rPr lang="pl-PL" dirty="0"/>
              <a:t>, zgodnie z przedmiotem i charakterem zadania. Miernik rozumiany jest jako narzędzie pomiarowe, które odzwierciedla istotę i zakres zadania oraz służy jednoznacznemu stwierdzeniu, czy Wnioskodawca/Beneficjent zrealizował zaplanowane zadanie w całości.</a:t>
            </a:r>
          </a:p>
          <a:p>
            <a:pPr marL="0" indent="0" algn="ctr">
              <a:lnSpc>
                <a:spcPct val="114000"/>
              </a:lnSpc>
              <a:buNone/>
            </a:pPr>
            <a:r>
              <a:rPr lang="pl-PL" b="1" dirty="0"/>
              <a:t>Miernik nie może być zdefiniowany w sposób zbyt ogólny</a:t>
            </a:r>
            <a:r>
              <a:rPr lang="pl-PL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798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434" y="906463"/>
            <a:ext cx="8640381" cy="1080001"/>
          </a:xfrm>
        </p:spPr>
        <p:txBody>
          <a:bodyPr>
            <a:normAutofit/>
          </a:bodyPr>
          <a:lstStyle/>
          <a:p>
            <a:r>
              <a:rPr lang="pl-PL" sz="2500" dirty="0"/>
              <a:t>Zmiany w zakresie kwalifikowalności wydatków (1)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Zmiana podejścia w zakresie stosowania zasady zakazującego podwójnego dofinansowania.</a:t>
            </a: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Podwójne dofinansowanie oznacza w szczególności: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więcej niż jednokrotne przedstawienie do rozliczenia tego samego wydatku albo tej samej części wydatku </a:t>
            </a:r>
            <a:r>
              <a:rPr lang="pl-PL" b="1" dirty="0"/>
              <a:t>ze środków UE </a:t>
            </a:r>
            <a:r>
              <a:rPr lang="pl-PL" dirty="0"/>
              <a:t>w jakiejkolwiek formie (w szczególności dotacji, pożyczki, gwarancji/poręczenia).</a:t>
            </a:r>
          </a:p>
          <a:p>
            <a:pPr marL="0" indent="0">
              <a:lnSpc>
                <a:spcPct val="114000"/>
              </a:lnSpc>
              <a:spcBef>
                <a:spcPts val="2400"/>
              </a:spcBef>
              <a:buNone/>
            </a:pPr>
            <a:r>
              <a:rPr lang="pl-PL" dirty="0"/>
              <a:t>Zmiana: </a:t>
            </a:r>
          </a:p>
          <a:p>
            <a:pPr>
              <a:lnSpc>
                <a:spcPct val="114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pl-PL" dirty="0"/>
              <a:t>brak cezury czasowej,</a:t>
            </a:r>
          </a:p>
          <a:p>
            <a:pPr>
              <a:lnSpc>
                <a:spcPct val="114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pl-PL" dirty="0"/>
              <a:t>wyłącznie ze środków UE.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9317679-5024-47D9-BB77-227D47D08D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511849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(9)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27709"/>
            <a:ext cx="8640382" cy="4032130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Aft>
                <a:spcPts val="3000"/>
              </a:spcAft>
              <a:buNone/>
            </a:pPr>
            <a:r>
              <a:rPr lang="pl-PL" dirty="0"/>
              <a:t>W odniesieniu do każdego miernika należy wskazać </a:t>
            </a:r>
            <a:r>
              <a:rPr lang="pl-PL" b="1" dirty="0"/>
              <a:t>adekwatne dokumenty lub inne dowody</a:t>
            </a:r>
            <a:r>
              <a:rPr lang="pl-PL" dirty="0"/>
              <a:t>, na podstawie których można zweryfikować, czy </a:t>
            </a:r>
            <a:r>
              <a:rPr lang="pl-PL" b="1" dirty="0"/>
              <a:t>miernik został osiągnięty</a:t>
            </a:r>
            <a:r>
              <a:rPr lang="pl-PL" dirty="0"/>
              <a:t>, np. protokół odbioru, dowód księgowy nabycia towaru, specyfikacje, dokumentacja techniczna, licencje, dokumentacja powykonawcza, dokumentacja fotograficzna, ewidencja środków trwałych/ewidencja wyposażenia itp.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Na etapie rozliczania mierników i całego projektu Beneficjent będzie zobowiązany do załączenia w/w dokumentów w systemie teleinformatycznym </a:t>
            </a:r>
            <a:r>
              <a:rPr lang="pl-PL" b="1" dirty="0"/>
              <a:t>CST2021</a:t>
            </a:r>
            <a:r>
              <a:rPr lang="pl-PL" dirty="0"/>
              <a:t>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919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583857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(10)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843733"/>
            <a:ext cx="8640382" cy="3816106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Wykonanie zadania </a:t>
            </a: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Całkowite lub częściowe niezrealizowanie zadania i tym samym nieosiągnięcie wartości miernika spowoduje, że kwota ryczałtowa zostanie uznana za niekwalifikowalną.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Ponadto w przypadku rażąco niskiej jakości wykonania zadania, miernik zostanie uznany za niezrealizowany, a wydatki w ramach danej kwoty ryczałtowej uznane zostaną za niekwalifikowalne. </a:t>
            </a:r>
          </a:p>
          <a:p>
            <a:pPr marL="0" indent="0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5914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655865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(11)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27709"/>
            <a:ext cx="8640382" cy="4032130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Osiągnięcie miernika stanowi potwierdzenie zrealizowania zadania</a:t>
            </a:r>
            <a:r>
              <a:rPr lang="pl-PL" dirty="0"/>
              <a:t>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Rozliczenie kwoty ryczałtowej na podstawie wybranego miernika ma zawsze charakter zero jedynkowy (spełnił - nie spełnił), tzn. niezrealizowanie miernika w całości (nieosiągnięcie celu) powoduje, że dofinansowanie nie zostanie wypłacone (kwota ryczałtowa jest niekwalifikowalna). Jeżeli miernik (cel) został osiągnięty w całości, kwota ryczałtowa jest kwalifikowalna i dofinansowanie jest wypłacane, </a:t>
            </a:r>
            <a:br>
              <a:rPr lang="pl-PL" dirty="0"/>
            </a:br>
            <a:r>
              <a:rPr lang="pl-PL" dirty="0"/>
              <a:t>z uwzględnieniem obowiązującego w projekcie poziomu dofinansowania </a:t>
            </a:r>
            <a:br>
              <a:rPr lang="pl-PL" dirty="0"/>
            </a:br>
            <a:r>
              <a:rPr lang="pl-PL" dirty="0"/>
              <a:t>i wymaganego wkładu własnego.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058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367875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(12)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27709"/>
            <a:ext cx="8640382" cy="4248472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dirty="0"/>
              <a:t>Beneficjent jest zwolniony z obowiązku dokumentowania poniesionych wydatków </a:t>
            </a:r>
            <a:br>
              <a:rPr lang="pl-PL" dirty="0"/>
            </a:br>
            <a:r>
              <a:rPr lang="pl-PL" dirty="0"/>
              <a:t>w projekcie. </a:t>
            </a:r>
            <a:r>
              <a:rPr lang="pl-PL" b="1" dirty="0"/>
              <a:t>Kwoty rozliczone na podstawie metody uproszczonej uważa się za poniesione</a:t>
            </a:r>
            <a:r>
              <a:rPr lang="pl-PL" dirty="0"/>
              <a:t>. </a:t>
            </a:r>
            <a:r>
              <a:rPr lang="pl-PL" b="1" dirty="0"/>
              <a:t>Nie ma obowiązku gromadzenia faktur i innych dokumentów księgowych </a:t>
            </a:r>
            <a:r>
              <a:rPr lang="pl-PL" dirty="0"/>
              <a:t>o równoważnej wartości dowodowej na potwierdzenie poniesienia wydatku w ramach projektu.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Stosowanie uproszczonych metod rozliczania wydatków nie zwalnia Wnioskodawcy/Beneficjenta ze stosowania wszystkich przepisów prawa, którym podlega, w tym m.in. ustawy o rachunkowości, ustawy o podatku dochodowym, ustawy o podatku od towarów i usług, ustawy o finansach publicznych, ustawy Prawo zamówień publicznych i ustawy Prawo budowlane.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414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439883"/>
          </a:xfrm>
        </p:spPr>
        <p:txBody>
          <a:bodyPr>
            <a:noAutofit/>
          </a:bodyPr>
          <a:lstStyle/>
          <a:p>
            <a:r>
              <a:rPr lang="pl-PL" sz="2400" dirty="0"/>
              <a:t>Zasady przygotowania projektu budżetu (art.53 ust.3. </a:t>
            </a:r>
            <a:r>
              <a:rPr lang="pl-PL" sz="2400" dirty="0" err="1"/>
              <a:t>lit.b</a:t>
            </a:r>
            <a:r>
              <a:rPr lang="pl-PL" sz="2400" dirty="0"/>
              <a:t>. rozporządzenia ogólnego)</a:t>
            </a:r>
            <a:br>
              <a:rPr lang="pl-PL" sz="2400" dirty="0"/>
            </a:br>
            <a:r>
              <a:rPr lang="pl-PL" sz="2400" dirty="0"/>
              <a:t>Działanie 2.12 Zrównoważona gospodarka wodna (13)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99717"/>
            <a:ext cx="8640382" cy="3960122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Ze względu na charakter i specyfikę rozliczania projektu, po podpisaniu umowy o dofinansowanie projektu tylko w uzasadnionych przypadkach, </a:t>
            </a:r>
            <a:r>
              <a:rPr lang="pl-PL" dirty="0"/>
              <a:t>wynikających </a:t>
            </a:r>
            <a:br>
              <a:rPr lang="pl-PL" dirty="0"/>
            </a:br>
            <a:r>
              <a:rPr lang="pl-PL" dirty="0"/>
              <a:t>np. z siły wyższej lub ze zmian parametrów związanych z postępem technologicznym, dopuszcza się zmiany w zakresie zadań. Każda zmiana musi być zatwierdzona przez Instytucję Zarządzającą, w przeciwnym wypadku koszt takiego zadania, w którym wystąpiła nieuzasadniona zmiana, w całości będzie uznany jako niekwalifikowalny.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05517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5">
            <a:extLst>
              <a:ext uri="{FF2B5EF4-FFF2-40B4-BE49-F238E27FC236}">
                <a16:creationId xmlns:a16="http://schemas.microsoft.com/office/drawing/2014/main" id="{0C844E39-9733-4DAC-A4D6-71E1EBF9D801}"/>
              </a:ext>
            </a:extLst>
          </p:cNvPr>
          <p:cNvSpPr txBox="1">
            <a:spLocks/>
          </p:cNvSpPr>
          <p:nvPr/>
        </p:nvSpPr>
        <p:spPr>
          <a:xfrm>
            <a:off x="1609874" y="3779837"/>
            <a:ext cx="7559675" cy="79208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1007943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355454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CD1810-E3B3-4661-A24E-C3BBEEC55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sz="2500" dirty="0"/>
              <a:t>Zmiany w zakresie kwalifikowalności wydatków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6B2540-956C-4EED-A835-215BEA77C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Zamówienia nie objęte ustawą Prawo zamówień publicznych</a:t>
            </a:r>
          </a:p>
          <a:p>
            <a:pPr>
              <a:lnSpc>
                <a:spcPct val="114000"/>
              </a:lnSpc>
              <a:spcBef>
                <a:spcPts val="4200"/>
              </a:spcBef>
              <a:buClrTx/>
              <a:buFont typeface="Arial" panose="020B0604020202020204" pitchFamily="34" charset="0"/>
              <a:buChar char="•"/>
            </a:pPr>
            <a:r>
              <a:rPr lang="pl-PL" b="1" dirty="0"/>
              <a:t>Rezygnacja z procedury rozeznania rynku</a:t>
            </a:r>
            <a:r>
              <a:rPr lang="pl-PL" dirty="0"/>
              <a:t>.</a:t>
            </a:r>
          </a:p>
          <a:p>
            <a:pPr>
              <a:lnSpc>
                <a:spcPct val="114000"/>
              </a:lnSpc>
              <a:buClrTx/>
              <a:buFont typeface="Arial" panose="020B0604020202020204" pitchFamily="34" charset="0"/>
              <a:buChar char="•"/>
            </a:pPr>
            <a:r>
              <a:rPr lang="pl-PL" dirty="0"/>
              <a:t>Zasada konkurencyjności dla zamówienia o wartości szacunkowej </a:t>
            </a:r>
            <a:br>
              <a:rPr lang="pl-PL" dirty="0"/>
            </a:br>
            <a:r>
              <a:rPr lang="pl-PL" dirty="0"/>
              <a:t>od 50.000 zł netto. </a:t>
            </a:r>
          </a:p>
          <a:p>
            <a:pPr>
              <a:lnSpc>
                <a:spcPct val="114000"/>
              </a:lnSpc>
              <a:buClrTx/>
              <a:buFont typeface="Arial" panose="020B0604020202020204" pitchFamily="34" charset="0"/>
              <a:buChar char="•"/>
            </a:pPr>
            <a:r>
              <a:rPr lang="pl-PL" dirty="0"/>
              <a:t>Komunikacja ZAMAWIAJĄCY - OFERENT wyłącznie za pośrednictwem BK2021.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FFC9E5-B5D6-464C-A68D-4BFA6355F5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96414" y="6948189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6707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59BE03-C672-4DFA-BFEB-C44EAA9D9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dirty="0"/>
              <a:t>Zmiany w zakresie kwalifikowalności wydatków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A8BB46-F873-493B-A25B-056F171E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pl-PL" b="1" dirty="0"/>
              <a:t>Podrozdział 3.2 Zasada konkurencyjności </a:t>
            </a:r>
          </a:p>
          <a:p>
            <a:pPr marL="0" indent="0">
              <a:lnSpc>
                <a:spcPct val="124000"/>
              </a:lnSpc>
              <a:buNone/>
            </a:pPr>
            <a:r>
              <a:rPr lang="pl-PL" dirty="0"/>
              <a:t>Sekcja 3.2.3 Ogłoszenia</a:t>
            </a:r>
          </a:p>
          <a:p>
            <a:pPr marL="342900" indent="-342900">
              <a:lnSpc>
                <a:spcPct val="114000"/>
              </a:lnSpc>
              <a:spcBef>
                <a:spcPts val="3000"/>
              </a:spcBef>
              <a:buClrTx/>
              <a:buFont typeface="+mj-lt"/>
              <a:buAutoNum type="arabicPeriod"/>
            </a:pPr>
            <a:r>
              <a:rPr lang="pl-PL" dirty="0"/>
              <a:t>Komunikacja w postępowaniu o udzielenie zamówienia, w tym ogłoszenie zapytania ofertowego, składanie ofert, wymiana informacji między zamawiającym a wykonawcą oraz przekazywanie dokumentów i oświadczeń odbywa się pisemnie za pomocą BK2021.</a:t>
            </a:r>
          </a:p>
          <a:p>
            <a:pPr marL="342900" indent="-342900">
              <a:lnSpc>
                <a:spcPct val="114000"/>
              </a:lnSpc>
              <a:spcBef>
                <a:spcPts val="3000"/>
              </a:spcBef>
              <a:buClrTx/>
              <a:buFont typeface="+mj-lt"/>
              <a:buAutoNum type="arabicPeriod"/>
            </a:pPr>
            <a:r>
              <a:rPr lang="pl-PL" dirty="0"/>
              <a:t>W przypadku gdy </a:t>
            </a:r>
            <a:r>
              <a:rPr lang="pl-PL" b="1" dirty="0"/>
              <a:t>wnioskodawca rozpoczyna realizację projektu </a:t>
            </a:r>
            <a:r>
              <a:rPr lang="pl-PL" dirty="0"/>
              <a:t>na własne ryzyko </a:t>
            </a:r>
            <a:r>
              <a:rPr lang="pl-PL" b="1" dirty="0"/>
              <a:t>przed podpisaniem umowy o dofinansowanie</a:t>
            </a:r>
            <a:r>
              <a:rPr lang="pl-PL" dirty="0"/>
              <a:t> projektu, </a:t>
            </a:r>
            <a:r>
              <a:rPr lang="pl-PL" b="1" dirty="0"/>
              <a:t>upublicznia zapytanie ofertowe w sposób określony w pkt 1.</a:t>
            </a:r>
            <a:endParaRPr lang="pl-PL" dirty="0"/>
          </a:p>
          <a:p>
            <a:pPr marL="0" indent="0">
              <a:lnSpc>
                <a:spcPct val="150000"/>
              </a:lnSpc>
              <a:buNone/>
            </a:pPr>
            <a:r>
              <a:rPr lang="pl-PL" b="1" dirty="0">
                <a:solidFill>
                  <a:srgbClr val="FF0000"/>
                </a:solidFill>
              </a:rPr>
              <a:t>DO CZASU OGŁOSZENIA KONKURSÓW 21-27: POPT.21.27.00-IZ.00-00-001/21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45D58E8-D880-4AFE-8374-034B4DC4E2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565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AE59C7-A3E1-48F3-8D4B-F8050AD5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500" dirty="0"/>
              <a:t>Zmiany w zakresie kwalifikowalności wydatków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72F4DF-BB0B-4AAE-910B-2D07E2F09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55701"/>
            <a:ext cx="8640382" cy="4104138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Okres kwalifikowalności wydatków </a:t>
            </a:r>
          </a:p>
          <a:p>
            <a:pPr marL="0" indent="0">
              <a:lnSpc>
                <a:spcPct val="114000"/>
              </a:lnSpc>
              <a:spcBef>
                <a:spcPts val="2400"/>
              </a:spcBef>
              <a:buNone/>
            </a:pPr>
            <a:r>
              <a:rPr lang="pl-PL" dirty="0"/>
              <a:t>Okres kwalifikowalności wydatków w ramach projektu określony jest w umowie </a:t>
            </a:r>
            <a:br>
              <a:rPr lang="pl-PL" dirty="0"/>
            </a:br>
            <a:r>
              <a:rPr lang="pl-PL" dirty="0"/>
              <a:t>o dofinansowanie projektu.</a:t>
            </a:r>
          </a:p>
          <a:p>
            <a:pPr marL="0" indent="0">
              <a:lnSpc>
                <a:spcPct val="114000"/>
              </a:lnSpc>
              <a:buClrTx/>
              <a:buNone/>
            </a:pPr>
            <a:r>
              <a:rPr lang="pl-PL" dirty="0"/>
              <a:t>Początkiem okresu kwalifikowalności wydatków jest </a:t>
            </a:r>
            <a:r>
              <a:rPr lang="pl-PL" b="1" dirty="0"/>
              <a:t>1 stycznia 2021 r</a:t>
            </a:r>
            <a:r>
              <a:rPr lang="pl-PL" dirty="0"/>
              <a:t>., </a:t>
            </a:r>
            <a:br>
              <a:rPr lang="pl-PL" dirty="0"/>
            </a:br>
            <a:r>
              <a:rPr lang="pl-PL" dirty="0"/>
              <a:t>z zastrzeżeniem zasad określonych dla pomocy publicznej.</a:t>
            </a:r>
          </a:p>
          <a:p>
            <a:pPr marL="0" indent="0">
              <a:lnSpc>
                <a:spcPct val="114000"/>
              </a:lnSpc>
              <a:buClrTx/>
              <a:buNone/>
            </a:pPr>
            <a:r>
              <a:rPr lang="pl-PL" dirty="0"/>
              <a:t>Końcową datą kwalifikowalności wydatków jest </a:t>
            </a:r>
            <a:r>
              <a:rPr lang="pl-PL" b="1" dirty="0"/>
              <a:t>31 grudnia 2029 r.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EFCA0B9-BD4A-425F-8A41-0672CB0B76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922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115541"/>
            <a:ext cx="8640381" cy="1152170"/>
          </a:xfrm>
        </p:spPr>
        <p:txBody>
          <a:bodyPr>
            <a:noAutofit/>
          </a:bodyPr>
          <a:lstStyle/>
          <a:p>
            <a:r>
              <a:rPr lang="pl-PL" sz="2500" dirty="0"/>
              <a:t>Kwalifikowalności wydatków </a:t>
            </a:r>
            <a:br>
              <a:rPr lang="pl-PL" sz="2500" dirty="0"/>
            </a:br>
            <a:r>
              <a:rPr lang="pl-PL" sz="2500" dirty="0"/>
              <a:t>Działanie 2.12 Zrównoważona gospodarka wodna (1)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627709"/>
            <a:ext cx="8640382" cy="403213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pl-PL" b="1" dirty="0"/>
              <a:t>Wydatek jest kwalifikowalny jeżeli spełnia </a:t>
            </a:r>
            <a:r>
              <a:rPr lang="pl-PL" dirty="0"/>
              <a:t>ogólne </a:t>
            </a:r>
            <a:r>
              <a:rPr lang="pl-PL" b="1" dirty="0"/>
              <a:t>warunki kwalifikowalności określone w Podrozdziale 2.2 Wytycznych</a:t>
            </a:r>
            <a:r>
              <a:rPr lang="pl-PL" dirty="0"/>
              <a:t> Ministra Funduszy i Polityki Regionalnej (dalej: </a:t>
            </a:r>
            <a:r>
              <a:rPr lang="pl-PL" dirty="0" err="1"/>
              <a:t>MFiPR</a:t>
            </a:r>
            <a:r>
              <a:rPr lang="pl-PL" dirty="0"/>
              <a:t>) </a:t>
            </a:r>
            <a:r>
              <a:rPr lang="pl-PL" b="1" dirty="0"/>
              <a:t>dotyczących kwalifikowalności wydatków na lata 2021-2027.</a:t>
            </a:r>
            <a:endParaRPr lang="pl-PL" dirty="0"/>
          </a:p>
          <a:p>
            <a:pPr marL="0" indent="0">
              <a:lnSpc>
                <a:spcPct val="114000"/>
              </a:lnSpc>
              <a:buNone/>
            </a:pPr>
            <a:r>
              <a:rPr lang="pl-PL" dirty="0"/>
              <a:t>Wydatkami kwalifikowalnymi są koszty bezpośrednie poniesione w ramach projektu: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 opracowania lub aktualizacji dokumentów i prac niezbędnych do przygotowania projektu m.in. studium wykonalności, koncepcja budowlana, projekt budowlany, projekt architektoniczny i wykonawczy, prace geodezyjne;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pl-PL" dirty="0"/>
              <a:t>koszty budowy sieci wodociągowej, w tym wdrożenie rozwiązań z zakresu gospodarki o obiegu zamkniętym;</a:t>
            </a:r>
          </a:p>
          <a:p>
            <a:pPr marL="846871" lvl="1" indent="-342900">
              <a:lnSpc>
                <a:spcPct val="150000"/>
              </a:lnSpc>
              <a:buFont typeface="+mj-lt"/>
              <a:buAutoNum type="alphaLcParenR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945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115541"/>
            <a:ext cx="8640381" cy="1080120"/>
          </a:xfrm>
        </p:spPr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Działanie 2.12 Zrównoważona gospodarka wodna (2)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555700"/>
            <a:ext cx="8640382" cy="4284137"/>
          </a:xfrm>
        </p:spPr>
        <p:txBody>
          <a:bodyPr>
            <a:normAutofit/>
          </a:bodyPr>
          <a:lstStyle/>
          <a:p>
            <a:pPr marL="342000" lvl="1" indent="-342900">
              <a:lnSpc>
                <a:spcPct val="114000"/>
              </a:lnSpc>
              <a:spcBef>
                <a:spcPts val="1102"/>
              </a:spcBef>
              <a:buClr>
                <a:schemeClr val="accent1"/>
              </a:buClr>
              <a:buFont typeface="+mj-lt"/>
              <a:buAutoNum type="arabicPeriod" startAt="3"/>
            </a:pPr>
            <a:r>
              <a:rPr lang="pl-PL" dirty="0"/>
              <a:t>koszty budowy, rozbudowy lub przebudowy systemów poboru, uzdatniania i magazynowania wody mające na celu ograniczenia strat wody i poprawę jej jakości;</a:t>
            </a:r>
          </a:p>
          <a:p>
            <a:pPr marL="342000" lvl="1" indent="-342900">
              <a:lnSpc>
                <a:spcPct val="114000"/>
              </a:lnSpc>
              <a:spcBef>
                <a:spcPts val="1102"/>
              </a:spcBef>
              <a:buClr>
                <a:schemeClr val="accent1"/>
              </a:buClr>
              <a:buFont typeface="+mj-lt"/>
              <a:buAutoNum type="arabicPeriod" startAt="3"/>
            </a:pPr>
            <a:r>
              <a:rPr lang="pl-PL" dirty="0"/>
              <a:t>koszty prac odtworzeniowych nie wykraczające poza stan pierwotny, bez zmiany parametrów technicznych infrastruktury,</a:t>
            </a:r>
          </a:p>
          <a:p>
            <a:pPr marL="342000" lvl="1" indent="-342900">
              <a:lnSpc>
                <a:spcPct val="114000"/>
              </a:lnSpc>
              <a:spcBef>
                <a:spcPts val="1102"/>
              </a:spcBef>
              <a:buClr>
                <a:schemeClr val="accent1"/>
              </a:buClr>
              <a:buFont typeface="+mj-lt"/>
              <a:buAutoNum type="arabicPeriod" startAt="3"/>
            </a:pPr>
            <a:r>
              <a:rPr lang="pl-PL" dirty="0"/>
              <a:t>koszty tworzenia i rozbudowy systemów monitoringu i oceny jakości wód powierzchniowych i podziemnych;</a:t>
            </a:r>
          </a:p>
          <a:p>
            <a:pPr marL="342000" lvl="1" indent="-342900">
              <a:lnSpc>
                <a:spcPct val="114000"/>
              </a:lnSpc>
              <a:spcBef>
                <a:spcPts val="1102"/>
              </a:spcBef>
              <a:buClr>
                <a:schemeClr val="accent1"/>
              </a:buClr>
              <a:buFont typeface="+mj-lt"/>
              <a:buAutoNum type="arabicPeriod" startAt="3"/>
            </a:pPr>
            <a:r>
              <a:rPr lang="pl-PL" dirty="0"/>
              <a:t>koszty działań sprzyjających adaptacji do zmian klimatu poprzez zastosowanie błękitno-zielonej infrastruktury, np. zielone dachy, zielone ściany itp.;</a:t>
            </a:r>
          </a:p>
          <a:p>
            <a:pPr marL="342000" lvl="1" indent="-342900">
              <a:lnSpc>
                <a:spcPct val="114000"/>
              </a:lnSpc>
              <a:spcBef>
                <a:spcPts val="1102"/>
              </a:spcBef>
              <a:buClr>
                <a:schemeClr val="accent1"/>
              </a:buClr>
              <a:buFont typeface="+mj-lt"/>
              <a:buAutoNum type="arabicPeriod" startAt="3"/>
            </a:pPr>
            <a:endParaRPr lang="pl-PL" dirty="0"/>
          </a:p>
          <a:p>
            <a:pPr marL="342000" lvl="1" indent="-342900">
              <a:lnSpc>
                <a:spcPct val="150000"/>
              </a:lnSpc>
              <a:spcBef>
                <a:spcPts val="1102"/>
              </a:spcBef>
              <a:buClr>
                <a:schemeClr val="accent1"/>
              </a:buClr>
              <a:buFont typeface="+mj-lt"/>
              <a:buAutoNum type="arabicPeriod" startAt="3"/>
            </a:pPr>
            <a:endParaRPr lang="pl-PL" dirty="0"/>
          </a:p>
          <a:p>
            <a:pPr marL="846871" lvl="1" indent="-342900">
              <a:lnSpc>
                <a:spcPct val="100000"/>
              </a:lnSpc>
              <a:spcBef>
                <a:spcPts val="1200"/>
              </a:spcBef>
              <a:buFont typeface="+mj-lt"/>
              <a:buAutoNum type="arabicPeriod" startAt="3"/>
            </a:pPr>
            <a:endParaRPr lang="pl-PL" dirty="0"/>
          </a:p>
          <a:p>
            <a:pPr marL="503971" lvl="1" indent="0">
              <a:lnSpc>
                <a:spcPct val="100000"/>
              </a:lnSpc>
              <a:spcBef>
                <a:spcPts val="1200"/>
              </a:spcBef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683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Działanie 2.12 Zrównoważona gospodarka wodna (3)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300000"/>
              </a:lnSpc>
              <a:spcBef>
                <a:spcPts val="3000"/>
              </a:spcBef>
              <a:buFont typeface="+mj-lt"/>
              <a:buAutoNum type="arabicPeriod" startAt="7"/>
            </a:pPr>
            <a:r>
              <a:rPr lang="pl-PL" dirty="0"/>
              <a:t>koszt nadzoru inwestorskiego:</a:t>
            </a:r>
          </a:p>
          <a:p>
            <a:pPr marL="846000" indent="-342900">
              <a:lnSpc>
                <a:spcPct val="114000"/>
              </a:lnSpc>
              <a:buAutoNum type="alphaLcPeriod"/>
            </a:pPr>
            <a:r>
              <a:rPr lang="pl-PL" dirty="0"/>
              <a:t>do </a:t>
            </a:r>
            <a:r>
              <a:rPr lang="pl-PL" dirty="0">
                <a:solidFill>
                  <a:srgbClr val="FF0000"/>
                </a:solidFill>
              </a:rPr>
              <a:t>2%</a:t>
            </a:r>
            <a:r>
              <a:rPr lang="pl-PL" dirty="0"/>
              <a:t> kosztów robót budowlanych i montażowych (kwalifikowalnych i niekwalifikowalnych) dla kategorii </a:t>
            </a:r>
            <a:r>
              <a:rPr lang="pl-PL" dirty="0">
                <a:solidFill>
                  <a:srgbClr val="FF0000"/>
                </a:solidFill>
              </a:rPr>
              <a:t>bez kontroli rozliczenia budowy</a:t>
            </a:r>
            <a:r>
              <a:rPr lang="pl-PL" dirty="0"/>
              <a:t>,</a:t>
            </a:r>
          </a:p>
          <a:p>
            <a:pPr marL="846000" indent="-342900">
              <a:lnSpc>
                <a:spcPct val="114000"/>
              </a:lnSpc>
              <a:buFontTx/>
              <a:buAutoNum type="alphaLcPeriod"/>
            </a:pPr>
            <a:r>
              <a:rPr lang="pl-PL" dirty="0"/>
              <a:t>do </a:t>
            </a:r>
            <a:r>
              <a:rPr lang="pl-PL" dirty="0">
                <a:solidFill>
                  <a:srgbClr val="FF0000"/>
                </a:solidFill>
              </a:rPr>
              <a:t>3%</a:t>
            </a:r>
            <a:r>
              <a:rPr lang="pl-PL" dirty="0"/>
              <a:t> kosztów robót budowlanych i montażowych (kwalifikowalnych             i niekwalifikowalnych) dla kategorii </a:t>
            </a:r>
            <a:r>
              <a:rPr lang="pl-PL" dirty="0">
                <a:solidFill>
                  <a:srgbClr val="FF0000"/>
                </a:solidFill>
              </a:rPr>
              <a:t>z kontrolą rozliczenia budowy</a:t>
            </a:r>
            <a:r>
              <a:rPr lang="pl-PL" dirty="0"/>
              <a:t>;</a:t>
            </a:r>
          </a:p>
          <a:p>
            <a:pPr marL="342900" indent="-342900">
              <a:lnSpc>
                <a:spcPct val="114000"/>
              </a:lnSpc>
              <a:buFont typeface="+mj-lt"/>
              <a:buAutoNum type="arabicPeriod" startAt="8"/>
            </a:pPr>
            <a:r>
              <a:rPr lang="pl-PL" dirty="0"/>
              <a:t>koszt inżyniera kontraktu, inwestora zastępczego do </a:t>
            </a:r>
            <a:r>
              <a:rPr lang="pl-PL" dirty="0">
                <a:solidFill>
                  <a:srgbClr val="FF0000"/>
                </a:solidFill>
              </a:rPr>
              <a:t>7%</a:t>
            </a:r>
            <a:r>
              <a:rPr lang="pl-PL" dirty="0"/>
              <a:t> kosztów robót budowlanych i montażowych (kwalifikowalnych i niekwalifikowalnych);</a:t>
            </a:r>
          </a:p>
          <a:p>
            <a:pPr marL="342000" indent="-342900">
              <a:lnSpc>
                <a:spcPct val="114000"/>
              </a:lnSpc>
              <a:buFont typeface="+mj-lt"/>
              <a:buAutoNum type="arabicPeriod" startAt="9"/>
            </a:pPr>
            <a:r>
              <a:rPr lang="pl-PL" dirty="0"/>
              <a:t>koszt nadzoru autorskiego do </a:t>
            </a:r>
            <a:r>
              <a:rPr lang="pl-PL" dirty="0">
                <a:solidFill>
                  <a:srgbClr val="FF0000"/>
                </a:solidFill>
              </a:rPr>
              <a:t>15%</a:t>
            </a:r>
            <a:r>
              <a:rPr lang="pl-PL" dirty="0"/>
              <a:t> kosztów dokumentacji projektowej związanej   z realizowanym projektem;</a:t>
            </a:r>
          </a:p>
          <a:p>
            <a:pPr marL="0" indent="0">
              <a:lnSpc>
                <a:spcPct val="114000"/>
              </a:lnSpc>
              <a:buNone/>
            </a:pPr>
            <a:br>
              <a:rPr lang="pl-PL" dirty="0"/>
            </a:b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98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A43CF2-4B27-418F-BFBD-1F2030A0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Kwalifikowalności wydatków </a:t>
            </a:r>
            <a:br>
              <a:rPr lang="pl-PL" dirty="0"/>
            </a:br>
            <a:r>
              <a:rPr lang="pl-PL" dirty="0"/>
              <a:t>Działanie 2.12 Zrównoważona gospodarka wodna (4)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769EF-4FFE-4F93-B015-6FFB8A200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000" indent="-342900">
              <a:lnSpc>
                <a:spcPct val="114000"/>
              </a:lnSpc>
              <a:buFont typeface="+mj-lt"/>
              <a:buAutoNum type="arabicPeriod" startAt="10"/>
            </a:pPr>
            <a:r>
              <a:rPr lang="pl-PL" dirty="0"/>
              <a:t>koszty informacji i promocji w szczególności:</a:t>
            </a:r>
          </a:p>
          <a:p>
            <a:pPr marL="846000" indent="-342900">
              <a:lnSpc>
                <a:spcPct val="114000"/>
              </a:lnSpc>
              <a:buAutoNum type="alphaLcPeriod"/>
            </a:pPr>
            <a:r>
              <a:rPr lang="pl-PL" dirty="0"/>
              <a:t>przygotowanie lub aktualizacja informacji lub zakładki na stronie internetowej poświęconej projektowi,</a:t>
            </a:r>
          </a:p>
          <a:p>
            <a:pPr marL="846000" indent="-342900">
              <a:lnSpc>
                <a:spcPct val="114000"/>
              </a:lnSpc>
              <a:buFontTx/>
              <a:buAutoNum type="alphaLcPeriod"/>
            </a:pPr>
            <a:r>
              <a:rPr lang="pl-PL" dirty="0"/>
              <a:t>koszt usługi zleconej w zakresie prowadzenia konta w mediach społecznościowych,</a:t>
            </a:r>
          </a:p>
          <a:p>
            <a:pPr marL="846000" indent="-342900">
              <a:lnSpc>
                <a:spcPct val="114000"/>
              </a:lnSpc>
              <a:buFontTx/>
              <a:buAutoNum type="alphaLcPeriod"/>
            </a:pPr>
            <a:r>
              <a:rPr lang="pl-PL" dirty="0"/>
              <a:t>tablice informacyjne,</a:t>
            </a:r>
          </a:p>
          <a:p>
            <a:pPr marL="846000" indent="-342900">
              <a:lnSpc>
                <a:spcPct val="114000"/>
              </a:lnSpc>
              <a:buAutoNum type="alphaLcPeriod"/>
            </a:pPr>
            <a:r>
              <a:rPr lang="pl-PL" dirty="0"/>
              <a:t>plakaty informacyjne w miejscu realizacji projektu,</a:t>
            </a:r>
          </a:p>
          <a:p>
            <a:pPr marL="846000" indent="-342900">
              <a:lnSpc>
                <a:spcPct val="114000"/>
              </a:lnSpc>
              <a:buFontTx/>
              <a:buAutoNum type="alphaLcPeriod"/>
            </a:pPr>
            <a:r>
              <a:rPr lang="pl-PL" dirty="0"/>
              <a:t>organizacja wydarzeń informacyjnych lub działań komunikacyjnych np. z udziałem Komisji Europejskiej (w tym m.in. najem sali, zapewnienie nagłośnienia, zakup cateringu, zakup reklamy w mediach dot. wydarzenia itp.).</a:t>
            </a:r>
            <a:br>
              <a:rPr lang="pl-PL" dirty="0"/>
            </a:br>
            <a:endParaRPr lang="pl-PL" sz="1600" dirty="0"/>
          </a:p>
          <a:p>
            <a:pPr marL="0" lvl="0" indent="0">
              <a:lnSpc>
                <a:spcPct val="150000"/>
              </a:lnSpc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4C66C4-AB6E-4CC0-8E0B-F986E74768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126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1556</TotalTime>
  <Words>2076</Words>
  <Application>Microsoft Office PowerPoint</Application>
  <PresentationFormat>Niestandardowy</PresentationFormat>
  <Paragraphs>167</Paragraphs>
  <Slides>25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Arial</vt:lpstr>
      <vt:lpstr>Calibri</vt:lpstr>
      <vt:lpstr>Open Sans</vt:lpstr>
      <vt:lpstr>Motyw pakietu Office</vt:lpstr>
      <vt:lpstr>Kwalifikowalność wydatków. 2.12 Zrównoważona gospodarka wodna (zaopatrzenie w wodę pitną)</vt:lpstr>
      <vt:lpstr>Zmiany w zakresie kwalifikowalności wydatków (1)</vt:lpstr>
      <vt:lpstr>Zmiany w zakresie kwalifikowalności wydatków (2)</vt:lpstr>
      <vt:lpstr>Zmiany w zakresie kwalifikowalności wydatków (3)</vt:lpstr>
      <vt:lpstr>Zmiany w zakresie kwalifikowalności wydatków (4)</vt:lpstr>
      <vt:lpstr>Kwalifikowalności wydatków  Działanie 2.12 Zrównoważona gospodarka wodna (1)</vt:lpstr>
      <vt:lpstr>Kwalifikowalności wydatków  Działanie 2.12 Zrównoważona gospodarka wodna (2)</vt:lpstr>
      <vt:lpstr>Kwalifikowalności wydatków  Działanie 2.12 Zrównoważona gospodarka wodna (3)</vt:lpstr>
      <vt:lpstr>Kwalifikowalności wydatków  Działanie 2.12 Zrównoważona gospodarka wodna (4)</vt:lpstr>
      <vt:lpstr>Wydatki niekwalifikowalne Działanie 2.12 Zrównoważona gospodarka wodna (1)</vt:lpstr>
      <vt:lpstr>Wydatki niekwalifikowalne Działanie 2.12 Zrównoważona gospodarka wodna (2)</vt:lpstr>
      <vt:lpstr>Zasady przygotowania projektu budżetu (art.53 ust.3. lit.b. rozporządzenia ogólnego) Działanie 2.12 Zrównoważona gospodarka wodna (1)</vt:lpstr>
      <vt:lpstr>Zasady przygotowania projektu budżetu (art.53 ust.3. lit.b. rozporządzenia ogólnego) Działanie 2.12 Zrównoważona gospodarka wodna (2)</vt:lpstr>
      <vt:lpstr>Zasady przygotowania projektu budżetu (art.53 ust.3. lit.b. rozporządzenia ogólnego) Działanie 2.12 Zrównoważona gospodarka wodna (3)</vt:lpstr>
      <vt:lpstr>Zasady przygotowania projektu budżetu (art.53 ust.3. lit.b. rozporządzenia ogólnego) Działanie 2.12 Zrównoważona gospodarka wodna (4)</vt:lpstr>
      <vt:lpstr>Zasady przygotowania projektu budżetu (art.53 ust.3. lit.b. rozporządzenia ogólnego) Działanie 2.12 Zrównoważona gospodarka wodna (5)</vt:lpstr>
      <vt:lpstr>Zasady przygotowania projektu budżetu (art.53 ust.3. lit.b. rozporządzenia ogólnego) Działanie 2.12 Zrównoważona gospodarka wodna (6)</vt:lpstr>
      <vt:lpstr>Zasady przygotowania projektu budżetu (art.53 ust.3. lit.b. rozporządzenia ogólnego) Działanie 2.12 Zrównoważona gospodarka wodna (7)</vt:lpstr>
      <vt:lpstr>Zasady przygotowania projektu budżetu (art.53 ust.3. lit.b. rozporządzenia ogólnego) Działanie 2.12 Zrównoważona gospodarka wodna (8)</vt:lpstr>
      <vt:lpstr>Zasady przygotowania projektu budżetu (art.53 ust.3. lit.b. rozporządzenia ogólnego) Działanie 2.12 Zrównoważona gospodarka wodna (9)</vt:lpstr>
      <vt:lpstr>Zasady przygotowania projektu budżetu (art.53 ust.3. lit.b. rozporządzenia ogólnego) Działanie 2.12 Zrównoważona gospodarka wodna (10)</vt:lpstr>
      <vt:lpstr>Zasady przygotowania projektu budżetu (art.53 ust.3. lit.b. rozporządzenia ogólnego) Działanie 2.12 Zrównoważona gospodarka wodna (11)</vt:lpstr>
      <vt:lpstr>Zasady przygotowania projektu budżetu (art.53 ust.3. lit.b. rozporządzenia ogólnego) Działanie 2.12 Zrównoważona gospodarka wodna (12)</vt:lpstr>
      <vt:lpstr>Zasady przygotowania projektu budżetu (art.53 ust.3. lit.b. rozporządzenia ogólnego) Działanie 2.12 Zrównoważona gospodarka wodna (13)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Anikiej Katarzyna</cp:lastModifiedBy>
  <cp:revision>81</cp:revision>
  <cp:lastPrinted>2024-01-24T08:48:17Z</cp:lastPrinted>
  <dcterms:created xsi:type="dcterms:W3CDTF">2022-06-22T09:40:44Z</dcterms:created>
  <dcterms:modified xsi:type="dcterms:W3CDTF">2024-11-20T09:41:49Z</dcterms:modified>
</cp:coreProperties>
</file>