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7"/>
  </p:notesMasterIdLst>
  <p:sldIdLst>
    <p:sldId id="256" r:id="rId2"/>
    <p:sldId id="274" r:id="rId3"/>
    <p:sldId id="276" r:id="rId4"/>
    <p:sldId id="277" r:id="rId5"/>
    <p:sldId id="278" r:id="rId6"/>
    <p:sldId id="279" r:id="rId7"/>
    <p:sldId id="306" r:id="rId8"/>
    <p:sldId id="280" r:id="rId9"/>
    <p:sldId id="291" r:id="rId10"/>
    <p:sldId id="281" r:id="rId11"/>
    <p:sldId id="295" r:id="rId12"/>
    <p:sldId id="282" r:id="rId13"/>
    <p:sldId id="311" r:id="rId14"/>
    <p:sldId id="312" r:id="rId15"/>
    <p:sldId id="300" r:id="rId16"/>
    <p:sldId id="313" r:id="rId17"/>
    <p:sldId id="314" r:id="rId18"/>
    <p:sldId id="315" r:id="rId19"/>
    <p:sldId id="299" r:id="rId20"/>
    <p:sldId id="301" r:id="rId21"/>
    <p:sldId id="302" r:id="rId22"/>
    <p:sldId id="303" r:id="rId23"/>
    <p:sldId id="304" r:id="rId24"/>
    <p:sldId id="305" r:id="rId25"/>
    <p:sldId id="275" r:id="rId26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87" autoAdjust="0"/>
  </p:normalViewPr>
  <p:slideViewPr>
    <p:cSldViewPr showGuides="1">
      <p:cViewPr varScale="1">
        <p:scale>
          <a:sx n="99" d="100"/>
          <a:sy n="99" d="100"/>
        </p:scale>
        <p:origin x="1500" y="72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-1869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38"/>
    </p:cViewPr>
  </p:sorterViewPr>
  <p:notesViewPr>
    <p:cSldViewPr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20.11.2024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Odrębna umowa o dofinansowanie.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76704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62563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85037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76463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7761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Odrębna umowa o dofinansowanie.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7783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Odrębna umowa o dofinansowanie.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2654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Odrębna umowa o dofinansowanie.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8328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Odrębna umowa o dofinansowanie.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49595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Odrębna umowa o dofinansowanie.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45112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Odrębna umowa o dofinansowanie.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14515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87316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328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8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8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20.11.2024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12" name="Obraz 11" descr="Logo rocznicowe: 25 lat Samorządu Województwa Pomorskiego.">
            <a:extLst>
              <a:ext uri="{FF2B5EF4-FFF2-40B4-BE49-F238E27FC236}">
                <a16:creationId xmlns:a16="http://schemas.microsoft.com/office/drawing/2014/main" id="{EA3EF631-4EC4-4DF9-9F29-F25B4C6AE2E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0A228201-59AA-470F-B779-D4FECA3DF137}"/>
              </a:ext>
            </a:extLst>
          </p:cNvPr>
          <p:cNvSpPr/>
          <p:nvPr userDrawn="1"/>
        </p:nvSpPr>
        <p:spPr>
          <a:xfrm>
            <a:off x="1025525" y="1983572"/>
            <a:ext cx="8640763" cy="432127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7D00171-EF30-4814-B375-246769FD4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 descr="Obraz zawierający tekst&#10;&#10;Opis wygenerowany automatycznie">
            <a:extLst>
              <a:ext uri="{FF2B5EF4-FFF2-40B4-BE49-F238E27FC236}">
                <a16:creationId xmlns:a16="http://schemas.microsoft.com/office/drawing/2014/main" id="{2ABF63AC-8150-4C02-BE62-EBE0A03986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629EBDD-5340-4285-A47D-77B29466EF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5848" y="3411613"/>
            <a:ext cx="7920115" cy="1087764"/>
          </a:xfrm>
        </p:spPr>
        <p:txBody>
          <a:bodyPr anchor="t" anchorCtr="0">
            <a:normAutofit/>
          </a:bodyPr>
          <a:lstStyle>
            <a:lvl1pPr algn="ctr">
              <a:lnSpc>
                <a:spcPts val="4000"/>
              </a:lnSpc>
              <a:defRPr sz="3200"/>
            </a:lvl1pPr>
          </a:lstStyle>
          <a:p>
            <a:br>
              <a:rPr lang="pl-PL" dirty="0"/>
            </a:br>
            <a:r>
              <a:rPr lang="pl-PL" dirty="0"/>
              <a:t>Dziękuję za uwagę.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E08A69D8-E434-4799-8832-9915F4EB34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20.11.2024</a:t>
            </a:fld>
            <a:endParaRPr lang="pl-PL" dirty="0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E2649279-68AC-4F54-A880-75A79D7385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C169691-7357-4DDF-8437-CEB5E8C727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69B9B22B-67E4-4504-8A58-6D72DCD7A2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0BC155C9-2974-4950-B840-0E7ABDF714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C1C9A51C-3E9A-43B3-865C-E0B79CE15EF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AE3D26F0-CB23-476D-84AC-833FF583534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2C74DC5-C335-4B67-9BCD-34D60F57C6C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0F174CC1-CE15-4868-A9EE-2844EB32D55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580C7992-BAEE-4176-9AF5-42DA24B7599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BA86516E-B5E1-4DB3-981D-6523926A2A17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709B0195-39FE-4DB2-9F58-C6258A41F1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06B4110B-C953-4485-B94D-302AD469CB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8" name="Obraz 27">
            <a:extLst>
              <a:ext uri="{FF2B5EF4-FFF2-40B4-BE49-F238E27FC236}">
                <a16:creationId xmlns:a16="http://schemas.microsoft.com/office/drawing/2014/main" id="{7E3F8DBC-0D86-4A87-B80E-1209AC8C45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9" name="Obraz 28" descr="Logo rocznicowe: 25 lat Samorządu Województwa Pomorskiego.">
            <a:extLst>
              <a:ext uri="{FF2B5EF4-FFF2-40B4-BE49-F238E27FC236}">
                <a16:creationId xmlns:a16="http://schemas.microsoft.com/office/drawing/2014/main" id="{81D43660-ADF3-43C6-A90B-7E0A413FEDB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20.11.2024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6" name="Obraz 25" descr="Logo rocznicowe: 25 lat Samorządu Województwa Pomorskiego.">
            <a:extLst>
              <a:ext uri="{FF2B5EF4-FFF2-40B4-BE49-F238E27FC236}">
                <a16:creationId xmlns:a16="http://schemas.microsoft.com/office/drawing/2014/main" id="{26A9FA7C-9311-4E28-9148-0DF0D28C7CE9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20.11.2024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8" name="Obraz 7" descr="Logo rocznicowe: 25 lat Samorządu Województwa Pomorskiego.">
            <a:extLst>
              <a:ext uri="{FF2B5EF4-FFF2-40B4-BE49-F238E27FC236}">
                <a16:creationId xmlns:a16="http://schemas.microsoft.com/office/drawing/2014/main" id="{47461BC3-2B77-43FB-8BAB-EFD2EBB038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430" y="1050409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pic>
        <p:nvPicPr>
          <p:cNvPr id="7" name="Obraz 6" descr="Logo rocznicowe: 25 lat Samorządu Województwa Pomorskiego.">
            <a:extLst>
              <a:ext uri="{FF2B5EF4-FFF2-40B4-BE49-F238E27FC236}">
                <a16:creationId xmlns:a16="http://schemas.microsoft.com/office/drawing/2014/main" id="{8DAA9314-721F-4659-8D76-1CB0F3F0F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485" y="755501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Kwalifikowalność wydatków.</a:t>
            </a:r>
            <a:br>
              <a:rPr lang="pl-PL" dirty="0"/>
            </a:br>
            <a:r>
              <a:rPr lang="pl-PL" dirty="0"/>
              <a:t>2.12 Zrównoważona gospodarka wodna (zaopatrzenie w wodę pitną)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pl-PL" sz="1400" b="0" dirty="0"/>
              <a:t>Gdańsk, 22 listopada 2024 r.</a:t>
            </a: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</p:spPr>
        <p:txBody>
          <a:bodyPr>
            <a:normAutofit fontScale="90000"/>
          </a:bodyPr>
          <a:lstStyle/>
          <a:p>
            <a:r>
              <a:rPr lang="pl-PL" dirty="0"/>
              <a:t>Wydatki niekwalifikowalne</a:t>
            </a:r>
            <a:br>
              <a:rPr lang="pl-PL" dirty="0"/>
            </a:br>
            <a:r>
              <a:rPr lang="pl-PL" dirty="0"/>
              <a:t>Działanie 2.12 Zrównoważona gospodarka wodna (1)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pl-PL" b="1" dirty="0"/>
              <a:t>Wydatki niekwalifikowalne:</a:t>
            </a:r>
          </a:p>
          <a:p>
            <a:pPr marL="342900" lvl="0" indent="-342900">
              <a:lnSpc>
                <a:spcPct val="114000"/>
              </a:lnSpc>
              <a:buFont typeface="+mj-lt"/>
              <a:buAutoNum type="arabicPeriod"/>
            </a:pPr>
            <a:r>
              <a:rPr lang="pl-PL" dirty="0"/>
              <a:t>podatek od towarów i usług (VAT); </a:t>
            </a:r>
          </a:p>
          <a:p>
            <a:pPr marL="342900" lvl="0" indent="-342900">
              <a:lnSpc>
                <a:spcPct val="114000"/>
              </a:lnSpc>
              <a:buFont typeface="+mj-lt"/>
              <a:buAutoNum type="arabicPeriod"/>
            </a:pPr>
            <a:r>
              <a:rPr lang="pl-PL" dirty="0"/>
              <a:t>koszty pośrednie o których mowa w Podrozdziale 3.12 Wytycznych </a:t>
            </a:r>
            <a:r>
              <a:rPr lang="pl-PL" dirty="0" err="1"/>
              <a:t>MFiPR</a:t>
            </a:r>
            <a:r>
              <a:rPr lang="pl-PL" dirty="0"/>
              <a:t> dotyczących kwalifikowalności wydatków na lata 2021-2027;</a:t>
            </a:r>
          </a:p>
          <a:p>
            <a:pPr marL="342900" lvl="0" indent="-342900">
              <a:lnSpc>
                <a:spcPct val="114000"/>
              </a:lnSpc>
              <a:buFont typeface="+mj-lt"/>
              <a:buAutoNum type="arabicPeriod"/>
            </a:pPr>
            <a:r>
              <a:rPr lang="pl-PL" dirty="0"/>
              <a:t>koszty wynagrodzeń personelu bezpośredniego beneficjenta/partnerów;</a:t>
            </a:r>
          </a:p>
          <a:p>
            <a:pPr marL="342900" lvl="0" indent="-342900">
              <a:lnSpc>
                <a:spcPct val="114000"/>
              </a:lnSpc>
              <a:buFont typeface="+mj-lt"/>
              <a:buAutoNum type="arabicPeriod"/>
            </a:pPr>
            <a:r>
              <a:rPr lang="pl-PL" dirty="0"/>
              <a:t>koszty przyłączy wodociągowych;</a:t>
            </a:r>
          </a:p>
          <a:p>
            <a:pPr marL="342900" indent="-342900">
              <a:lnSpc>
                <a:spcPct val="114000"/>
              </a:lnSpc>
              <a:buFont typeface="+mj-lt"/>
              <a:buAutoNum type="arabicPeriod"/>
            </a:pPr>
            <a:r>
              <a:rPr lang="pl-PL" dirty="0"/>
              <a:t>koszty prac odtworzeniowych wykraczające poza stan pierwotny, zmieniających parametry techniczne infrastruktury;</a:t>
            </a:r>
          </a:p>
          <a:p>
            <a:pPr marL="342900" indent="-342900">
              <a:lnSpc>
                <a:spcPct val="114000"/>
              </a:lnSpc>
              <a:buFont typeface="+mj-lt"/>
              <a:buAutoNum type="arabicPeriod"/>
            </a:pPr>
            <a:r>
              <a:rPr lang="pl-PL" dirty="0"/>
              <a:t>koszty publikacji papierowych (np. druk albumów pamiątkowych, kalendarzy, folderów, ulotek) za wyjątkiem szczególnie uzasadnionych sytuacji np. publikacje papierowe skierowane do osób starszych i z niepełnosprawnościami;</a:t>
            </a:r>
          </a:p>
          <a:p>
            <a:pPr marL="342900" indent="-342900">
              <a:lnSpc>
                <a:spcPct val="114000"/>
              </a:lnSpc>
              <a:buFont typeface="+mj-lt"/>
              <a:buAutoNum type="arabicPeriod"/>
            </a:pPr>
            <a:endParaRPr lang="pl-PL" dirty="0"/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endParaRPr lang="pl-PL" dirty="0"/>
          </a:p>
          <a:p>
            <a:pPr marL="342900" lvl="0" indent="-342900">
              <a:buFont typeface="+mj-lt"/>
              <a:buAutoNum type="arabicPeriod"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06869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1043533"/>
            <a:ext cx="8640381" cy="1152128"/>
          </a:xfrm>
        </p:spPr>
        <p:txBody>
          <a:bodyPr>
            <a:normAutofit fontScale="90000"/>
          </a:bodyPr>
          <a:lstStyle/>
          <a:p>
            <a:r>
              <a:rPr lang="pl-PL" dirty="0"/>
              <a:t>Wydatki niekwalifikowalne</a:t>
            </a:r>
            <a:br>
              <a:rPr lang="pl-PL" dirty="0"/>
            </a:br>
            <a:r>
              <a:rPr lang="pl-PL" dirty="0"/>
              <a:t>Działanie 2.12 Zrównoważona gospodarka wodna (2)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2843733"/>
            <a:ext cx="8640382" cy="3816106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14000"/>
              </a:lnSpc>
              <a:spcBef>
                <a:spcPts val="1200"/>
              </a:spcBef>
              <a:buFont typeface="+mj-lt"/>
              <a:buAutoNum type="arabicPeriod" startAt="7"/>
            </a:pPr>
            <a:r>
              <a:rPr lang="pl-PL" dirty="0"/>
              <a:t>zakup wyposażenia i wartości niematerialnych i prawnych niepodlegających amortyzacji oraz nieujętych w ewidencji środków trwałych oraz wartości niematerialnych i prawnych;</a:t>
            </a:r>
          </a:p>
          <a:p>
            <a:pPr marL="342900" indent="-342900">
              <a:lnSpc>
                <a:spcPct val="114000"/>
              </a:lnSpc>
              <a:spcBef>
                <a:spcPts val="1200"/>
              </a:spcBef>
              <a:buFont typeface="+mj-lt"/>
              <a:buAutoNum type="arabicPeriod" startAt="7"/>
            </a:pPr>
            <a:r>
              <a:rPr lang="pl-PL" dirty="0"/>
              <a:t>wydatki wyszczególnione w Podrozdziale 2.3 Wytycznych MFiPR dotyczących kwalifikowalności wydatków na lata 2021-2027.</a:t>
            </a:r>
          </a:p>
          <a:p>
            <a:pPr marL="0" lvl="0" indent="0">
              <a:spcBef>
                <a:spcPts val="1200"/>
              </a:spcBef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652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500" dirty="0"/>
              <a:t>Zasady przygotowania projektu budżetu (art.53 ust.3. </a:t>
            </a:r>
            <a:r>
              <a:rPr lang="pl-PL" sz="2500" dirty="0" err="1"/>
              <a:t>lit.b</a:t>
            </a:r>
            <a:r>
              <a:rPr lang="pl-PL" sz="2500" dirty="0"/>
              <a:t>. rozporządzenia ogólnego)</a:t>
            </a:r>
            <a:br>
              <a:rPr lang="pl-PL" sz="2500" dirty="0"/>
            </a:br>
            <a:r>
              <a:rPr lang="pl-PL" sz="2500" dirty="0"/>
              <a:t>Działanie 2.12 Zrównoważona gospodarka wodna (1)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3131765"/>
            <a:ext cx="8640382" cy="3528074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pl-PL" dirty="0"/>
              <a:t>Projekt, którego łączny koszt wyrażony w PLN nie przekracza </a:t>
            </a:r>
            <a:r>
              <a:rPr lang="pl-PL" b="1" dirty="0"/>
              <a:t>200 tys. EUR </a:t>
            </a:r>
            <a:r>
              <a:rPr lang="pl-PL" dirty="0"/>
              <a:t>w dniu zawarcia umowy o dofinansowanie projektu (do przeliczenia łącznego kosztu projektu stosuje się kurs Europejskiego Banku Centralnego z przedostatniego dnia kwotowania Komisji Europejskiej w miesiącu poprzedzającym miesiąc, w którym ogłoszono nabór) </a:t>
            </a:r>
            <a:r>
              <a:rPr lang="pl-PL" b="1" dirty="0"/>
              <a:t>rozliczany jest obligatoryjnie za pomocą uproszczonych metod rozliczania </a:t>
            </a:r>
            <a:br>
              <a:rPr lang="pl-PL" b="1" dirty="0"/>
            </a:br>
            <a:r>
              <a:rPr lang="pl-PL" b="1" dirty="0"/>
              <a:t>w oparciu o art. 53 ust. 3 lit. b rozporządzenia ogólnego, tj. projekt budżetu ustalany indywidualnie i uzgadniany ex </a:t>
            </a:r>
            <a:r>
              <a:rPr lang="pl-PL" b="1" dirty="0" err="1"/>
              <a:t>ante</a:t>
            </a:r>
            <a:r>
              <a:rPr lang="pl-PL" b="1" dirty="0"/>
              <a:t>. </a:t>
            </a: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72557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583857"/>
          </a:xfrm>
        </p:spPr>
        <p:txBody>
          <a:bodyPr>
            <a:noAutofit/>
          </a:bodyPr>
          <a:lstStyle/>
          <a:p>
            <a:r>
              <a:rPr lang="pl-PL" sz="2500" dirty="0"/>
              <a:t>Zasady przygotowania projektu budżetu (art.53 ust.3. </a:t>
            </a:r>
            <a:r>
              <a:rPr lang="pl-PL" sz="2500" dirty="0" err="1"/>
              <a:t>lit.b</a:t>
            </a:r>
            <a:r>
              <a:rPr lang="pl-PL" sz="2500" dirty="0"/>
              <a:t>. rozporządzenia ogólnego)</a:t>
            </a:r>
            <a:br>
              <a:rPr lang="pl-PL" sz="2500" dirty="0"/>
            </a:br>
            <a:r>
              <a:rPr lang="pl-PL" sz="2500" dirty="0"/>
              <a:t>Działanie 2.12 Zrównoważona gospodarka wodna (2)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2627709"/>
            <a:ext cx="8640382" cy="403213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lnSpc>
                <a:spcPct val="114000"/>
              </a:lnSpc>
              <a:spcBef>
                <a:spcPts val="1200"/>
              </a:spcBef>
              <a:buNone/>
            </a:pPr>
            <a:r>
              <a:rPr lang="pl-PL" dirty="0"/>
              <a:t>Wnioskodawca przygotowuje budżet projektu w oparciu o </a:t>
            </a:r>
            <a:r>
              <a:rPr lang="pl-PL" b="1" dirty="0"/>
              <a:t>kwoty poszczególnych zadań</a:t>
            </a:r>
            <a:r>
              <a:rPr lang="pl-PL" dirty="0"/>
              <a:t>, których staranną oraz rzetelną kalkulację kosztów należy </a:t>
            </a:r>
            <a:r>
              <a:rPr lang="pl-PL" b="1" dirty="0"/>
              <a:t>zawrzeć w Opisie </a:t>
            </a:r>
            <a:br>
              <a:rPr lang="pl-PL" b="1" dirty="0"/>
            </a:br>
            <a:r>
              <a:rPr lang="pl-PL" b="1" dirty="0"/>
              <a:t>i uzasadnieniu zadania</a:t>
            </a:r>
            <a:r>
              <a:rPr lang="pl-PL" dirty="0"/>
              <a:t>. </a:t>
            </a:r>
          </a:p>
          <a:p>
            <a:pPr marL="0" indent="0">
              <a:lnSpc>
                <a:spcPct val="114000"/>
              </a:lnSpc>
              <a:spcBef>
                <a:spcPts val="1200"/>
              </a:spcBef>
              <a:buNone/>
            </a:pPr>
            <a:r>
              <a:rPr lang="pl-PL" dirty="0"/>
              <a:t>Na całkowitą wartość projektu składa się </a:t>
            </a:r>
            <a:r>
              <a:rPr lang="pl-PL" b="1" dirty="0"/>
              <a:t>suma wartości wszystkich zadań projektu.</a:t>
            </a: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5323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439841"/>
          </a:xfrm>
        </p:spPr>
        <p:txBody>
          <a:bodyPr>
            <a:noAutofit/>
          </a:bodyPr>
          <a:lstStyle/>
          <a:p>
            <a:r>
              <a:rPr lang="pl-PL" sz="2400" dirty="0"/>
              <a:t>Zasady przygotowania projektu budżetu (art.53 ust.3. </a:t>
            </a:r>
            <a:r>
              <a:rPr lang="pl-PL" sz="2400" dirty="0" err="1"/>
              <a:t>lit.b</a:t>
            </a:r>
            <a:r>
              <a:rPr lang="pl-PL" sz="2400" dirty="0"/>
              <a:t>. rozporządzenia ogólnego)</a:t>
            </a:r>
            <a:br>
              <a:rPr lang="pl-PL" sz="2400" dirty="0"/>
            </a:br>
            <a:r>
              <a:rPr lang="pl-PL" sz="2400" dirty="0"/>
              <a:t>Działanie 2.12 Zrównoważona gospodarka wodna (3)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2483693"/>
            <a:ext cx="8640382" cy="417614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lnSpc>
                <a:spcPct val="114000"/>
              </a:lnSpc>
              <a:buNone/>
            </a:pPr>
            <a:r>
              <a:rPr lang="pl-PL" dirty="0"/>
              <a:t>Wnioskodawca z należytą starannością ustala zadania oraz ich zakres w oparciu </a:t>
            </a:r>
            <a:br>
              <a:rPr lang="pl-PL" dirty="0"/>
            </a:br>
            <a:r>
              <a:rPr lang="pl-PL" dirty="0"/>
              <a:t>o planowane zamówienia. 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pl-PL" dirty="0"/>
              <a:t>Zadanie rozumie się jako </a:t>
            </a:r>
            <a:r>
              <a:rPr lang="pl-PL" b="1" dirty="0"/>
              <a:t>najmniejszą, niepodzielną część zakresu projektu</a:t>
            </a:r>
            <a:r>
              <a:rPr lang="pl-PL" dirty="0"/>
              <a:t>, którą należy scharakteryzować co do przedmiotu i określić jej parametry liczbowe (np. powierzchnia/ liczba sztuk/itp.). 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pl-PL" dirty="0"/>
              <a:t>Zadanie stanowi moduł, w ramach którego </a:t>
            </a:r>
            <a:r>
              <a:rPr lang="pl-PL" b="1" dirty="0"/>
              <a:t>nie można będzie dokonywać zmian. 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pl-PL" sz="2800" b="1" dirty="0">
                <a:solidFill>
                  <a:srgbClr val="FF0000"/>
                </a:solidFill>
              </a:rPr>
              <a:t>1 zadanie = 1 zamówienie = 1 kwota ryczałtowa </a:t>
            </a:r>
            <a:endParaRPr lang="pl-PL" sz="2800" u="sng" dirty="0">
              <a:solidFill>
                <a:srgbClr val="FF0000"/>
              </a:solidFill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02469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583857"/>
          </a:xfrm>
        </p:spPr>
        <p:txBody>
          <a:bodyPr>
            <a:noAutofit/>
          </a:bodyPr>
          <a:lstStyle/>
          <a:p>
            <a:r>
              <a:rPr lang="pl-PL" sz="2400" dirty="0"/>
              <a:t>Zasady przygotowania projektu budżetu (art.53 ust.3. </a:t>
            </a:r>
            <a:r>
              <a:rPr lang="pl-PL" sz="2400" dirty="0" err="1"/>
              <a:t>lit.b</a:t>
            </a:r>
            <a:r>
              <a:rPr lang="pl-PL" sz="2400" dirty="0"/>
              <a:t>. rozporządzenia ogólnego)</a:t>
            </a:r>
            <a:br>
              <a:rPr lang="pl-PL" sz="2400" dirty="0"/>
            </a:br>
            <a:r>
              <a:rPr lang="pl-PL" sz="2400" dirty="0"/>
              <a:t>Działanie 2.12 Zrównoważona gospodarka wodna (4)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2627709"/>
            <a:ext cx="8640382" cy="4032130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pl-PL" b="1" dirty="0"/>
              <a:t>Określenie wartości kwoty ryczałtowej</a:t>
            </a:r>
            <a:br>
              <a:rPr lang="pl-PL" b="1" dirty="0"/>
            </a:br>
            <a:r>
              <a:rPr lang="pl-PL" b="1" dirty="0"/>
              <a:t>PRZED PRZYGOTOWANIEM WNIOSKU APLIKACYJNEGO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pl-PL" dirty="0"/>
              <a:t>Określenie wartości kwoty ryczałtowej dla zadania odbywa się na podstawie: </a:t>
            </a:r>
          </a:p>
          <a:p>
            <a:pPr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dirty="0"/>
              <a:t>kosztorysów inwestorskich przygotowanych przez osoby uprawnione                       na potrzeby dokumentacji budowlanej; 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pl-PL" b="1" dirty="0"/>
              <a:t>lub </a:t>
            </a:r>
            <a:endParaRPr lang="pl-PL" dirty="0"/>
          </a:p>
          <a:p>
            <a:pPr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dirty="0"/>
              <a:t>dokonanej analizy ofert potencjalnych wykonawców zamówienia (minimum </a:t>
            </a:r>
            <a:br>
              <a:rPr lang="pl-PL" dirty="0"/>
            </a:br>
            <a:r>
              <a:rPr lang="pl-PL" dirty="0"/>
              <a:t>3 oferty najkorzystniejsze rynkowo). </a:t>
            </a:r>
          </a:p>
          <a:p>
            <a:pPr marL="0" indent="0">
              <a:lnSpc>
                <a:spcPct val="150000"/>
              </a:lnSpc>
              <a:buNone/>
            </a:pPr>
            <a:endParaRPr lang="pl-PL" b="1" u="sng" dirty="0"/>
          </a:p>
          <a:p>
            <a:pPr marL="0" indent="0">
              <a:lnSpc>
                <a:spcPct val="150000"/>
              </a:lnSpc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75215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439841"/>
          </a:xfrm>
        </p:spPr>
        <p:txBody>
          <a:bodyPr>
            <a:noAutofit/>
          </a:bodyPr>
          <a:lstStyle/>
          <a:p>
            <a:r>
              <a:rPr lang="pl-PL" sz="2500" dirty="0"/>
              <a:t>Zasady przygotowania projektu budżetu (art.53 ust.3. </a:t>
            </a:r>
            <a:r>
              <a:rPr lang="pl-PL" sz="2500" dirty="0" err="1"/>
              <a:t>lit.b</a:t>
            </a:r>
            <a:r>
              <a:rPr lang="pl-PL" sz="2500" dirty="0"/>
              <a:t>. rozporządzenia ogólnego)</a:t>
            </a:r>
            <a:br>
              <a:rPr lang="pl-PL" sz="2500" dirty="0"/>
            </a:br>
            <a:r>
              <a:rPr lang="pl-PL" sz="2500" dirty="0"/>
              <a:t>Działanie 2.12 Zrównoważona gospodarka wodna (5)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2771725"/>
            <a:ext cx="8640382" cy="38881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>
              <a:lnSpc>
                <a:spcPct val="114000"/>
              </a:lnSpc>
              <a:buNone/>
            </a:pPr>
            <a:r>
              <a:rPr lang="pl-PL" dirty="0"/>
              <a:t>Wnioskodawca powinien </a:t>
            </a:r>
            <a:r>
              <a:rPr lang="pl-PL" b="1" dirty="0"/>
              <a:t>upublicznić opis przedmiotu zamówienia wraz </a:t>
            </a:r>
            <a:br>
              <a:rPr lang="pl-PL" b="1" dirty="0"/>
            </a:br>
            <a:r>
              <a:rPr lang="pl-PL" b="1" dirty="0"/>
              <a:t>z zapytaniem o cenę </a:t>
            </a:r>
            <a:r>
              <a:rPr lang="pl-PL" dirty="0"/>
              <a:t>na swojej stronie internetowej </a:t>
            </a:r>
            <a:r>
              <a:rPr lang="pl-PL" b="1" dirty="0"/>
              <a:t>lub skierować zapytanie o cenę wraz z opisem przedmiotu zamówienia do potencjalnych wykonawców</a:t>
            </a:r>
            <a:r>
              <a:rPr lang="pl-PL" dirty="0"/>
              <a:t>. 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pl-PL" dirty="0"/>
              <a:t>Wnioskodawca może wykorzystać cenniki pozyskane ze stron internetowych wykonawców. </a:t>
            </a:r>
          </a:p>
          <a:p>
            <a:pPr marL="0" indent="0">
              <a:lnSpc>
                <a:spcPct val="114000"/>
              </a:lnSpc>
              <a:buNone/>
            </a:pPr>
            <a:endParaRPr lang="pl-PL" dirty="0"/>
          </a:p>
          <a:p>
            <a:pPr marL="0" indent="0">
              <a:lnSpc>
                <a:spcPct val="114000"/>
              </a:lnSpc>
              <a:buNone/>
            </a:pPr>
            <a:r>
              <a:rPr lang="pl-PL" b="1" dirty="0">
                <a:solidFill>
                  <a:srgbClr val="FF0000"/>
                </a:solidFill>
              </a:rPr>
              <a:t>Wnioskodawca musi udokumentować wydatki na etapie oceny wykonalności projektu.</a:t>
            </a:r>
          </a:p>
          <a:p>
            <a:pPr marL="0" indent="0">
              <a:lnSpc>
                <a:spcPct val="150000"/>
              </a:lnSpc>
              <a:buNone/>
            </a:pPr>
            <a:endParaRPr lang="pl-PL" b="1" u="sng" dirty="0"/>
          </a:p>
          <a:p>
            <a:pPr marL="0" indent="0">
              <a:lnSpc>
                <a:spcPct val="150000"/>
              </a:lnSpc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4089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439841"/>
          </a:xfrm>
        </p:spPr>
        <p:txBody>
          <a:bodyPr>
            <a:noAutofit/>
          </a:bodyPr>
          <a:lstStyle/>
          <a:p>
            <a:r>
              <a:rPr lang="pl-PL" sz="2500" dirty="0"/>
              <a:t>Zasady przygotowania projektu budżetu (art.53 ust.3. </a:t>
            </a:r>
            <a:r>
              <a:rPr lang="pl-PL" sz="2500" dirty="0" err="1"/>
              <a:t>lit.b</a:t>
            </a:r>
            <a:r>
              <a:rPr lang="pl-PL" sz="2500" dirty="0"/>
              <a:t>. rozporządzenia ogólnego)</a:t>
            </a:r>
            <a:br>
              <a:rPr lang="pl-PL" sz="2500" dirty="0"/>
            </a:br>
            <a:r>
              <a:rPr lang="pl-PL" sz="2500" dirty="0"/>
              <a:t>Działanie 2.12 Zrównoważona gospodarka wodna (6)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2483693"/>
            <a:ext cx="8640382" cy="4176146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pl-PL" b="1" dirty="0"/>
              <a:t>Opis przedmiotu zamówienia opublikowany lub wysłany do potencjalnych wykonawców musi być:</a:t>
            </a:r>
          </a:p>
          <a:p>
            <a:pPr marL="514350" indent="-514350">
              <a:lnSpc>
                <a:spcPct val="114000"/>
              </a:lnSpc>
              <a:buFont typeface="+mj-lt"/>
              <a:buAutoNum type="arabicPeriod"/>
            </a:pPr>
            <a:r>
              <a:rPr lang="pl-PL" dirty="0"/>
              <a:t>zgodny z zakresem danego zadania; </a:t>
            </a:r>
          </a:p>
          <a:p>
            <a:pPr marL="514350" indent="-514350">
              <a:lnSpc>
                <a:spcPct val="114000"/>
              </a:lnSpc>
              <a:buFont typeface="+mj-lt"/>
              <a:buAutoNum type="arabicPeriod"/>
            </a:pPr>
            <a:r>
              <a:rPr lang="pl-PL" dirty="0"/>
              <a:t>jednoznaczny i wyczerpujący; </a:t>
            </a:r>
          </a:p>
          <a:p>
            <a:pPr marL="514350" indent="-514350">
              <a:lnSpc>
                <a:spcPct val="114000"/>
              </a:lnSpc>
              <a:buFont typeface="+mj-lt"/>
              <a:buAutoNum type="arabicPeriod"/>
            </a:pPr>
            <a:r>
              <a:rPr lang="pl-PL" dirty="0"/>
              <a:t>sporządzony za pomocą dokładnych i zrozumiałych określeń; </a:t>
            </a:r>
          </a:p>
          <a:p>
            <a:pPr marL="514350" indent="-514350">
              <a:lnSpc>
                <a:spcPct val="114000"/>
              </a:lnSpc>
              <a:buFont typeface="+mj-lt"/>
              <a:buAutoNum type="arabicPeriod"/>
            </a:pPr>
            <a:r>
              <a:rPr lang="pl-PL" dirty="0"/>
              <a:t>uwzględniający wszystkie wymagania i okoliczności mogące mieć wpływ na sporządzenie oferty. 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pl-PL" dirty="0"/>
              <a:t>Najkorzystniejsza oferta to ta, która przedstawia </a:t>
            </a:r>
            <a:r>
              <a:rPr lang="pl-PL" b="1" dirty="0"/>
              <a:t>najkorzystniejszy bilans ceny lub kosztu i innych kryteriów odnoszących się do przedmiotu zamówienia </a:t>
            </a:r>
            <a:r>
              <a:rPr lang="pl-PL" dirty="0"/>
              <a:t>albo oferta z </a:t>
            </a:r>
            <a:r>
              <a:rPr lang="pl-PL" b="1" dirty="0"/>
              <a:t>najniższą ceną </a:t>
            </a:r>
            <a:r>
              <a:rPr lang="pl-PL" dirty="0"/>
              <a:t>lub kosztem, gdy jedynym kryterium oceny jest cena lub koszt. </a:t>
            </a:r>
          </a:p>
          <a:p>
            <a:pPr marL="0" indent="0" algn="ctr">
              <a:buNone/>
            </a:pP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pl-PL" b="1" u="sng" dirty="0"/>
          </a:p>
          <a:p>
            <a:pPr marL="0" indent="0">
              <a:lnSpc>
                <a:spcPct val="150000"/>
              </a:lnSpc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769239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439841"/>
          </a:xfrm>
        </p:spPr>
        <p:txBody>
          <a:bodyPr>
            <a:noAutofit/>
          </a:bodyPr>
          <a:lstStyle/>
          <a:p>
            <a:r>
              <a:rPr lang="pl-PL" sz="2500" dirty="0"/>
              <a:t>Zasady przygotowania projektu budżetu (art.53 ust.3. </a:t>
            </a:r>
            <a:r>
              <a:rPr lang="pl-PL" sz="2500" dirty="0" err="1"/>
              <a:t>lit.b</a:t>
            </a:r>
            <a:r>
              <a:rPr lang="pl-PL" sz="2500" dirty="0"/>
              <a:t>. rozporządzenia ogólnego)</a:t>
            </a:r>
            <a:br>
              <a:rPr lang="pl-PL" sz="2500" dirty="0"/>
            </a:br>
            <a:r>
              <a:rPr lang="pl-PL" sz="2500" dirty="0"/>
              <a:t>Działanie 2.12 Zrównoważona gospodarka wodna (7)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2411685"/>
            <a:ext cx="8640382" cy="424815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lnSpc>
                <a:spcPct val="114000"/>
              </a:lnSpc>
              <a:buNone/>
            </a:pPr>
            <a:r>
              <a:rPr lang="pl-PL" dirty="0"/>
              <a:t>Wnioskodawca ma obowiązek przechowywać, </a:t>
            </a:r>
            <a:r>
              <a:rPr lang="pl-PL" b="1" dirty="0"/>
              <a:t>zgodnie z umową o dofinansowanie</a:t>
            </a:r>
            <a:r>
              <a:rPr lang="pl-PL" b="1" u="sng" dirty="0"/>
              <a:t>, </a:t>
            </a:r>
            <a:r>
              <a:rPr lang="pl-PL" dirty="0"/>
              <a:t>następujące dokumenty:</a:t>
            </a:r>
          </a:p>
          <a:p>
            <a:pPr marL="514350" indent="-514350">
              <a:lnSpc>
                <a:spcPct val="114000"/>
              </a:lnSpc>
              <a:buAutoNum type="arabicPeriod"/>
            </a:pPr>
            <a:r>
              <a:rPr lang="pl-PL" dirty="0"/>
              <a:t>opis przedmiotu zamówienia; </a:t>
            </a:r>
          </a:p>
          <a:p>
            <a:pPr marL="514350" indent="-514350">
              <a:lnSpc>
                <a:spcPct val="114000"/>
              </a:lnSpc>
              <a:buAutoNum type="arabicPeriod"/>
            </a:pPr>
            <a:r>
              <a:rPr lang="pl-PL" dirty="0"/>
              <a:t>potwierdzenie opublikowania lub wysłania opisu przedmiotu zamówienia  do potencjalnych wykonawców;</a:t>
            </a:r>
          </a:p>
          <a:p>
            <a:pPr marL="514350" indent="-514350">
              <a:lnSpc>
                <a:spcPct val="114000"/>
              </a:lnSpc>
              <a:buAutoNum type="arabicPeriod"/>
            </a:pPr>
            <a:r>
              <a:rPr lang="pl-PL" dirty="0"/>
              <a:t>kosztorys inwestorski </a:t>
            </a:r>
            <a:r>
              <a:rPr lang="pl-PL" u="sng" dirty="0"/>
              <a:t>LUB</a:t>
            </a:r>
            <a:r>
              <a:rPr lang="pl-PL" dirty="0"/>
              <a:t> analizę min 3 ofert (wraz ze złożonymi ofertami).</a:t>
            </a:r>
          </a:p>
          <a:p>
            <a:pPr marL="0" indent="0">
              <a:lnSpc>
                <a:spcPct val="150000"/>
              </a:lnSpc>
              <a:buNone/>
            </a:pPr>
            <a:endParaRPr lang="pl-PL" u="sng" dirty="0"/>
          </a:p>
          <a:p>
            <a:pPr marL="0" indent="0">
              <a:lnSpc>
                <a:spcPct val="150000"/>
              </a:lnSpc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951587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583857"/>
          </a:xfrm>
        </p:spPr>
        <p:txBody>
          <a:bodyPr>
            <a:noAutofit/>
          </a:bodyPr>
          <a:lstStyle/>
          <a:p>
            <a:r>
              <a:rPr lang="pl-PL" sz="2500" dirty="0"/>
              <a:t>Zasady przygotowania projektu budżetu (art.53 ust.3. </a:t>
            </a:r>
            <a:r>
              <a:rPr lang="pl-PL" sz="2500" dirty="0" err="1"/>
              <a:t>lit.b</a:t>
            </a:r>
            <a:r>
              <a:rPr lang="pl-PL" sz="2500" dirty="0"/>
              <a:t>. rozporządzenia ogólnego)</a:t>
            </a:r>
            <a:br>
              <a:rPr lang="pl-PL" sz="2500" dirty="0"/>
            </a:br>
            <a:r>
              <a:rPr lang="pl-PL" sz="2500" dirty="0"/>
              <a:t>Działanie 2.12 Zrównoważona gospodarka wodna (8)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7027" y="2771725"/>
            <a:ext cx="8640382" cy="3888114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pl-PL" b="1" dirty="0"/>
              <a:t>Miernik wykonania zadania </a:t>
            </a:r>
          </a:p>
          <a:p>
            <a:pPr marL="0" indent="0" algn="ctr">
              <a:lnSpc>
                <a:spcPct val="114000"/>
              </a:lnSpc>
              <a:buNone/>
            </a:pPr>
            <a:r>
              <a:rPr lang="pl-PL" b="1" dirty="0"/>
              <a:t>1 zadanie = 1 kwota ryczałtowa = 1 miernik 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pl-PL" dirty="0"/>
              <a:t>Do każdego zadania Wnioskodawca przypisuje </a:t>
            </a:r>
            <a:r>
              <a:rPr lang="pl-PL" b="1" dirty="0"/>
              <a:t>jeden miernik wraz z określeniem jego wartości</a:t>
            </a:r>
            <a:r>
              <a:rPr lang="pl-PL" dirty="0"/>
              <a:t>, zgodnie z przedmiotem i charakterem zadania. Miernik rozumiany jest jako narzędzie pomiarowe, które odzwierciedla istotę i zakres zadania oraz służy jednoznacznemu stwierdzeniu, czy Wnioskodawca/Beneficjent zrealizował zaplanowane zadanie w całości.</a:t>
            </a:r>
          </a:p>
          <a:p>
            <a:pPr marL="0" indent="0" algn="ctr">
              <a:lnSpc>
                <a:spcPct val="114000"/>
              </a:lnSpc>
              <a:buNone/>
            </a:pPr>
            <a:r>
              <a:rPr lang="pl-PL" b="1" dirty="0"/>
              <a:t>Miernik nie może być zdefiniowany w sposób zbyt ogólny</a:t>
            </a:r>
            <a:r>
              <a:rPr lang="pl-PL" dirty="0"/>
              <a:t>. </a:t>
            </a:r>
          </a:p>
          <a:p>
            <a:pPr marL="0" indent="0">
              <a:lnSpc>
                <a:spcPct val="150000"/>
              </a:lnSpc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7981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434" y="906463"/>
            <a:ext cx="8640381" cy="1080001"/>
          </a:xfrm>
        </p:spPr>
        <p:txBody>
          <a:bodyPr>
            <a:normAutofit/>
          </a:bodyPr>
          <a:lstStyle/>
          <a:p>
            <a:r>
              <a:rPr lang="pl-PL" sz="2500" dirty="0"/>
              <a:t>Zmiany w zakresie kwalifikowalności wydatków (1)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pl-PL" b="1" dirty="0"/>
              <a:t>Zmiana podejścia w zakresie stosowania zasady zakazującego podwójnego dofinansowania.</a:t>
            </a:r>
            <a:endParaRPr lang="pl-PL" dirty="0"/>
          </a:p>
          <a:p>
            <a:pPr marL="0" indent="0">
              <a:lnSpc>
                <a:spcPct val="114000"/>
              </a:lnSpc>
              <a:buNone/>
            </a:pPr>
            <a:r>
              <a:rPr lang="pl-PL" dirty="0"/>
              <a:t>Podwójne dofinansowanie oznacza w szczególności: 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pl-PL" dirty="0"/>
              <a:t>więcej niż jednokrotne przedstawienie do rozliczenia tego samego wydatku albo tej samej części wydatku </a:t>
            </a:r>
            <a:r>
              <a:rPr lang="pl-PL" b="1" dirty="0"/>
              <a:t>ze środków UE </a:t>
            </a:r>
            <a:r>
              <a:rPr lang="pl-PL" dirty="0"/>
              <a:t>w jakiejkolwiek formie (w szczególności dotacji, pożyczki, gwarancji/poręczenia).</a:t>
            </a:r>
          </a:p>
          <a:p>
            <a:pPr marL="0" indent="0">
              <a:lnSpc>
                <a:spcPct val="114000"/>
              </a:lnSpc>
              <a:spcBef>
                <a:spcPts val="2400"/>
              </a:spcBef>
              <a:buNone/>
            </a:pPr>
            <a:r>
              <a:rPr lang="pl-PL" dirty="0"/>
              <a:t>Zmiana: </a:t>
            </a:r>
          </a:p>
          <a:p>
            <a:pPr>
              <a:lnSpc>
                <a:spcPct val="114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pl-PL" dirty="0"/>
              <a:t>brak cezury czasowej,</a:t>
            </a:r>
          </a:p>
          <a:p>
            <a:pPr>
              <a:lnSpc>
                <a:spcPct val="114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pl-PL" dirty="0"/>
              <a:t>wyłącznie ze środków UE.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69317679-5024-47D9-BB77-227D47D08D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29927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511849"/>
          </a:xfrm>
        </p:spPr>
        <p:txBody>
          <a:bodyPr>
            <a:noAutofit/>
          </a:bodyPr>
          <a:lstStyle/>
          <a:p>
            <a:r>
              <a:rPr lang="pl-PL" sz="2400" dirty="0"/>
              <a:t>Zasady przygotowania projektu budżetu (art.53 ust.3. </a:t>
            </a:r>
            <a:r>
              <a:rPr lang="pl-PL" sz="2400" dirty="0" err="1"/>
              <a:t>lit.b</a:t>
            </a:r>
            <a:r>
              <a:rPr lang="pl-PL" sz="2400" dirty="0"/>
              <a:t>. rozporządzenia ogólnego)</a:t>
            </a:r>
            <a:br>
              <a:rPr lang="pl-PL" sz="2400" dirty="0"/>
            </a:br>
            <a:r>
              <a:rPr lang="pl-PL" sz="2400" dirty="0"/>
              <a:t>Działanie 2.12 Zrównoważona gospodarka wodna (9)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2627709"/>
            <a:ext cx="8640382" cy="4032130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Aft>
                <a:spcPts val="3000"/>
              </a:spcAft>
              <a:buNone/>
            </a:pPr>
            <a:r>
              <a:rPr lang="pl-PL" dirty="0"/>
              <a:t>W odniesieniu do każdego miernika należy wskazać </a:t>
            </a:r>
            <a:r>
              <a:rPr lang="pl-PL" b="1" dirty="0"/>
              <a:t>adekwatne dokumenty lub inne dowody</a:t>
            </a:r>
            <a:r>
              <a:rPr lang="pl-PL" dirty="0"/>
              <a:t>, na podstawie których można zweryfikować, czy </a:t>
            </a:r>
            <a:r>
              <a:rPr lang="pl-PL" b="1" dirty="0"/>
              <a:t>miernik został osiągnięty</a:t>
            </a:r>
            <a:r>
              <a:rPr lang="pl-PL" dirty="0"/>
              <a:t>, np. protokół odbioru, dowód księgowy nabycia towaru, specyfikacje, dokumentacja techniczna, licencje, dokumentacja powykonawcza, dokumentacja fotograficzna, ewidencja środków trwałych/ewidencja wyposażenia itp. 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pl-PL" dirty="0"/>
              <a:t>Na etapie rozliczania mierników i całego projektu Beneficjent będzie zobowiązany do załączenia w/w dokumentów w systemie teleinformatycznym </a:t>
            </a:r>
            <a:r>
              <a:rPr lang="pl-PL" b="1" dirty="0"/>
              <a:t>CST2021</a:t>
            </a:r>
            <a:r>
              <a:rPr lang="pl-PL" dirty="0"/>
              <a:t>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09198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583857"/>
          </a:xfrm>
        </p:spPr>
        <p:txBody>
          <a:bodyPr>
            <a:noAutofit/>
          </a:bodyPr>
          <a:lstStyle/>
          <a:p>
            <a:r>
              <a:rPr lang="pl-PL" sz="2400" dirty="0"/>
              <a:t>Zasady przygotowania projektu budżetu (art.53 ust.3. </a:t>
            </a:r>
            <a:r>
              <a:rPr lang="pl-PL" sz="2400" dirty="0" err="1"/>
              <a:t>lit.b</a:t>
            </a:r>
            <a:r>
              <a:rPr lang="pl-PL" sz="2400" dirty="0"/>
              <a:t>. rozporządzenia ogólnego)</a:t>
            </a:r>
            <a:br>
              <a:rPr lang="pl-PL" sz="2400" dirty="0"/>
            </a:br>
            <a:r>
              <a:rPr lang="pl-PL" sz="2400" dirty="0"/>
              <a:t>Działanie 2.12 Zrównoważona gospodarka wodna (10)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2843733"/>
            <a:ext cx="8640382" cy="3816106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pl-PL" b="1" dirty="0"/>
              <a:t>Wykonanie zadania </a:t>
            </a:r>
            <a:endParaRPr lang="pl-PL" dirty="0"/>
          </a:p>
          <a:p>
            <a:pPr marL="0" indent="0">
              <a:lnSpc>
                <a:spcPct val="114000"/>
              </a:lnSpc>
              <a:buNone/>
            </a:pPr>
            <a:r>
              <a:rPr lang="pl-PL" dirty="0"/>
              <a:t>Całkowite lub częściowe niezrealizowanie zadania i tym samym nieosiągnięcie wartości miernika spowoduje, że kwota ryczałtowa zostanie uznana za niekwalifikowalną. 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pl-PL" dirty="0"/>
              <a:t>Ponadto w przypadku rażąco niskiej jakości wykonania zadania, miernik zostanie uznany za niezrealizowany, a wydatki w ramach danej kwoty ryczałtowej uznane zostaną za niekwalifikowalne. </a:t>
            </a:r>
          </a:p>
          <a:p>
            <a:pPr marL="0" indent="0">
              <a:lnSpc>
                <a:spcPct val="150000"/>
              </a:lnSpc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559149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655865"/>
          </a:xfrm>
        </p:spPr>
        <p:txBody>
          <a:bodyPr>
            <a:noAutofit/>
          </a:bodyPr>
          <a:lstStyle/>
          <a:p>
            <a:r>
              <a:rPr lang="pl-PL" sz="2400" dirty="0"/>
              <a:t>Zasady przygotowania projektu budżetu (art.53 ust.3. </a:t>
            </a:r>
            <a:r>
              <a:rPr lang="pl-PL" sz="2400" dirty="0" err="1"/>
              <a:t>lit.b</a:t>
            </a:r>
            <a:r>
              <a:rPr lang="pl-PL" sz="2400" dirty="0"/>
              <a:t>. rozporządzenia ogólnego)</a:t>
            </a:r>
            <a:br>
              <a:rPr lang="pl-PL" sz="2400" dirty="0"/>
            </a:br>
            <a:r>
              <a:rPr lang="pl-PL" sz="2400" dirty="0"/>
              <a:t>Działanie 2.12 Zrównoważona gospodarka wodna (11)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2627709"/>
            <a:ext cx="8640382" cy="4032130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pl-PL" b="1" dirty="0"/>
              <a:t>Osiągnięcie miernika stanowi potwierdzenie zrealizowania zadania</a:t>
            </a:r>
            <a:r>
              <a:rPr lang="pl-PL" dirty="0"/>
              <a:t>. 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pl-PL" dirty="0"/>
              <a:t>Rozliczenie kwoty ryczałtowej na podstawie wybranego miernika ma zawsze charakter zero jedynkowy (spełnił - nie spełnił), tzn. niezrealizowanie miernika w całości (nieosiągnięcie celu) powoduje, że dofinansowanie nie zostanie wypłacone (kwota ryczałtowa jest niekwalifikowalna). Jeżeli miernik (cel) został osiągnięty w całości, kwota ryczałtowa jest kwalifikowalna i dofinansowanie jest wypłacane, </a:t>
            </a:r>
            <a:br>
              <a:rPr lang="pl-PL" dirty="0"/>
            </a:br>
            <a:r>
              <a:rPr lang="pl-PL" dirty="0"/>
              <a:t>z uwzględnieniem obowiązującego w projekcie poziomu dofinansowania </a:t>
            </a:r>
            <a:br>
              <a:rPr lang="pl-PL" dirty="0"/>
            </a:br>
            <a:r>
              <a:rPr lang="pl-PL" dirty="0"/>
              <a:t>i wymaganego wkładu własnego.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0580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367875"/>
          </a:xfrm>
        </p:spPr>
        <p:txBody>
          <a:bodyPr>
            <a:noAutofit/>
          </a:bodyPr>
          <a:lstStyle/>
          <a:p>
            <a:r>
              <a:rPr lang="pl-PL" sz="2400" dirty="0"/>
              <a:t>Zasady przygotowania projektu budżetu (art.53 ust.3. </a:t>
            </a:r>
            <a:r>
              <a:rPr lang="pl-PL" sz="2400" dirty="0" err="1"/>
              <a:t>lit.b</a:t>
            </a:r>
            <a:r>
              <a:rPr lang="pl-PL" sz="2400" dirty="0"/>
              <a:t>. rozporządzenia ogólnego)</a:t>
            </a:r>
            <a:br>
              <a:rPr lang="pl-PL" sz="2400" dirty="0"/>
            </a:br>
            <a:r>
              <a:rPr lang="pl-PL" sz="2400" dirty="0"/>
              <a:t>Działanie 2.12 Zrównoważona gospodarka wodna (12)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2627709"/>
            <a:ext cx="8640382" cy="4248472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pl-PL" dirty="0"/>
              <a:t>Beneficjent jest zwolniony z obowiązku dokumentowania poniesionych wydatków </a:t>
            </a:r>
            <a:br>
              <a:rPr lang="pl-PL" dirty="0"/>
            </a:br>
            <a:r>
              <a:rPr lang="pl-PL" dirty="0"/>
              <a:t>w projekcie. </a:t>
            </a:r>
            <a:r>
              <a:rPr lang="pl-PL" b="1" dirty="0"/>
              <a:t>Kwoty rozliczone na podstawie metody uproszczonej uważa się za poniesione</a:t>
            </a:r>
            <a:r>
              <a:rPr lang="pl-PL" dirty="0"/>
              <a:t>. </a:t>
            </a:r>
            <a:r>
              <a:rPr lang="pl-PL" b="1" dirty="0"/>
              <a:t>Nie ma obowiązku gromadzenia faktur i innych dokumentów księgowych </a:t>
            </a:r>
            <a:r>
              <a:rPr lang="pl-PL" dirty="0"/>
              <a:t>o równoważnej wartości dowodowej na potwierdzenie poniesienia wydatku w ramach projektu. 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pl-PL" dirty="0"/>
              <a:t>Stosowanie uproszczonych metod rozliczania wydatków nie zwalnia Wnioskodawcy/Beneficjenta ze stosowania wszystkich przepisów prawa, którym podlega, w tym m.in. ustawy o rachunkowości, ustawy o podatku dochodowym, ustawy o podatku od towarów i usług, ustawy o finansach publicznych, ustawy Prawo zamówień publicznych i ustawy Prawo budowlane.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4148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439883"/>
          </a:xfrm>
        </p:spPr>
        <p:txBody>
          <a:bodyPr>
            <a:noAutofit/>
          </a:bodyPr>
          <a:lstStyle/>
          <a:p>
            <a:r>
              <a:rPr lang="pl-PL" sz="2400" dirty="0"/>
              <a:t>Zasady przygotowania projektu budżetu (art.53 ust.3. </a:t>
            </a:r>
            <a:r>
              <a:rPr lang="pl-PL" sz="2400" dirty="0" err="1"/>
              <a:t>lit.b</a:t>
            </a:r>
            <a:r>
              <a:rPr lang="pl-PL" sz="2400" dirty="0"/>
              <a:t>. rozporządzenia ogólnego)</a:t>
            </a:r>
            <a:br>
              <a:rPr lang="pl-PL" sz="2400" dirty="0"/>
            </a:br>
            <a:r>
              <a:rPr lang="pl-PL" sz="2400" dirty="0"/>
              <a:t>Działanie 2.12 Zrównoważona gospodarka wodna (13)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2699717"/>
            <a:ext cx="8640382" cy="3960122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pl-PL" b="1" dirty="0"/>
              <a:t>Ze względu na charakter i specyfikę rozliczania projektu, po podpisaniu umowy o dofinansowanie projektu tylko w uzasadnionych przypadkach, </a:t>
            </a:r>
            <a:r>
              <a:rPr lang="pl-PL" dirty="0"/>
              <a:t>wynikających </a:t>
            </a:r>
            <a:br>
              <a:rPr lang="pl-PL" dirty="0"/>
            </a:br>
            <a:r>
              <a:rPr lang="pl-PL" dirty="0"/>
              <a:t>np. z siły wyższej lub ze zmian parametrów związanych z postępem technologicznym, dopuszcza się zmiany w zakresie zadań. Każda zmiana musi być zatwierdzona przez Instytucję Zarządzającą, w przeciwnym wypadku koszt takiego zadania, w którym wystąpiła nieuzasadniona zmiana, w całości będzie uznany jako niekwalifikowalny.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05517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5">
            <a:extLst>
              <a:ext uri="{FF2B5EF4-FFF2-40B4-BE49-F238E27FC236}">
                <a16:creationId xmlns:a16="http://schemas.microsoft.com/office/drawing/2014/main" id="{0C844E39-9733-4DAC-A4D6-71E1EBF9D801}"/>
              </a:ext>
            </a:extLst>
          </p:cNvPr>
          <p:cNvSpPr txBox="1">
            <a:spLocks/>
          </p:cNvSpPr>
          <p:nvPr/>
        </p:nvSpPr>
        <p:spPr>
          <a:xfrm>
            <a:off x="1609874" y="3779837"/>
            <a:ext cx="7559675" cy="79208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1007943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pl-PL" dirty="0"/>
              <a:t>Dziękuję za uwagę.</a:t>
            </a:r>
          </a:p>
        </p:txBody>
      </p:sp>
    </p:spTree>
    <p:extLst>
      <p:ext uri="{BB962C8B-B14F-4D97-AF65-F5344CB8AC3E}">
        <p14:creationId xmlns:p14="http://schemas.microsoft.com/office/powerpoint/2010/main" val="3554544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CD1810-E3B3-4661-A24E-C3BBEEC55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pl-PL" sz="2500" dirty="0"/>
              <a:t>Zmiany w zakresie kwalifikowalności wydatków (2)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6B2540-956C-4EED-A835-215BEA77C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979837"/>
            <a:ext cx="8640382" cy="4680002"/>
          </a:xfrm>
        </p:spPr>
        <p:txBody>
          <a:bodyPr/>
          <a:lstStyle/>
          <a:p>
            <a:pPr marL="0" indent="0">
              <a:lnSpc>
                <a:spcPct val="114000"/>
              </a:lnSpc>
              <a:buNone/>
            </a:pPr>
            <a:r>
              <a:rPr lang="pl-PL" b="1" dirty="0"/>
              <a:t>Zamówienia nie objęte ustawą Prawo zamówień publicznych</a:t>
            </a:r>
          </a:p>
          <a:p>
            <a:pPr>
              <a:lnSpc>
                <a:spcPct val="114000"/>
              </a:lnSpc>
              <a:spcBef>
                <a:spcPts val="4200"/>
              </a:spcBef>
              <a:buClrTx/>
              <a:buFont typeface="Arial" panose="020B0604020202020204" pitchFamily="34" charset="0"/>
              <a:buChar char="•"/>
            </a:pPr>
            <a:r>
              <a:rPr lang="pl-PL" b="1" dirty="0"/>
              <a:t>Rezygnacja z procedury rozeznania rynku</a:t>
            </a:r>
            <a:r>
              <a:rPr lang="pl-PL" dirty="0"/>
              <a:t>.</a:t>
            </a:r>
          </a:p>
          <a:p>
            <a:pPr>
              <a:lnSpc>
                <a:spcPct val="114000"/>
              </a:lnSpc>
              <a:buClrTx/>
              <a:buFont typeface="Arial" panose="020B0604020202020204" pitchFamily="34" charset="0"/>
              <a:buChar char="•"/>
            </a:pPr>
            <a:r>
              <a:rPr lang="pl-PL" dirty="0"/>
              <a:t>Zasada konkurencyjności dla zamówienia o wartości szacunkowej </a:t>
            </a:r>
            <a:br>
              <a:rPr lang="pl-PL" dirty="0"/>
            </a:br>
            <a:r>
              <a:rPr lang="pl-PL" dirty="0"/>
              <a:t>od 50.000 zł netto. </a:t>
            </a:r>
          </a:p>
          <a:p>
            <a:pPr>
              <a:lnSpc>
                <a:spcPct val="114000"/>
              </a:lnSpc>
              <a:buClrTx/>
              <a:buFont typeface="Arial" panose="020B0604020202020204" pitchFamily="34" charset="0"/>
              <a:buChar char="•"/>
            </a:pPr>
            <a:r>
              <a:rPr lang="pl-PL" dirty="0"/>
              <a:t>Komunikacja ZAMAWIAJĄCY - OFERENT wyłącznie za pośrednictwem BK2021.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EFFC9E5-B5D6-464C-A68D-4BFA6355F5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96414" y="6948189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6707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59BE03-C672-4DFA-BFEB-C44EAA9D9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500" dirty="0"/>
              <a:t>Zmiany w zakresie kwalifikowalności wydatków (3)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A8BB46-F873-493B-A25B-056F171E6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4000"/>
              </a:lnSpc>
              <a:buNone/>
            </a:pPr>
            <a:r>
              <a:rPr lang="pl-PL" b="1" dirty="0"/>
              <a:t>Podrozdział 3.2 Zasada konkurencyjności </a:t>
            </a:r>
          </a:p>
          <a:p>
            <a:pPr marL="0" indent="0">
              <a:lnSpc>
                <a:spcPct val="124000"/>
              </a:lnSpc>
              <a:buNone/>
            </a:pPr>
            <a:r>
              <a:rPr lang="pl-PL" dirty="0"/>
              <a:t>Sekcja 3.2.3 Ogłoszenia</a:t>
            </a:r>
          </a:p>
          <a:p>
            <a:pPr marL="342900" indent="-342900">
              <a:lnSpc>
                <a:spcPct val="114000"/>
              </a:lnSpc>
              <a:spcBef>
                <a:spcPts val="3000"/>
              </a:spcBef>
              <a:buClrTx/>
              <a:buFont typeface="+mj-lt"/>
              <a:buAutoNum type="arabicPeriod"/>
            </a:pPr>
            <a:r>
              <a:rPr lang="pl-PL" dirty="0"/>
              <a:t>Komunikacja w postępowaniu o udzielenie zamówienia, w tym ogłoszenie zapytania ofertowego, składanie ofert, wymiana informacji między zamawiającym a wykonawcą oraz przekazywanie dokumentów i oświadczeń odbywa się pisemnie za pomocą BK2021.</a:t>
            </a:r>
          </a:p>
          <a:p>
            <a:pPr marL="342900" indent="-342900">
              <a:lnSpc>
                <a:spcPct val="114000"/>
              </a:lnSpc>
              <a:spcBef>
                <a:spcPts val="3000"/>
              </a:spcBef>
              <a:buClrTx/>
              <a:buFont typeface="+mj-lt"/>
              <a:buAutoNum type="arabicPeriod"/>
            </a:pPr>
            <a:r>
              <a:rPr lang="pl-PL" dirty="0"/>
              <a:t>W przypadku gdy </a:t>
            </a:r>
            <a:r>
              <a:rPr lang="pl-PL" b="1" dirty="0"/>
              <a:t>wnioskodawca rozpoczyna realizację projektu </a:t>
            </a:r>
            <a:r>
              <a:rPr lang="pl-PL" dirty="0"/>
              <a:t>na własne ryzyko </a:t>
            </a:r>
            <a:r>
              <a:rPr lang="pl-PL" b="1" dirty="0"/>
              <a:t>przed podpisaniem umowy o dofinansowanie</a:t>
            </a:r>
            <a:r>
              <a:rPr lang="pl-PL" dirty="0"/>
              <a:t> projektu, </a:t>
            </a:r>
            <a:r>
              <a:rPr lang="pl-PL" b="1" dirty="0"/>
              <a:t>upublicznia zapytanie ofertowe w sposób określony w pkt 1.</a:t>
            </a:r>
            <a:endParaRPr lang="pl-PL" dirty="0"/>
          </a:p>
          <a:p>
            <a:pPr marL="0" indent="0">
              <a:lnSpc>
                <a:spcPct val="150000"/>
              </a:lnSpc>
              <a:buNone/>
            </a:pPr>
            <a:r>
              <a:rPr lang="pl-PL" b="1" dirty="0">
                <a:solidFill>
                  <a:srgbClr val="FF0000"/>
                </a:solidFill>
              </a:rPr>
              <a:t>DO CZASU OGŁOSZENIA KONKURSÓW 21-27: POPT.21.27.00-IZ.00-00-001/21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45D58E8-D880-4AFE-8374-034B4DC4E2C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5657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AE59C7-A3E1-48F3-8D4B-F8050AD58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500" dirty="0"/>
              <a:t>Zmiany w zakresie kwalifikowalności wydatków (4)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72F4DF-BB0B-4AAE-910B-2D07E2F09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2555701"/>
            <a:ext cx="8640382" cy="4104138"/>
          </a:xfrm>
        </p:spPr>
        <p:txBody>
          <a:bodyPr/>
          <a:lstStyle/>
          <a:p>
            <a:pPr marL="0" indent="0">
              <a:lnSpc>
                <a:spcPct val="114000"/>
              </a:lnSpc>
              <a:buNone/>
            </a:pPr>
            <a:r>
              <a:rPr lang="pl-PL" b="1" dirty="0"/>
              <a:t>Okres kwalifikowalności wydatków </a:t>
            </a:r>
          </a:p>
          <a:p>
            <a:pPr marL="0" indent="0">
              <a:lnSpc>
                <a:spcPct val="114000"/>
              </a:lnSpc>
              <a:spcBef>
                <a:spcPts val="2400"/>
              </a:spcBef>
              <a:buNone/>
            </a:pPr>
            <a:r>
              <a:rPr lang="pl-PL" dirty="0"/>
              <a:t>Okres kwalifikowalności wydatków w ramach projektu określony jest w umowie </a:t>
            </a:r>
            <a:br>
              <a:rPr lang="pl-PL" dirty="0"/>
            </a:br>
            <a:r>
              <a:rPr lang="pl-PL" dirty="0"/>
              <a:t>o dofinansowanie projektu.</a:t>
            </a:r>
          </a:p>
          <a:p>
            <a:pPr marL="0" indent="0">
              <a:lnSpc>
                <a:spcPct val="114000"/>
              </a:lnSpc>
              <a:buClrTx/>
              <a:buNone/>
            </a:pPr>
            <a:r>
              <a:rPr lang="pl-PL" dirty="0"/>
              <a:t>Początkiem okresu kwalifikowalności wydatków jest </a:t>
            </a:r>
            <a:r>
              <a:rPr lang="pl-PL" b="1" dirty="0"/>
              <a:t>1 stycznia 2021 r</a:t>
            </a:r>
            <a:r>
              <a:rPr lang="pl-PL" dirty="0"/>
              <a:t>., </a:t>
            </a:r>
            <a:br>
              <a:rPr lang="pl-PL" dirty="0"/>
            </a:br>
            <a:r>
              <a:rPr lang="pl-PL" dirty="0"/>
              <a:t>z zastrzeżeniem zasad określonych dla pomocy publicznej.</a:t>
            </a:r>
          </a:p>
          <a:p>
            <a:pPr marL="0" indent="0">
              <a:lnSpc>
                <a:spcPct val="114000"/>
              </a:lnSpc>
              <a:buClrTx/>
              <a:buNone/>
            </a:pPr>
            <a:r>
              <a:rPr lang="pl-PL" dirty="0"/>
              <a:t>Końcową datą kwalifikowalności wydatków jest </a:t>
            </a:r>
            <a:r>
              <a:rPr lang="pl-PL" b="1" dirty="0"/>
              <a:t>31 grudnia 2029 r.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EFCA0B9-BD4A-425F-8A41-0672CB0B76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9922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1115541"/>
            <a:ext cx="8640381" cy="1152170"/>
          </a:xfrm>
        </p:spPr>
        <p:txBody>
          <a:bodyPr>
            <a:noAutofit/>
          </a:bodyPr>
          <a:lstStyle/>
          <a:p>
            <a:r>
              <a:rPr lang="pl-PL" sz="2500" dirty="0"/>
              <a:t>Kwalifikowalności wydatków </a:t>
            </a:r>
            <a:br>
              <a:rPr lang="pl-PL" sz="2500" dirty="0"/>
            </a:br>
            <a:r>
              <a:rPr lang="pl-PL" sz="2500" dirty="0"/>
              <a:t>Działanie 2.12 Zrównoważona gospodarka wodna (1)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2627709"/>
            <a:ext cx="8640382" cy="4032130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pl-PL" b="1" dirty="0"/>
              <a:t>Wydatek jest kwalifikowalny jeżeli spełnia </a:t>
            </a:r>
            <a:r>
              <a:rPr lang="pl-PL" dirty="0"/>
              <a:t>ogólne </a:t>
            </a:r>
            <a:r>
              <a:rPr lang="pl-PL" b="1" dirty="0"/>
              <a:t>warunki kwalifikowalności określone w Podrozdziale 2.2 Wytycznych</a:t>
            </a:r>
            <a:r>
              <a:rPr lang="pl-PL" dirty="0"/>
              <a:t> Ministra Funduszy i Polityki Regionalnej (dalej: </a:t>
            </a:r>
            <a:r>
              <a:rPr lang="pl-PL" dirty="0" err="1"/>
              <a:t>MFiPR</a:t>
            </a:r>
            <a:r>
              <a:rPr lang="pl-PL" dirty="0"/>
              <a:t>) </a:t>
            </a:r>
            <a:r>
              <a:rPr lang="pl-PL" b="1" dirty="0"/>
              <a:t>dotyczących kwalifikowalności wydatków na lata 2021-2027.</a:t>
            </a:r>
            <a:endParaRPr lang="pl-PL" dirty="0"/>
          </a:p>
          <a:p>
            <a:pPr marL="0" indent="0">
              <a:lnSpc>
                <a:spcPct val="114000"/>
              </a:lnSpc>
              <a:buNone/>
            </a:pPr>
            <a:r>
              <a:rPr lang="pl-PL" dirty="0"/>
              <a:t>Wydatkami kwalifikowalnymi są koszty bezpośrednie poniesione w ramach projektu:</a:t>
            </a:r>
          </a:p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pl-PL" dirty="0"/>
              <a:t>koszt opracowania lub aktualizacji dokumentów i prac niezbędnych do przygotowania projektu m.in. studium wykonalności, koncepcja budowlana, projekt budowlany, projekt architektoniczny i wykonawczy, prace geodezyjne;</a:t>
            </a:r>
          </a:p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pl-PL" dirty="0"/>
              <a:t>koszty budowy sieci wodociągowej, w tym wdrożenie rozwiązań z zakresu gospodarki o obiegu zamkniętym;</a:t>
            </a:r>
          </a:p>
          <a:p>
            <a:pPr marL="846871" lvl="1" indent="-342900">
              <a:lnSpc>
                <a:spcPct val="150000"/>
              </a:lnSpc>
              <a:buFont typeface="+mj-lt"/>
              <a:buAutoNum type="alphaLcParenR"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9456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1115541"/>
            <a:ext cx="8640381" cy="1080120"/>
          </a:xfrm>
        </p:spPr>
        <p:txBody>
          <a:bodyPr>
            <a:normAutofit fontScale="90000"/>
          </a:bodyPr>
          <a:lstStyle/>
          <a:p>
            <a:r>
              <a:rPr lang="pl-PL" dirty="0"/>
              <a:t>Kwalifikowalności wydatków </a:t>
            </a:r>
            <a:br>
              <a:rPr lang="pl-PL" dirty="0"/>
            </a:br>
            <a:r>
              <a:rPr lang="pl-PL" dirty="0"/>
              <a:t>Działanie 2.12 Zrównoważona gospodarka wodna (2)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818" y="2555700"/>
            <a:ext cx="8640382" cy="4284137"/>
          </a:xfrm>
        </p:spPr>
        <p:txBody>
          <a:bodyPr>
            <a:normAutofit/>
          </a:bodyPr>
          <a:lstStyle/>
          <a:p>
            <a:pPr marL="342000" lvl="1" indent="-342900">
              <a:lnSpc>
                <a:spcPct val="114000"/>
              </a:lnSpc>
              <a:spcBef>
                <a:spcPts val="1102"/>
              </a:spcBef>
              <a:buClr>
                <a:schemeClr val="accent1"/>
              </a:buClr>
              <a:buFont typeface="+mj-lt"/>
              <a:buAutoNum type="arabicPeriod" startAt="3"/>
            </a:pPr>
            <a:r>
              <a:rPr lang="pl-PL" dirty="0"/>
              <a:t>koszty budowy, rozbudowy lub przebudowy systemów poboru, uzdatniania i magazynowania wody mające na celu ograniczenia strat wody i poprawę jej jakości;</a:t>
            </a:r>
          </a:p>
          <a:p>
            <a:pPr marL="342000" lvl="1" indent="-342900">
              <a:lnSpc>
                <a:spcPct val="114000"/>
              </a:lnSpc>
              <a:spcBef>
                <a:spcPts val="1102"/>
              </a:spcBef>
              <a:buClr>
                <a:schemeClr val="accent1"/>
              </a:buClr>
              <a:buFont typeface="+mj-lt"/>
              <a:buAutoNum type="arabicPeriod" startAt="3"/>
            </a:pPr>
            <a:r>
              <a:rPr lang="pl-PL" dirty="0"/>
              <a:t>koszty prac odtworzeniowych nie wykraczające poza stan pierwotny, bez zmiany parametrów technicznych infrastruktury,</a:t>
            </a:r>
          </a:p>
          <a:p>
            <a:pPr marL="342000" lvl="1" indent="-342900">
              <a:lnSpc>
                <a:spcPct val="114000"/>
              </a:lnSpc>
              <a:spcBef>
                <a:spcPts val="1102"/>
              </a:spcBef>
              <a:buClr>
                <a:schemeClr val="accent1"/>
              </a:buClr>
              <a:buFont typeface="+mj-lt"/>
              <a:buAutoNum type="arabicPeriod" startAt="3"/>
            </a:pPr>
            <a:r>
              <a:rPr lang="pl-PL" dirty="0"/>
              <a:t>koszty tworzenia i rozbudowy systemów monitoringu i oceny jakości wód powierzchniowych i podziemnych;</a:t>
            </a:r>
          </a:p>
          <a:p>
            <a:pPr marL="342000" lvl="1" indent="-342900">
              <a:lnSpc>
                <a:spcPct val="114000"/>
              </a:lnSpc>
              <a:spcBef>
                <a:spcPts val="1102"/>
              </a:spcBef>
              <a:buClr>
                <a:schemeClr val="accent1"/>
              </a:buClr>
              <a:buFont typeface="+mj-lt"/>
              <a:buAutoNum type="arabicPeriod" startAt="3"/>
            </a:pPr>
            <a:r>
              <a:rPr lang="pl-PL" dirty="0"/>
              <a:t>koszty działań sprzyjających adaptacji do zmian klimatu poprzez zastosowanie błękitno-zielonej infrastruktury, np. zielone dachy, zielone ściany itp.;</a:t>
            </a:r>
          </a:p>
          <a:p>
            <a:pPr marL="342000" lvl="1" indent="-342900">
              <a:lnSpc>
                <a:spcPct val="114000"/>
              </a:lnSpc>
              <a:spcBef>
                <a:spcPts val="1102"/>
              </a:spcBef>
              <a:buClr>
                <a:schemeClr val="accent1"/>
              </a:buClr>
              <a:buFont typeface="+mj-lt"/>
              <a:buAutoNum type="arabicPeriod" startAt="3"/>
            </a:pPr>
            <a:endParaRPr lang="pl-PL" dirty="0"/>
          </a:p>
          <a:p>
            <a:pPr marL="342000" lvl="1" indent="-342900">
              <a:lnSpc>
                <a:spcPct val="150000"/>
              </a:lnSpc>
              <a:spcBef>
                <a:spcPts val="1102"/>
              </a:spcBef>
              <a:buClr>
                <a:schemeClr val="accent1"/>
              </a:buClr>
              <a:buFont typeface="+mj-lt"/>
              <a:buAutoNum type="arabicPeriod" startAt="3"/>
            </a:pPr>
            <a:endParaRPr lang="pl-PL" dirty="0"/>
          </a:p>
          <a:p>
            <a:pPr marL="846871" lvl="1" indent="-342900">
              <a:lnSpc>
                <a:spcPct val="100000"/>
              </a:lnSpc>
              <a:spcBef>
                <a:spcPts val="1200"/>
              </a:spcBef>
              <a:buFont typeface="+mj-lt"/>
              <a:buAutoNum type="arabicPeriod" startAt="3"/>
            </a:pPr>
            <a:endParaRPr lang="pl-PL" dirty="0"/>
          </a:p>
          <a:p>
            <a:pPr marL="503971" lvl="1" indent="0">
              <a:lnSpc>
                <a:spcPct val="100000"/>
              </a:lnSpc>
              <a:spcBef>
                <a:spcPts val="1200"/>
              </a:spcBef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6832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Kwalifikowalności wydatków </a:t>
            </a:r>
            <a:br>
              <a:rPr lang="pl-PL" dirty="0"/>
            </a:br>
            <a:r>
              <a:rPr lang="pl-PL" dirty="0"/>
              <a:t>Działanie 2.12 Zrównoważona gospodarka wodna (3)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0" indent="-342900">
              <a:lnSpc>
                <a:spcPct val="300000"/>
              </a:lnSpc>
              <a:spcBef>
                <a:spcPts val="3000"/>
              </a:spcBef>
              <a:buFont typeface="+mj-lt"/>
              <a:buAutoNum type="arabicPeriod" startAt="7"/>
            </a:pPr>
            <a:r>
              <a:rPr lang="pl-PL" dirty="0"/>
              <a:t>koszt nadzoru inwestorskiego:</a:t>
            </a:r>
          </a:p>
          <a:p>
            <a:pPr marL="846000" indent="-342900">
              <a:lnSpc>
                <a:spcPct val="114000"/>
              </a:lnSpc>
              <a:buAutoNum type="alphaLcPeriod"/>
            </a:pPr>
            <a:r>
              <a:rPr lang="pl-PL" dirty="0"/>
              <a:t>do </a:t>
            </a:r>
            <a:r>
              <a:rPr lang="pl-PL" dirty="0">
                <a:solidFill>
                  <a:srgbClr val="FF0000"/>
                </a:solidFill>
              </a:rPr>
              <a:t>2%</a:t>
            </a:r>
            <a:r>
              <a:rPr lang="pl-PL" dirty="0"/>
              <a:t> kosztów robót budowlanych i montażowych (kwalifikowalnych i niekwalifikowalnych) dla kategorii </a:t>
            </a:r>
            <a:r>
              <a:rPr lang="pl-PL" dirty="0">
                <a:solidFill>
                  <a:srgbClr val="FF0000"/>
                </a:solidFill>
              </a:rPr>
              <a:t>bez kontroli rozliczenia budowy</a:t>
            </a:r>
            <a:r>
              <a:rPr lang="pl-PL" dirty="0"/>
              <a:t>,</a:t>
            </a:r>
          </a:p>
          <a:p>
            <a:pPr marL="846000" indent="-342900">
              <a:lnSpc>
                <a:spcPct val="114000"/>
              </a:lnSpc>
              <a:buFontTx/>
              <a:buAutoNum type="alphaLcPeriod"/>
            </a:pPr>
            <a:r>
              <a:rPr lang="pl-PL" dirty="0"/>
              <a:t>do </a:t>
            </a:r>
            <a:r>
              <a:rPr lang="pl-PL" dirty="0">
                <a:solidFill>
                  <a:srgbClr val="FF0000"/>
                </a:solidFill>
              </a:rPr>
              <a:t>3%</a:t>
            </a:r>
            <a:r>
              <a:rPr lang="pl-PL" dirty="0"/>
              <a:t> kosztów robót budowlanych i montażowych (kwalifikowalnych             i niekwalifikowalnych) dla kategorii </a:t>
            </a:r>
            <a:r>
              <a:rPr lang="pl-PL" dirty="0">
                <a:solidFill>
                  <a:srgbClr val="FF0000"/>
                </a:solidFill>
              </a:rPr>
              <a:t>z kontrolą rozliczenia budowy</a:t>
            </a:r>
            <a:r>
              <a:rPr lang="pl-PL" dirty="0"/>
              <a:t>;</a:t>
            </a:r>
          </a:p>
          <a:p>
            <a:pPr marL="342900" indent="-342900">
              <a:lnSpc>
                <a:spcPct val="114000"/>
              </a:lnSpc>
              <a:buFont typeface="+mj-lt"/>
              <a:buAutoNum type="arabicPeriod" startAt="8"/>
            </a:pPr>
            <a:r>
              <a:rPr lang="pl-PL" dirty="0"/>
              <a:t>koszt inżyniera kontraktu, inwestora zastępczego do </a:t>
            </a:r>
            <a:r>
              <a:rPr lang="pl-PL" dirty="0">
                <a:solidFill>
                  <a:srgbClr val="FF0000"/>
                </a:solidFill>
              </a:rPr>
              <a:t>7%</a:t>
            </a:r>
            <a:r>
              <a:rPr lang="pl-PL" dirty="0"/>
              <a:t> kosztów robót budowlanych i montażowych (kwalifikowalnych i niekwalifikowalnych);</a:t>
            </a:r>
          </a:p>
          <a:p>
            <a:pPr marL="342000" indent="-342900">
              <a:lnSpc>
                <a:spcPct val="114000"/>
              </a:lnSpc>
              <a:buFont typeface="+mj-lt"/>
              <a:buAutoNum type="arabicPeriod" startAt="9"/>
            </a:pPr>
            <a:r>
              <a:rPr lang="pl-PL" dirty="0"/>
              <a:t>koszt nadzoru autorskiego do </a:t>
            </a:r>
            <a:r>
              <a:rPr lang="pl-PL" dirty="0">
                <a:solidFill>
                  <a:srgbClr val="FF0000"/>
                </a:solidFill>
              </a:rPr>
              <a:t>15%</a:t>
            </a:r>
            <a:r>
              <a:rPr lang="pl-PL" dirty="0"/>
              <a:t> kosztów dokumentacji projektowej związanej   z realizowanym projektem;</a:t>
            </a:r>
          </a:p>
          <a:p>
            <a:pPr marL="0" indent="0">
              <a:lnSpc>
                <a:spcPct val="114000"/>
              </a:lnSpc>
              <a:buNone/>
            </a:pPr>
            <a:br>
              <a:rPr lang="pl-PL" dirty="0"/>
            </a:br>
            <a:endParaRPr lang="pl-PL" sz="16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982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Kwalifikowalności wydatków </a:t>
            </a:r>
            <a:br>
              <a:rPr lang="pl-PL" dirty="0"/>
            </a:br>
            <a:r>
              <a:rPr lang="pl-PL" dirty="0"/>
              <a:t>Działanie 2.12 Zrównoważona gospodarka wodna (4)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000" indent="-342900">
              <a:lnSpc>
                <a:spcPct val="114000"/>
              </a:lnSpc>
              <a:buFont typeface="+mj-lt"/>
              <a:buAutoNum type="arabicPeriod" startAt="10"/>
            </a:pPr>
            <a:r>
              <a:rPr lang="pl-PL" dirty="0"/>
              <a:t>koszty informacji i promocji w szczególności:</a:t>
            </a:r>
          </a:p>
          <a:p>
            <a:pPr marL="846000" indent="-342900">
              <a:lnSpc>
                <a:spcPct val="114000"/>
              </a:lnSpc>
              <a:buAutoNum type="alphaLcPeriod"/>
            </a:pPr>
            <a:r>
              <a:rPr lang="pl-PL" dirty="0"/>
              <a:t>przygotowanie lub aktualizacja informacji lub zakładki na stronie internetowej poświęconej projektowi,</a:t>
            </a:r>
          </a:p>
          <a:p>
            <a:pPr marL="846000" indent="-342900">
              <a:lnSpc>
                <a:spcPct val="114000"/>
              </a:lnSpc>
              <a:buFontTx/>
              <a:buAutoNum type="alphaLcPeriod"/>
            </a:pPr>
            <a:r>
              <a:rPr lang="pl-PL" dirty="0"/>
              <a:t>koszt usługi zleconej w zakresie prowadzenia konta w mediach społecznościowych,</a:t>
            </a:r>
          </a:p>
          <a:p>
            <a:pPr marL="846000" indent="-342900">
              <a:lnSpc>
                <a:spcPct val="114000"/>
              </a:lnSpc>
              <a:buFontTx/>
              <a:buAutoNum type="alphaLcPeriod"/>
            </a:pPr>
            <a:r>
              <a:rPr lang="pl-PL" dirty="0"/>
              <a:t>tablice informacyjne,</a:t>
            </a:r>
          </a:p>
          <a:p>
            <a:pPr marL="846000" indent="-342900">
              <a:lnSpc>
                <a:spcPct val="114000"/>
              </a:lnSpc>
              <a:buAutoNum type="alphaLcPeriod"/>
            </a:pPr>
            <a:r>
              <a:rPr lang="pl-PL" dirty="0"/>
              <a:t>plakaty informacyjne w miejscu realizacji projektu,</a:t>
            </a:r>
          </a:p>
          <a:p>
            <a:pPr marL="846000" indent="-342900">
              <a:lnSpc>
                <a:spcPct val="114000"/>
              </a:lnSpc>
              <a:buFontTx/>
              <a:buAutoNum type="alphaLcPeriod"/>
            </a:pPr>
            <a:r>
              <a:rPr lang="pl-PL" dirty="0"/>
              <a:t>organizacja wydarzeń informacyjnych lub działań komunikacyjnych np. z udziałem Komisji Europejskiej (w tym m.in. najem sali, zapewnienie nagłośnienia, zakup cateringu, zakup reklamy w mediach dot. wydarzenia itp.).</a:t>
            </a:r>
            <a:br>
              <a:rPr lang="pl-PL" dirty="0"/>
            </a:br>
            <a:endParaRPr lang="pl-PL" sz="1600" dirty="0"/>
          </a:p>
          <a:p>
            <a:pPr marL="0" lvl="0" indent="0">
              <a:lnSpc>
                <a:spcPct val="150000"/>
              </a:lnSpc>
              <a:buNone/>
            </a:pPr>
            <a:endParaRPr lang="pl-PL" sz="16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21261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1556</TotalTime>
  <Words>2076</Words>
  <Application>Microsoft Office PowerPoint</Application>
  <PresentationFormat>Niestandardowy</PresentationFormat>
  <Paragraphs>167</Paragraphs>
  <Slides>25</Slides>
  <Notes>13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9" baseType="lpstr">
      <vt:lpstr>Arial</vt:lpstr>
      <vt:lpstr>Calibri</vt:lpstr>
      <vt:lpstr>Open Sans</vt:lpstr>
      <vt:lpstr>Motyw pakietu Office</vt:lpstr>
      <vt:lpstr>Kwalifikowalność wydatków. 2.12 Zrównoważona gospodarka wodna (zaopatrzenie w wodę pitną)</vt:lpstr>
      <vt:lpstr>Zmiany w zakresie kwalifikowalności wydatków (1)</vt:lpstr>
      <vt:lpstr>Zmiany w zakresie kwalifikowalności wydatków (2)</vt:lpstr>
      <vt:lpstr>Zmiany w zakresie kwalifikowalności wydatków (3)</vt:lpstr>
      <vt:lpstr>Zmiany w zakresie kwalifikowalności wydatków (4)</vt:lpstr>
      <vt:lpstr>Kwalifikowalności wydatków  Działanie 2.12 Zrównoważona gospodarka wodna (1)</vt:lpstr>
      <vt:lpstr>Kwalifikowalności wydatków  Działanie 2.12 Zrównoważona gospodarka wodna (2)</vt:lpstr>
      <vt:lpstr>Kwalifikowalności wydatków  Działanie 2.12 Zrównoważona gospodarka wodna (3)</vt:lpstr>
      <vt:lpstr>Kwalifikowalności wydatków  Działanie 2.12 Zrównoważona gospodarka wodna (4)</vt:lpstr>
      <vt:lpstr>Wydatki niekwalifikowalne Działanie 2.12 Zrównoważona gospodarka wodna (1)</vt:lpstr>
      <vt:lpstr>Wydatki niekwalifikowalne Działanie 2.12 Zrównoważona gospodarka wodna (2)</vt:lpstr>
      <vt:lpstr>Zasady przygotowania projektu budżetu (art.53 ust.3. lit.b. rozporządzenia ogólnego) Działanie 2.12 Zrównoważona gospodarka wodna (1)</vt:lpstr>
      <vt:lpstr>Zasady przygotowania projektu budżetu (art.53 ust.3. lit.b. rozporządzenia ogólnego) Działanie 2.12 Zrównoważona gospodarka wodna (2)</vt:lpstr>
      <vt:lpstr>Zasady przygotowania projektu budżetu (art.53 ust.3. lit.b. rozporządzenia ogólnego) Działanie 2.12 Zrównoważona gospodarka wodna (3)</vt:lpstr>
      <vt:lpstr>Zasady przygotowania projektu budżetu (art.53 ust.3. lit.b. rozporządzenia ogólnego) Działanie 2.12 Zrównoważona gospodarka wodna (4)</vt:lpstr>
      <vt:lpstr>Zasady przygotowania projektu budżetu (art.53 ust.3. lit.b. rozporządzenia ogólnego) Działanie 2.12 Zrównoważona gospodarka wodna (5)</vt:lpstr>
      <vt:lpstr>Zasady przygotowania projektu budżetu (art.53 ust.3. lit.b. rozporządzenia ogólnego) Działanie 2.12 Zrównoważona gospodarka wodna (6)</vt:lpstr>
      <vt:lpstr>Zasady przygotowania projektu budżetu (art.53 ust.3. lit.b. rozporządzenia ogólnego) Działanie 2.12 Zrównoważona gospodarka wodna (7)</vt:lpstr>
      <vt:lpstr>Zasady przygotowania projektu budżetu (art.53 ust.3. lit.b. rozporządzenia ogólnego) Działanie 2.12 Zrównoważona gospodarka wodna (8)</vt:lpstr>
      <vt:lpstr>Zasady przygotowania projektu budżetu (art.53 ust.3. lit.b. rozporządzenia ogólnego) Działanie 2.12 Zrównoważona gospodarka wodna (9)</vt:lpstr>
      <vt:lpstr>Zasady przygotowania projektu budżetu (art.53 ust.3. lit.b. rozporządzenia ogólnego) Działanie 2.12 Zrównoważona gospodarka wodna (10)</vt:lpstr>
      <vt:lpstr>Zasady przygotowania projektu budżetu (art.53 ust.3. lit.b. rozporządzenia ogólnego) Działanie 2.12 Zrównoważona gospodarka wodna (11)</vt:lpstr>
      <vt:lpstr>Zasady przygotowania projektu budżetu (art.53 ust.3. lit.b. rozporządzenia ogólnego) Działanie 2.12 Zrównoważona gospodarka wodna (12)</vt:lpstr>
      <vt:lpstr>Zasady przygotowania projektu budżetu (art.53 ust.3. lit.b. rozporządzenia ogólnego) Działanie 2.12 Zrównoważona gospodarka wodna (13)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Anikiej Katarzyna</cp:lastModifiedBy>
  <cp:revision>81</cp:revision>
  <cp:lastPrinted>2024-01-24T08:48:17Z</cp:lastPrinted>
  <dcterms:created xsi:type="dcterms:W3CDTF">2022-06-22T09:40:44Z</dcterms:created>
  <dcterms:modified xsi:type="dcterms:W3CDTF">2024-11-20T09:41:49Z</dcterms:modified>
</cp:coreProperties>
</file>