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4"/>
  </p:notesMasterIdLst>
  <p:sldIdLst>
    <p:sldId id="256" r:id="rId2"/>
    <p:sldId id="258" r:id="rId3"/>
    <p:sldId id="300" r:id="rId4"/>
    <p:sldId id="313" r:id="rId5"/>
    <p:sldId id="314" r:id="rId6"/>
    <p:sldId id="315" r:id="rId7"/>
    <p:sldId id="316" r:id="rId8"/>
    <p:sldId id="317" r:id="rId9"/>
    <p:sldId id="281" r:id="rId10"/>
    <p:sldId id="282" r:id="rId11"/>
    <p:sldId id="318" r:id="rId12"/>
    <p:sldId id="298" r:id="rId13"/>
    <p:sldId id="319" r:id="rId14"/>
    <p:sldId id="320" r:id="rId15"/>
    <p:sldId id="321" r:id="rId16"/>
    <p:sldId id="322" r:id="rId17"/>
    <p:sldId id="323" r:id="rId18"/>
    <p:sldId id="304" r:id="rId19"/>
    <p:sldId id="324" r:id="rId20"/>
    <p:sldId id="312" r:id="rId21"/>
    <p:sldId id="334" r:id="rId22"/>
    <p:sldId id="326" r:id="rId23"/>
    <p:sldId id="327" r:id="rId24"/>
    <p:sldId id="328" r:id="rId25"/>
    <p:sldId id="329" r:id="rId26"/>
    <p:sldId id="295" r:id="rId27"/>
    <p:sldId id="296" r:id="rId28"/>
    <p:sldId id="297" r:id="rId29"/>
    <p:sldId id="299" r:id="rId30"/>
    <p:sldId id="285" r:id="rId31"/>
    <p:sldId id="274" r:id="rId32"/>
    <p:sldId id="275" r:id="rId33"/>
    <p:sldId id="286" r:id="rId34"/>
    <p:sldId id="343" r:id="rId35"/>
    <p:sldId id="344" r:id="rId36"/>
    <p:sldId id="288" r:id="rId37"/>
    <p:sldId id="291" r:id="rId38"/>
    <p:sldId id="336" r:id="rId39"/>
    <p:sldId id="337" r:id="rId40"/>
    <p:sldId id="338" r:id="rId41"/>
    <p:sldId id="341" r:id="rId42"/>
    <p:sldId id="340" r:id="rId43"/>
    <p:sldId id="276" r:id="rId44"/>
    <p:sldId id="277" r:id="rId45"/>
    <p:sldId id="278" r:id="rId46"/>
    <p:sldId id="279" r:id="rId47"/>
    <p:sldId id="283" r:id="rId48"/>
    <p:sldId id="342" r:id="rId49"/>
    <p:sldId id="284" r:id="rId50"/>
    <p:sldId id="330" r:id="rId51"/>
    <p:sldId id="333" r:id="rId52"/>
    <p:sldId id="260" r:id="rId53"/>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Adamska Ewelina" initials="AE" lastIdx="1" clrIdx="1">
    <p:extLst>
      <p:ext uri="{19B8F6BF-5375-455C-9EA6-DF929625EA0E}">
        <p15:presenceInfo xmlns:p15="http://schemas.microsoft.com/office/powerpoint/2012/main" userId="S-1-5-21-352459600-126056257-345019615-18114" providerId="AD"/>
      </p:ext>
    </p:extLst>
  </p:cmAuthor>
  <p:cmAuthor id="3" name="MR" initials="MR" lastIdx="1" clrIdx="2">
    <p:extLst>
      <p:ext uri="{19B8F6BF-5375-455C-9EA6-DF929625EA0E}">
        <p15:presenceInfo xmlns:p15="http://schemas.microsoft.com/office/powerpoint/2012/main" userId="M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7A1"/>
    <a:srgbClr val="FF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0819" autoAdjust="0"/>
  </p:normalViewPr>
  <p:slideViewPr>
    <p:cSldViewPr showGuides="1">
      <p:cViewPr varScale="1">
        <p:scale>
          <a:sx n="104" d="100"/>
          <a:sy n="104" d="100"/>
        </p:scale>
        <p:origin x="390" y="114"/>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EEEFF2B-0721-7148-92D1-1650B5B78E9F}" type="datetimeFigureOut">
              <a:rPr lang="pl-PL" smtClean="0"/>
              <a:t>21.11.2024</a:t>
            </a:fld>
            <a:endParaRPr lang="pl-PL"/>
          </a:p>
        </p:txBody>
      </p:sp>
      <p:sp>
        <p:nvSpPr>
          <p:cNvPr id="4" name="Symbol zastępczy obrazu slajd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10992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52</a:t>
            </a:fld>
            <a:endParaRPr lang="pl-PL"/>
          </a:p>
        </p:txBody>
      </p:sp>
    </p:spTree>
    <p:extLst>
      <p:ext uri="{BB962C8B-B14F-4D97-AF65-F5344CB8AC3E}">
        <p14:creationId xmlns:p14="http://schemas.microsoft.com/office/powerpoint/2010/main" val="349028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13</a:t>
            </a:fld>
            <a:endParaRPr lang="pl-PL"/>
          </a:p>
        </p:txBody>
      </p:sp>
    </p:spTree>
    <p:extLst>
      <p:ext uri="{BB962C8B-B14F-4D97-AF65-F5344CB8AC3E}">
        <p14:creationId xmlns:p14="http://schemas.microsoft.com/office/powerpoint/2010/main" val="280927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np. indywidualnych systemów zatrzymywania, zagospodarowania i wykorzystania wód opadowych i roztopowych w miejscu ich powstawania, zielonych podwórek, zielonych dachów i ścian budynków, ogrodów deszczowych</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33</a:t>
            </a:fld>
            <a:endParaRPr lang="pl-PL"/>
          </a:p>
        </p:txBody>
      </p:sp>
    </p:spTree>
    <p:extLst>
      <p:ext uri="{BB962C8B-B14F-4D97-AF65-F5344CB8AC3E}">
        <p14:creationId xmlns:p14="http://schemas.microsoft.com/office/powerpoint/2010/main" val="97477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br>
              <a:rPr lang="pl-PL" sz="1200" kern="1200" dirty="0">
                <a:solidFill>
                  <a:schemeClr val="tx1"/>
                </a:solidFill>
                <a:effectLst/>
                <a:latin typeface="+mn-lt"/>
                <a:ea typeface="+mn-ea"/>
                <a:cs typeface="+mn-cs"/>
              </a:rPr>
            </a:b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36</a:t>
            </a:fld>
            <a:endParaRPr lang="pl-PL"/>
          </a:p>
        </p:txBody>
      </p:sp>
    </p:spTree>
    <p:extLst>
      <p:ext uri="{BB962C8B-B14F-4D97-AF65-F5344CB8AC3E}">
        <p14:creationId xmlns:p14="http://schemas.microsoft.com/office/powerpoint/2010/main" val="143404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38</a:t>
            </a:fld>
            <a:endParaRPr lang="pl-PL"/>
          </a:p>
        </p:txBody>
      </p:sp>
    </p:spTree>
    <p:extLst>
      <p:ext uri="{BB962C8B-B14F-4D97-AF65-F5344CB8AC3E}">
        <p14:creationId xmlns:p14="http://schemas.microsoft.com/office/powerpoint/2010/main" val="96150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pl-PL" sz="1200" kern="1200" dirty="0">
                <a:solidFill>
                  <a:schemeClr val="tx1"/>
                </a:solidFill>
                <a:effectLst/>
                <a:latin typeface="+mn-lt"/>
                <a:ea typeface="+mn-ea"/>
                <a:cs typeface="+mn-cs"/>
              </a:rPr>
              <a:t>„Analiza spełniania zasady </a:t>
            </a:r>
            <a:r>
              <a:rPr lang="pl-PL" sz="1200" kern="1200" dirty="0" err="1">
                <a:solidFill>
                  <a:schemeClr val="tx1"/>
                </a:solidFill>
                <a:effectLst/>
                <a:latin typeface="+mn-lt"/>
                <a:ea typeface="+mn-ea"/>
                <a:cs typeface="+mn-cs"/>
              </a:rPr>
              <a:t>DNSH</a:t>
            </a:r>
            <a:r>
              <a:rPr lang="pl-PL" sz="1200" kern="1200" dirty="0">
                <a:solidFill>
                  <a:schemeClr val="tx1"/>
                </a:solidFill>
                <a:effectLst/>
                <a:latin typeface="+mn-lt"/>
                <a:ea typeface="+mn-ea"/>
                <a:cs typeface="+mn-cs"/>
              </a:rPr>
              <a:t> dla projektu programu Fundusze Europejskie dla Pomorza 2021-2027”, w szczególności dotyczące ochrony terenów zieleni takich jak:</a:t>
            </a:r>
            <a:endParaRPr lang="pl-PL" sz="1400" kern="1200" dirty="0">
              <a:solidFill>
                <a:schemeClr val="tx1"/>
              </a:solidFill>
              <a:effectLst/>
              <a:latin typeface="+mn-lt"/>
              <a:ea typeface="+mn-ea"/>
              <a:cs typeface="+mn-cs"/>
            </a:endParaRPr>
          </a:p>
          <a:p>
            <a:pPr lvl="1"/>
            <a:r>
              <a:rPr lang="pl-PL" sz="1200" kern="1200" dirty="0">
                <a:solidFill>
                  <a:schemeClr val="tx1"/>
                </a:solidFill>
                <a:effectLst/>
                <a:latin typeface="+mn-lt"/>
                <a:ea typeface="+mn-ea"/>
                <a:cs typeface="+mn-cs"/>
              </a:rPr>
              <a:t>wprowadzanie gatunków roślin będzie oparte przede wszystkim na </a:t>
            </a:r>
            <a:r>
              <a:rPr lang="pl-PL" sz="1200" b="1" kern="1200" dirty="0" err="1">
                <a:solidFill>
                  <a:schemeClr val="tx1"/>
                </a:solidFill>
                <a:effectLst/>
                <a:latin typeface="+mn-lt"/>
                <a:ea typeface="+mn-ea"/>
                <a:cs typeface="+mn-cs"/>
              </a:rPr>
              <a:t>nasadzeniach</a:t>
            </a:r>
            <a:r>
              <a:rPr lang="pl-PL" sz="1200" b="1" kern="1200" dirty="0">
                <a:solidFill>
                  <a:schemeClr val="tx1"/>
                </a:solidFill>
                <a:effectLst/>
                <a:latin typeface="+mn-lt"/>
                <a:ea typeface="+mn-ea"/>
                <a:cs typeface="+mn-cs"/>
              </a:rPr>
              <a:t> gatunków rodzimych</a:t>
            </a:r>
            <a:r>
              <a:rPr lang="pl-PL" sz="1200" kern="1200" dirty="0">
                <a:solidFill>
                  <a:schemeClr val="tx1"/>
                </a:solidFill>
                <a:effectLst/>
                <a:latin typeface="+mn-lt"/>
                <a:ea typeface="+mn-ea"/>
                <a:cs typeface="+mn-cs"/>
              </a:rPr>
              <a:t> z uwzględnieniem lokalnych warunków klimatycznych i siedliskowych,</a:t>
            </a:r>
            <a:endParaRPr lang="pl-PL" sz="1400" kern="1200" dirty="0">
              <a:solidFill>
                <a:schemeClr val="tx1"/>
              </a:solidFill>
              <a:effectLst/>
              <a:latin typeface="+mn-lt"/>
              <a:ea typeface="+mn-ea"/>
              <a:cs typeface="+mn-cs"/>
            </a:endParaRPr>
          </a:p>
          <a:p>
            <a:pPr lvl="1"/>
            <a:r>
              <a:rPr lang="pl-PL" sz="1200" b="1" kern="1200" dirty="0">
                <a:solidFill>
                  <a:schemeClr val="tx1"/>
                </a:solidFill>
                <a:effectLst/>
                <a:latin typeface="+mn-lt"/>
                <a:ea typeface="+mn-ea"/>
                <a:cs typeface="+mn-cs"/>
              </a:rPr>
              <a:t>maksymalizacja ochrony istniejącej roślinności (zwłaszcza wysokiej</a:t>
            </a:r>
            <a:r>
              <a:rPr lang="pl-PL" sz="1200" kern="1200" dirty="0">
                <a:solidFill>
                  <a:schemeClr val="tx1"/>
                </a:solidFill>
                <a:effectLst/>
                <a:latin typeface="+mn-lt"/>
                <a:ea typeface="+mn-ea"/>
                <a:cs typeface="+mn-cs"/>
              </a:rPr>
              <a:t>).</a:t>
            </a:r>
            <a:endParaRPr lang="pl-PL" sz="14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40</a:t>
            </a:fld>
            <a:endParaRPr lang="pl-PL"/>
          </a:p>
        </p:txBody>
      </p:sp>
    </p:spTree>
    <p:extLst>
      <p:ext uri="{BB962C8B-B14F-4D97-AF65-F5344CB8AC3E}">
        <p14:creationId xmlns:p14="http://schemas.microsoft.com/office/powerpoint/2010/main" val="418612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uzyskały </a:t>
            </a:r>
            <a:r>
              <a:rPr lang="pl-PL" sz="1200" kern="1200" dirty="0" err="1">
                <a:solidFill>
                  <a:schemeClr val="tx1"/>
                </a:solidFill>
                <a:effectLst/>
                <a:latin typeface="+mn-lt"/>
                <a:ea typeface="+mn-ea"/>
                <a:cs typeface="+mn-cs"/>
              </a:rPr>
              <a:t>DŚU</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wymagały przeprowadzenia oceny </a:t>
            </a:r>
            <a:r>
              <a:rPr lang="pl-PL" sz="1200" kern="1200" dirty="0" err="1">
                <a:solidFill>
                  <a:schemeClr val="tx1"/>
                </a:solidFill>
                <a:effectLst/>
                <a:latin typeface="+mn-lt"/>
                <a:ea typeface="+mn-ea"/>
                <a:cs typeface="+mn-cs"/>
              </a:rPr>
              <a:t>naturowej</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posiadają nieinfrastrukturalny charakter (w całości). </a:t>
            </a: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43</a:t>
            </a:fld>
            <a:endParaRPr lang="pl-PL"/>
          </a:p>
        </p:txBody>
      </p:sp>
    </p:spTree>
    <p:extLst>
      <p:ext uri="{BB962C8B-B14F-4D97-AF65-F5344CB8AC3E}">
        <p14:creationId xmlns:p14="http://schemas.microsoft.com/office/powerpoint/2010/main" val="206624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50</a:t>
            </a:fld>
            <a:endParaRPr lang="pl-PL"/>
          </a:p>
        </p:txBody>
      </p:sp>
    </p:spTree>
    <p:extLst>
      <p:ext uri="{BB962C8B-B14F-4D97-AF65-F5344CB8AC3E}">
        <p14:creationId xmlns:p14="http://schemas.microsoft.com/office/powerpoint/2010/main" val="103837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51</a:t>
            </a:fld>
            <a:endParaRPr lang="pl-PL"/>
          </a:p>
        </p:txBody>
      </p:sp>
    </p:spTree>
    <p:extLst>
      <p:ext uri="{BB962C8B-B14F-4D97-AF65-F5344CB8AC3E}">
        <p14:creationId xmlns:p14="http://schemas.microsoft.com/office/powerpoint/2010/main" val="2596782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21.11.2024</a:t>
            </a:fld>
            <a:endParaRPr lang="pl-PL" dirty="0"/>
          </a:p>
        </p:txBody>
      </p:sp>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spTree>
    <p:extLst>
      <p:ext uri="{BB962C8B-B14F-4D97-AF65-F5344CB8AC3E}">
        <p14:creationId xmlns:p14="http://schemas.microsoft.com/office/powerpoint/2010/main" val="4255767286"/>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Lst>
          </p:cNvPr>
          <p:cNvSpPr/>
          <p:nvPr userDrawn="1"/>
        </p:nvSpPr>
        <p:spPr>
          <a:xfrm>
            <a:off x="1025525" y="1983572"/>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Obraz zawierający tekst&#10;&#10;Opis wygenerowany automatyczn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200"/>
            </a:lvl1pPr>
          </a:lstStyle>
          <a:p>
            <a:br>
              <a:rPr lang="pl-PL" dirty="0"/>
            </a:br>
            <a:r>
              <a:rPr lang="pl-PL" dirty="0"/>
              <a:t>Dziękuję za uwagę.</a:t>
            </a:r>
            <a:endParaRPr lang="en-US" dirty="0"/>
          </a:p>
        </p:txBody>
      </p:sp>
      <p:sp>
        <p:nvSpPr>
          <p:cNvPr id="15" name="Date Placeholder 3">
            <a:extLst>
              <a:ext uri="{FF2B5EF4-FFF2-40B4-BE49-F238E27FC236}">
                <a16:creationId xmlns:a16="http://schemas.microsoft.com/office/drawing/2014/main" id="{E08A69D8-E434-4799-8832-9915F4EB34F4}"/>
              </a:ext>
            </a:extLst>
          </p:cNvPr>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21.11.2024</a:t>
            </a:fld>
            <a:endParaRPr lang="pl-PL" dirty="0"/>
          </a:p>
        </p:txBody>
      </p:sp>
      <p:pic>
        <p:nvPicPr>
          <p:cNvPr id="16" name="Obraz 15">
            <a:extLst>
              <a:ext uri="{FF2B5EF4-FFF2-40B4-BE49-F238E27FC236}">
                <a16:creationId xmlns:a16="http://schemas.microsoft.com/office/drawing/2014/main" id="{E2649279-68AC-4F54-A880-75A79D7385CD}"/>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29" name="Obraz 28" descr="Logo rocznicowe: 25 lat Samorządu Województwa Pomorskiego.">
            <a:extLst>
              <a:ext uri="{FF2B5EF4-FFF2-40B4-BE49-F238E27FC236}">
                <a16:creationId xmlns:a16="http://schemas.microsoft.com/office/drawing/2014/main" id="{81D43660-ADF3-43C6-A90B-7E0A413FEDB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21.11.2024</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26" name="Obraz 25" descr="Logo rocznicowe: 25 lat Samorządu Województwa Pomorskiego.">
            <a:extLst>
              <a:ext uri="{FF2B5EF4-FFF2-40B4-BE49-F238E27FC236}">
                <a16:creationId xmlns:a16="http://schemas.microsoft.com/office/drawing/2014/main" id="{26A9FA7C-9311-4E28-9148-0DF0D28C7CE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spTree>
    <p:extLst>
      <p:ext uri="{BB962C8B-B14F-4D97-AF65-F5344CB8AC3E}">
        <p14:creationId xmlns:p14="http://schemas.microsoft.com/office/powerpoint/2010/main" val="3586026018"/>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21.11.2024</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pic>
        <p:nvPicPr>
          <p:cNvPr id="11" name="Obraz 10">
            <a:extLst>
              <a:ext uri="{FF2B5EF4-FFF2-40B4-BE49-F238E27FC236}">
                <a16:creationId xmlns:a16="http://schemas.microsoft.com/office/drawing/2014/main" id="{0CF3E933-1DA6-403F-9323-5B318B9943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8" name="Obraz 7" descr="Logo rocznicowe: 25 lat Samorządu Województwa Pomorskiego.">
            <a:extLst>
              <a:ext uri="{FF2B5EF4-FFF2-40B4-BE49-F238E27FC236}">
                <a16:creationId xmlns:a16="http://schemas.microsoft.com/office/drawing/2014/main" id="{47461BC3-2B77-43FB-8BAB-EFD2EBB03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2430" y="1050409"/>
            <a:ext cx="2406403" cy="1171024"/>
          </a:xfrm>
          <a:prstGeom prst="rect">
            <a:avLst/>
          </a:prstGeom>
        </p:spPr>
      </p:pic>
    </p:spTree>
    <p:extLst>
      <p:ext uri="{BB962C8B-B14F-4D97-AF65-F5344CB8AC3E}">
        <p14:creationId xmlns:p14="http://schemas.microsoft.com/office/powerpoint/2010/main" val="163393511"/>
      </p:ext>
    </p:extLst>
  </p:cSld>
  <p:clrMapOvr>
    <a:masterClrMapping/>
  </p:clrMapOvr>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pic>
        <p:nvPicPr>
          <p:cNvPr id="7" name="Obraz 6" descr="Logo rocznicowe: 25 lat Samorządu Województwa Pomorskiego.">
            <a:extLst>
              <a:ext uri="{FF2B5EF4-FFF2-40B4-BE49-F238E27FC236}">
                <a16:creationId xmlns:a16="http://schemas.microsoft.com/office/drawing/2014/main" id="{8DAA9314-721F-4659-8D76-1CB0F3F0F6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485" y="755501"/>
            <a:ext cx="2406403" cy="1171024"/>
          </a:xfrm>
          <a:prstGeom prst="rect">
            <a:avLst/>
          </a:prstGeom>
        </p:spPr>
      </p:pic>
    </p:spTree>
    <p:extLst>
      <p:ext uri="{BB962C8B-B14F-4D97-AF65-F5344CB8AC3E}">
        <p14:creationId xmlns:p14="http://schemas.microsoft.com/office/powerpoint/2010/main" val="1007901643"/>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29.xml"/><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15.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16.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1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od.cst2021.gov.pl/"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2.xml"/><Relationship Id="rId3" Type="http://schemas.openxmlformats.org/officeDocument/2006/relationships/slide" Target="slide16.xml"/><Relationship Id="rId7" Type="http://schemas.openxmlformats.org/officeDocument/2006/relationships/slide" Target="slide24.xml"/><Relationship Id="rId12" Type="http://schemas.openxmlformats.org/officeDocument/2006/relationships/slide" Target="slide10.xml"/><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slide" Target="slide23.xml"/><Relationship Id="rId11" Type="http://schemas.openxmlformats.org/officeDocument/2006/relationships/slide" Target="slide27.xml"/><Relationship Id="rId5" Type="http://schemas.openxmlformats.org/officeDocument/2006/relationships/slide" Target="slide14.xml"/><Relationship Id="rId15" Type="http://schemas.openxmlformats.org/officeDocument/2006/relationships/slide" Target="slide9.xml"/><Relationship Id="rId10" Type="http://schemas.openxmlformats.org/officeDocument/2006/relationships/slide" Target="slide26.xml"/><Relationship Id="rId4" Type="http://schemas.openxmlformats.org/officeDocument/2006/relationships/slide" Target="slide17.xml"/><Relationship Id="rId9" Type="http://schemas.openxmlformats.org/officeDocument/2006/relationships/slide" Target="slide18.xml"/><Relationship Id="rId14" Type="http://schemas.openxmlformats.org/officeDocument/2006/relationships/slide" Target="slide11.xml"/></Relationships>
</file>

<file path=ppt/slides/_rels/slide2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1.xml"/><Relationship Id="rId3" Type="http://schemas.openxmlformats.org/officeDocument/2006/relationships/slide" Target="slide16.xml"/><Relationship Id="rId7" Type="http://schemas.openxmlformats.org/officeDocument/2006/relationships/slide" Target="slide25.xml"/><Relationship Id="rId12" Type="http://schemas.openxmlformats.org/officeDocument/2006/relationships/slide" Target="slide12.xml"/><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slide" Target="slide24.xml"/><Relationship Id="rId11" Type="http://schemas.openxmlformats.org/officeDocument/2006/relationships/slide" Target="slide10.xml"/><Relationship Id="rId5" Type="http://schemas.openxmlformats.org/officeDocument/2006/relationships/slide" Target="slide23.xml"/><Relationship Id="rId15" Type="http://schemas.openxmlformats.org/officeDocument/2006/relationships/slide" Target="slide9.xml"/><Relationship Id="rId10" Type="http://schemas.openxmlformats.org/officeDocument/2006/relationships/slide" Target="slide27.xml"/><Relationship Id="rId4" Type="http://schemas.openxmlformats.org/officeDocument/2006/relationships/slide" Target="slide14.xml"/><Relationship Id="rId9" Type="http://schemas.openxmlformats.org/officeDocument/2006/relationships/slide" Target="slide26.xml"/><Relationship Id="rId14" Type="http://schemas.openxmlformats.org/officeDocument/2006/relationships/slide" Target="slide17.xml"/></Relationships>
</file>

<file path=ppt/slides/_rels/slide2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2.xml"/><Relationship Id="rId3" Type="http://schemas.openxmlformats.org/officeDocument/2006/relationships/slide" Target="slide16.xml"/><Relationship Id="rId7" Type="http://schemas.openxmlformats.org/officeDocument/2006/relationships/slide" Target="slide24.xml"/><Relationship Id="rId12" Type="http://schemas.openxmlformats.org/officeDocument/2006/relationships/slide" Target="slide10.xml"/><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slide" Target="slide23.xml"/><Relationship Id="rId11" Type="http://schemas.openxmlformats.org/officeDocument/2006/relationships/slide" Target="slide27.xml"/><Relationship Id="rId5" Type="http://schemas.openxmlformats.org/officeDocument/2006/relationships/slide" Target="slide14.xml"/><Relationship Id="rId15" Type="http://schemas.openxmlformats.org/officeDocument/2006/relationships/slide" Target="slide9.xml"/><Relationship Id="rId10" Type="http://schemas.openxmlformats.org/officeDocument/2006/relationships/slide" Target="slide26.xml"/><Relationship Id="rId4" Type="http://schemas.openxmlformats.org/officeDocument/2006/relationships/slide" Target="slide17.xml"/><Relationship Id="rId9" Type="http://schemas.openxmlformats.org/officeDocument/2006/relationships/slide" Target="slide18.xml"/><Relationship Id="rId14" Type="http://schemas.openxmlformats.org/officeDocument/2006/relationships/slide" Target="slide11.xml"/></Relationships>
</file>

<file path=ppt/slides/_rels/slide2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9.xml"/><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slide" Target="slide29.xml"/><Relationship Id="rId5" Type="http://schemas.openxmlformats.org/officeDocument/2006/relationships/slide" Target="slide11.xml"/><Relationship Id="rId4" Type="http://schemas.openxmlformats.org/officeDocument/2006/relationships/slide" Target="slide12.xml"/></Relationships>
</file>

<file path=ppt/slides/_rels/slide2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2" Type="http://schemas.openxmlformats.org/officeDocument/2006/relationships/hyperlink" Target="https://instrukcje.cst2021.gov.pl/?mod=wnioskodawca"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pl/web/infrastruktura/przyjeto-program-inwestycyjny-w-zakresie-poprawy-jakosci-i-ograniczenia-strat-wody-przeznaczonej-do-spozycia-przez-ludzi"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sv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5.xml"/><Relationship Id="rId5" Type="http://schemas.openxmlformats.org/officeDocument/2006/relationships/image" Target="../media/image60.sv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0.sv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9.xml"/><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slide" Target="slide11.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DF39199C-3F50-401A-9C8B-80EE1CE2416D}"/>
              </a:ext>
            </a:extLst>
          </p:cNvPr>
          <p:cNvPicPr>
            <a:picLocks noChangeAspect="1"/>
          </p:cNvPicPr>
          <p:nvPr/>
        </p:nvPicPr>
        <p:blipFill rotWithShape="1">
          <a:blip r:embed="rId3">
            <a:extLst>
              <a:ext uri="{28A0092B-C50C-407E-A947-70E740481C1C}">
                <a14:useLocalDpi xmlns:a14="http://schemas.microsoft.com/office/drawing/2010/main" val="0"/>
              </a:ext>
            </a:extLst>
          </a:blip>
          <a:srcRect l="19693" t="26054" r="22387" b="22462"/>
          <a:stretch/>
        </p:blipFill>
        <p:spPr>
          <a:xfrm>
            <a:off x="1022773" y="2051645"/>
            <a:ext cx="8646263" cy="4323131"/>
          </a:xfrm>
          <a:prstGeom prst="rect">
            <a:avLst/>
          </a:prstGeom>
        </p:spPr>
      </p:pic>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385846" y="3570043"/>
            <a:ext cx="7920115" cy="1943924"/>
          </a:xfrm>
          <a:noFill/>
        </p:spPr>
        <p:txBody>
          <a:bodyPr>
            <a:normAutofit fontScale="90000"/>
          </a:bodyPr>
          <a:lstStyle/>
          <a:p>
            <a:pPr>
              <a:lnSpc>
                <a:spcPts val="3000"/>
              </a:lnSpc>
            </a:pPr>
            <a:r>
              <a:rPr lang="pl-PL" sz="2200" dirty="0"/>
              <a:t>Wniosek o dofinansowanie wraz z wymaganymi załącznikami dla naboru wniosków o dofinansowanie projektów dla Działania 2.12. Zrównoważona gospodarka wodna FEP 2021-2027 w zakresie projektów dotyczących zaopatrzenia w wodę pitną</a:t>
            </a:r>
            <a:br>
              <a:rPr lang="pl-PL" sz="2800" dirty="0"/>
            </a:br>
            <a:endParaRPr lang="pl-PL" sz="2800" dirty="0"/>
          </a:p>
        </p:txBody>
      </p:sp>
      <p:pic>
        <p:nvPicPr>
          <p:cNvPr id="7" name="Obraz 6">
            <a:extLst>
              <a:ext uri="{FF2B5EF4-FFF2-40B4-BE49-F238E27FC236}">
                <a16:creationId xmlns:a16="http://schemas.microsoft.com/office/drawing/2014/main" id="{250AEF65-B385-41C2-867C-988AC369C1EE}"/>
              </a:ext>
            </a:extLst>
          </p:cNvPr>
          <p:cNvPicPr>
            <a:picLocks noChangeAspect="1"/>
          </p:cNvPicPr>
          <p:nvPr/>
        </p:nvPicPr>
        <p:blipFill>
          <a:blip r:embed="rId4"/>
          <a:stretch>
            <a:fillRect/>
          </a:stretch>
        </p:blipFill>
        <p:spPr>
          <a:xfrm>
            <a:off x="1022774" y="1956760"/>
            <a:ext cx="8646263" cy="752475"/>
          </a:xfrm>
          <a:prstGeom prst="rect">
            <a:avLst/>
          </a:prstGeom>
        </p:spPr>
      </p:pic>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86491D6-75E2-4CF9-97B7-58B2154BA61D}"/>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Prostokąt 3">
            <a:hlinkClick r:id="rId3" action="ppaction://hlinksldjump"/>
            <a:extLst>
              <a:ext uri="{FF2B5EF4-FFF2-40B4-BE49-F238E27FC236}">
                <a16:creationId xmlns:a16="http://schemas.microsoft.com/office/drawing/2014/main" id="{CBF12949-AF53-4571-B342-8FAF752D24F6}"/>
              </a:ext>
            </a:extLst>
          </p:cNvPr>
          <p:cNvSpPr/>
          <p:nvPr/>
        </p:nvSpPr>
        <p:spPr>
          <a:xfrm>
            <a:off x="17314" y="399586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4" action="ppaction://hlinksldjump"/>
            <a:extLst>
              <a:ext uri="{FF2B5EF4-FFF2-40B4-BE49-F238E27FC236}">
                <a16:creationId xmlns:a16="http://schemas.microsoft.com/office/drawing/2014/main" id="{50F045D6-269A-4FE8-9CFB-2CC9258D1EBE}"/>
              </a:ext>
            </a:extLst>
          </p:cNvPr>
          <p:cNvSpPr/>
          <p:nvPr/>
        </p:nvSpPr>
        <p:spPr>
          <a:xfrm>
            <a:off x="17314" y="4255578"/>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5" action="ppaction://hlinksldjump"/>
            <a:extLst>
              <a:ext uri="{FF2B5EF4-FFF2-40B4-BE49-F238E27FC236}">
                <a16:creationId xmlns:a16="http://schemas.microsoft.com/office/drawing/2014/main" id="{935914B2-0730-4830-B5FA-59F65BB7B656}"/>
              </a:ext>
            </a:extLst>
          </p:cNvPr>
          <p:cNvSpPr/>
          <p:nvPr/>
        </p:nvSpPr>
        <p:spPr>
          <a:xfrm>
            <a:off x="12834" y="4531467"/>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6" action="ppaction://hlinksldjump"/>
            <a:extLst>
              <a:ext uri="{FF2B5EF4-FFF2-40B4-BE49-F238E27FC236}">
                <a16:creationId xmlns:a16="http://schemas.microsoft.com/office/drawing/2014/main" id="{DB09E1DC-B68C-48C5-84DF-7165C747BC66}"/>
              </a:ext>
            </a:extLst>
          </p:cNvPr>
          <p:cNvSpPr/>
          <p:nvPr/>
        </p:nvSpPr>
        <p:spPr>
          <a:xfrm>
            <a:off x="12834" y="480735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2612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3C01158-ED1D-4505-AD1E-5C149CE40B89}"/>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Prostokąt 3">
            <a:hlinkClick r:id="rId3" action="ppaction://hlinksldjump"/>
            <a:extLst>
              <a:ext uri="{FF2B5EF4-FFF2-40B4-BE49-F238E27FC236}">
                <a16:creationId xmlns:a16="http://schemas.microsoft.com/office/drawing/2014/main" id="{640AC746-F083-4548-839B-A3A629F423C1}"/>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4" action="ppaction://hlinksldjump"/>
            <a:extLst>
              <a:ext uri="{FF2B5EF4-FFF2-40B4-BE49-F238E27FC236}">
                <a16:creationId xmlns:a16="http://schemas.microsoft.com/office/drawing/2014/main" id="{F813FC46-7B58-4D98-99AA-F511E50079FC}"/>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5" action="ppaction://hlinksldjump"/>
            <a:extLst>
              <a:ext uri="{FF2B5EF4-FFF2-40B4-BE49-F238E27FC236}">
                <a16:creationId xmlns:a16="http://schemas.microsoft.com/office/drawing/2014/main" id="{2CF67C12-7568-48AC-BA2C-6DC3964C9972}"/>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6" action="ppaction://hlinksldjump"/>
            <a:extLst>
              <a:ext uri="{FF2B5EF4-FFF2-40B4-BE49-F238E27FC236}">
                <a16:creationId xmlns:a16="http://schemas.microsoft.com/office/drawing/2014/main" id="{B84DD9C8-DB97-4B82-A205-9AEAF0D1DD1F}"/>
              </a:ext>
            </a:extLst>
          </p:cNvPr>
          <p:cNvSpPr/>
          <p:nvPr/>
        </p:nvSpPr>
        <p:spPr>
          <a:xfrm>
            <a:off x="0" y="4828317"/>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strzałka w górę 2">
            <a:extLst>
              <a:ext uri="{FF2B5EF4-FFF2-40B4-BE49-F238E27FC236}">
                <a16:creationId xmlns:a16="http://schemas.microsoft.com/office/drawing/2014/main" id="{9B7AB1A9-5A9F-4F07-A11C-9CC10F0139CF}"/>
              </a:ext>
            </a:extLst>
          </p:cNvPr>
          <p:cNvSpPr/>
          <p:nvPr/>
        </p:nvSpPr>
        <p:spPr>
          <a:xfrm>
            <a:off x="2201786" y="5940077"/>
            <a:ext cx="6288241" cy="1224136"/>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C9CF1D26-4A68-4EB7-9571-F54BE73F6B49}"/>
              </a:ext>
            </a:extLst>
          </p:cNvPr>
          <p:cNvSpPr txBox="1"/>
          <p:nvPr/>
        </p:nvSpPr>
        <p:spPr>
          <a:xfrm>
            <a:off x="2201786" y="6516141"/>
            <a:ext cx="6288240" cy="584775"/>
          </a:xfrm>
          <a:prstGeom prst="rect">
            <a:avLst/>
          </a:prstGeom>
          <a:noFill/>
        </p:spPr>
        <p:txBody>
          <a:bodyPr wrap="square" rtlCol="0">
            <a:spAutoFit/>
          </a:bodyPr>
          <a:lstStyle/>
          <a:p>
            <a:r>
              <a:rPr lang="pl-PL" sz="1600" dirty="0"/>
              <a:t>Tworzymy profile dla użytkowników, których przewidujemy do współpracy przy wniosku o dofinansowanie</a:t>
            </a:r>
          </a:p>
        </p:txBody>
      </p:sp>
    </p:spTree>
    <p:extLst>
      <p:ext uri="{BB962C8B-B14F-4D97-AF65-F5344CB8AC3E}">
        <p14:creationId xmlns:p14="http://schemas.microsoft.com/office/powerpoint/2010/main" val="244818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2C5809E-BAA8-407D-AAE6-A5318A1E1C42}"/>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Prostokąt 3">
            <a:hlinkClick r:id="rId3" action="ppaction://hlinksldjump"/>
            <a:extLst>
              <a:ext uri="{FF2B5EF4-FFF2-40B4-BE49-F238E27FC236}">
                <a16:creationId xmlns:a16="http://schemas.microsoft.com/office/drawing/2014/main" id="{FC8AC8A6-975F-488D-BAFA-96BBD1DE705F}"/>
              </a:ext>
            </a:extLst>
          </p:cNvPr>
          <p:cNvSpPr/>
          <p:nvPr/>
        </p:nvSpPr>
        <p:spPr>
          <a:xfrm>
            <a:off x="1731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4" action="ppaction://hlinksldjump"/>
            <a:extLst>
              <a:ext uri="{FF2B5EF4-FFF2-40B4-BE49-F238E27FC236}">
                <a16:creationId xmlns:a16="http://schemas.microsoft.com/office/drawing/2014/main" id="{D17AF3E3-AE8C-4B88-A15D-A046E0D464AB}"/>
              </a:ext>
            </a:extLst>
          </p:cNvPr>
          <p:cNvSpPr/>
          <p:nvPr/>
        </p:nvSpPr>
        <p:spPr>
          <a:xfrm>
            <a:off x="1731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hlinkClick r:id="rId5" action="ppaction://hlinksldjump"/>
            <a:extLst>
              <a:ext uri="{FF2B5EF4-FFF2-40B4-BE49-F238E27FC236}">
                <a16:creationId xmlns:a16="http://schemas.microsoft.com/office/drawing/2014/main" id="{6F604F43-BF65-4322-9C53-2C2A5AC0DE75}"/>
              </a:ext>
            </a:extLst>
          </p:cNvPr>
          <p:cNvSpPr/>
          <p:nvPr/>
        </p:nvSpPr>
        <p:spPr>
          <a:xfrm>
            <a:off x="12834" y="510753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6" action="ppaction://hlinksldjump"/>
            <a:extLst>
              <a:ext uri="{FF2B5EF4-FFF2-40B4-BE49-F238E27FC236}">
                <a16:creationId xmlns:a16="http://schemas.microsoft.com/office/drawing/2014/main" id="{8949C15A-9DA6-4D4C-A832-4939A1015ABE}"/>
              </a:ext>
            </a:extLst>
          </p:cNvPr>
          <p:cNvSpPr/>
          <p:nvPr/>
        </p:nvSpPr>
        <p:spPr>
          <a:xfrm>
            <a:off x="0" y="5367248"/>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trzałka: zakrzywiona w lewo 1">
            <a:hlinkClick r:id="rId7" action="ppaction://hlinksldjump"/>
            <a:extLst>
              <a:ext uri="{FF2B5EF4-FFF2-40B4-BE49-F238E27FC236}">
                <a16:creationId xmlns:a16="http://schemas.microsoft.com/office/drawing/2014/main" id="{4E60C8BF-A51A-4E82-8C4F-265281F78377}"/>
              </a:ext>
            </a:extLst>
          </p:cNvPr>
          <p:cNvSpPr/>
          <p:nvPr/>
        </p:nvSpPr>
        <p:spPr>
          <a:xfrm>
            <a:off x="97221" y="6851102"/>
            <a:ext cx="144016" cy="144016"/>
          </a:xfrm>
          <a:prstGeom prst="curvedLef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285269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E8F55CDA-B9AC-43ED-91C6-B204E8C405C9}"/>
              </a:ext>
            </a:extLst>
          </p:cNvPr>
          <p:cNvSpPr/>
          <p:nvPr/>
        </p:nvSpPr>
        <p:spPr>
          <a:xfrm>
            <a:off x="377354" y="323453"/>
            <a:ext cx="4830297" cy="461665"/>
          </a:xfrm>
          <a:prstGeom prst="rect">
            <a:avLst/>
          </a:prstGeom>
        </p:spPr>
        <p:txBody>
          <a:bodyPr wrap="none">
            <a:spAutoFit/>
          </a:bodyPr>
          <a:lstStyle/>
          <a:p>
            <a:r>
              <a:rPr lang="pl-PL" sz="2400" b="1" dirty="0">
                <a:solidFill>
                  <a:schemeClr val="accent1"/>
                </a:solidFill>
              </a:rPr>
              <a:t>KROK 4. WYSZUKIWANIE NABORÓW</a:t>
            </a:r>
          </a:p>
        </p:txBody>
      </p:sp>
      <p:pic>
        <p:nvPicPr>
          <p:cNvPr id="2" name="Obraz 1">
            <a:extLst>
              <a:ext uri="{FF2B5EF4-FFF2-40B4-BE49-F238E27FC236}">
                <a16:creationId xmlns:a16="http://schemas.microsoft.com/office/drawing/2014/main" id="{BD25A1FE-AD35-4C11-A5C2-5EC5E0D6389C}"/>
              </a:ext>
            </a:extLst>
          </p:cNvPr>
          <p:cNvPicPr>
            <a:picLocks noChangeAspect="1"/>
          </p:cNvPicPr>
          <p:nvPr/>
        </p:nvPicPr>
        <p:blipFill>
          <a:blip r:embed="rId3"/>
          <a:stretch>
            <a:fillRect/>
          </a:stretch>
        </p:blipFill>
        <p:spPr>
          <a:xfrm>
            <a:off x="-1" y="1032236"/>
            <a:ext cx="10691813" cy="5495201"/>
          </a:xfrm>
          <a:prstGeom prst="rect">
            <a:avLst/>
          </a:prstGeom>
        </p:spPr>
      </p:pic>
      <p:pic>
        <p:nvPicPr>
          <p:cNvPr id="6" name="Obraz 5">
            <a:extLst>
              <a:ext uri="{FF2B5EF4-FFF2-40B4-BE49-F238E27FC236}">
                <a16:creationId xmlns:a16="http://schemas.microsoft.com/office/drawing/2014/main" id="{7526B38D-35F6-494D-843B-120997804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089" y="1979637"/>
            <a:ext cx="8309156" cy="4680520"/>
          </a:xfrm>
          <a:prstGeom prst="rect">
            <a:avLst/>
          </a:prstGeom>
        </p:spPr>
      </p:pic>
      <p:sp>
        <p:nvSpPr>
          <p:cNvPr id="10" name="Prostokąt 9">
            <a:extLst>
              <a:ext uri="{FF2B5EF4-FFF2-40B4-BE49-F238E27FC236}">
                <a16:creationId xmlns:a16="http://schemas.microsoft.com/office/drawing/2014/main" id="{395356A7-C090-4F1B-A131-A896D4C1F4BD}"/>
              </a:ext>
            </a:extLst>
          </p:cNvPr>
          <p:cNvSpPr/>
          <p:nvPr/>
        </p:nvSpPr>
        <p:spPr>
          <a:xfrm>
            <a:off x="2321570" y="2966844"/>
            <a:ext cx="1512168" cy="338554"/>
          </a:xfrm>
          <a:prstGeom prst="rect">
            <a:avLst/>
          </a:prstGeom>
          <a:solidFill>
            <a:schemeClr val="bg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184E9D2B-0C4D-4082-A26D-D910DDDFCC0D}"/>
              </a:ext>
            </a:extLst>
          </p:cNvPr>
          <p:cNvSpPr txBox="1"/>
          <p:nvPr/>
        </p:nvSpPr>
        <p:spPr>
          <a:xfrm>
            <a:off x="2357574" y="2966844"/>
            <a:ext cx="1440160" cy="338554"/>
          </a:xfrm>
          <a:prstGeom prst="rect">
            <a:avLst/>
          </a:prstGeom>
          <a:noFill/>
        </p:spPr>
        <p:txBody>
          <a:bodyPr wrap="square" rtlCol="0">
            <a:spAutoFit/>
          </a:bodyPr>
          <a:lstStyle/>
          <a:p>
            <a:r>
              <a:rPr lang="pl-PL" sz="800" dirty="0">
                <a:latin typeface="Arial Narrow" panose="020B0606020202030204" pitchFamily="34" charset="0"/>
              </a:rPr>
              <a:t>Szukaj po numerze naboru</a:t>
            </a:r>
          </a:p>
          <a:p>
            <a:r>
              <a:rPr lang="pl-PL" sz="800" dirty="0" err="1">
                <a:latin typeface="Arial Narrow" panose="020B0606020202030204" pitchFamily="34" charset="0"/>
              </a:rPr>
              <a:t>FEPM.02.12</a:t>
            </a:r>
            <a:r>
              <a:rPr lang="pl-PL" sz="800" dirty="0">
                <a:latin typeface="Arial Narrow" panose="020B0606020202030204" pitchFamily="34" charset="0"/>
              </a:rPr>
              <a:t>-</a:t>
            </a:r>
            <a:r>
              <a:rPr lang="pl-PL" sz="800" dirty="0" err="1">
                <a:latin typeface="Arial Narrow" panose="020B0606020202030204" pitchFamily="34" charset="0"/>
              </a:rPr>
              <a:t>IZ.00</a:t>
            </a:r>
            <a:r>
              <a:rPr lang="pl-PL" sz="800" dirty="0">
                <a:latin typeface="Arial Narrow" panose="020B0606020202030204" pitchFamily="34" charset="0"/>
              </a:rPr>
              <a:t>-002/25</a:t>
            </a:r>
          </a:p>
        </p:txBody>
      </p:sp>
      <p:sp>
        <p:nvSpPr>
          <p:cNvPr id="8" name="pole tekstowe 7">
            <a:extLst>
              <a:ext uri="{FF2B5EF4-FFF2-40B4-BE49-F238E27FC236}">
                <a16:creationId xmlns:a16="http://schemas.microsoft.com/office/drawing/2014/main" id="{ED2B6935-E4DA-42BE-938E-9C68797F00E2}"/>
              </a:ext>
            </a:extLst>
          </p:cNvPr>
          <p:cNvSpPr txBox="1"/>
          <p:nvPr/>
        </p:nvSpPr>
        <p:spPr>
          <a:xfrm>
            <a:off x="2393578" y="4499917"/>
            <a:ext cx="2448272" cy="276999"/>
          </a:xfrm>
          <a:prstGeom prst="rect">
            <a:avLst/>
          </a:prstGeom>
          <a:solidFill>
            <a:srgbClr val="0D47A1"/>
          </a:solidFill>
        </p:spPr>
        <p:txBody>
          <a:bodyPr wrap="square" rtlCol="0">
            <a:spAutoFit/>
          </a:bodyPr>
          <a:lstStyle/>
          <a:p>
            <a:r>
              <a:rPr lang="pl-PL" sz="1200" dirty="0" err="1">
                <a:solidFill>
                  <a:schemeClr val="bg1"/>
                </a:solidFill>
                <a:latin typeface="Arial Narrow" panose="020B0606020202030204" pitchFamily="34" charset="0"/>
              </a:rPr>
              <a:t>FEPM.02.12</a:t>
            </a:r>
            <a:r>
              <a:rPr lang="pl-PL" sz="1200" dirty="0">
                <a:solidFill>
                  <a:schemeClr val="bg1"/>
                </a:solidFill>
                <a:latin typeface="Arial Narrow" panose="020B0606020202030204" pitchFamily="34" charset="0"/>
              </a:rPr>
              <a:t>-</a:t>
            </a:r>
            <a:r>
              <a:rPr lang="pl-PL" sz="1200" dirty="0" err="1">
                <a:solidFill>
                  <a:schemeClr val="bg1"/>
                </a:solidFill>
                <a:latin typeface="Arial Narrow" panose="020B0606020202030204" pitchFamily="34" charset="0"/>
              </a:rPr>
              <a:t>IZ.00</a:t>
            </a:r>
            <a:r>
              <a:rPr lang="pl-PL" sz="1200" dirty="0">
                <a:solidFill>
                  <a:schemeClr val="bg1"/>
                </a:solidFill>
                <a:latin typeface="Arial Narrow" panose="020B0606020202030204" pitchFamily="34" charset="0"/>
              </a:rPr>
              <a:t>-002/25</a:t>
            </a:r>
            <a:endParaRPr lang="pl-PL" sz="1200" dirty="0">
              <a:solidFill>
                <a:schemeClr val="bg1"/>
              </a:solidFill>
            </a:endParaRPr>
          </a:p>
        </p:txBody>
      </p:sp>
      <p:sp>
        <p:nvSpPr>
          <p:cNvPr id="9" name="pole tekstowe 8">
            <a:extLst>
              <a:ext uri="{FF2B5EF4-FFF2-40B4-BE49-F238E27FC236}">
                <a16:creationId xmlns:a16="http://schemas.microsoft.com/office/drawing/2014/main" id="{BE2E7337-392F-44FE-A4E4-D631AC78F44E}"/>
              </a:ext>
            </a:extLst>
          </p:cNvPr>
          <p:cNvSpPr txBox="1"/>
          <p:nvPr/>
        </p:nvSpPr>
        <p:spPr>
          <a:xfrm>
            <a:off x="6426026" y="5724053"/>
            <a:ext cx="3888432" cy="230832"/>
          </a:xfrm>
          <a:prstGeom prst="rect">
            <a:avLst/>
          </a:prstGeom>
          <a:solidFill>
            <a:schemeClr val="bg1"/>
          </a:solidFill>
        </p:spPr>
        <p:txBody>
          <a:bodyPr wrap="square" rtlCol="0">
            <a:spAutoFit/>
          </a:bodyPr>
          <a:lstStyle/>
          <a:p>
            <a:r>
              <a:rPr lang="pl-PL" sz="900" dirty="0">
                <a:latin typeface="Arial Narrow" panose="020B0606020202030204" pitchFamily="34" charset="0"/>
              </a:rPr>
              <a:t>2.12 Zrównoważona gospodarka wodna</a:t>
            </a:r>
          </a:p>
        </p:txBody>
      </p:sp>
    </p:spTree>
    <p:extLst>
      <p:ext uri="{BB962C8B-B14F-4D97-AF65-F5344CB8AC3E}">
        <p14:creationId xmlns:p14="http://schemas.microsoft.com/office/powerpoint/2010/main" val="124967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A6625810-2980-40C9-91A9-12CBD7A6F317}"/>
              </a:ext>
            </a:extLst>
          </p:cNvPr>
          <p:cNvPicPr>
            <a:picLocks noChangeAspect="1"/>
          </p:cNvPicPr>
          <p:nvPr/>
        </p:nvPicPr>
        <p:blipFill>
          <a:blip r:embed="rId2"/>
          <a:stretch>
            <a:fillRect/>
          </a:stretch>
        </p:blipFill>
        <p:spPr>
          <a:xfrm>
            <a:off x="-1" y="884137"/>
            <a:ext cx="10691813" cy="5791399"/>
          </a:xfrm>
          <a:prstGeom prst="rect">
            <a:avLst/>
          </a:prstGeom>
        </p:spPr>
      </p:pic>
      <p:sp>
        <p:nvSpPr>
          <p:cNvPr id="12" name="Prostokąt 11">
            <a:hlinkClick r:id="rId3" action="ppaction://hlinksldjump"/>
            <a:extLst>
              <a:ext uri="{FF2B5EF4-FFF2-40B4-BE49-F238E27FC236}">
                <a16:creationId xmlns:a16="http://schemas.microsoft.com/office/drawing/2014/main" id="{0F323768-23D1-4A66-A4BF-ED41DE884AE5}"/>
              </a:ext>
            </a:extLst>
          </p:cNvPr>
          <p:cNvSpPr/>
          <p:nvPr/>
        </p:nvSpPr>
        <p:spPr>
          <a:xfrm>
            <a:off x="1999592" y="2259629"/>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4" action="ppaction://hlinksldjump"/>
            <a:extLst>
              <a:ext uri="{FF2B5EF4-FFF2-40B4-BE49-F238E27FC236}">
                <a16:creationId xmlns:a16="http://schemas.microsoft.com/office/drawing/2014/main" id="{0EA4FA97-D2E1-4B38-A1F4-7D955EC02852}"/>
              </a:ext>
            </a:extLst>
          </p:cNvPr>
          <p:cNvSpPr/>
          <p:nvPr/>
        </p:nvSpPr>
        <p:spPr>
          <a:xfrm>
            <a:off x="3170099" y="2259629"/>
            <a:ext cx="1440160"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5" action="ppaction://hlinksldjump"/>
            <a:extLst>
              <a:ext uri="{FF2B5EF4-FFF2-40B4-BE49-F238E27FC236}">
                <a16:creationId xmlns:a16="http://schemas.microsoft.com/office/drawing/2014/main" id="{BDEEB04F-BD2E-4B9E-8365-07A5A2561066}"/>
              </a:ext>
            </a:extLst>
          </p:cNvPr>
          <p:cNvSpPr/>
          <p:nvPr/>
        </p:nvSpPr>
        <p:spPr>
          <a:xfrm>
            <a:off x="4651647" y="2265534"/>
            <a:ext cx="91028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6" action="ppaction://hlinksldjump"/>
            <a:extLst>
              <a:ext uri="{FF2B5EF4-FFF2-40B4-BE49-F238E27FC236}">
                <a16:creationId xmlns:a16="http://schemas.microsoft.com/office/drawing/2014/main" id="{E9527662-DC00-458F-BF26-87180EACF5A0}"/>
              </a:ext>
            </a:extLst>
          </p:cNvPr>
          <p:cNvSpPr/>
          <p:nvPr/>
        </p:nvSpPr>
        <p:spPr>
          <a:xfrm>
            <a:off x="5592299" y="2269473"/>
            <a:ext cx="47823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hlinkClick r:id="rId3" action="ppaction://hlinksldjump"/>
            <a:extLst>
              <a:ext uri="{FF2B5EF4-FFF2-40B4-BE49-F238E27FC236}">
                <a16:creationId xmlns:a16="http://schemas.microsoft.com/office/drawing/2014/main" id="{1FC1FDF2-039E-4136-B791-E89517807FD3}"/>
              </a:ext>
            </a:extLst>
          </p:cNvPr>
          <p:cNvSpPr/>
          <p:nvPr/>
        </p:nvSpPr>
        <p:spPr>
          <a:xfrm>
            <a:off x="6100906" y="2259629"/>
            <a:ext cx="82476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hlinkClick r:id="rId7" action="ppaction://hlinksldjump"/>
            <a:extLst>
              <a:ext uri="{FF2B5EF4-FFF2-40B4-BE49-F238E27FC236}">
                <a16:creationId xmlns:a16="http://schemas.microsoft.com/office/drawing/2014/main" id="{57EFD220-4005-4F4F-BD0E-0503F185B6E2}"/>
              </a:ext>
            </a:extLst>
          </p:cNvPr>
          <p:cNvSpPr/>
          <p:nvPr/>
        </p:nvSpPr>
        <p:spPr>
          <a:xfrm>
            <a:off x="6968145" y="2259629"/>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hlinkClick r:id="rId8" action="ppaction://hlinksldjump"/>
            <a:extLst>
              <a:ext uri="{FF2B5EF4-FFF2-40B4-BE49-F238E27FC236}">
                <a16:creationId xmlns:a16="http://schemas.microsoft.com/office/drawing/2014/main" id="{E94EC3BD-8EF6-480C-8109-03964D055CCD}"/>
              </a:ext>
            </a:extLst>
          </p:cNvPr>
          <p:cNvSpPr/>
          <p:nvPr/>
        </p:nvSpPr>
        <p:spPr>
          <a:xfrm>
            <a:off x="8154219" y="2259629"/>
            <a:ext cx="100811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hlinkClick r:id="rId9" action="ppaction://hlinksldjump"/>
            <a:extLst>
              <a:ext uri="{FF2B5EF4-FFF2-40B4-BE49-F238E27FC236}">
                <a16:creationId xmlns:a16="http://schemas.microsoft.com/office/drawing/2014/main" id="{1B3AB547-0FB7-482D-9A82-81CFD14B62D7}"/>
              </a:ext>
            </a:extLst>
          </p:cNvPr>
          <p:cNvSpPr/>
          <p:nvPr/>
        </p:nvSpPr>
        <p:spPr>
          <a:xfrm>
            <a:off x="9196276" y="2251270"/>
            <a:ext cx="762582"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10" action="ppaction://hlinksldjump"/>
            <a:extLst>
              <a:ext uri="{FF2B5EF4-FFF2-40B4-BE49-F238E27FC236}">
                <a16:creationId xmlns:a16="http://schemas.microsoft.com/office/drawing/2014/main" id="{2130C4BF-76B7-47EB-9746-D35149393DF2}"/>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11" action="ppaction://hlinksldjump"/>
            <a:extLst>
              <a:ext uri="{FF2B5EF4-FFF2-40B4-BE49-F238E27FC236}">
                <a16:creationId xmlns:a16="http://schemas.microsoft.com/office/drawing/2014/main" id="{F9D489A0-A83F-4045-A15D-F65FD4B22A97}"/>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12" action="ppaction://hlinksldjump"/>
            <a:extLst>
              <a:ext uri="{FF2B5EF4-FFF2-40B4-BE49-F238E27FC236}">
                <a16:creationId xmlns:a16="http://schemas.microsoft.com/office/drawing/2014/main" id="{F70B3C47-323C-404D-B7FF-4CBEA5C7D055}"/>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969C17D7-E986-44F7-9FAD-6241F1B66AAB}"/>
              </a:ext>
            </a:extLst>
          </p:cNvPr>
          <p:cNvSpPr/>
          <p:nvPr/>
        </p:nvSpPr>
        <p:spPr>
          <a:xfrm>
            <a:off x="233338" y="323453"/>
            <a:ext cx="6963701" cy="461665"/>
          </a:xfrm>
          <a:prstGeom prst="rect">
            <a:avLst/>
          </a:prstGeom>
        </p:spPr>
        <p:txBody>
          <a:bodyPr wrap="none">
            <a:spAutoFit/>
          </a:bodyPr>
          <a:lstStyle/>
          <a:p>
            <a:r>
              <a:rPr lang="pl-PL" sz="2400" b="1" dirty="0">
                <a:solidFill>
                  <a:schemeClr val="accent1"/>
                </a:solidFill>
              </a:rPr>
              <a:t>KROK 5. TWORZENIE WNIOSKU O DOFINANSOWANIE</a:t>
            </a:r>
          </a:p>
        </p:txBody>
      </p:sp>
      <p:sp>
        <p:nvSpPr>
          <p:cNvPr id="4" name="Prostokąt 3">
            <a:extLst>
              <a:ext uri="{FF2B5EF4-FFF2-40B4-BE49-F238E27FC236}">
                <a16:creationId xmlns:a16="http://schemas.microsoft.com/office/drawing/2014/main" id="{E8213E4B-F0AE-40EF-942D-0B755B533B44}"/>
              </a:ext>
            </a:extLst>
          </p:cNvPr>
          <p:cNvSpPr/>
          <p:nvPr/>
        </p:nvSpPr>
        <p:spPr>
          <a:xfrm>
            <a:off x="1745506" y="5724053"/>
            <a:ext cx="8784976" cy="792088"/>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hlinkClick r:id="rId13" action="ppaction://hlinksldjump"/>
            <a:extLst>
              <a:ext uri="{FF2B5EF4-FFF2-40B4-BE49-F238E27FC236}">
                <a16:creationId xmlns:a16="http://schemas.microsoft.com/office/drawing/2014/main" id="{3676F555-8B54-41B3-A235-1EAC80C19000}"/>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zaokrąglone rogi 20">
            <a:extLst>
              <a:ext uri="{FF2B5EF4-FFF2-40B4-BE49-F238E27FC236}">
                <a16:creationId xmlns:a16="http://schemas.microsoft.com/office/drawing/2014/main" id="{9C331ABF-F802-4860-B7CC-A3713CB2A732}"/>
              </a:ext>
            </a:extLst>
          </p:cNvPr>
          <p:cNvSpPr/>
          <p:nvPr/>
        </p:nvSpPr>
        <p:spPr>
          <a:xfrm>
            <a:off x="1241450" y="6774555"/>
            <a:ext cx="7522777" cy="569141"/>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solidFill>
                  <a:srgbClr val="FFD000"/>
                </a:solidFill>
              </a:rPr>
              <a:t>Informacje o autorze wniosku potrzebne do </a:t>
            </a:r>
          </a:p>
          <a:p>
            <a:r>
              <a:rPr lang="pl-PL" sz="1600" b="1" dirty="0">
                <a:solidFill>
                  <a:srgbClr val="FFD000"/>
                </a:solidFill>
              </a:rPr>
              <a:t>Załącznika nr 7.1. </a:t>
            </a:r>
            <a:r>
              <a:rPr lang="pl-PL" sz="1600" dirty="0">
                <a:solidFill>
                  <a:srgbClr val="FFD000"/>
                </a:solidFill>
              </a:rPr>
              <a:t>Oświadczenie o złożeniu wniosku w aplikacji </a:t>
            </a:r>
            <a:r>
              <a:rPr lang="pl-PL" sz="1600" dirty="0" err="1">
                <a:solidFill>
                  <a:srgbClr val="FFD000"/>
                </a:solidFill>
              </a:rPr>
              <a:t>WOD2021</a:t>
            </a:r>
            <a:endParaRPr lang="pl-PL" sz="1600" dirty="0">
              <a:solidFill>
                <a:srgbClr val="FFD000"/>
              </a:solidFill>
            </a:endParaRPr>
          </a:p>
        </p:txBody>
      </p:sp>
      <p:sp>
        <p:nvSpPr>
          <p:cNvPr id="22" name="Prostokąt: zaokrąglone rogi 21">
            <a:extLst>
              <a:ext uri="{FF2B5EF4-FFF2-40B4-BE49-F238E27FC236}">
                <a16:creationId xmlns:a16="http://schemas.microsoft.com/office/drawing/2014/main" id="{C51729DC-9D13-4310-8119-87C2F1D7FB7E}"/>
              </a:ext>
            </a:extLst>
          </p:cNvPr>
          <p:cNvSpPr/>
          <p:nvPr/>
        </p:nvSpPr>
        <p:spPr>
          <a:xfrm>
            <a:off x="4610259" y="2822059"/>
            <a:ext cx="5087102" cy="883783"/>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solidFill>
                  <a:srgbClr val="FFD000"/>
                </a:solidFill>
              </a:rPr>
              <a:t>W opisie projektu podajemy informacje zgodnie z rozdziałem 1.3 Studium wykonalności + wybrany typ/typy projektu </a:t>
            </a:r>
          </a:p>
        </p:txBody>
      </p:sp>
      <p:cxnSp>
        <p:nvCxnSpPr>
          <p:cNvPr id="23" name="Łącznik prosty ze strzałką 22">
            <a:extLst>
              <a:ext uri="{FF2B5EF4-FFF2-40B4-BE49-F238E27FC236}">
                <a16:creationId xmlns:a16="http://schemas.microsoft.com/office/drawing/2014/main" id="{9E6F8844-9781-46AA-95C2-713A47DA2FAF}"/>
              </a:ext>
            </a:extLst>
          </p:cNvPr>
          <p:cNvCxnSpPr/>
          <p:nvPr/>
        </p:nvCxnSpPr>
        <p:spPr>
          <a:xfrm flipH="1">
            <a:off x="2393578" y="3281712"/>
            <a:ext cx="2216681" cy="36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Strzałka: w dół 23">
            <a:extLst>
              <a:ext uri="{FF2B5EF4-FFF2-40B4-BE49-F238E27FC236}">
                <a16:creationId xmlns:a16="http://schemas.microsoft.com/office/drawing/2014/main" id="{1EFCEE56-0564-467E-889B-D6BF38B0E752}"/>
              </a:ext>
            </a:extLst>
          </p:cNvPr>
          <p:cNvSpPr/>
          <p:nvPr/>
        </p:nvSpPr>
        <p:spPr>
          <a:xfrm rot="10800000">
            <a:off x="5273898" y="6421890"/>
            <a:ext cx="488489" cy="507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9424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9D8DFA75-AED6-4B87-A000-F79A102C6239}"/>
              </a:ext>
            </a:extLst>
          </p:cNvPr>
          <p:cNvPicPr>
            <a:picLocks noChangeAspect="1"/>
          </p:cNvPicPr>
          <p:nvPr/>
        </p:nvPicPr>
        <p:blipFill>
          <a:blip r:embed="rId2"/>
          <a:stretch>
            <a:fillRect/>
          </a:stretch>
        </p:blipFill>
        <p:spPr>
          <a:xfrm>
            <a:off x="17314"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1B4A4B01-843B-46C9-AAD0-A674DBB08FC1}"/>
              </a:ext>
            </a:extLst>
          </p:cNvPr>
          <p:cNvSpPr/>
          <p:nvPr/>
        </p:nvSpPr>
        <p:spPr>
          <a:xfrm>
            <a:off x="2033538" y="2328714"/>
            <a:ext cx="1110740"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BF0FBB04-6AA3-43F4-9AA7-9874550BA87D}"/>
              </a:ext>
            </a:extLst>
          </p:cNvPr>
          <p:cNvSpPr/>
          <p:nvPr/>
        </p:nvSpPr>
        <p:spPr>
          <a:xfrm>
            <a:off x="3185666" y="2336754"/>
            <a:ext cx="136482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7F2DA1D7-26D8-42CC-B6CA-28B14D948750}"/>
              </a:ext>
            </a:extLst>
          </p:cNvPr>
          <p:cNvSpPr/>
          <p:nvPr/>
        </p:nvSpPr>
        <p:spPr>
          <a:xfrm>
            <a:off x="4651647" y="2334619"/>
            <a:ext cx="91028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EA73FB6D-C5BE-41D7-AE7A-B980BF69F455}"/>
              </a:ext>
            </a:extLst>
          </p:cNvPr>
          <p:cNvSpPr/>
          <p:nvPr/>
        </p:nvSpPr>
        <p:spPr>
          <a:xfrm>
            <a:off x="5587751" y="2339677"/>
            <a:ext cx="47823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3" action="ppaction://hlinksldjump"/>
            <a:extLst>
              <a:ext uri="{FF2B5EF4-FFF2-40B4-BE49-F238E27FC236}">
                <a16:creationId xmlns:a16="http://schemas.microsoft.com/office/drawing/2014/main" id="{5B52D7FC-E545-4C89-8F85-C9ACB60C39D4}"/>
              </a:ext>
            </a:extLst>
          </p:cNvPr>
          <p:cNvSpPr/>
          <p:nvPr/>
        </p:nvSpPr>
        <p:spPr>
          <a:xfrm>
            <a:off x="6101990" y="2334619"/>
            <a:ext cx="82476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7" action="ppaction://hlinksldjump"/>
            <a:extLst>
              <a:ext uri="{FF2B5EF4-FFF2-40B4-BE49-F238E27FC236}">
                <a16:creationId xmlns:a16="http://schemas.microsoft.com/office/drawing/2014/main" id="{957F5AE3-D2EC-435F-B787-C78E629086CB}"/>
              </a:ext>
            </a:extLst>
          </p:cNvPr>
          <p:cNvSpPr/>
          <p:nvPr/>
        </p:nvSpPr>
        <p:spPr>
          <a:xfrm>
            <a:off x="6968145" y="232871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8" action="ppaction://hlinksldjump"/>
            <a:extLst>
              <a:ext uri="{FF2B5EF4-FFF2-40B4-BE49-F238E27FC236}">
                <a16:creationId xmlns:a16="http://schemas.microsoft.com/office/drawing/2014/main" id="{01E960D5-7317-4BCA-B4FA-B0414ADD06A3}"/>
              </a:ext>
            </a:extLst>
          </p:cNvPr>
          <p:cNvSpPr/>
          <p:nvPr/>
        </p:nvSpPr>
        <p:spPr>
          <a:xfrm>
            <a:off x="8154219" y="2328714"/>
            <a:ext cx="100811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9" action="ppaction://hlinksldjump"/>
            <a:extLst>
              <a:ext uri="{FF2B5EF4-FFF2-40B4-BE49-F238E27FC236}">
                <a16:creationId xmlns:a16="http://schemas.microsoft.com/office/drawing/2014/main" id="{229E327B-CD1E-45BD-9615-DCC760608825}"/>
              </a:ext>
            </a:extLst>
          </p:cNvPr>
          <p:cNvSpPr/>
          <p:nvPr/>
        </p:nvSpPr>
        <p:spPr>
          <a:xfrm>
            <a:off x="9191837" y="2328714"/>
            <a:ext cx="762582"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0" action="ppaction://hlinksldjump"/>
            <a:extLst>
              <a:ext uri="{FF2B5EF4-FFF2-40B4-BE49-F238E27FC236}">
                <a16:creationId xmlns:a16="http://schemas.microsoft.com/office/drawing/2014/main" id="{D3EBA804-6450-4B8E-BFDE-E12F1D286A28}"/>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1" action="ppaction://hlinksldjump"/>
            <a:extLst>
              <a:ext uri="{FF2B5EF4-FFF2-40B4-BE49-F238E27FC236}">
                <a16:creationId xmlns:a16="http://schemas.microsoft.com/office/drawing/2014/main" id="{AD2F0F2C-CF59-4EA4-A1B8-9CC8E7FD37DF}"/>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2" action="ppaction://hlinksldjump"/>
            <a:extLst>
              <a:ext uri="{FF2B5EF4-FFF2-40B4-BE49-F238E27FC236}">
                <a16:creationId xmlns:a16="http://schemas.microsoft.com/office/drawing/2014/main" id="{E8CEA22F-31E6-476B-8939-FC73097BECA6}"/>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3" action="ppaction://hlinksldjump"/>
            <a:extLst>
              <a:ext uri="{FF2B5EF4-FFF2-40B4-BE49-F238E27FC236}">
                <a16:creationId xmlns:a16="http://schemas.microsoft.com/office/drawing/2014/main" id="{A938801F-8281-4FD6-AA50-C68DDB75AD64}"/>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42">
            <a:extLst>
              <a:ext uri="{FF2B5EF4-FFF2-40B4-BE49-F238E27FC236}">
                <a16:creationId xmlns:a16="http://schemas.microsoft.com/office/drawing/2014/main" id="{D8CB1126-FF40-4276-B1BE-95C009CBBEBB}"/>
              </a:ext>
            </a:extLst>
          </p:cNvPr>
          <p:cNvSpPr/>
          <p:nvPr/>
        </p:nvSpPr>
        <p:spPr>
          <a:xfrm>
            <a:off x="6314866" y="4027930"/>
            <a:ext cx="1721092" cy="215444"/>
          </a:xfrm>
          <a:prstGeom prst="rect">
            <a:avLst/>
          </a:prstGeom>
          <a:solidFill>
            <a:schemeClr val="bg1"/>
          </a:solidFill>
          <a:ln w="4445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a:extLst>
              <a:ext uri="{FF2B5EF4-FFF2-40B4-BE49-F238E27FC236}">
                <a16:creationId xmlns:a16="http://schemas.microsoft.com/office/drawing/2014/main" id="{D26F6B67-B445-414A-97CD-178D5A1128D4}"/>
              </a:ext>
            </a:extLst>
          </p:cNvPr>
          <p:cNvSpPr txBox="1"/>
          <p:nvPr/>
        </p:nvSpPr>
        <p:spPr>
          <a:xfrm>
            <a:off x="6282010" y="4015299"/>
            <a:ext cx="1656184" cy="182460"/>
          </a:xfrm>
          <a:prstGeom prst="rect">
            <a:avLst/>
          </a:prstGeom>
          <a:noFill/>
        </p:spPr>
        <p:txBody>
          <a:bodyPr wrap="square" rtlCol="0">
            <a:spAutoFit/>
          </a:bodyPr>
          <a:lstStyle/>
          <a:p>
            <a:r>
              <a:rPr lang="pl-PL" sz="800" dirty="0">
                <a:latin typeface="Arial Narrow" panose="020B0606020202030204" pitchFamily="34" charset="0"/>
              </a:rPr>
              <a:t>NIE DOTYCZY</a:t>
            </a:r>
          </a:p>
        </p:txBody>
      </p:sp>
      <p:sp>
        <p:nvSpPr>
          <p:cNvPr id="39" name="Prostokąt 38">
            <a:extLst>
              <a:ext uri="{FF2B5EF4-FFF2-40B4-BE49-F238E27FC236}">
                <a16:creationId xmlns:a16="http://schemas.microsoft.com/office/drawing/2014/main" id="{CF90331A-AA6A-4AE8-B95E-3B967B8B058B}"/>
              </a:ext>
            </a:extLst>
          </p:cNvPr>
          <p:cNvSpPr/>
          <p:nvPr/>
        </p:nvSpPr>
        <p:spPr>
          <a:xfrm>
            <a:off x="1939552" y="4005396"/>
            <a:ext cx="1721092" cy="215444"/>
          </a:xfrm>
          <a:prstGeom prst="rect">
            <a:avLst/>
          </a:prstGeom>
          <a:solidFill>
            <a:schemeClr val="bg1"/>
          </a:solidFill>
          <a:ln w="4445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5AE85BFC-1DEF-4801-A9AC-A076A650A01A}"/>
              </a:ext>
            </a:extLst>
          </p:cNvPr>
          <p:cNvSpPr/>
          <p:nvPr/>
        </p:nvSpPr>
        <p:spPr>
          <a:xfrm>
            <a:off x="1931839" y="3994824"/>
            <a:ext cx="1597010" cy="215444"/>
          </a:xfrm>
          <a:prstGeom prst="rect">
            <a:avLst/>
          </a:prstGeom>
        </p:spPr>
        <p:txBody>
          <a:bodyPr wrap="square">
            <a:spAutoFit/>
          </a:bodyPr>
          <a:lstStyle/>
          <a:p>
            <a:r>
              <a:rPr lang="pl-PL" sz="800" dirty="0">
                <a:latin typeface="Arial Narrow" panose="020B0606020202030204" pitchFamily="34" charset="0"/>
              </a:rPr>
              <a:t>wspólnoty samorządowe</a:t>
            </a:r>
          </a:p>
        </p:txBody>
      </p:sp>
      <p:sp>
        <p:nvSpPr>
          <p:cNvPr id="21" name="Prostokąt 20">
            <a:extLst>
              <a:ext uri="{FF2B5EF4-FFF2-40B4-BE49-F238E27FC236}">
                <a16:creationId xmlns:a16="http://schemas.microsoft.com/office/drawing/2014/main" id="{0E3D183F-1674-4BCE-8039-60024576820A}"/>
              </a:ext>
            </a:extLst>
          </p:cNvPr>
          <p:cNvSpPr/>
          <p:nvPr/>
        </p:nvSpPr>
        <p:spPr>
          <a:xfrm>
            <a:off x="2759597" y="3472059"/>
            <a:ext cx="2092239" cy="307777"/>
          </a:xfrm>
          <a:prstGeom prst="rect">
            <a:avLst/>
          </a:prstGeom>
        </p:spPr>
        <p:txBody>
          <a:bodyPr wrap="none">
            <a:spAutoFit/>
          </a:bodyPr>
          <a:lstStyle/>
          <a:p>
            <a:r>
              <a:rPr lang="pl-PL" sz="1400" dirty="0">
                <a:latin typeface="Arial Narrow" panose="020B0606020202030204" pitchFamily="34" charset="0"/>
              </a:rPr>
              <a:t>gdy Wnioskodawca to Gmina</a:t>
            </a:r>
          </a:p>
        </p:txBody>
      </p:sp>
      <p:sp>
        <p:nvSpPr>
          <p:cNvPr id="44" name="Prostokąt 43">
            <a:extLst>
              <a:ext uri="{FF2B5EF4-FFF2-40B4-BE49-F238E27FC236}">
                <a16:creationId xmlns:a16="http://schemas.microsoft.com/office/drawing/2014/main" id="{51D14ADB-0846-4EDF-A0FD-FF629A336318}"/>
              </a:ext>
            </a:extLst>
          </p:cNvPr>
          <p:cNvSpPr/>
          <p:nvPr/>
        </p:nvSpPr>
        <p:spPr>
          <a:xfrm>
            <a:off x="6314866" y="4416823"/>
            <a:ext cx="1721092" cy="215444"/>
          </a:xfrm>
          <a:prstGeom prst="rect">
            <a:avLst/>
          </a:prstGeom>
          <a:solidFill>
            <a:schemeClr val="bg1"/>
          </a:solidFill>
          <a:ln w="4445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60A59006-FCAC-45C8-A993-6935BFF27CB2}"/>
              </a:ext>
            </a:extLst>
          </p:cNvPr>
          <p:cNvSpPr txBox="1"/>
          <p:nvPr/>
        </p:nvSpPr>
        <p:spPr>
          <a:xfrm>
            <a:off x="6282010" y="4407942"/>
            <a:ext cx="1656184" cy="182460"/>
          </a:xfrm>
          <a:prstGeom prst="rect">
            <a:avLst/>
          </a:prstGeom>
          <a:noFill/>
        </p:spPr>
        <p:txBody>
          <a:bodyPr wrap="square" rtlCol="0">
            <a:spAutoFit/>
          </a:bodyPr>
          <a:lstStyle/>
          <a:p>
            <a:r>
              <a:rPr lang="pl-PL" sz="800" dirty="0">
                <a:latin typeface="Arial Narrow" panose="020B0606020202030204" pitchFamily="34" charset="0"/>
              </a:rPr>
              <a:t>NIE DOTYCZY</a:t>
            </a:r>
          </a:p>
        </p:txBody>
      </p:sp>
      <p:cxnSp>
        <p:nvCxnSpPr>
          <p:cNvPr id="27" name="Łącznik prosty ze strzałką 26">
            <a:extLst>
              <a:ext uri="{FF2B5EF4-FFF2-40B4-BE49-F238E27FC236}">
                <a16:creationId xmlns:a16="http://schemas.microsoft.com/office/drawing/2014/main" id="{3DA5FB75-8B11-4869-BC50-DD3A7F3A6B6D}"/>
              </a:ext>
            </a:extLst>
          </p:cNvPr>
          <p:cNvCxnSpPr>
            <a:cxnSpLocks/>
          </p:cNvCxnSpPr>
          <p:nvPr/>
        </p:nvCxnSpPr>
        <p:spPr>
          <a:xfrm>
            <a:off x="4841850" y="3665902"/>
            <a:ext cx="1473016" cy="48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D3EF9943-9A5B-4BB7-97A6-55B817868F03}"/>
              </a:ext>
            </a:extLst>
          </p:cNvPr>
          <p:cNvCxnSpPr>
            <a:cxnSpLocks/>
          </p:cNvCxnSpPr>
          <p:nvPr/>
        </p:nvCxnSpPr>
        <p:spPr>
          <a:xfrm>
            <a:off x="4841850" y="3660844"/>
            <a:ext cx="1473016" cy="874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878425FD-C675-40BB-94FF-EED41FF8190F}"/>
              </a:ext>
            </a:extLst>
          </p:cNvPr>
          <p:cNvCxnSpPr>
            <a:cxnSpLocks/>
            <a:endCxn id="39" idx="3"/>
          </p:cNvCxnSpPr>
          <p:nvPr/>
        </p:nvCxnSpPr>
        <p:spPr>
          <a:xfrm flipH="1">
            <a:off x="3660644" y="3665902"/>
            <a:ext cx="1181206" cy="447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Prostokąt 41">
            <a:extLst>
              <a:ext uri="{FF2B5EF4-FFF2-40B4-BE49-F238E27FC236}">
                <a16:creationId xmlns:a16="http://schemas.microsoft.com/office/drawing/2014/main" id="{C689667F-1D43-4405-9C77-2BDB9A25BCA5}"/>
              </a:ext>
            </a:extLst>
          </p:cNvPr>
          <p:cNvSpPr/>
          <p:nvPr/>
        </p:nvSpPr>
        <p:spPr>
          <a:xfrm>
            <a:off x="1945634" y="4404048"/>
            <a:ext cx="2536175" cy="215444"/>
          </a:xfrm>
          <a:prstGeom prst="rect">
            <a:avLst/>
          </a:prstGeom>
          <a:noFill/>
          <a:ln w="4445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3" name="Łącznik prosty ze strzałką 32">
            <a:extLst>
              <a:ext uri="{FF2B5EF4-FFF2-40B4-BE49-F238E27FC236}">
                <a16:creationId xmlns:a16="http://schemas.microsoft.com/office/drawing/2014/main" id="{3C1B4277-A2BE-4281-BB73-5FE0DA2AD6B4}"/>
              </a:ext>
            </a:extLst>
          </p:cNvPr>
          <p:cNvCxnSpPr>
            <a:cxnSpLocks/>
          </p:cNvCxnSpPr>
          <p:nvPr/>
        </p:nvCxnSpPr>
        <p:spPr>
          <a:xfrm flipH="1">
            <a:off x="4480511" y="3665902"/>
            <a:ext cx="361339" cy="858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00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2000"/>
                                        <p:tgtEl>
                                          <p:spTgt spid="31"/>
                                        </p:tgtEl>
                                      </p:cBhvr>
                                    </p:animEffect>
                                  </p:childTnLst>
                                </p:cTn>
                              </p:par>
                              <p:par>
                                <p:cTn id="13" presetID="6" presetClass="entr" presetSubtype="1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in)">
                                      <p:cBhvr>
                                        <p:cTn id="15" dur="2000"/>
                                        <p:tgtEl>
                                          <p:spTgt spid="33"/>
                                        </p:tgtEl>
                                      </p:cBhvr>
                                    </p:animEffect>
                                  </p:childTnLst>
                                </p:cTn>
                              </p:par>
                              <p:par>
                                <p:cTn id="16" presetID="6"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ircle(in)">
                                      <p:cBhvr>
                                        <p:cTn id="18" dur="2000"/>
                                        <p:tgtEl>
                                          <p:spTgt spid="29"/>
                                        </p:tgtEl>
                                      </p:cBhvr>
                                    </p:animEffect>
                                  </p:childTnLst>
                                </p:cTn>
                              </p:par>
                              <p:par>
                                <p:cTn id="19" presetID="6"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ADC3A16-7542-431C-816A-0F1017421F48}"/>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57644E1D-BE5C-4674-AA1A-25F28EAABCEC}"/>
              </a:ext>
            </a:extLst>
          </p:cNvPr>
          <p:cNvSpPr/>
          <p:nvPr/>
        </p:nvSpPr>
        <p:spPr>
          <a:xfrm>
            <a:off x="1961530" y="233675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1F8A8079-FB58-49B2-B5EF-73E01F69B56C}"/>
              </a:ext>
            </a:extLst>
          </p:cNvPr>
          <p:cNvSpPr/>
          <p:nvPr/>
        </p:nvSpPr>
        <p:spPr>
          <a:xfrm>
            <a:off x="3185666" y="2336754"/>
            <a:ext cx="142459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B31226EE-7F04-462C-9CB7-1CA8CE25B668}"/>
              </a:ext>
            </a:extLst>
          </p:cNvPr>
          <p:cNvSpPr/>
          <p:nvPr/>
        </p:nvSpPr>
        <p:spPr>
          <a:xfrm>
            <a:off x="4651646" y="2334619"/>
            <a:ext cx="105429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7D0C80B6-7754-40C1-A0A9-F9A021D221AC}"/>
              </a:ext>
            </a:extLst>
          </p:cNvPr>
          <p:cNvSpPr/>
          <p:nvPr/>
        </p:nvSpPr>
        <p:spPr>
          <a:xfrm>
            <a:off x="5777954" y="2339677"/>
            <a:ext cx="47823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3" action="ppaction://hlinksldjump"/>
            <a:extLst>
              <a:ext uri="{FF2B5EF4-FFF2-40B4-BE49-F238E27FC236}">
                <a16:creationId xmlns:a16="http://schemas.microsoft.com/office/drawing/2014/main" id="{F06587E8-75F5-4053-99D0-9B99103A70A1}"/>
              </a:ext>
            </a:extLst>
          </p:cNvPr>
          <p:cNvSpPr/>
          <p:nvPr/>
        </p:nvSpPr>
        <p:spPr>
          <a:xfrm>
            <a:off x="6282010" y="2334619"/>
            <a:ext cx="83014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7" action="ppaction://hlinksldjump"/>
            <a:extLst>
              <a:ext uri="{FF2B5EF4-FFF2-40B4-BE49-F238E27FC236}">
                <a16:creationId xmlns:a16="http://schemas.microsoft.com/office/drawing/2014/main" id="{5EE1C08C-295F-4A5E-A62A-C26C26490E3F}"/>
              </a:ext>
            </a:extLst>
          </p:cNvPr>
          <p:cNvSpPr/>
          <p:nvPr/>
        </p:nvSpPr>
        <p:spPr>
          <a:xfrm>
            <a:off x="7146105" y="232871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8" action="ppaction://hlinksldjump"/>
            <a:extLst>
              <a:ext uri="{FF2B5EF4-FFF2-40B4-BE49-F238E27FC236}">
                <a16:creationId xmlns:a16="http://schemas.microsoft.com/office/drawing/2014/main" id="{F7575466-9451-4E62-B067-F30A6CE719C3}"/>
              </a:ext>
            </a:extLst>
          </p:cNvPr>
          <p:cNvSpPr/>
          <p:nvPr/>
        </p:nvSpPr>
        <p:spPr>
          <a:xfrm>
            <a:off x="8332180" y="2328714"/>
            <a:ext cx="97416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9" action="ppaction://hlinksldjump"/>
            <a:extLst>
              <a:ext uri="{FF2B5EF4-FFF2-40B4-BE49-F238E27FC236}">
                <a16:creationId xmlns:a16="http://schemas.microsoft.com/office/drawing/2014/main" id="{E8898879-0773-4E6E-B0EB-4867F6421F6D}"/>
              </a:ext>
            </a:extLst>
          </p:cNvPr>
          <p:cNvSpPr/>
          <p:nvPr/>
        </p:nvSpPr>
        <p:spPr>
          <a:xfrm>
            <a:off x="9378353" y="2328714"/>
            <a:ext cx="72008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0" action="ppaction://hlinksldjump"/>
            <a:extLst>
              <a:ext uri="{FF2B5EF4-FFF2-40B4-BE49-F238E27FC236}">
                <a16:creationId xmlns:a16="http://schemas.microsoft.com/office/drawing/2014/main" id="{8F51D1F7-CFD0-4147-8124-06A8DFDC1681}"/>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1" action="ppaction://hlinksldjump"/>
            <a:extLst>
              <a:ext uri="{FF2B5EF4-FFF2-40B4-BE49-F238E27FC236}">
                <a16:creationId xmlns:a16="http://schemas.microsoft.com/office/drawing/2014/main" id="{D25B4E4A-5E50-413A-BE4A-D2664AD15031}"/>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2" action="ppaction://hlinksldjump"/>
            <a:extLst>
              <a:ext uri="{FF2B5EF4-FFF2-40B4-BE49-F238E27FC236}">
                <a16:creationId xmlns:a16="http://schemas.microsoft.com/office/drawing/2014/main" id="{A2971FE7-17EE-4DB3-B5DA-4FAEA4B23190}"/>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3" action="ppaction://hlinksldjump"/>
            <a:extLst>
              <a:ext uri="{FF2B5EF4-FFF2-40B4-BE49-F238E27FC236}">
                <a16:creationId xmlns:a16="http://schemas.microsoft.com/office/drawing/2014/main" id="{217A691A-7183-4F33-890C-C07AFEFA0455}"/>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chemat blokowy: proces alternatywny 14">
            <a:extLst>
              <a:ext uri="{FF2B5EF4-FFF2-40B4-BE49-F238E27FC236}">
                <a16:creationId xmlns:a16="http://schemas.microsoft.com/office/drawing/2014/main" id="{5E5387DC-5FD8-431D-B671-E429F27B27AF}"/>
              </a:ext>
            </a:extLst>
          </p:cNvPr>
          <p:cNvSpPr/>
          <p:nvPr/>
        </p:nvSpPr>
        <p:spPr>
          <a:xfrm>
            <a:off x="3897962" y="5724053"/>
            <a:ext cx="4968552" cy="1080120"/>
          </a:xfrm>
          <a:prstGeom prst="flowChartAlternateProcess">
            <a:avLst/>
          </a:prstGeom>
          <a:solidFill>
            <a:srgbClr val="0D47A1"/>
          </a:solidFill>
          <a:ln w="66675">
            <a:solidFill>
              <a:srgbClr val="FFD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l-PL" sz="1600" dirty="0">
                <a:solidFill>
                  <a:srgbClr val="FFD000"/>
                </a:solidFill>
              </a:rPr>
              <a:t>dla </a:t>
            </a:r>
            <a:r>
              <a:rPr lang="pl-PL" sz="1600" b="1" dirty="0">
                <a:solidFill>
                  <a:srgbClr val="FFD000"/>
                </a:solidFill>
              </a:rPr>
              <a:t>wskaźnika rezultatu </a:t>
            </a:r>
            <a:r>
              <a:rPr lang="pl-PL" sz="1600" dirty="0">
                <a:solidFill>
                  <a:srgbClr val="FFD000"/>
                </a:solidFill>
              </a:rPr>
              <a:t>pamiętajmy o podaniu </a:t>
            </a:r>
            <a:r>
              <a:rPr lang="pl-PL" sz="1600" b="1" dirty="0">
                <a:solidFill>
                  <a:srgbClr val="FFD000"/>
                </a:solidFill>
              </a:rPr>
              <a:t>wartości bazowej</a:t>
            </a:r>
            <a:r>
              <a:rPr lang="pl-PL" sz="1600" dirty="0">
                <a:solidFill>
                  <a:srgbClr val="FFD000"/>
                </a:solidFill>
              </a:rPr>
              <a:t>, tam gdzie to jest adekwatne !</a:t>
            </a:r>
          </a:p>
        </p:txBody>
      </p:sp>
    </p:spTree>
    <p:extLst>
      <p:ext uri="{BB962C8B-B14F-4D97-AF65-F5344CB8AC3E}">
        <p14:creationId xmlns:p14="http://schemas.microsoft.com/office/powerpoint/2010/main" val="26744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anim calcmode="lin" valueType="num">
                                      <p:cBhvr>
                                        <p:cTn id="8" dur="1250" fill="hold"/>
                                        <p:tgtEl>
                                          <p:spTgt spid="15"/>
                                        </p:tgtEl>
                                        <p:attrNameLst>
                                          <p:attrName>ppt_x</p:attrName>
                                        </p:attrNameLst>
                                      </p:cBhvr>
                                      <p:tavLst>
                                        <p:tav tm="0">
                                          <p:val>
                                            <p:strVal val="#ppt_x"/>
                                          </p:val>
                                        </p:tav>
                                        <p:tav tm="100000">
                                          <p:val>
                                            <p:strVal val="#ppt_x"/>
                                          </p:val>
                                        </p:tav>
                                      </p:tavLst>
                                    </p:anim>
                                    <p:anim calcmode="lin" valueType="num">
                                      <p:cBhvr>
                                        <p:cTn id="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1BA07987-E93F-401B-8004-214C6DB1B1C8}"/>
              </a:ext>
            </a:extLst>
          </p:cNvPr>
          <p:cNvPicPr>
            <a:picLocks noChangeAspect="1"/>
          </p:cNvPicPr>
          <p:nvPr/>
        </p:nvPicPr>
        <p:blipFill>
          <a:blip r:embed="rId2"/>
          <a:stretch>
            <a:fillRect/>
          </a:stretch>
        </p:blipFill>
        <p:spPr>
          <a:xfrm>
            <a:off x="-1" y="755501"/>
            <a:ext cx="10691813" cy="5791399"/>
          </a:xfrm>
          <a:prstGeom prst="rect">
            <a:avLst/>
          </a:prstGeom>
        </p:spPr>
      </p:pic>
      <p:sp>
        <p:nvSpPr>
          <p:cNvPr id="11" name="Prostokąt 10">
            <a:hlinkClick r:id="rId3" action="ppaction://hlinksldjump"/>
            <a:extLst>
              <a:ext uri="{FF2B5EF4-FFF2-40B4-BE49-F238E27FC236}">
                <a16:creationId xmlns:a16="http://schemas.microsoft.com/office/drawing/2014/main" id="{3C6EB3F7-E5AB-4B17-9E09-9062CA137754}"/>
              </a:ext>
            </a:extLst>
          </p:cNvPr>
          <p:cNvSpPr/>
          <p:nvPr/>
        </p:nvSpPr>
        <p:spPr>
          <a:xfrm>
            <a:off x="1961530" y="2203701"/>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4" action="ppaction://hlinksldjump"/>
            <a:extLst>
              <a:ext uri="{FF2B5EF4-FFF2-40B4-BE49-F238E27FC236}">
                <a16:creationId xmlns:a16="http://schemas.microsoft.com/office/drawing/2014/main" id="{3469D43F-1450-4DB5-9487-4B4E25A2274A}"/>
              </a:ext>
            </a:extLst>
          </p:cNvPr>
          <p:cNvSpPr/>
          <p:nvPr/>
        </p:nvSpPr>
        <p:spPr>
          <a:xfrm>
            <a:off x="3185666" y="2203701"/>
            <a:ext cx="142459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5" action="ppaction://hlinksldjump"/>
            <a:extLst>
              <a:ext uri="{FF2B5EF4-FFF2-40B4-BE49-F238E27FC236}">
                <a16:creationId xmlns:a16="http://schemas.microsoft.com/office/drawing/2014/main" id="{D29F782D-5944-4AE9-8A47-1C6BC1CC7BA4}"/>
              </a:ext>
            </a:extLst>
          </p:cNvPr>
          <p:cNvSpPr/>
          <p:nvPr/>
        </p:nvSpPr>
        <p:spPr>
          <a:xfrm>
            <a:off x="4651647" y="2201566"/>
            <a:ext cx="91028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6" action="ppaction://hlinksldjump"/>
            <a:extLst>
              <a:ext uri="{FF2B5EF4-FFF2-40B4-BE49-F238E27FC236}">
                <a16:creationId xmlns:a16="http://schemas.microsoft.com/office/drawing/2014/main" id="{497C92E8-3DBA-4151-B748-59EEFBFCB036}"/>
              </a:ext>
            </a:extLst>
          </p:cNvPr>
          <p:cNvSpPr/>
          <p:nvPr/>
        </p:nvSpPr>
        <p:spPr>
          <a:xfrm>
            <a:off x="5603319" y="2195661"/>
            <a:ext cx="644744" cy="2269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3" action="ppaction://hlinksldjump"/>
            <a:extLst>
              <a:ext uri="{FF2B5EF4-FFF2-40B4-BE49-F238E27FC236}">
                <a16:creationId xmlns:a16="http://schemas.microsoft.com/office/drawing/2014/main" id="{182E743E-9199-4899-8223-CDBBCAE37480}"/>
              </a:ext>
            </a:extLst>
          </p:cNvPr>
          <p:cNvSpPr/>
          <p:nvPr/>
        </p:nvSpPr>
        <p:spPr>
          <a:xfrm>
            <a:off x="6282010" y="2201566"/>
            <a:ext cx="83014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hlinkClick r:id="rId7" action="ppaction://hlinksldjump"/>
            <a:extLst>
              <a:ext uri="{FF2B5EF4-FFF2-40B4-BE49-F238E27FC236}">
                <a16:creationId xmlns:a16="http://schemas.microsoft.com/office/drawing/2014/main" id="{0600DF59-B91E-4C45-90E0-19BCACCE0680}"/>
              </a:ext>
            </a:extLst>
          </p:cNvPr>
          <p:cNvSpPr/>
          <p:nvPr/>
        </p:nvSpPr>
        <p:spPr>
          <a:xfrm>
            <a:off x="7146105" y="2195661"/>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hlinkClick r:id="rId8" action="ppaction://hlinksldjump"/>
            <a:extLst>
              <a:ext uri="{FF2B5EF4-FFF2-40B4-BE49-F238E27FC236}">
                <a16:creationId xmlns:a16="http://schemas.microsoft.com/office/drawing/2014/main" id="{D89F23D0-8C30-4AA7-B05F-7524CC18BB52}"/>
              </a:ext>
            </a:extLst>
          </p:cNvPr>
          <p:cNvSpPr/>
          <p:nvPr/>
        </p:nvSpPr>
        <p:spPr>
          <a:xfrm>
            <a:off x="8332180" y="2195661"/>
            <a:ext cx="97416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hlinkClick r:id="rId9" action="ppaction://hlinksldjump"/>
            <a:extLst>
              <a:ext uri="{FF2B5EF4-FFF2-40B4-BE49-F238E27FC236}">
                <a16:creationId xmlns:a16="http://schemas.microsoft.com/office/drawing/2014/main" id="{3FBA8FA7-1416-41C7-B57A-1A9C48706C16}"/>
              </a:ext>
            </a:extLst>
          </p:cNvPr>
          <p:cNvSpPr/>
          <p:nvPr/>
        </p:nvSpPr>
        <p:spPr>
          <a:xfrm>
            <a:off x="9378353" y="2195661"/>
            <a:ext cx="72008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10" action="ppaction://hlinksldjump"/>
            <a:extLst>
              <a:ext uri="{FF2B5EF4-FFF2-40B4-BE49-F238E27FC236}">
                <a16:creationId xmlns:a16="http://schemas.microsoft.com/office/drawing/2014/main" id="{BEF12749-C485-4815-ACD8-8AE704FB451D}"/>
              </a:ext>
            </a:extLst>
          </p:cNvPr>
          <p:cNvSpPr/>
          <p:nvPr/>
        </p:nvSpPr>
        <p:spPr>
          <a:xfrm>
            <a:off x="17314" y="3892303"/>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11" action="ppaction://hlinksldjump"/>
            <a:extLst>
              <a:ext uri="{FF2B5EF4-FFF2-40B4-BE49-F238E27FC236}">
                <a16:creationId xmlns:a16="http://schemas.microsoft.com/office/drawing/2014/main" id="{F880A120-DE20-471D-B278-EAD88A76A9BC}"/>
              </a:ext>
            </a:extLst>
          </p:cNvPr>
          <p:cNvSpPr/>
          <p:nvPr/>
        </p:nvSpPr>
        <p:spPr>
          <a:xfrm>
            <a:off x="17314" y="4152020"/>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12" action="ppaction://hlinksldjump"/>
            <a:extLst>
              <a:ext uri="{FF2B5EF4-FFF2-40B4-BE49-F238E27FC236}">
                <a16:creationId xmlns:a16="http://schemas.microsoft.com/office/drawing/2014/main" id="{F3197AAA-43B6-41C0-902B-BB2BCD41196C}"/>
              </a:ext>
            </a:extLst>
          </p:cNvPr>
          <p:cNvSpPr/>
          <p:nvPr/>
        </p:nvSpPr>
        <p:spPr>
          <a:xfrm>
            <a:off x="12834" y="442790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F895BB8F-8ADD-487F-ACE0-D4D583D2B296}"/>
              </a:ext>
            </a:extLst>
          </p:cNvPr>
          <p:cNvSpPr/>
          <p:nvPr/>
        </p:nvSpPr>
        <p:spPr>
          <a:xfrm>
            <a:off x="4697834" y="4312368"/>
            <a:ext cx="4248472" cy="432048"/>
          </a:xfrm>
          <a:prstGeom prst="rect">
            <a:avLst/>
          </a:prstGeom>
          <a:solidFill>
            <a:schemeClr val="accent2">
              <a:alpha val="21000"/>
            </a:schemeClr>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a:extLst>
              <a:ext uri="{FF2B5EF4-FFF2-40B4-BE49-F238E27FC236}">
                <a16:creationId xmlns:a16="http://schemas.microsoft.com/office/drawing/2014/main" id="{D5CD3F14-A4D6-4121-B780-4D0D0BBA100D}"/>
              </a:ext>
            </a:extLst>
          </p:cNvPr>
          <p:cNvGrpSpPr/>
          <p:nvPr/>
        </p:nvGrpSpPr>
        <p:grpSpPr>
          <a:xfrm>
            <a:off x="4958519" y="4773577"/>
            <a:ext cx="3727102" cy="1224407"/>
            <a:chOff x="4958519" y="4744416"/>
            <a:chExt cx="3727102" cy="1224407"/>
          </a:xfrm>
        </p:grpSpPr>
        <p:sp>
          <p:nvSpPr>
            <p:cNvPr id="4" name="Objaśnienie: strzałka w górę 3">
              <a:extLst>
                <a:ext uri="{FF2B5EF4-FFF2-40B4-BE49-F238E27FC236}">
                  <a16:creationId xmlns:a16="http://schemas.microsoft.com/office/drawing/2014/main" id="{FE999F07-8C7E-4369-9C31-E2501E54563E}"/>
                </a:ext>
              </a:extLst>
            </p:cNvPr>
            <p:cNvSpPr/>
            <p:nvPr/>
          </p:nvSpPr>
          <p:spPr>
            <a:xfrm>
              <a:off x="4958519" y="4744416"/>
              <a:ext cx="3727102" cy="1224407"/>
            </a:xfrm>
            <a:prstGeom prst="upArrowCallou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08EFD49E-9BCB-4974-8DBD-BC6596E46860}"/>
                </a:ext>
              </a:extLst>
            </p:cNvPr>
            <p:cNvSpPr txBox="1"/>
            <p:nvPr/>
          </p:nvSpPr>
          <p:spPr>
            <a:xfrm>
              <a:off x="4988681" y="5273785"/>
              <a:ext cx="3627747" cy="646331"/>
            </a:xfrm>
            <a:prstGeom prst="rect">
              <a:avLst/>
            </a:prstGeom>
            <a:noFill/>
          </p:spPr>
          <p:txBody>
            <a:bodyPr wrap="square" rtlCol="0">
              <a:spAutoFit/>
            </a:bodyPr>
            <a:lstStyle/>
            <a:p>
              <a:r>
                <a:rPr lang="pl-PL" dirty="0">
                  <a:solidFill>
                    <a:srgbClr val="FFD000"/>
                  </a:solidFill>
                </a:rPr>
                <a:t>Wstawiamy te same daty co okres realizacji projektu</a:t>
              </a:r>
            </a:p>
          </p:txBody>
        </p:sp>
      </p:grpSp>
      <p:sp>
        <p:nvSpPr>
          <p:cNvPr id="19" name="Prostokąt 18">
            <a:hlinkClick r:id="rId13" action="ppaction://hlinksldjump"/>
            <a:extLst>
              <a:ext uri="{FF2B5EF4-FFF2-40B4-BE49-F238E27FC236}">
                <a16:creationId xmlns:a16="http://schemas.microsoft.com/office/drawing/2014/main" id="{534712B1-8540-46F2-8476-DD6CB6ACBF65}"/>
              </a:ext>
            </a:extLst>
          </p:cNvPr>
          <p:cNvSpPr/>
          <p:nvPr/>
        </p:nvSpPr>
        <p:spPr>
          <a:xfrm>
            <a:off x="12834" y="471594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079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9A73FF35-FE18-4005-8530-E6D9AF25D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783" y="1760085"/>
            <a:ext cx="7348245" cy="4752528"/>
          </a:xfrm>
          <a:prstGeom prst="rect">
            <a:avLst/>
          </a:prstGeom>
          <a:solidFill>
            <a:srgbClr val="FFD000"/>
          </a:solidFill>
        </p:spPr>
      </p:pic>
      <p:sp>
        <p:nvSpPr>
          <p:cNvPr id="2" name="Tytuł 1">
            <a:extLst>
              <a:ext uri="{FF2B5EF4-FFF2-40B4-BE49-F238E27FC236}">
                <a16:creationId xmlns:a16="http://schemas.microsoft.com/office/drawing/2014/main" id="{F981081A-64B0-47EB-A34D-3B245102F481}"/>
              </a:ext>
            </a:extLst>
          </p:cNvPr>
          <p:cNvSpPr>
            <a:spLocks noGrp="1"/>
          </p:cNvSpPr>
          <p:nvPr>
            <p:ph type="title"/>
          </p:nvPr>
        </p:nvSpPr>
        <p:spPr>
          <a:xfrm>
            <a:off x="1025715" y="287155"/>
            <a:ext cx="8640381" cy="1080001"/>
          </a:xfrm>
        </p:spPr>
        <p:txBody>
          <a:bodyPr>
            <a:noAutofit/>
          </a:bodyPr>
          <a:lstStyle/>
          <a:p>
            <a:pPr>
              <a:lnSpc>
                <a:spcPct val="150000"/>
              </a:lnSpc>
            </a:pPr>
            <a:r>
              <a:rPr lang="pl-PL" sz="1400" dirty="0">
                <a:latin typeface="+mn-lt"/>
              </a:rPr>
              <a:t>SEKCJA ZADANIA Projekt realizowany bez udziału partnerów </a:t>
            </a:r>
            <a:br>
              <a:rPr lang="pl-PL" sz="1400" b="0" dirty="0">
                <a:latin typeface="+mn-lt"/>
              </a:rPr>
            </a:br>
            <a:br>
              <a:rPr lang="pl-PL" sz="1400" b="0" dirty="0">
                <a:latin typeface="+mn-lt"/>
              </a:rPr>
            </a:br>
            <a:endParaRPr lang="pl-PL" sz="1400" dirty="0">
              <a:latin typeface="+mn-lt"/>
            </a:endParaRPr>
          </a:p>
        </p:txBody>
      </p:sp>
      <p:sp>
        <p:nvSpPr>
          <p:cNvPr id="3" name="Prostokąt 2">
            <a:extLst>
              <a:ext uri="{FF2B5EF4-FFF2-40B4-BE49-F238E27FC236}">
                <a16:creationId xmlns:a16="http://schemas.microsoft.com/office/drawing/2014/main" id="{C3D034CF-0E80-48F9-BFF3-01B0570FF398}"/>
              </a:ext>
            </a:extLst>
          </p:cNvPr>
          <p:cNvSpPr/>
          <p:nvPr/>
        </p:nvSpPr>
        <p:spPr>
          <a:xfrm>
            <a:off x="1745507" y="2552172"/>
            <a:ext cx="2232248" cy="936104"/>
          </a:xfrm>
          <a:prstGeom prst="rect">
            <a:avLst/>
          </a:prstGeom>
          <a:solidFill>
            <a:schemeClr val="bg1"/>
          </a:solidFill>
          <a:ln w="4762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100" dirty="0">
                <a:solidFill>
                  <a:schemeClr val="tx1"/>
                </a:solidFill>
              </a:rPr>
              <a:t>Zadanie 1 – Budowa stacji uzdatniania wody w miejscowości A</a:t>
            </a:r>
          </a:p>
        </p:txBody>
      </p:sp>
      <p:sp>
        <p:nvSpPr>
          <p:cNvPr id="4" name="Prostokąt 3">
            <a:extLst>
              <a:ext uri="{FF2B5EF4-FFF2-40B4-BE49-F238E27FC236}">
                <a16:creationId xmlns:a16="http://schemas.microsoft.com/office/drawing/2014/main" id="{31230427-D18B-4D55-9A1E-0AC8302D4AE6}"/>
              </a:ext>
            </a:extLst>
          </p:cNvPr>
          <p:cNvSpPr/>
          <p:nvPr/>
        </p:nvSpPr>
        <p:spPr>
          <a:xfrm>
            <a:off x="5129883" y="5072452"/>
            <a:ext cx="3240360" cy="184666"/>
          </a:xfrm>
          <a:prstGeom prst="rect">
            <a:avLst/>
          </a:prstGeom>
          <a:solidFill>
            <a:schemeClr val="bg1"/>
          </a:solidFill>
        </p:spPr>
        <p:txBody>
          <a:bodyPr wrap="square" lIns="0" tIns="0" rIns="0" bIns="0">
            <a:spAutoFit/>
          </a:bodyPr>
          <a:lstStyle/>
          <a:p>
            <a:r>
              <a:rPr lang="pl-PL" sz="1200" dirty="0"/>
              <a:t>Budowa stacji uzdatniania wody w miejscowości A”</a:t>
            </a:r>
          </a:p>
        </p:txBody>
      </p:sp>
      <p:sp>
        <p:nvSpPr>
          <p:cNvPr id="5" name="Prostokąt: zaokrąglone rogi 4">
            <a:extLst>
              <a:ext uri="{FF2B5EF4-FFF2-40B4-BE49-F238E27FC236}">
                <a16:creationId xmlns:a16="http://schemas.microsoft.com/office/drawing/2014/main" id="{6BA4BDD9-500C-4E76-BFF8-34A85F5A5FDB}"/>
              </a:ext>
            </a:extLst>
          </p:cNvPr>
          <p:cNvSpPr/>
          <p:nvPr/>
        </p:nvSpPr>
        <p:spPr>
          <a:xfrm>
            <a:off x="1817514" y="708902"/>
            <a:ext cx="6624736" cy="864095"/>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1077EEF7-13A6-415F-9989-DCEB767171B5}"/>
              </a:ext>
            </a:extLst>
          </p:cNvPr>
          <p:cNvSpPr/>
          <p:nvPr/>
        </p:nvSpPr>
        <p:spPr>
          <a:xfrm>
            <a:off x="1960545" y="895990"/>
            <a:ext cx="6120680" cy="430887"/>
          </a:xfrm>
          <a:prstGeom prst="rect">
            <a:avLst/>
          </a:prstGeom>
          <a:noFill/>
        </p:spPr>
        <p:txBody>
          <a:bodyPr wrap="square" lIns="0" tIns="0" rIns="0" bIns="0">
            <a:spAutoFit/>
          </a:bodyPr>
          <a:lstStyle/>
          <a:p>
            <a:pPr algn="ctr"/>
            <a:r>
              <a:rPr lang="pl-PL" sz="1400" dirty="0">
                <a:solidFill>
                  <a:srgbClr val="FFD000"/>
                </a:solidFill>
              </a:rPr>
              <a:t>W </a:t>
            </a:r>
            <a:r>
              <a:rPr lang="pl-PL" sz="1400" b="1" dirty="0">
                <a:solidFill>
                  <a:srgbClr val="FFD000"/>
                </a:solidFill>
              </a:rPr>
              <a:t>Opisie i uzasadnieniu </a:t>
            </a:r>
            <a:r>
              <a:rPr lang="pl-PL" sz="1400" dirty="0">
                <a:solidFill>
                  <a:srgbClr val="FFD000"/>
                </a:solidFill>
              </a:rPr>
              <a:t>zadania prosimy o opisanie działań planowanych do realizacji w ramach NAZWY KOSZTU przyporządkowanego do tego zadania</a:t>
            </a:r>
          </a:p>
        </p:txBody>
      </p:sp>
      <p:cxnSp>
        <p:nvCxnSpPr>
          <p:cNvPr id="19" name="Łącznik: łamany 18">
            <a:extLst>
              <a:ext uri="{FF2B5EF4-FFF2-40B4-BE49-F238E27FC236}">
                <a16:creationId xmlns:a16="http://schemas.microsoft.com/office/drawing/2014/main" id="{E35943B9-C97C-4807-BA8C-83B62F344279}"/>
              </a:ext>
            </a:extLst>
          </p:cNvPr>
          <p:cNvCxnSpPr>
            <a:cxnSpLocks/>
            <a:stCxn id="5" idx="3"/>
          </p:cNvCxnSpPr>
          <p:nvPr/>
        </p:nvCxnSpPr>
        <p:spPr>
          <a:xfrm>
            <a:off x="8442250" y="1140950"/>
            <a:ext cx="871309" cy="470079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5" name="Prostokąt: zaokrąglone rogi 24">
            <a:extLst>
              <a:ext uri="{FF2B5EF4-FFF2-40B4-BE49-F238E27FC236}">
                <a16:creationId xmlns:a16="http://schemas.microsoft.com/office/drawing/2014/main" id="{EAD2ED7C-0808-4F3B-AC1B-32F058C02260}"/>
              </a:ext>
            </a:extLst>
          </p:cNvPr>
          <p:cNvSpPr/>
          <p:nvPr/>
        </p:nvSpPr>
        <p:spPr>
          <a:xfrm>
            <a:off x="1796263" y="6512613"/>
            <a:ext cx="6624736" cy="864095"/>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rgbClr val="FFD000"/>
                </a:solidFill>
              </a:rPr>
              <a:t>W Sekcji Zadania należy dodać wyłącznie jedno zadanie odpowiadające całemu zakresowi projektu</a:t>
            </a:r>
          </a:p>
        </p:txBody>
      </p:sp>
      <p:cxnSp>
        <p:nvCxnSpPr>
          <p:cNvPr id="29" name="Łącznik prosty ze strzałką 28">
            <a:extLst>
              <a:ext uri="{FF2B5EF4-FFF2-40B4-BE49-F238E27FC236}">
                <a16:creationId xmlns:a16="http://schemas.microsoft.com/office/drawing/2014/main" id="{C02776D5-8CB6-44C4-BD5E-AAB534B78D61}"/>
              </a:ext>
            </a:extLst>
          </p:cNvPr>
          <p:cNvCxnSpPr/>
          <p:nvPr/>
        </p:nvCxnSpPr>
        <p:spPr>
          <a:xfrm flipH="1">
            <a:off x="8586266" y="5841748"/>
            <a:ext cx="7272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Łącznik: łamany 30">
            <a:extLst>
              <a:ext uri="{FF2B5EF4-FFF2-40B4-BE49-F238E27FC236}">
                <a16:creationId xmlns:a16="http://schemas.microsoft.com/office/drawing/2014/main" id="{8756E825-9042-401E-AD0A-8FBAAF312AB6}"/>
              </a:ext>
            </a:extLst>
          </p:cNvPr>
          <p:cNvCxnSpPr>
            <a:cxnSpLocks/>
            <a:stCxn id="25" idx="1"/>
          </p:cNvCxnSpPr>
          <p:nvPr/>
        </p:nvCxnSpPr>
        <p:spPr>
          <a:xfrm rot="10800000">
            <a:off x="1169443" y="5164785"/>
            <a:ext cx="626821" cy="177987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id="{9E732504-650F-4CAD-B92C-0C53551CA770}"/>
              </a:ext>
            </a:extLst>
          </p:cNvPr>
          <p:cNvCxnSpPr>
            <a:cxnSpLocks/>
          </p:cNvCxnSpPr>
          <p:nvPr/>
        </p:nvCxnSpPr>
        <p:spPr>
          <a:xfrm>
            <a:off x="1169443" y="5164785"/>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 Box 2">
            <a:extLst>
              <a:ext uri="{FF2B5EF4-FFF2-40B4-BE49-F238E27FC236}">
                <a16:creationId xmlns:a16="http://schemas.microsoft.com/office/drawing/2014/main" id="{67AA6394-BF6D-442C-8F15-01EA1F71179A}"/>
              </a:ext>
            </a:extLst>
          </p:cNvPr>
          <p:cNvSpPr txBox="1">
            <a:spLocks noChangeArrowheads="1"/>
          </p:cNvSpPr>
          <p:nvPr/>
        </p:nvSpPr>
        <p:spPr bwMode="auto">
          <a:xfrm>
            <a:off x="4458910" y="3020224"/>
            <a:ext cx="814988" cy="184666"/>
          </a:xfrm>
          <a:prstGeom prst="rect">
            <a:avLst/>
          </a:prstGeom>
          <a:solidFill>
            <a:srgbClr val="D9D9D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000000"/>
                </a:solidFill>
                <a:effectLst/>
                <a:latin typeface="Calibri" panose="020F0502020204030204" pitchFamily="34" charset="0"/>
              </a:rPr>
              <a:t>2024-09-30</a:t>
            </a:r>
            <a:endParaRPr kumimoji="0" lang="pl-PL" altLang="pl-PL" sz="1200" b="0" i="0" u="none" strike="noStrike" cap="none" normalizeH="0" baseline="0" dirty="0">
              <a:ln>
                <a:noFill/>
              </a:ln>
              <a:solidFill>
                <a:schemeClr val="tx1"/>
              </a:solidFill>
              <a:effectLst/>
              <a:latin typeface="Arial" panose="020B0604020202020204" pitchFamily="34" charset="0"/>
            </a:endParaRPr>
          </a:p>
        </p:txBody>
      </p:sp>
      <p:sp>
        <p:nvSpPr>
          <p:cNvPr id="8" name="Text Box 3">
            <a:extLst>
              <a:ext uri="{FF2B5EF4-FFF2-40B4-BE49-F238E27FC236}">
                <a16:creationId xmlns:a16="http://schemas.microsoft.com/office/drawing/2014/main" id="{B364E9BC-36A2-4F13-BB90-770EF4FC89DC}"/>
              </a:ext>
            </a:extLst>
          </p:cNvPr>
          <p:cNvSpPr txBox="1">
            <a:spLocks noChangeArrowheads="1"/>
          </p:cNvSpPr>
          <p:nvPr/>
        </p:nvSpPr>
        <p:spPr bwMode="auto">
          <a:xfrm>
            <a:off x="6210002" y="3020224"/>
            <a:ext cx="871309" cy="161925"/>
          </a:xfrm>
          <a:prstGeom prst="rect">
            <a:avLst/>
          </a:prstGeom>
          <a:solidFill>
            <a:srgbClr val="D9D9D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000000"/>
                </a:solidFill>
                <a:effectLst/>
                <a:latin typeface="Calibri" panose="020F0502020204030204" pitchFamily="34" charset="0"/>
              </a:rPr>
              <a:t>2026-06-28</a:t>
            </a:r>
            <a:endParaRPr kumimoji="0" lang="pl-PL" altLang="pl-PL" sz="1200" b="0" i="0" u="none" strike="noStrike" cap="none" normalizeH="0" baseline="0" dirty="0">
              <a:ln>
                <a:noFill/>
              </a:ln>
              <a:solidFill>
                <a:schemeClr val="tx1"/>
              </a:solidFill>
              <a:effectLst/>
              <a:latin typeface="Arial" panose="020B0604020202020204" pitchFamily="34" charset="0"/>
            </a:endParaRPr>
          </a:p>
        </p:txBody>
      </p:sp>
      <p:sp>
        <p:nvSpPr>
          <p:cNvPr id="9" name="Text Box 4">
            <a:extLst>
              <a:ext uri="{FF2B5EF4-FFF2-40B4-BE49-F238E27FC236}">
                <a16:creationId xmlns:a16="http://schemas.microsoft.com/office/drawing/2014/main" id="{240D1512-F915-4123-985F-74CE89030B50}"/>
              </a:ext>
            </a:extLst>
          </p:cNvPr>
          <p:cNvSpPr txBox="1">
            <a:spLocks noChangeArrowheads="1"/>
          </p:cNvSpPr>
          <p:nvPr/>
        </p:nvSpPr>
        <p:spPr bwMode="auto">
          <a:xfrm>
            <a:off x="6150074" y="3923971"/>
            <a:ext cx="871309" cy="161925"/>
          </a:xfrm>
          <a:prstGeom prst="rect">
            <a:avLst/>
          </a:prstGeom>
          <a:solidFill>
            <a:schemeClr val="bg1"/>
          </a:solidFill>
          <a:ln>
            <a:noFill/>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000000"/>
                </a:solidFill>
                <a:effectLst/>
                <a:latin typeface="Calibri" panose="020F0502020204030204" pitchFamily="34" charset="0"/>
              </a:rPr>
              <a:t>2026-06-28</a:t>
            </a:r>
            <a:endParaRPr kumimoji="0" lang="pl-PL" altLang="pl-PL" sz="1200" b="0" i="0" u="none" strike="noStrike" cap="none" normalizeH="0" baseline="0" dirty="0">
              <a:ln>
                <a:noFill/>
              </a:ln>
              <a:solidFill>
                <a:schemeClr val="tx1"/>
              </a:solidFill>
              <a:effectLst/>
              <a:latin typeface="Arial" panose="020B0604020202020204" pitchFamily="34" charset="0"/>
            </a:endParaRPr>
          </a:p>
        </p:txBody>
      </p:sp>
      <p:sp>
        <p:nvSpPr>
          <p:cNvPr id="18" name="Text Box 2">
            <a:extLst>
              <a:ext uri="{FF2B5EF4-FFF2-40B4-BE49-F238E27FC236}">
                <a16:creationId xmlns:a16="http://schemas.microsoft.com/office/drawing/2014/main" id="{A82EAB03-8CB1-421C-A1F6-A467B2E7F89E}"/>
              </a:ext>
            </a:extLst>
          </p:cNvPr>
          <p:cNvSpPr txBox="1">
            <a:spLocks noChangeArrowheads="1"/>
          </p:cNvSpPr>
          <p:nvPr/>
        </p:nvSpPr>
        <p:spPr bwMode="auto">
          <a:xfrm>
            <a:off x="4409802" y="3923853"/>
            <a:ext cx="814988" cy="184666"/>
          </a:xfrm>
          <a:prstGeom prst="rect">
            <a:avLst/>
          </a:prstGeom>
          <a:solidFill>
            <a:schemeClr val="bg1"/>
          </a:solidFill>
          <a:ln>
            <a:noFill/>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000000"/>
                </a:solidFill>
                <a:effectLst/>
                <a:latin typeface="Calibri" panose="020F0502020204030204" pitchFamily="34" charset="0"/>
              </a:rPr>
              <a:t>2024-09-30</a:t>
            </a:r>
            <a:endParaRPr kumimoji="0" lang="pl-PL" altLang="pl-PL" sz="1200" b="0" i="0" u="none" strike="noStrike" cap="none" normalizeH="0" baseline="0" dirty="0">
              <a:ln>
                <a:noFill/>
              </a:ln>
              <a:solidFill>
                <a:schemeClr val="tx1"/>
              </a:solidFill>
              <a:effectLst/>
              <a:latin typeface="Arial" panose="020B0604020202020204" pitchFamily="34" charset="0"/>
            </a:endParaRPr>
          </a:p>
        </p:txBody>
      </p:sp>
      <p:sp>
        <p:nvSpPr>
          <p:cNvPr id="11" name="pole tekstowe 10">
            <a:extLst>
              <a:ext uri="{FF2B5EF4-FFF2-40B4-BE49-F238E27FC236}">
                <a16:creationId xmlns:a16="http://schemas.microsoft.com/office/drawing/2014/main" id="{99DF47D2-7E67-4D68-A2E1-81CFB263AB29}"/>
              </a:ext>
            </a:extLst>
          </p:cNvPr>
          <p:cNvSpPr txBox="1"/>
          <p:nvPr/>
        </p:nvSpPr>
        <p:spPr>
          <a:xfrm>
            <a:off x="1793063" y="5722625"/>
            <a:ext cx="6624736" cy="461665"/>
          </a:xfrm>
          <a:prstGeom prst="rect">
            <a:avLst/>
          </a:prstGeom>
          <a:solidFill>
            <a:schemeClr val="bg1"/>
          </a:solidFill>
        </p:spPr>
        <p:txBody>
          <a:bodyPr wrap="square" rtlCol="0">
            <a:spAutoFit/>
          </a:bodyPr>
          <a:lstStyle/>
          <a:p>
            <a:r>
              <a:rPr lang="pl-PL" sz="1200" dirty="0"/>
              <a:t>Należy opisać wszystkie działania planowane w ramach NAZW KOSZTÓW podanych w kolejnej sekcji. Wszystkie dane muszą być spójne z informacjami podanymi w rozdziale 1.3 Studium Wykonalności.</a:t>
            </a:r>
          </a:p>
        </p:txBody>
      </p:sp>
    </p:spTree>
    <p:extLst>
      <p:ext uri="{BB962C8B-B14F-4D97-AF65-F5344CB8AC3E}">
        <p14:creationId xmlns:p14="http://schemas.microsoft.com/office/powerpoint/2010/main" val="1726389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CFD97E-FFA4-4D1D-B412-7AFB2AF7D11A}"/>
              </a:ext>
            </a:extLst>
          </p:cNvPr>
          <p:cNvSpPr>
            <a:spLocks noGrp="1"/>
          </p:cNvSpPr>
          <p:nvPr>
            <p:ph type="title"/>
          </p:nvPr>
        </p:nvSpPr>
        <p:spPr>
          <a:xfrm>
            <a:off x="953418" y="220061"/>
            <a:ext cx="8640381" cy="1080001"/>
          </a:xfrm>
        </p:spPr>
        <p:txBody>
          <a:bodyPr>
            <a:noAutofit/>
          </a:bodyPr>
          <a:lstStyle/>
          <a:p>
            <a:pPr>
              <a:lnSpc>
                <a:spcPct val="150000"/>
              </a:lnSpc>
            </a:pPr>
            <a:r>
              <a:rPr lang="pl-PL" sz="1300" dirty="0">
                <a:latin typeface="+mn-lt"/>
              </a:rPr>
              <a:t>Projekt realizowany z udziałem partnerów </a:t>
            </a:r>
            <a:br>
              <a:rPr lang="pl-PL" sz="1300" b="0" dirty="0">
                <a:latin typeface="+mn-lt"/>
              </a:rPr>
            </a:br>
            <a:r>
              <a:rPr lang="pl-PL" sz="1300" b="0" dirty="0">
                <a:latin typeface="+mn-lt"/>
              </a:rPr>
              <a:t>W Sekcji Zadania w sytuacji realizacji projektu partnerskiego należy dla zakresu projektu realizowanego przez poszczególnych Partnerów dodać liczbę zadań tożsamą z liczbą Partnerów. </a:t>
            </a:r>
            <a:br>
              <a:rPr lang="pl-PL" sz="1300" b="0" dirty="0">
                <a:latin typeface="+mn-lt"/>
              </a:rPr>
            </a:br>
            <a:r>
              <a:rPr lang="pl-PL" sz="1300" b="0" dirty="0">
                <a:latin typeface="+mn-lt"/>
              </a:rPr>
              <a:t>Data rozpoczęcia i zakończenia zadania dla każdego z Partnerów powinna odpowiadać okresowi realizacji całego projektu wskazanemu w Sekcji Informacje o projekcie. </a:t>
            </a:r>
            <a:br>
              <a:rPr lang="pl-PL" sz="1300" b="0" dirty="0">
                <a:latin typeface="+mn-lt"/>
              </a:rPr>
            </a:br>
            <a:r>
              <a:rPr lang="pl-PL" sz="1300" b="0" dirty="0">
                <a:latin typeface="+mn-lt"/>
              </a:rPr>
              <a:t>W opisie i uzasadnieniu zadania należy opisać wszystkie działania planowane w ramach NAZW KOSZTÓW podanych w kolejnej sekcji. Wszystkie dane muszą być spójne z informacjami podanymi w rozdziale 1.3 Studium Wykonalności.</a:t>
            </a:r>
            <a:br>
              <a:rPr lang="pl-PL" sz="1400" dirty="0"/>
            </a:br>
            <a:r>
              <a:rPr lang="pl-PL" sz="1300" b="0" dirty="0">
                <a:latin typeface="+mn-lt"/>
              </a:rPr>
              <a:t>. </a:t>
            </a:r>
            <a:endParaRPr lang="pl-PL" sz="1300" dirty="0">
              <a:latin typeface="+mn-lt"/>
            </a:endParaRPr>
          </a:p>
        </p:txBody>
      </p:sp>
      <p:sp>
        <p:nvSpPr>
          <p:cNvPr id="4" name="Symbol zastępczy numeru slajdu 3">
            <a:extLst>
              <a:ext uri="{FF2B5EF4-FFF2-40B4-BE49-F238E27FC236}">
                <a16:creationId xmlns:a16="http://schemas.microsoft.com/office/drawing/2014/main" id="{B89E3B2B-D359-46A2-BCF8-A4519AAA6263}"/>
              </a:ext>
            </a:extLst>
          </p:cNvPr>
          <p:cNvSpPr>
            <a:spLocks noGrp="1"/>
          </p:cNvSpPr>
          <p:nvPr>
            <p:ph type="sldNum" sz="quarter" idx="10"/>
          </p:nvPr>
        </p:nvSpPr>
        <p:spPr/>
        <p:txBody>
          <a:bodyPr/>
          <a:lstStyle/>
          <a:p>
            <a:fld id="{EB4015AA-59F6-416B-87A6-8E3D940284E2}" type="slidenum">
              <a:rPr lang="pl-PL" smtClean="0"/>
              <a:pPr/>
              <a:t>19</a:t>
            </a:fld>
            <a:endParaRPr lang="pl-PL" dirty="0"/>
          </a:p>
        </p:txBody>
      </p:sp>
      <p:pic>
        <p:nvPicPr>
          <p:cNvPr id="9" name="Obraz 8">
            <a:extLst>
              <a:ext uri="{FF2B5EF4-FFF2-40B4-BE49-F238E27FC236}">
                <a16:creationId xmlns:a16="http://schemas.microsoft.com/office/drawing/2014/main" id="{35EE509B-B7E9-4E02-9B79-DEAF9BF0C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4" y="2411685"/>
            <a:ext cx="5453406" cy="3672408"/>
          </a:xfrm>
          <a:prstGeom prst="rect">
            <a:avLst/>
          </a:prstGeom>
        </p:spPr>
      </p:pic>
      <p:pic>
        <p:nvPicPr>
          <p:cNvPr id="11" name="Obraz 10">
            <a:extLst>
              <a:ext uri="{FF2B5EF4-FFF2-40B4-BE49-F238E27FC236}">
                <a16:creationId xmlns:a16="http://schemas.microsoft.com/office/drawing/2014/main" id="{99696278-B5BA-4742-B1B4-6CB88A10E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110" y="3419797"/>
            <a:ext cx="4927691" cy="3363345"/>
          </a:xfrm>
          <a:prstGeom prst="rect">
            <a:avLst/>
          </a:prstGeom>
        </p:spPr>
      </p:pic>
      <p:sp>
        <p:nvSpPr>
          <p:cNvPr id="6" name="pole tekstowe 5">
            <a:extLst>
              <a:ext uri="{FF2B5EF4-FFF2-40B4-BE49-F238E27FC236}">
                <a16:creationId xmlns:a16="http://schemas.microsoft.com/office/drawing/2014/main" id="{A5FFF74E-A508-4899-9480-41AB32893A47}"/>
              </a:ext>
            </a:extLst>
          </p:cNvPr>
          <p:cNvSpPr txBox="1"/>
          <p:nvPr/>
        </p:nvSpPr>
        <p:spPr>
          <a:xfrm>
            <a:off x="5604208" y="6347492"/>
            <a:ext cx="4927691" cy="553998"/>
          </a:xfrm>
          <a:prstGeom prst="rect">
            <a:avLst/>
          </a:prstGeom>
          <a:solidFill>
            <a:schemeClr val="bg1"/>
          </a:solidFill>
        </p:spPr>
        <p:txBody>
          <a:bodyPr wrap="square" rtlCol="0">
            <a:spAutoFit/>
          </a:bodyPr>
          <a:lstStyle/>
          <a:p>
            <a:r>
              <a:rPr lang="pl-PL" sz="1000" dirty="0"/>
              <a:t>Należy opisać wszystkie działania planowane w ramach NAZW KOSZTÓW podanych w kolejnej sekcji. Wszystkie dane muszą być spójne z informacjami podanymi w rozdziale 1.3 Studium Wykonalności.</a:t>
            </a:r>
          </a:p>
        </p:txBody>
      </p:sp>
      <p:sp>
        <p:nvSpPr>
          <p:cNvPr id="7" name="pole tekstowe 6">
            <a:extLst>
              <a:ext uri="{FF2B5EF4-FFF2-40B4-BE49-F238E27FC236}">
                <a16:creationId xmlns:a16="http://schemas.microsoft.com/office/drawing/2014/main" id="{011D97E2-6E75-4C3C-8F6F-9C59BA2E7C9B}"/>
              </a:ext>
            </a:extLst>
          </p:cNvPr>
          <p:cNvSpPr txBox="1"/>
          <p:nvPr/>
        </p:nvSpPr>
        <p:spPr>
          <a:xfrm>
            <a:off x="150802" y="5603268"/>
            <a:ext cx="5329210" cy="553998"/>
          </a:xfrm>
          <a:prstGeom prst="rect">
            <a:avLst/>
          </a:prstGeom>
          <a:solidFill>
            <a:schemeClr val="bg1"/>
          </a:solidFill>
        </p:spPr>
        <p:txBody>
          <a:bodyPr wrap="square" rtlCol="0">
            <a:spAutoFit/>
          </a:bodyPr>
          <a:lstStyle/>
          <a:p>
            <a:r>
              <a:rPr lang="pl-PL" sz="1000" dirty="0"/>
              <a:t>Należy opisać wszystkie działania planowane w ramach NAZW KOSZTÓW podanych w kolejnej sekcji. Wszystkie dane muszą być spójne z informacjami podanymi w rozdziale 1.3 Studium Wykonalności.</a:t>
            </a:r>
          </a:p>
        </p:txBody>
      </p:sp>
    </p:spTree>
    <p:extLst>
      <p:ext uri="{BB962C8B-B14F-4D97-AF65-F5344CB8AC3E}">
        <p14:creationId xmlns:p14="http://schemas.microsoft.com/office/powerpoint/2010/main" val="189054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mbol zastępczy obrazu 2" descr="Mężczyzna pracuje na komputerze">
            <a:extLst>
              <a:ext uri="{FF2B5EF4-FFF2-40B4-BE49-F238E27FC236}">
                <a16:creationId xmlns:a16="http://schemas.microsoft.com/office/drawing/2014/main" id="{E13C071F-1533-4D50-953E-8CC25EABE35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819" b="3819"/>
          <a:stretch>
            <a:fillRect/>
          </a:stretch>
        </p:blipFill>
        <p:spPr>
          <a:xfrm>
            <a:off x="665386" y="325857"/>
            <a:ext cx="6843998" cy="4516915"/>
          </a:xfrm>
        </p:spPr>
      </p:pic>
      <p:sp>
        <p:nvSpPr>
          <p:cNvPr id="11" name="Tytuł 10">
            <a:extLst>
              <a:ext uri="{FF2B5EF4-FFF2-40B4-BE49-F238E27FC236}">
                <a16:creationId xmlns:a16="http://schemas.microsoft.com/office/drawing/2014/main" id="{56D39C55-7AA3-7040-B077-14B2D470B74D}"/>
              </a:ext>
            </a:extLst>
          </p:cNvPr>
          <p:cNvSpPr>
            <a:spLocks noGrp="1"/>
          </p:cNvSpPr>
          <p:nvPr>
            <p:ph type="ctrTitle"/>
          </p:nvPr>
        </p:nvSpPr>
        <p:spPr>
          <a:xfrm>
            <a:off x="2962969" y="4859957"/>
            <a:ext cx="6629003" cy="1944216"/>
          </a:xfrm>
        </p:spPr>
        <p:txBody>
          <a:bodyPr>
            <a:normAutofit/>
          </a:bodyPr>
          <a:lstStyle/>
          <a:p>
            <a:r>
              <a:rPr lang="pl-PL" sz="2400" b="0" dirty="0">
                <a:solidFill>
                  <a:schemeClr val="tx1"/>
                </a:solidFill>
              </a:rPr>
              <a:t>Aplikacja WOD2021:</a:t>
            </a:r>
            <a:br>
              <a:rPr lang="pl-PL" sz="2400" u="sng" dirty="0">
                <a:solidFill>
                  <a:srgbClr val="7030A0"/>
                </a:solidFill>
                <a:hlinkClick r:id="rId3">
                  <a:extLst>
                    <a:ext uri="{A12FA001-AC4F-418D-AE19-62706E023703}">
                      <ahyp:hlinkClr xmlns:ahyp="http://schemas.microsoft.com/office/drawing/2018/hyperlinkcolor" val="tx"/>
                    </a:ext>
                  </a:extLst>
                </a:hlinkClick>
              </a:rPr>
            </a:br>
            <a:r>
              <a:rPr lang="pl-PL" sz="2400" u="sng" dirty="0">
                <a:solidFill>
                  <a:srgbClr val="7030A0"/>
                </a:solidFill>
                <a:hlinkClick r:id="rId3">
                  <a:extLst>
                    <a:ext uri="{A12FA001-AC4F-418D-AE19-62706E023703}">
                      <ahyp:hlinkClr xmlns:ahyp="http://schemas.microsoft.com/office/drawing/2018/hyperlinkcolor" val="tx"/>
                    </a:ext>
                  </a:extLst>
                </a:hlinkClick>
              </a:rPr>
              <a:t>https://wod.cst2021.gov.pl/</a:t>
            </a:r>
            <a:br>
              <a:rPr lang="pl-PL" sz="2400" u="sng" dirty="0">
                <a:solidFill>
                  <a:srgbClr val="7030A0"/>
                </a:solidFill>
              </a:rPr>
            </a:br>
            <a:r>
              <a:rPr lang="pl-PL" sz="2400" b="0" dirty="0">
                <a:solidFill>
                  <a:schemeClr val="tx1"/>
                </a:solidFill>
              </a:rPr>
              <a:t>Wersja szkoleniowa:</a:t>
            </a:r>
            <a:br>
              <a:rPr lang="pl-PL" sz="2400" u="sng" dirty="0">
                <a:solidFill>
                  <a:srgbClr val="7030A0"/>
                </a:solidFill>
              </a:rPr>
            </a:br>
            <a:r>
              <a:rPr lang="pl-PL" sz="2400" u="sng" dirty="0">
                <a:solidFill>
                  <a:srgbClr val="7030A0"/>
                </a:solidFill>
              </a:rPr>
              <a:t>https://wod-szkol.cst2021.gov.pl/</a:t>
            </a:r>
          </a:p>
        </p:txBody>
      </p:sp>
    </p:spTree>
    <p:extLst>
      <p:ext uri="{BB962C8B-B14F-4D97-AF65-F5344CB8AC3E}">
        <p14:creationId xmlns:p14="http://schemas.microsoft.com/office/powerpoint/2010/main" val="348668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31CAF8C-C9E6-4177-8BD6-C25041A46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634" y="629778"/>
            <a:ext cx="4592748" cy="6300117"/>
          </a:xfrm>
          <a:prstGeom prst="rect">
            <a:avLst/>
          </a:prstGeom>
          <a:ln>
            <a:solidFill>
              <a:schemeClr val="tx1"/>
            </a:solidFill>
          </a:ln>
        </p:spPr>
      </p:pic>
      <p:sp>
        <p:nvSpPr>
          <p:cNvPr id="2" name="pole tekstowe 1">
            <a:extLst>
              <a:ext uri="{FF2B5EF4-FFF2-40B4-BE49-F238E27FC236}">
                <a16:creationId xmlns:a16="http://schemas.microsoft.com/office/drawing/2014/main" id="{BB449FBF-108B-43FC-95DB-E79BB67528C1}"/>
              </a:ext>
            </a:extLst>
          </p:cNvPr>
          <p:cNvSpPr txBox="1"/>
          <p:nvPr/>
        </p:nvSpPr>
        <p:spPr>
          <a:xfrm>
            <a:off x="3177784" y="3131765"/>
            <a:ext cx="4032448" cy="738664"/>
          </a:xfrm>
          <a:prstGeom prst="rect">
            <a:avLst/>
          </a:prstGeom>
          <a:solidFill>
            <a:schemeClr val="bg1"/>
          </a:solidFill>
        </p:spPr>
        <p:txBody>
          <a:bodyPr wrap="square" lIns="0" tIns="0" rIns="0" bIns="0" rtlCol="0">
            <a:spAutoFit/>
          </a:bodyPr>
          <a:lstStyle/>
          <a:p>
            <a:r>
              <a:rPr lang="pl-PL" sz="1200" b="1" dirty="0"/>
              <a:t>Zasady przygotowania sekcji IV Zadania i V Budżet projektu w </a:t>
            </a:r>
            <a:r>
              <a:rPr lang="pl-PL" sz="1200" b="1" dirty="0" err="1"/>
              <a:t>WOD2021</a:t>
            </a:r>
            <a:r>
              <a:rPr lang="pl-PL" sz="1200" b="1" dirty="0"/>
              <a:t> w ramach naboru dla Działania 2.12. Zrównoważona gospodarka wodna w zakresie projektów dotyczących zaopatrzenia w wodę pitną FEP 2021-2027</a:t>
            </a:r>
          </a:p>
        </p:txBody>
      </p:sp>
    </p:spTree>
    <p:extLst>
      <p:ext uri="{BB962C8B-B14F-4D97-AF65-F5344CB8AC3E}">
        <p14:creationId xmlns:p14="http://schemas.microsoft.com/office/powerpoint/2010/main" val="268354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6DC974-7857-4686-8A46-5BE98BDA8881}"/>
              </a:ext>
            </a:extLst>
          </p:cNvPr>
          <p:cNvSpPr>
            <a:spLocks noGrp="1"/>
          </p:cNvSpPr>
          <p:nvPr>
            <p:ph type="title"/>
          </p:nvPr>
        </p:nvSpPr>
        <p:spPr>
          <a:xfrm>
            <a:off x="1006883" y="394116"/>
            <a:ext cx="8640381" cy="1080001"/>
          </a:xfrm>
        </p:spPr>
        <p:txBody>
          <a:bodyPr>
            <a:normAutofit fontScale="90000"/>
          </a:bodyPr>
          <a:lstStyle/>
          <a:p>
            <a:pPr>
              <a:lnSpc>
                <a:spcPct val="150000"/>
              </a:lnSpc>
            </a:pPr>
            <a:r>
              <a:rPr lang="pl-PL" sz="1600" dirty="0"/>
              <a:t>Sekcja V Budżet projektu</a:t>
            </a:r>
            <a:br>
              <a:rPr lang="pl-PL" sz="1600" b="0" dirty="0"/>
            </a:br>
            <a:r>
              <a:rPr lang="pl-PL" sz="1600" b="0" dirty="0"/>
              <a:t>Wydatki w ramach projektu dodajemy oddzielnie dla każdego z Zadań, klikając DODAJ POZYCJĘ. </a:t>
            </a:r>
            <a:br>
              <a:rPr lang="pl-PL" sz="1600" b="0" dirty="0"/>
            </a:br>
            <a:r>
              <a:rPr lang="pl-PL" sz="1600" b="0" dirty="0"/>
              <a:t>Nazwa kosztu i kategoria kosztu powinna zostać wypełnione korzystając z wskazanego katalogu. </a:t>
            </a:r>
            <a:br>
              <a:rPr lang="pl-PL" dirty="0"/>
            </a:br>
            <a:endParaRPr lang="pl-PL" dirty="0"/>
          </a:p>
        </p:txBody>
      </p:sp>
      <p:sp>
        <p:nvSpPr>
          <p:cNvPr id="6" name="Control 2">
            <a:extLst>
              <a:ext uri="{FF2B5EF4-FFF2-40B4-BE49-F238E27FC236}">
                <a16:creationId xmlns:a16="http://schemas.microsoft.com/office/drawing/2014/main" id="{6E6FE687-DF47-4B75-AFA7-5594487145AD}"/>
              </a:ext>
            </a:extLst>
          </p:cNvPr>
          <p:cNvSpPr>
            <a:spLocks noChangeArrowheads="1" noChangeShapeType="1"/>
          </p:cNvSpPr>
          <p:nvPr/>
        </p:nvSpPr>
        <p:spPr bwMode="auto">
          <a:xfrm>
            <a:off x="2733596" y="3694300"/>
            <a:ext cx="7704759" cy="8594564"/>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pl-PL"/>
          </a:p>
        </p:txBody>
      </p:sp>
      <p:sp>
        <p:nvSpPr>
          <p:cNvPr id="8" name="Control 2">
            <a:extLst>
              <a:ext uri="{FF2B5EF4-FFF2-40B4-BE49-F238E27FC236}">
                <a16:creationId xmlns:a16="http://schemas.microsoft.com/office/drawing/2014/main" id="{9E7CD3A5-76F2-4DEF-8871-A3C2D69CDDB0}"/>
              </a:ext>
            </a:extLst>
          </p:cNvPr>
          <p:cNvSpPr>
            <a:spLocks noChangeArrowheads="1" noChangeShapeType="1"/>
          </p:cNvSpPr>
          <p:nvPr/>
        </p:nvSpPr>
        <p:spPr bwMode="auto">
          <a:xfrm>
            <a:off x="3227388" y="4692650"/>
            <a:ext cx="5803900" cy="43195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pl-PL"/>
          </a:p>
        </p:txBody>
      </p:sp>
      <p:graphicFrame>
        <p:nvGraphicFramePr>
          <p:cNvPr id="3" name="Tabela 2">
            <a:extLst>
              <a:ext uri="{FF2B5EF4-FFF2-40B4-BE49-F238E27FC236}">
                <a16:creationId xmlns:a16="http://schemas.microsoft.com/office/drawing/2014/main" id="{5468DABC-F782-439B-9945-C23DD38F5E0D}"/>
              </a:ext>
            </a:extLst>
          </p:cNvPr>
          <p:cNvGraphicFramePr>
            <a:graphicFrameLocks noGrp="1"/>
          </p:cNvGraphicFramePr>
          <p:nvPr>
            <p:extLst>
              <p:ext uri="{D42A27DB-BD31-4B8C-83A1-F6EECF244321}">
                <p14:modId xmlns:p14="http://schemas.microsoft.com/office/powerpoint/2010/main" val="1096346145"/>
              </p:ext>
            </p:extLst>
          </p:nvPr>
        </p:nvGraphicFramePr>
        <p:xfrm>
          <a:off x="2106072" y="1474117"/>
          <a:ext cx="6120154" cy="5618088"/>
        </p:xfrm>
        <a:graphic>
          <a:graphicData uri="http://schemas.openxmlformats.org/drawingml/2006/table">
            <a:tbl>
              <a:tblPr/>
              <a:tblGrid>
                <a:gridCol w="3039989">
                  <a:extLst>
                    <a:ext uri="{9D8B030D-6E8A-4147-A177-3AD203B41FA5}">
                      <a16:colId xmlns:a16="http://schemas.microsoft.com/office/drawing/2014/main" val="2918534560"/>
                    </a:ext>
                  </a:extLst>
                </a:gridCol>
                <a:gridCol w="3080165">
                  <a:extLst>
                    <a:ext uri="{9D8B030D-6E8A-4147-A177-3AD203B41FA5}">
                      <a16:colId xmlns:a16="http://schemas.microsoft.com/office/drawing/2014/main" val="1059576083"/>
                    </a:ext>
                  </a:extLst>
                </a:gridCol>
              </a:tblGrid>
              <a:tr h="216913">
                <a:tc>
                  <a:txBody>
                    <a:bodyPr/>
                    <a:lstStyle/>
                    <a:p>
                      <a:pPr marR="0" indent="0" algn="l" rtl="0">
                        <a:lnSpc>
                          <a:spcPct val="119000"/>
                        </a:lnSpc>
                        <a:spcBef>
                          <a:spcPts val="0"/>
                        </a:spcBef>
                        <a:spcAft>
                          <a:spcPts val="600"/>
                        </a:spcAft>
                      </a:pPr>
                      <a:r>
                        <a:rPr lang="pl-PL" sz="1000" b="1" kern="1400">
                          <a:ln>
                            <a:noFill/>
                          </a:ln>
                          <a:solidFill>
                            <a:srgbClr val="FFFFFF"/>
                          </a:solidFill>
                          <a:effectLst/>
                          <a:latin typeface="Calibri" panose="020F0502020204030204" pitchFamily="34" charset="0"/>
                        </a:rPr>
                        <a:t>Nazwa kosztu</a:t>
                      </a:r>
                      <a:endParaRPr lang="pl-PL" sz="900" kern="1400">
                        <a:ln>
                          <a:noFill/>
                        </a:ln>
                        <a:solidFill>
                          <a:srgbClr val="000000"/>
                        </a:solidFill>
                        <a:effectLst/>
                        <a:latin typeface="Calibri" panose="020F0502020204030204" pitchFamily="34" charset="0"/>
                      </a:endParaRPr>
                    </a:p>
                  </a:txBody>
                  <a:tcPr marL="40096" marR="400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R="0" indent="0" algn="l" rtl="0">
                        <a:lnSpc>
                          <a:spcPct val="119000"/>
                        </a:lnSpc>
                        <a:spcBef>
                          <a:spcPts val="0"/>
                        </a:spcBef>
                        <a:spcAft>
                          <a:spcPts val="600"/>
                        </a:spcAft>
                      </a:pPr>
                      <a:r>
                        <a:rPr lang="pl-PL" sz="1000" b="1" kern="1400">
                          <a:ln>
                            <a:noFill/>
                          </a:ln>
                          <a:solidFill>
                            <a:srgbClr val="FFFFFF"/>
                          </a:solidFill>
                          <a:effectLst/>
                          <a:latin typeface="Calibri" panose="020F0502020204030204" pitchFamily="34" charset="0"/>
                        </a:rPr>
                        <a:t>Kategoria kosztu</a:t>
                      </a:r>
                      <a:endParaRPr lang="pl-PL" sz="900" kern="1400">
                        <a:ln>
                          <a:noFill/>
                        </a:ln>
                        <a:solidFill>
                          <a:srgbClr val="000000"/>
                        </a:solidFill>
                        <a:effectLst/>
                        <a:latin typeface="Calibri" panose="020F0502020204030204" pitchFamily="34" charset="0"/>
                      </a:endParaRPr>
                    </a:p>
                  </a:txBody>
                  <a:tcPr marL="40096" marR="400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235862094"/>
                  </a:ext>
                </a:extLst>
              </a:tr>
              <a:tr h="227373">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Prace przygotowawcze</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usługi zewnętrzne</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73644618"/>
                  </a:ext>
                </a:extLst>
              </a:tr>
              <a:tr h="227373">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Prace przygotowawcze pomoc de minimis</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usługi zewnętrzne</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12675284"/>
                  </a:ext>
                </a:extLst>
              </a:tr>
              <a:tr h="227373">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Roboty budowlano-montażowe</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Roboty budowlane</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993826"/>
                  </a:ext>
                </a:extLst>
              </a:tr>
              <a:tr h="419349">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Roboty budowlano-montażowe pomoc  de minimis</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Roboty budowlane</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614067"/>
                  </a:ext>
                </a:extLst>
              </a:tr>
              <a:tr h="227373">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Wyposażenie,  zakup urządzeń</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1000" kern="1400" dirty="0">
                          <a:ln>
                            <a:noFill/>
                          </a:ln>
                          <a:solidFill>
                            <a:srgbClr val="000000"/>
                          </a:solidFill>
                          <a:effectLst/>
                          <a:latin typeface="Calibri" panose="020F0502020204030204" pitchFamily="34" charset="0"/>
                        </a:rPr>
                        <a:t>Środki trwałe / Dostawy</a:t>
                      </a:r>
                      <a:endParaRPr lang="pl-PL" sz="900" kern="1400" dirty="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61641149"/>
                  </a:ext>
                </a:extLst>
              </a:tr>
              <a:tr h="419349">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Wyposażenie,  zakup urządzeń pomoc de minimis</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1000" kern="1400" dirty="0">
                          <a:ln>
                            <a:noFill/>
                          </a:ln>
                          <a:solidFill>
                            <a:srgbClr val="000000"/>
                          </a:solidFill>
                          <a:effectLst/>
                          <a:latin typeface="Calibri" panose="020F0502020204030204" pitchFamily="34" charset="0"/>
                        </a:rPr>
                        <a:t>Środki trwałe / Dostawy</a:t>
                      </a:r>
                      <a:endParaRPr lang="pl-PL" sz="900" kern="1400" dirty="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5820475"/>
                  </a:ext>
                </a:extLst>
              </a:tr>
              <a:tr h="227373">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Wkład rzeczowy</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Adekwatnie do rodzaju wkładu</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471403"/>
                  </a:ext>
                </a:extLst>
              </a:tr>
              <a:tr h="227386">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Zakup nieruchomości</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Nieruchomości</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99590734"/>
                  </a:ext>
                </a:extLst>
              </a:tr>
              <a:tr h="227373">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Zakup nieruchomości pomoc de minimis</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Nieruchomości</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84740026"/>
                  </a:ext>
                </a:extLst>
              </a:tr>
              <a:tr h="419349">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Nadzór inwestorski</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usługi zewnętrzne lub nadzór/zarządzanie inwestycją</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254826"/>
                  </a:ext>
                </a:extLst>
              </a:tr>
              <a:tr h="419349">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Nadzór inwestorski pomoc de minimis</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usługi zewnętrzne lub nadzór/zarządzanie inwestycją</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569964"/>
                  </a:ext>
                </a:extLst>
              </a:tr>
              <a:tr h="419349">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Nadzór autorski</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usługi zewnętrzne lub nadzór/zarządzanie inwestycją</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28225894"/>
                  </a:ext>
                </a:extLst>
              </a:tr>
              <a:tr h="419349">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Nadzór autorski pomoc de minimis</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usługi zewnętrzne lub nadzór/zarządzanie inwestycją</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85411853"/>
                  </a:ext>
                </a:extLst>
              </a:tr>
              <a:tr h="419349">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Inżynier kontraktu</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usługi zewnętrzne lub nadzór/zarządzanie inwestycją</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359310"/>
                  </a:ext>
                </a:extLst>
              </a:tr>
              <a:tr h="419349">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Inżynier kontraktu pomoc de minimis</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usługi zewnętrzne lub nadzór/zarządzanie inwestycją</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14990"/>
                  </a:ext>
                </a:extLst>
              </a:tr>
              <a:tr h="227386">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Promocja projektu</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usługi zewnętrzne</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86055509"/>
                  </a:ext>
                </a:extLst>
              </a:tr>
              <a:tr h="227373">
                <a:tc>
                  <a:txBody>
                    <a:bodyPr/>
                    <a:lstStyle/>
                    <a:p>
                      <a:pPr marR="0" indent="0" algn="l" rtl="0">
                        <a:lnSpc>
                          <a:spcPct val="119000"/>
                        </a:lnSpc>
                        <a:spcBef>
                          <a:spcPts val="0"/>
                        </a:spcBef>
                        <a:spcAft>
                          <a:spcPts val="600"/>
                        </a:spcAft>
                      </a:pPr>
                      <a:r>
                        <a:rPr lang="pl-PL" sz="1000" kern="1400">
                          <a:ln>
                            <a:noFill/>
                          </a:ln>
                          <a:solidFill>
                            <a:srgbClr val="000000"/>
                          </a:solidFill>
                          <a:effectLst/>
                          <a:latin typeface="Calibri" panose="020F0502020204030204" pitchFamily="34" charset="0"/>
                        </a:rPr>
                        <a:t>Promocja projektu pomoc de minimis</a:t>
                      </a:r>
                      <a:endParaRPr lang="pl-PL" sz="900" kern="140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0"/>
                        </a:spcAft>
                      </a:pPr>
                      <a:r>
                        <a:rPr lang="pl-PL" sz="1000" kern="1400" dirty="0">
                          <a:ln>
                            <a:noFill/>
                          </a:ln>
                          <a:solidFill>
                            <a:srgbClr val="000000"/>
                          </a:solidFill>
                          <a:effectLst/>
                          <a:latin typeface="Calibri" panose="020F0502020204030204" pitchFamily="34" charset="0"/>
                        </a:rPr>
                        <a:t>usługi zewnętrzne</a:t>
                      </a:r>
                      <a:endParaRPr lang="pl-PL" sz="900" kern="1400" dirty="0">
                        <a:ln>
                          <a:noFill/>
                        </a:ln>
                        <a:solidFill>
                          <a:srgbClr val="000000"/>
                        </a:solidFill>
                        <a:effectLst/>
                        <a:latin typeface="Calibri" panose="020F0502020204030204" pitchFamily="34" charset="0"/>
                      </a:endParaRPr>
                    </a:p>
                  </a:txBody>
                  <a:tcPr marL="40096" marR="40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03160856"/>
                  </a:ext>
                </a:extLst>
              </a:tr>
            </a:tbl>
          </a:graphicData>
        </a:graphic>
      </p:graphicFrame>
      <p:sp>
        <p:nvSpPr>
          <p:cNvPr id="4" name="Control 1">
            <a:extLst>
              <a:ext uri="{FF2B5EF4-FFF2-40B4-BE49-F238E27FC236}">
                <a16:creationId xmlns:a16="http://schemas.microsoft.com/office/drawing/2014/main" id="{CAB17026-EECA-4D7C-8B2F-776718D2136E}"/>
              </a:ext>
            </a:extLst>
          </p:cNvPr>
          <p:cNvSpPr>
            <a:spLocks noChangeArrowheads="1" noChangeShapeType="1"/>
          </p:cNvSpPr>
          <p:nvPr/>
        </p:nvSpPr>
        <p:spPr bwMode="auto">
          <a:xfrm>
            <a:off x="3513138" y="4502150"/>
            <a:ext cx="5803900" cy="5060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pl-PL"/>
          </a:p>
        </p:txBody>
      </p:sp>
    </p:spTree>
    <p:extLst>
      <p:ext uri="{BB962C8B-B14F-4D97-AF65-F5344CB8AC3E}">
        <p14:creationId xmlns:p14="http://schemas.microsoft.com/office/powerpoint/2010/main" val="355416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6DC974-7857-4686-8A46-5BE98BDA8881}"/>
              </a:ext>
            </a:extLst>
          </p:cNvPr>
          <p:cNvSpPr>
            <a:spLocks noGrp="1"/>
          </p:cNvSpPr>
          <p:nvPr>
            <p:ph type="title"/>
          </p:nvPr>
        </p:nvSpPr>
        <p:spPr>
          <a:xfrm>
            <a:off x="1006883" y="394116"/>
            <a:ext cx="8640381" cy="1080001"/>
          </a:xfrm>
        </p:spPr>
        <p:txBody>
          <a:bodyPr>
            <a:normAutofit/>
          </a:bodyPr>
          <a:lstStyle/>
          <a:p>
            <a:pPr>
              <a:lnSpc>
                <a:spcPct val="150000"/>
              </a:lnSpc>
            </a:pPr>
            <a:r>
              <a:rPr lang="pl-PL" sz="1600" dirty="0"/>
              <a:t>Sekcja V Budżet projektu</a:t>
            </a:r>
            <a:br>
              <a:rPr lang="pl-PL" sz="1600" b="0" dirty="0"/>
            </a:br>
            <a:endParaRPr lang="pl-PL" dirty="0"/>
          </a:p>
        </p:txBody>
      </p:sp>
      <p:pic>
        <p:nvPicPr>
          <p:cNvPr id="7" name="Obraz 6">
            <a:extLst>
              <a:ext uri="{FF2B5EF4-FFF2-40B4-BE49-F238E27FC236}">
                <a16:creationId xmlns:a16="http://schemas.microsoft.com/office/drawing/2014/main" id="{BCA76523-6A8C-48A6-81D2-967E0B03A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732" y="755501"/>
            <a:ext cx="6114347" cy="6667640"/>
          </a:xfrm>
          <a:prstGeom prst="rect">
            <a:avLst/>
          </a:prstGeom>
        </p:spPr>
      </p:pic>
      <p:sp>
        <p:nvSpPr>
          <p:cNvPr id="3" name="Prostokąt 2">
            <a:extLst>
              <a:ext uri="{FF2B5EF4-FFF2-40B4-BE49-F238E27FC236}">
                <a16:creationId xmlns:a16="http://schemas.microsoft.com/office/drawing/2014/main" id="{BB45C65B-DF46-4380-ADFE-B87DECACECCC}"/>
              </a:ext>
            </a:extLst>
          </p:cNvPr>
          <p:cNvSpPr/>
          <p:nvPr/>
        </p:nvSpPr>
        <p:spPr>
          <a:xfrm>
            <a:off x="2393578" y="901258"/>
            <a:ext cx="1872208" cy="646331"/>
          </a:xfrm>
          <a:prstGeom prst="rect">
            <a:avLst/>
          </a:prstGeom>
          <a:solidFill>
            <a:srgbClr val="0D47A1"/>
          </a:solidFill>
        </p:spPr>
        <p:txBody>
          <a:bodyPr wrap="square">
            <a:spAutoFit/>
          </a:bodyPr>
          <a:lstStyle/>
          <a:p>
            <a:r>
              <a:rPr lang="pl-PL" sz="1200" dirty="0">
                <a:solidFill>
                  <a:schemeClr val="bg1"/>
                </a:solidFill>
              </a:rPr>
              <a:t>Zadanie 1 –Budowa stacji uzdatniania wody w miejscowości A</a:t>
            </a:r>
          </a:p>
        </p:txBody>
      </p:sp>
      <p:sp>
        <p:nvSpPr>
          <p:cNvPr id="4" name="Prostokąt 3">
            <a:extLst>
              <a:ext uri="{FF2B5EF4-FFF2-40B4-BE49-F238E27FC236}">
                <a16:creationId xmlns:a16="http://schemas.microsoft.com/office/drawing/2014/main" id="{803EED96-5030-42A4-BACE-8C0A9C2B770F}"/>
              </a:ext>
            </a:extLst>
          </p:cNvPr>
          <p:cNvSpPr/>
          <p:nvPr/>
        </p:nvSpPr>
        <p:spPr>
          <a:xfrm>
            <a:off x="5417914" y="3779837"/>
            <a:ext cx="2088232" cy="504056"/>
          </a:xfrm>
          <a:prstGeom prst="rect">
            <a:avLst/>
          </a:prstGeom>
          <a:noFill/>
          <a:ln w="4762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zaokrąglone rogi 5">
            <a:extLst>
              <a:ext uri="{FF2B5EF4-FFF2-40B4-BE49-F238E27FC236}">
                <a16:creationId xmlns:a16="http://schemas.microsoft.com/office/drawing/2014/main" id="{76C1C435-2D53-4763-88E5-3F1A8CF6B1F9}"/>
              </a:ext>
            </a:extLst>
          </p:cNvPr>
          <p:cNvSpPr/>
          <p:nvPr/>
        </p:nvSpPr>
        <p:spPr>
          <a:xfrm>
            <a:off x="8514258" y="3131765"/>
            <a:ext cx="1800200" cy="1584176"/>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b="1" dirty="0">
                <a:solidFill>
                  <a:srgbClr val="FFD000"/>
                </a:solidFill>
              </a:rPr>
              <a:t>Realizator</a:t>
            </a:r>
            <a:r>
              <a:rPr lang="pl-PL" sz="1400" dirty="0">
                <a:solidFill>
                  <a:srgbClr val="FFD000"/>
                </a:solidFill>
              </a:rPr>
              <a:t> ZAWSZE wiodący, chyba że projekt partnerski, wtedy zgodnie z umową partnerską</a:t>
            </a:r>
          </a:p>
        </p:txBody>
      </p:sp>
      <p:cxnSp>
        <p:nvCxnSpPr>
          <p:cNvPr id="8" name="Łącznik prosty ze strzałką 7">
            <a:extLst>
              <a:ext uri="{FF2B5EF4-FFF2-40B4-BE49-F238E27FC236}">
                <a16:creationId xmlns:a16="http://schemas.microsoft.com/office/drawing/2014/main" id="{A78794BB-A116-4973-9DD2-FB881349A2DB}"/>
              </a:ext>
            </a:extLst>
          </p:cNvPr>
          <p:cNvCxnSpPr>
            <a:stCxn id="6" idx="1"/>
          </p:cNvCxnSpPr>
          <p:nvPr/>
        </p:nvCxnSpPr>
        <p:spPr>
          <a:xfrm flipH="1">
            <a:off x="7506146" y="3923853"/>
            <a:ext cx="1008112" cy="10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37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45E3D8E-3260-4460-828A-55E9330AFAEC}"/>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C69EA9FD-19FF-4398-9717-B1115E4D71AB}"/>
              </a:ext>
            </a:extLst>
          </p:cNvPr>
          <p:cNvSpPr/>
          <p:nvPr/>
        </p:nvSpPr>
        <p:spPr>
          <a:xfrm>
            <a:off x="1961530" y="233675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4BC5FFEA-98E5-46A5-A518-29E93227BB47}"/>
              </a:ext>
            </a:extLst>
          </p:cNvPr>
          <p:cNvSpPr/>
          <p:nvPr/>
        </p:nvSpPr>
        <p:spPr>
          <a:xfrm>
            <a:off x="3185666" y="2336754"/>
            <a:ext cx="142459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DC23A623-B969-4ED1-87CD-6EF198BBB6C3}"/>
              </a:ext>
            </a:extLst>
          </p:cNvPr>
          <p:cNvSpPr/>
          <p:nvPr/>
        </p:nvSpPr>
        <p:spPr>
          <a:xfrm>
            <a:off x="4651647" y="2334619"/>
            <a:ext cx="91028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F7F1B261-25EC-4175-95A8-7D701726B36D}"/>
              </a:ext>
            </a:extLst>
          </p:cNvPr>
          <p:cNvSpPr/>
          <p:nvPr/>
        </p:nvSpPr>
        <p:spPr>
          <a:xfrm>
            <a:off x="5587749" y="2328714"/>
            <a:ext cx="478237" cy="2269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3" action="ppaction://hlinksldjump"/>
            <a:extLst>
              <a:ext uri="{FF2B5EF4-FFF2-40B4-BE49-F238E27FC236}">
                <a16:creationId xmlns:a16="http://schemas.microsoft.com/office/drawing/2014/main" id="{A4B88B85-6A6C-437D-90F5-DF76F4B025E8}"/>
              </a:ext>
            </a:extLst>
          </p:cNvPr>
          <p:cNvSpPr/>
          <p:nvPr/>
        </p:nvSpPr>
        <p:spPr>
          <a:xfrm>
            <a:off x="6099933" y="2334619"/>
            <a:ext cx="97416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7" action="ppaction://hlinksldjump"/>
            <a:extLst>
              <a:ext uri="{FF2B5EF4-FFF2-40B4-BE49-F238E27FC236}">
                <a16:creationId xmlns:a16="http://schemas.microsoft.com/office/drawing/2014/main" id="{CA89658E-5775-4B05-A46C-04EB11C8D272}"/>
              </a:ext>
            </a:extLst>
          </p:cNvPr>
          <p:cNvSpPr/>
          <p:nvPr/>
        </p:nvSpPr>
        <p:spPr>
          <a:xfrm>
            <a:off x="7108043" y="2267669"/>
            <a:ext cx="1190191" cy="27706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8" action="ppaction://hlinksldjump"/>
            <a:extLst>
              <a:ext uri="{FF2B5EF4-FFF2-40B4-BE49-F238E27FC236}">
                <a16:creationId xmlns:a16="http://schemas.microsoft.com/office/drawing/2014/main" id="{38397409-8F00-4F39-BD76-8CC195AC2F01}"/>
              </a:ext>
            </a:extLst>
          </p:cNvPr>
          <p:cNvSpPr/>
          <p:nvPr/>
        </p:nvSpPr>
        <p:spPr>
          <a:xfrm>
            <a:off x="8332180" y="2328714"/>
            <a:ext cx="100811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9" action="ppaction://hlinksldjump"/>
            <a:extLst>
              <a:ext uri="{FF2B5EF4-FFF2-40B4-BE49-F238E27FC236}">
                <a16:creationId xmlns:a16="http://schemas.microsoft.com/office/drawing/2014/main" id="{59B61488-5BF6-42C9-BEC7-8A718B632625}"/>
              </a:ext>
            </a:extLst>
          </p:cNvPr>
          <p:cNvSpPr/>
          <p:nvPr/>
        </p:nvSpPr>
        <p:spPr>
          <a:xfrm>
            <a:off x="9378353" y="2328714"/>
            <a:ext cx="79208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0" action="ppaction://hlinksldjump"/>
            <a:extLst>
              <a:ext uri="{FF2B5EF4-FFF2-40B4-BE49-F238E27FC236}">
                <a16:creationId xmlns:a16="http://schemas.microsoft.com/office/drawing/2014/main" id="{C4EFC575-1C96-4F1F-9124-0425062D02D4}"/>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1" action="ppaction://hlinksldjump"/>
            <a:extLst>
              <a:ext uri="{FF2B5EF4-FFF2-40B4-BE49-F238E27FC236}">
                <a16:creationId xmlns:a16="http://schemas.microsoft.com/office/drawing/2014/main" id="{0A87C596-2E5D-4C05-922D-6BE5B05B5C81}"/>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2" action="ppaction://hlinksldjump"/>
            <a:extLst>
              <a:ext uri="{FF2B5EF4-FFF2-40B4-BE49-F238E27FC236}">
                <a16:creationId xmlns:a16="http://schemas.microsoft.com/office/drawing/2014/main" id="{C93981B5-0B52-40F6-8CE6-4A9337DC11A6}"/>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3" action="ppaction://hlinksldjump"/>
            <a:extLst>
              <a:ext uri="{FF2B5EF4-FFF2-40B4-BE49-F238E27FC236}">
                <a16:creationId xmlns:a16="http://schemas.microsoft.com/office/drawing/2014/main" id="{24EB4897-C228-4B81-AF18-7C2ECA2FDAAC}"/>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4874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E90A00B5-4D36-44D5-90C0-8B7E45417AD4}"/>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651BB0FE-140C-4DDC-806B-E272F27B37CB}"/>
              </a:ext>
            </a:extLst>
          </p:cNvPr>
          <p:cNvSpPr/>
          <p:nvPr/>
        </p:nvSpPr>
        <p:spPr>
          <a:xfrm>
            <a:off x="1961530" y="233675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9C393165-6B51-42F6-B0E9-6E4942FF0E7F}"/>
              </a:ext>
            </a:extLst>
          </p:cNvPr>
          <p:cNvSpPr/>
          <p:nvPr/>
        </p:nvSpPr>
        <p:spPr>
          <a:xfrm>
            <a:off x="3185666" y="2336754"/>
            <a:ext cx="142459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09513D45-0143-4509-8A5E-4D7A7E0B8BED}"/>
              </a:ext>
            </a:extLst>
          </p:cNvPr>
          <p:cNvSpPr/>
          <p:nvPr/>
        </p:nvSpPr>
        <p:spPr>
          <a:xfrm>
            <a:off x="4651647" y="2334619"/>
            <a:ext cx="91028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79620F0D-0B97-407D-8CF4-BF17A950A27F}"/>
              </a:ext>
            </a:extLst>
          </p:cNvPr>
          <p:cNvSpPr/>
          <p:nvPr/>
        </p:nvSpPr>
        <p:spPr>
          <a:xfrm>
            <a:off x="5587749" y="2328714"/>
            <a:ext cx="478237" cy="2269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3" action="ppaction://hlinksldjump"/>
            <a:extLst>
              <a:ext uri="{FF2B5EF4-FFF2-40B4-BE49-F238E27FC236}">
                <a16:creationId xmlns:a16="http://schemas.microsoft.com/office/drawing/2014/main" id="{D0FB8880-A7BD-4905-AEFE-94BD1F3477EC}"/>
              </a:ext>
            </a:extLst>
          </p:cNvPr>
          <p:cNvSpPr/>
          <p:nvPr/>
        </p:nvSpPr>
        <p:spPr>
          <a:xfrm>
            <a:off x="6099933" y="2334619"/>
            <a:ext cx="101222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7" action="ppaction://hlinksldjump"/>
            <a:extLst>
              <a:ext uri="{FF2B5EF4-FFF2-40B4-BE49-F238E27FC236}">
                <a16:creationId xmlns:a16="http://schemas.microsoft.com/office/drawing/2014/main" id="{F6DE965A-5C9B-4834-8EA3-609591A59A65}"/>
              </a:ext>
            </a:extLst>
          </p:cNvPr>
          <p:cNvSpPr/>
          <p:nvPr/>
        </p:nvSpPr>
        <p:spPr>
          <a:xfrm>
            <a:off x="7146105" y="2328714"/>
            <a:ext cx="111406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8" action="ppaction://hlinksldjump"/>
            <a:extLst>
              <a:ext uri="{FF2B5EF4-FFF2-40B4-BE49-F238E27FC236}">
                <a16:creationId xmlns:a16="http://schemas.microsoft.com/office/drawing/2014/main" id="{F88C6F42-5B8F-4BAF-8AC4-24D173C5F3D5}"/>
              </a:ext>
            </a:extLst>
          </p:cNvPr>
          <p:cNvSpPr/>
          <p:nvPr/>
        </p:nvSpPr>
        <p:spPr>
          <a:xfrm>
            <a:off x="8294119" y="2267669"/>
            <a:ext cx="1084233" cy="27706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9" action="ppaction://hlinksldjump"/>
            <a:extLst>
              <a:ext uri="{FF2B5EF4-FFF2-40B4-BE49-F238E27FC236}">
                <a16:creationId xmlns:a16="http://schemas.microsoft.com/office/drawing/2014/main" id="{6F9D4704-EEF9-47BE-BD04-ABB2EA44D96B}"/>
              </a:ext>
            </a:extLst>
          </p:cNvPr>
          <p:cNvSpPr/>
          <p:nvPr/>
        </p:nvSpPr>
        <p:spPr>
          <a:xfrm>
            <a:off x="9412299" y="2328714"/>
            <a:ext cx="785710"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0" action="ppaction://hlinksldjump"/>
            <a:extLst>
              <a:ext uri="{FF2B5EF4-FFF2-40B4-BE49-F238E27FC236}">
                <a16:creationId xmlns:a16="http://schemas.microsoft.com/office/drawing/2014/main" id="{9647988C-A6C5-4D49-ABDA-D2CADCBC0262}"/>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1" action="ppaction://hlinksldjump"/>
            <a:extLst>
              <a:ext uri="{FF2B5EF4-FFF2-40B4-BE49-F238E27FC236}">
                <a16:creationId xmlns:a16="http://schemas.microsoft.com/office/drawing/2014/main" id="{017340DD-9575-4E13-8EF9-8490A559B41F}"/>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2" action="ppaction://hlinksldjump"/>
            <a:extLst>
              <a:ext uri="{FF2B5EF4-FFF2-40B4-BE49-F238E27FC236}">
                <a16:creationId xmlns:a16="http://schemas.microsoft.com/office/drawing/2014/main" id="{448D1EC3-733D-4215-BBA7-FB7FCEB967D0}"/>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3" action="ppaction://hlinksldjump"/>
            <a:extLst>
              <a:ext uri="{FF2B5EF4-FFF2-40B4-BE49-F238E27FC236}">
                <a16:creationId xmlns:a16="http://schemas.microsoft.com/office/drawing/2014/main" id="{57DF961F-8450-4171-B436-6A043676F78D}"/>
              </a:ext>
            </a:extLst>
          </p:cNvPr>
          <p:cNvSpPr/>
          <p:nvPr/>
        </p:nvSpPr>
        <p:spPr>
          <a:xfrm>
            <a:off x="1283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5376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8A61181-F366-42C3-B1C2-BC310EAC2371}"/>
              </a:ext>
            </a:extLst>
          </p:cNvPr>
          <p:cNvPicPr>
            <a:picLocks noChangeAspect="1"/>
          </p:cNvPicPr>
          <p:nvPr/>
        </p:nvPicPr>
        <p:blipFill>
          <a:blip r:embed="rId2"/>
          <a:stretch>
            <a:fillRect/>
          </a:stretch>
        </p:blipFill>
        <p:spPr>
          <a:xfrm>
            <a:off x="12835" y="884137"/>
            <a:ext cx="10661664" cy="5791399"/>
          </a:xfrm>
          <a:prstGeom prst="rect">
            <a:avLst/>
          </a:prstGeom>
        </p:spPr>
      </p:pic>
      <p:sp>
        <p:nvSpPr>
          <p:cNvPr id="8" name="Prostokąt 7">
            <a:hlinkClick r:id="rId3" action="ppaction://hlinksldjump"/>
            <a:extLst>
              <a:ext uri="{FF2B5EF4-FFF2-40B4-BE49-F238E27FC236}">
                <a16:creationId xmlns:a16="http://schemas.microsoft.com/office/drawing/2014/main" id="{CD5E2640-F1AD-4A0B-81CE-83C1EA64C74A}"/>
              </a:ext>
            </a:extLst>
          </p:cNvPr>
          <p:cNvSpPr/>
          <p:nvPr/>
        </p:nvSpPr>
        <p:spPr>
          <a:xfrm>
            <a:off x="2059359" y="2334619"/>
            <a:ext cx="93610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4" action="ppaction://hlinksldjump"/>
            <a:extLst>
              <a:ext uri="{FF2B5EF4-FFF2-40B4-BE49-F238E27FC236}">
                <a16:creationId xmlns:a16="http://schemas.microsoft.com/office/drawing/2014/main" id="{0BD0942F-2E2B-400B-8DE7-1EEE103510C6}"/>
              </a:ext>
            </a:extLst>
          </p:cNvPr>
          <p:cNvSpPr/>
          <p:nvPr/>
        </p:nvSpPr>
        <p:spPr>
          <a:xfrm>
            <a:off x="3041650" y="2339677"/>
            <a:ext cx="40622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5" action="ppaction://hlinksldjump"/>
            <a:extLst>
              <a:ext uri="{FF2B5EF4-FFF2-40B4-BE49-F238E27FC236}">
                <a16:creationId xmlns:a16="http://schemas.microsoft.com/office/drawing/2014/main" id="{F79F227D-AED5-4127-97A5-5872D1639BF0}"/>
              </a:ext>
            </a:extLst>
          </p:cNvPr>
          <p:cNvSpPr/>
          <p:nvPr/>
        </p:nvSpPr>
        <p:spPr>
          <a:xfrm>
            <a:off x="3473698" y="2334619"/>
            <a:ext cx="93610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6" action="ppaction://hlinksldjump"/>
            <a:extLst>
              <a:ext uri="{FF2B5EF4-FFF2-40B4-BE49-F238E27FC236}">
                <a16:creationId xmlns:a16="http://schemas.microsoft.com/office/drawing/2014/main" id="{283EB73A-74CA-4BB9-A343-706DDBCCAED7}"/>
              </a:ext>
            </a:extLst>
          </p:cNvPr>
          <p:cNvSpPr/>
          <p:nvPr/>
        </p:nvSpPr>
        <p:spPr>
          <a:xfrm>
            <a:off x="4481810" y="2339677"/>
            <a:ext cx="1158976"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7" action="ppaction://hlinksldjump"/>
            <a:extLst>
              <a:ext uri="{FF2B5EF4-FFF2-40B4-BE49-F238E27FC236}">
                <a16:creationId xmlns:a16="http://schemas.microsoft.com/office/drawing/2014/main" id="{6F4B3F4D-B15A-4C0D-B853-7CFD30640619}"/>
              </a:ext>
            </a:extLst>
          </p:cNvPr>
          <p:cNvSpPr/>
          <p:nvPr/>
        </p:nvSpPr>
        <p:spPr>
          <a:xfrm>
            <a:off x="5705947" y="2339677"/>
            <a:ext cx="100811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8" action="ppaction://hlinksldjump"/>
            <a:extLst>
              <a:ext uri="{FF2B5EF4-FFF2-40B4-BE49-F238E27FC236}">
                <a16:creationId xmlns:a16="http://schemas.microsoft.com/office/drawing/2014/main" id="{E0702B8C-A036-4072-A689-7483B49FA75C}"/>
              </a:ext>
            </a:extLst>
          </p:cNvPr>
          <p:cNvSpPr/>
          <p:nvPr/>
        </p:nvSpPr>
        <p:spPr>
          <a:xfrm>
            <a:off x="6760243" y="2267669"/>
            <a:ext cx="797551" cy="2880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9" action="ppaction://hlinksldjump"/>
            <a:extLst>
              <a:ext uri="{FF2B5EF4-FFF2-40B4-BE49-F238E27FC236}">
                <a16:creationId xmlns:a16="http://schemas.microsoft.com/office/drawing/2014/main" id="{E89EFDE8-4031-4A15-A9AC-D85B83E409D2}"/>
              </a:ext>
            </a:extLst>
          </p:cNvPr>
          <p:cNvSpPr/>
          <p:nvPr/>
        </p:nvSpPr>
        <p:spPr>
          <a:xfrm>
            <a:off x="7603977" y="2333998"/>
            <a:ext cx="64807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10" action="ppaction://hlinksldjump"/>
            <a:extLst>
              <a:ext uri="{FF2B5EF4-FFF2-40B4-BE49-F238E27FC236}">
                <a16:creationId xmlns:a16="http://schemas.microsoft.com/office/drawing/2014/main" id="{A8D0A9F8-C8AC-4904-971E-938821BD1FA4}"/>
              </a:ext>
            </a:extLst>
          </p:cNvPr>
          <p:cNvSpPr/>
          <p:nvPr/>
        </p:nvSpPr>
        <p:spPr>
          <a:xfrm>
            <a:off x="8298234" y="2333998"/>
            <a:ext cx="64807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hlinkClick r:id="rId11" action="ppaction://hlinksldjump"/>
            <a:extLst>
              <a:ext uri="{FF2B5EF4-FFF2-40B4-BE49-F238E27FC236}">
                <a16:creationId xmlns:a16="http://schemas.microsoft.com/office/drawing/2014/main" id="{22BE6B41-7103-409E-9AA2-F00C6AC016D1}"/>
              </a:ext>
            </a:extLst>
          </p:cNvPr>
          <p:cNvSpPr/>
          <p:nvPr/>
        </p:nvSpPr>
        <p:spPr>
          <a:xfrm>
            <a:off x="9018314" y="2333998"/>
            <a:ext cx="115212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2" action="ppaction://hlinksldjump"/>
            <a:extLst>
              <a:ext uri="{FF2B5EF4-FFF2-40B4-BE49-F238E27FC236}">
                <a16:creationId xmlns:a16="http://schemas.microsoft.com/office/drawing/2014/main" id="{CD8361D3-C7F7-4F21-951A-CA0423D15393}"/>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3" action="ppaction://hlinksldjump"/>
            <a:extLst>
              <a:ext uri="{FF2B5EF4-FFF2-40B4-BE49-F238E27FC236}">
                <a16:creationId xmlns:a16="http://schemas.microsoft.com/office/drawing/2014/main" id="{E11B1E94-9FF2-4EDC-9E6B-D36DEB85EE89}"/>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4" action="ppaction://hlinksldjump"/>
            <a:extLst>
              <a:ext uri="{FF2B5EF4-FFF2-40B4-BE49-F238E27FC236}">
                <a16:creationId xmlns:a16="http://schemas.microsoft.com/office/drawing/2014/main" id="{C9E1A98A-3D29-4974-BF6B-C490BCF9392F}"/>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hlinkClick r:id="rId15" action="ppaction://hlinksldjump"/>
            <a:extLst>
              <a:ext uri="{FF2B5EF4-FFF2-40B4-BE49-F238E27FC236}">
                <a16:creationId xmlns:a16="http://schemas.microsoft.com/office/drawing/2014/main" id="{11FB88A6-27E9-4DE7-92B3-85C48105E353}"/>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D0CD7566-F947-43AC-B4C3-43813D33D5CE}"/>
              </a:ext>
            </a:extLst>
          </p:cNvPr>
          <p:cNvSpPr/>
          <p:nvPr/>
        </p:nvSpPr>
        <p:spPr>
          <a:xfrm>
            <a:off x="1817514" y="4828516"/>
            <a:ext cx="3823272" cy="967545"/>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60B3E1B2-207E-42C5-A955-B793E6FB7937}"/>
              </a:ext>
            </a:extLst>
          </p:cNvPr>
          <p:cNvSpPr txBox="1"/>
          <p:nvPr/>
        </p:nvSpPr>
        <p:spPr>
          <a:xfrm>
            <a:off x="1941108" y="5304201"/>
            <a:ext cx="3384377" cy="307777"/>
          </a:xfrm>
          <a:prstGeom prst="rect">
            <a:avLst/>
          </a:prstGeom>
          <a:solidFill>
            <a:schemeClr val="bg1"/>
          </a:solidFill>
        </p:spPr>
        <p:txBody>
          <a:bodyPr wrap="square" rtlCol="0">
            <a:spAutoFit/>
          </a:bodyPr>
          <a:lstStyle/>
          <a:p>
            <a:r>
              <a:rPr lang="pl-PL" sz="1400" dirty="0"/>
              <a:t>Należy przeprowadzić prostą analizę ryzyka</a:t>
            </a:r>
          </a:p>
        </p:txBody>
      </p:sp>
    </p:spTree>
    <p:extLst>
      <p:ext uri="{BB962C8B-B14F-4D97-AF65-F5344CB8AC3E}">
        <p14:creationId xmlns:p14="http://schemas.microsoft.com/office/powerpoint/2010/main" val="2813045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D00B0A1-2226-43FA-9E5D-64F144D8064B}"/>
              </a:ext>
            </a:extLst>
          </p:cNvPr>
          <p:cNvPicPr>
            <a:picLocks noChangeAspect="1"/>
          </p:cNvPicPr>
          <p:nvPr/>
        </p:nvPicPr>
        <p:blipFill>
          <a:blip r:embed="rId2"/>
          <a:stretch>
            <a:fillRect/>
          </a:stretch>
        </p:blipFill>
        <p:spPr>
          <a:xfrm>
            <a:off x="-1" y="884137"/>
            <a:ext cx="10691813" cy="5791399"/>
          </a:xfrm>
          <a:prstGeom prst="rect">
            <a:avLst/>
          </a:prstGeom>
        </p:spPr>
      </p:pic>
      <p:sp>
        <p:nvSpPr>
          <p:cNvPr id="10" name="Prostokąt 9">
            <a:hlinkClick r:id="rId3" action="ppaction://hlinksldjump"/>
            <a:extLst>
              <a:ext uri="{FF2B5EF4-FFF2-40B4-BE49-F238E27FC236}">
                <a16:creationId xmlns:a16="http://schemas.microsoft.com/office/drawing/2014/main" id="{3C993277-6332-4575-A27C-6CCB5FBADB71}"/>
              </a:ext>
            </a:extLst>
          </p:cNvPr>
          <p:cNvSpPr/>
          <p:nvPr/>
        </p:nvSpPr>
        <p:spPr>
          <a:xfrm>
            <a:off x="2177554" y="2334619"/>
            <a:ext cx="93610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4" action="ppaction://hlinksldjump"/>
            <a:extLst>
              <a:ext uri="{FF2B5EF4-FFF2-40B4-BE49-F238E27FC236}">
                <a16:creationId xmlns:a16="http://schemas.microsoft.com/office/drawing/2014/main" id="{3D01FE4D-882E-4FDD-8A5B-A4BFC8668F19}"/>
              </a:ext>
            </a:extLst>
          </p:cNvPr>
          <p:cNvSpPr/>
          <p:nvPr/>
        </p:nvSpPr>
        <p:spPr>
          <a:xfrm>
            <a:off x="3600401" y="2334619"/>
            <a:ext cx="85558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5" action="ppaction://hlinksldjump"/>
            <a:extLst>
              <a:ext uri="{FF2B5EF4-FFF2-40B4-BE49-F238E27FC236}">
                <a16:creationId xmlns:a16="http://schemas.microsoft.com/office/drawing/2014/main" id="{F6521555-EF61-47F7-BA03-9A522FFD214D}"/>
              </a:ext>
            </a:extLst>
          </p:cNvPr>
          <p:cNvSpPr/>
          <p:nvPr/>
        </p:nvSpPr>
        <p:spPr>
          <a:xfrm>
            <a:off x="4527997" y="2339677"/>
            <a:ext cx="115212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6" action="ppaction://hlinksldjump"/>
            <a:extLst>
              <a:ext uri="{FF2B5EF4-FFF2-40B4-BE49-F238E27FC236}">
                <a16:creationId xmlns:a16="http://schemas.microsoft.com/office/drawing/2014/main" id="{118775F8-0D89-4A37-AB43-0C8CA5F403E7}"/>
              </a:ext>
            </a:extLst>
          </p:cNvPr>
          <p:cNvSpPr/>
          <p:nvPr/>
        </p:nvSpPr>
        <p:spPr>
          <a:xfrm>
            <a:off x="5717503" y="2339677"/>
            <a:ext cx="104274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7" action="ppaction://hlinksldjump"/>
            <a:extLst>
              <a:ext uri="{FF2B5EF4-FFF2-40B4-BE49-F238E27FC236}">
                <a16:creationId xmlns:a16="http://schemas.microsoft.com/office/drawing/2014/main" id="{1003AF5B-631B-49F7-8A3B-B19CD6BFB049}"/>
              </a:ext>
            </a:extLst>
          </p:cNvPr>
          <p:cNvSpPr/>
          <p:nvPr/>
        </p:nvSpPr>
        <p:spPr>
          <a:xfrm>
            <a:off x="6786066" y="2339677"/>
            <a:ext cx="72008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hlinkClick r:id="rId8" action="ppaction://hlinksldjump"/>
            <a:extLst>
              <a:ext uri="{FF2B5EF4-FFF2-40B4-BE49-F238E27FC236}">
                <a16:creationId xmlns:a16="http://schemas.microsoft.com/office/drawing/2014/main" id="{E08979B9-65E8-41AC-BD30-F5B47209DC5F}"/>
              </a:ext>
            </a:extLst>
          </p:cNvPr>
          <p:cNvSpPr/>
          <p:nvPr/>
        </p:nvSpPr>
        <p:spPr>
          <a:xfrm>
            <a:off x="7578154" y="2333998"/>
            <a:ext cx="64807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hlinkClick r:id="rId9" action="ppaction://hlinksldjump"/>
            <a:extLst>
              <a:ext uri="{FF2B5EF4-FFF2-40B4-BE49-F238E27FC236}">
                <a16:creationId xmlns:a16="http://schemas.microsoft.com/office/drawing/2014/main" id="{8AAD562B-30E0-48DB-9850-8B5F40E256BA}"/>
              </a:ext>
            </a:extLst>
          </p:cNvPr>
          <p:cNvSpPr/>
          <p:nvPr/>
        </p:nvSpPr>
        <p:spPr>
          <a:xfrm>
            <a:off x="8298233" y="2267669"/>
            <a:ext cx="720081" cy="28235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hlinkClick r:id="rId10" action="ppaction://hlinksldjump"/>
            <a:extLst>
              <a:ext uri="{FF2B5EF4-FFF2-40B4-BE49-F238E27FC236}">
                <a16:creationId xmlns:a16="http://schemas.microsoft.com/office/drawing/2014/main" id="{2AE42CEB-9F71-471C-8CC1-A10DD1CF0727}"/>
              </a:ext>
            </a:extLst>
          </p:cNvPr>
          <p:cNvSpPr/>
          <p:nvPr/>
        </p:nvSpPr>
        <p:spPr>
          <a:xfrm>
            <a:off x="9162329" y="2333998"/>
            <a:ext cx="115212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6" name="Grupa 5">
            <a:extLst>
              <a:ext uri="{FF2B5EF4-FFF2-40B4-BE49-F238E27FC236}">
                <a16:creationId xmlns:a16="http://schemas.microsoft.com/office/drawing/2014/main" id="{E2E7A279-75E9-482C-8ECC-57464CAD281C}"/>
              </a:ext>
            </a:extLst>
          </p:cNvPr>
          <p:cNvGrpSpPr/>
          <p:nvPr/>
        </p:nvGrpSpPr>
        <p:grpSpPr>
          <a:xfrm>
            <a:off x="4841850" y="3275781"/>
            <a:ext cx="5184576" cy="3240436"/>
            <a:chOff x="4769842" y="3779761"/>
            <a:chExt cx="5184576" cy="3240436"/>
          </a:xfrm>
        </p:grpSpPr>
        <p:sp>
          <p:nvSpPr>
            <p:cNvPr id="4" name="Objaśnienie: strzałka w lewo 3">
              <a:extLst>
                <a:ext uri="{FF2B5EF4-FFF2-40B4-BE49-F238E27FC236}">
                  <a16:creationId xmlns:a16="http://schemas.microsoft.com/office/drawing/2014/main" id="{426B5938-5DED-47F7-8B98-1865E17FCF07}"/>
                </a:ext>
              </a:extLst>
            </p:cNvPr>
            <p:cNvSpPr/>
            <p:nvPr/>
          </p:nvSpPr>
          <p:spPr>
            <a:xfrm>
              <a:off x="4769842" y="3779761"/>
              <a:ext cx="5184576" cy="3240436"/>
            </a:xfrm>
            <a:prstGeom prst="leftArrowCallou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9B651D5C-1FAC-4217-B04D-487215A2E0F0}"/>
                </a:ext>
              </a:extLst>
            </p:cNvPr>
            <p:cNvSpPr txBox="1"/>
            <p:nvPr/>
          </p:nvSpPr>
          <p:spPr>
            <a:xfrm>
              <a:off x="6642050" y="3968818"/>
              <a:ext cx="3096344" cy="2862322"/>
            </a:xfrm>
            <a:prstGeom prst="rect">
              <a:avLst/>
            </a:prstGeom>
            <a:noFill/>
          </p:spPr>
          <p:txBody>
            <a:bodyPr wrap="square" rtlCol="0">
              <a:spAutoFit/>
            </a:bodyPr>
            <a:lstStyle/>
            <a:p>
              <a:r>
                <a:rPr lang="pl-PL" dirty="0">
                  <a:solidFill>
                    <a:srgbClr val="FFD000"/>
                  </a:solidFill>
                </a:rPr>
                <a:t>Każdy załącznik do formularza wniosku </a:t>
              </a:r>
              <a:r>
                <a:rPr lang="pl-PL" b="1" dirty="0">
                  <a:solidFill>
                    <a:srgbClr val="FFD000"/>
                  </a:solidFill>
                </a:rPr>
                <a:t>musi</a:t>
              </a:r>
              <a:r>
                <a:rPr lang="pl-PL" dirty="0">
                  <a:solidFill>
                    <a:srgbClr val="FFD000"/>
                  </a:solidFill>
                </a:rPr>
                <a:t> </a:t>
              </a:r>
              <a:r>
                <a:rPr lang="pl-PL" b="1" dirty="0">
                  <a:solidFill>
                    <a:srgbClr val="FFD000"/>
                  </a:solidFill>
                </a:rPr>
                <a:t>stanowić jeden plik o rozmiarze nieprzekraczającym </a:t>
              </a:r>
              <a:r>
                <a:rPr lang="pl-PL" b="1" dirty="0" err="1">
                  <a:solidFill>
                    <a:srgbClr val="FFD000"/>
                  </a:solidFill>
                </a:rPr>
                <a:t>25MB</a:t>
              </a:r>
              <a:r>
                <a:rPr lang="pl-PL" dirty="0">
                  <a:solidFill>
                    <a:srgbClr val="FFD000"/>
                  </a:solidFill>
                </a:rPr>
                <a:t>, a w przypadku większej liczby dokumentów składających się na dany załącznik, wymagane będzie dostarczenie pliku w formacie ZIP, </a:t>
              </a:r>
              <a:r>
                <a:rPr lang="pl-PL" dirty="0" err="1">
                  <a:solidFill>
                    <a:srgbClr val="FFD000"/>
                  </a:solidFill>
                </a:rPr>
                <a:t>RAR</a:t>
              </a:r>
              <a:r>
                <a:rPr lang="pl-PL" dirty="0">
                  <a:solidFill>
                    <a:srgbClr val="FFD000"/>
                  </a:solidFill>
                </a:rPr>
                <a:t> lub równoważnym</a:t>
              </a:r>
              <a:endParaRPr lang="pl-PL" sz="1600" dirty="0">
                <a:solidFill>
                  <a:srgbClr val="FFD000"/>
                </a:solidFill>
              </a:endParaRPr>
            </a:p>
          </p:txBody>
        </p:sp>
      </p:grpSp>
      <p:sp>
        <p:nvSpPr>
          <p:cNvPr id="7" name="Prostokąt 6">
            <a:hlinkClick r:id="rId11" action="ppaction://hlinksldjump"/>
            <a:extLst>
              <a:ext uri="{FF2B5EF4-FFF2-40B4-BE49-F238E27FC236}">
                <a16:creationId xmlns:a16="http://schemas.microsoft.com/office/drawing/2014/main" id="{3A51926D-F807-41F0-9748-6B535AE930A1}"/>
              </a:ext>
            </a:extLst>
          </p:cNvPr>
          <p:cNvSpPr/>
          <p:nvPr/>
        </p:nvSpPr>
        <p:spPr>
          <a:xfrm>
            <a:off x="17314" y="4612383"/>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12" action="ppaction://hlinksldjump"/>
            <a:extLst>
              <a:ext uri="{FF2B5EF4-FFF2-40B4-BE49-F238E27FC236}">
                <a16:creationId xmlns:a16="http://schemas.microsoft.com/office/drawing/2014/main" id="{0AF20CF9-3379-47A3-B931-FF9DE969B0AB}"/>
              </a:ext>
            </a:extLst>
          </p:cNvPr>
          <p:cNvSpPr/>
          <p:nvPr/>
        </p:nvSpPr>
        <p:spPr>
          <a:xfrm>
            <a:off x="17314" y="4872100"/>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13" action="ppaction://hlinksldjump"/>
            <a:extLst>
              <a:ext uri="{FF2B5EF4-FFF2-40B4-BE49-F238E27FC236}">
                <a16:creationId xmlns:a16="http://schemas.microsoft.com/office/drawing/2014/main" id="{42583D28-5509-4FC6-98DA-567E45D9A32E}"/>
              </a:ext>
            </a:extLst>
          </p:cNvPr>
          <p:cNvSpPr/>
          <p:nvPr/>
        </p:nvSpPr>
        <p:spPr>
          <a:xfrm>
            <a:off x="12834" y="514798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14" action="ppaction://hlinksldjump"/>
            <a:extLst>
              <a:ext uri="{FF2B5EF4-FFF2-40B4-BE49-F238E27FC236}">
                <a16:creationId xmlns:a16="http://schemas.microsoft.com/office/drawing/2014/main" id="{AFE86D62-424E-429A-B402-F89D437A4E78}"/>
              </a:ext>
            </a:extLst>
          </p:cNvPr>
          <p:cNvSpPr/>
          <p:nvPr/>
        </p:nvSpPr>
        <p:spPr>
          <a:xfrm>
            <a:off x="3185667" y="2339677"/>
            <a:ext cx="36003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hlinkClick r:id="rId15" action="ppaction://hlinksldjump"/>
            <a:extLst>
              <a:ext uri="{FF2B5EF4-FFF2-40B4-BE49-F238E27FC236}">
                <a16:creationId xmlns:a16="http://schemas.microsoft.com/office/drawing/2014/main" id="{774AD50D-D527-4CA9-A608-3EC946963E90}"/>
              </a:ext>
            </a:extLst>
          </p:cNvPr>
          <p:cNvSpPr/>
          <p:nvPr/>
        </p:nvSpPr>
        <p:spPr>
          <a:xfrm>
            <a:off x="12834" y="5407706"/>
            <a:ext cx="1597010" cy="172331"/>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4789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B1F0B064-6E5F-41AB-9E66-B057502FA111}"/>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41223D01-D718-411A-AD51-D20E7CD6D778}"/>
              </a:ext>
            </a:extLst>
          </p:cNvPr>
          <p:cNvSpPr/>
          <p:nvPr/>
        </p:nvSpPr>
        <p:spPr>
          <a:xfrm>
            <a:off x="1915343" y="2694659"/>
            <a:ext cx="105429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1BF9BAB9-C4F7-4EF3-8B0C-9815D41E818C}"/>
              </a:ext>
            </a:extLst>
          </p:cNvPr>
          <p:cNvSpPr/>
          <p:nvPr/>
        </p:nvSpPr>
        <p:spPr>
          <a:xfrm>
            <a:off x="3041649" y="2699717"/>
            <a:ext cx="36003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D7B85C87-71AC-489B-BA8F-B1439C581A04}"/>
              </a:ext>
            </a:extLst>
          </p:cNvPr>
          <p:cNvSpPr/>
          <p:nvPr/>
        </p:nvSpPr>
        <p:spPr>
          <a:xfrm>
            <a:off x="3473697" y="2694659"/>
            <a:ext cx="93610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59767951-7BA3-41D8-80A1-BB9DE30CDD11}"/>
              </a:ext>
            </a:extLst>
          </p:cNvPr>
          <p:cNvSpPr/>
          <p:nvPr/>
        </p:nvSpPr>
        <p:spPr>
          <a:xfrm>
            <a:off x="4481810" y="2699717"/>
            <a:ext cx="115212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7" action="ppaction://hlinksldjump"/>
            <a:extLst>
              <a:ext uri="{FF2B5EF4-FFF2-40B4-BE49-F238E27FC236}">
                <a16:creationId xmlns:a16="http://schemas.microsoft.com/office/drawing/2014/main" id="{E1117769-FBCA-441C-BB1E-392407B0DFA2}"/>
              </a:ext>
            </a:extLst>
          </p:cNvPr>
          <p:cNvSpPr/>
          <p:nvPr/>
        </p:nvSpPr>
        <p:spPr>
          <a:xfrm>
            <a:off x="5671316" y="2699717"/>
            <a:ext cx="104274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8" action="ppaction://hlinksldjump"/>
            <a:extLst>
              <a:ext uri="{FF2B5EF4-FFF2-40B4-BE49-F238E27FC236}">
                <a16:creationId xmlns:a16="http://schemas.microsoft.com/office/drawing/2014/main" id="{7993FC5E-2EF4-4E21-B87E-455807966BE1}"/>
              </a:ext>
            </a:extLst>
          </p:cNvPr>
          <p:cNvSpPr/>
          <p:nvPr/>
        </p:nvSpPr>
        <p:spPr>
          <a:xfrm>
            <a:off x="6786065" y="2699717"/>
            <a:ext cx="72008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9" action="ppaction://hlinksldjump"/>
            <a:extLst>
              <a:ext uri="{FF2B5EF4-FFF2-40B4-BE49-F238E27FC236}">
                <a16:creationId xmlns:a16="http://schemas.microsoft.com/office/drawing/2014/main" id="{DF2FFFC6-42D8-4465-91DD-3908FE1DE80F}"/>
              </a:ext>
            </a:extLst>
          </p:cNvPr>
          <p:cNvSpPr/>
          <p:nvPr/>
        </p:nvSpPr>
        <p:spPr>
          <a:xfrm>
            <a:off x="7578153" y="2694038"/>
            <a:ext cx="64807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10" action="ppaction://hlinksldjump"/>
            <a:extLst>
              <a:ext uri="{FF2B5EF4-FFF2-40B4-BE49-F238E27FC236}">
                <a16:creationId xmlns:a16="http://schemas.microsoft.com/office/drawing/2014/main" id="{AC24F36A-5F7C-4993-A050-8B3EE303BBE0}"/>
              </a:ext>
            </a:extLst>
          </p:cNvPr>
          <p:cNvSpPr/>
          <p:nvPr/>
        </p:nvSpPr>
        <p:spPr>
          <a:xfrm>
            <a:off x="8267701" y="2694038"/>
            <a:ext cx="53458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1" action="ppaction://hlinksldjump"/>
            <a:extLst>
              <a:ext uri="{FF2B5EF4-FFF2-40B4-BE49-F238E27FC236}">
                <a16:creationId xmlns:a16="http://schemas.microsoft.com/office/drawing/2014/main" id="{74C04ECE-D98A-42DC-83E0-5456AAA437F8}"/>
              </a:ext>
            </a:extLst>
          </p:cNvPr>
          <p:cNvSpPr/>
          <p:nvPr/>
        </p:nvSpPr>
        <p:spPr>
          <a:xfrm>
            <a:off x="8843762" y="2699717"/>
            <a:ext cx="147069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2" action="ppaction://hlinksldjump"/>
            <a:extLst>
              <a:ext uri="{FF2B5EF4-FFF2-40B4-BE49-F238E27FC236}">
                <a16:creationId xmlns:a16="http://schemas.microsoft.com/office/drawing/2014/main" id="{B6D8EEE2-CB1B-49D4-96ED-9A0C96FE93F9}"/>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3" action="ppaction://hlinksldjump"/>
            <a:extLst>
              <a:ext uri="{FF2B5EF4-FFF2-40B4-BE49-F238E27FC236}">
                <a16:creationId xmlns:a16="http://schemas.microsoft.com/office/drawing/2014/main" id="{B79204B8-F161-4C2C-9F6E-15D8CCB9EA0D}"/>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4" action="ppaction://hlinksldjump"/>
            <a:extLst>
              <a:ext uri="{FF2B5EF4-FFF2-40B4-BE49-F238E27FC236}">
                <a16:creationId xmlns:a16="http://schemas.microsoft.com/office/drawing/2014/main" id="{42476332-0FE1-4912-B472-ABC06A369D63}"/>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15" action="ppaction://hlinksldjump"/>
            <a:extLst>
              <a:ext uri="{FF2B5EF4-FFF2-40B4-BE49-F238E27FC236}">
                <a16:creationId xmlns:a16="http://schemas.microsoft.com/office/drawing/2014/main" id="{42AFAB4B-8026-4AC5-8200-72058CDD0C8B}"/>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8560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49FCC0FD-3504-4CE9-BC45-DD128608F51F}"/>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2BE47333-A9D3-49C4-A7A1-19448EF52A04}"/>
              </a:ext>
            </a:extLst>
          </p:cNvPr>
          <p:cNvSpPr/>
          <p:nvPr/>
        </p:nvSpPr>
        <p:spPr>
          <a:xfrm>
            <a:off x="1731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E3D2FC3B-E3EA-4EAE-92A6-6C692B0380AB}"/>
              </a:ext>
            </a:extLst>
          </p:cNvPr>
          <p:cNvSpPr/>
          <p:nvPr/>
        </p:nvSpPr>
        <p:spPr>
          <a:xfrm>
            <a:off x="1731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C84A4E8B-0912-42C9-9553-DF53E2C1AE66}"/>
              </a:ext>
            </a:extLst>
          </p:cNvPr>
          <p:cNvSpPr/>
          <p:nvPr/>
        </p:nvSpPr>
        <p:spPr>
          <a:xfrm>
            <a:off x="12834" y="510753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A4B56C31-56E6-4838-A37D-B9BA096CE859}"/>
              </a:ext>
            </a:extLst>
          </p:cNvPr>
          <p:cNvSpPr/>
          <p:nvPr/>
        </p:nvSpPr>
        <p:spPr>
          <a:xfrm>
            <a:off x="233338" y="323453"/>
            <a:ext cx="7107715" cy="461665"/>
          </a:xfrm>
          <a:prstGeom prst="rect">
            <a:avLst/>
          </a:prstGeom>
        </p:spPr>
        <p:txBody>
          <a:bodyPr wrap="none">
            <a:spAutoFit/>
          </a:bodyPr>
          <a:lstStyle/>
          <a:p>
            <a:r>
              <a:rPr lang="pl-PL" sz="2400" b="1" dirty="0">
                <a:solidFill>
                  <a:schemeClr val="accent1"/>
                </a:solidFill>
              </a:rPr>
              <a:t>KROK 6. PRZESYŁANIE WNIOSKU O DOFINANSOWANIE</a:t>
            </a:r>
          </a:p>
        </p:txBody>
      </p:sp>
      <p:sp>
        <p:nvSpPr>
          <p:cNvPr id="4" name="Prostokąt 3">
            <a:extLst>
              <a:ext uri="{FF2B5EF4-FFF2-40B4-BE49-F238E27FC236}">
                <a16:creationId xmlns:a16="http://schemas.microsoft.com/office/drawing/2014/main" id="{4F5D188C-8091-4EA1-89E2-06EB444515C0}"/>
              </a:ext>
            </a:extLst>
          </p:cNvPr>
          <p:cNvSpPr/>
          <p:nvPr/>
        </p:nvSpPr>
        <p:spPr>
          <a:xfrm>
            <a:off x="8586266" y="4427909"/>
            <a:ext cx="648072" cy="216024"/>
          </a:xfrm>
          <a:prstGeom prst="rect">
            <a:avLst/>
          </a:prstGeom>
          <a:solidFill>
            <a:schemeClr val="accent2">
              <a:alpha val="58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6" action="ppaction://hlinksldjump"/>
            <a:extLst>
              <a:ext uri="{FF2B5EF4-FFF2-40B4-BE49-F238E27FC236}">
                <a16:creationId xmlns:a16="http://schemas.microsoft.com/office/drawing/2014/main" id="{D89937DE-E3D3-4EB5-8DF8-710D792C4BF3}"/>
              </a:ext>
            </a:extLst>
          </p:cNvPr>
          <p:cNvSpPr/>
          <p:nvPr/>
        </p:nvSpPr>
        <p:spPr>
          <a:xfrm>
            <a:off x="8586266" y="5508029"/>
            <a:ext cx="648072" cy="216024"/>
          </a:xfrm>
          <a:prstGeom prst="rect">
            <a:avLst/>
          </a:prstGeom>
          <a:solidFill>
            <a:schemeClr val="accent2">
              <a:alpha val="58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7" action="ppaction://hlinksldjump"/>
            <a:extLst>
              <a:ext uri="{FF2B5EF4-FFF2-40B4-BE49-F238E27FC236}">
                <a16:creationId xmlns:a16="http://schemas.microsoft.com/office/drawing/2014/main" id="{3A7BAE51-D7F2-4DFE-A68E-9DCCC2C1F95A}"/>
              </a:ext>
            </a:extLst>
          </p:cNvPr>
          <p:cNvSpPr/>
          <p:nvPr/>
        </p:nvSpPr>
        <p:spPr>
          <a:xfrm>
            <a:off x="12834" y="5364013"/>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93024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1A57099-AE3E-4E11-8789-4BDA6F59250E}"/>
              </a:ext>
            </a:extLst>
          </p:cNvPr>
          <p:cNvPicPr>
            <a:picLocks noChangeAspect="1"/>
          </p:cNvPicPr>
          <p:nvPr/>
        </p:nvPicPr>
        <p:blipFill>
          <a:blip r:embed="rId2"/>
          <a:stretch>
            <a:fillRect/>
          </a:stretch>
        </p:blipFill>
        <p:spPr>
          <a:xfrm>
            <a:off x="-1" y="884137"/>
            <a:ext cx="10691813" cy="5791399"/>
          </a:xfrm>
          <a:prstGeom prst="rect">
            <a:avLst/>
          </a:prstGeom>
        </p:spPr>
      </p:pic>
      <p:sp>
        <p:nvSpPr>
          <p:cNvPr id="8" name="Prostokąt 7">
            <a:hlinkClick r:id="rId3" action="ppaction://hlinksldjump"/>
            <a:extLst>
              <a:ext uri="{FF2B5EF4-FFF2-40B4-BE49-F238E27FC236}">
                <a16:creationId xmlns:a16="http://schemas.microsoft.com/office/drawing/2014/main" id="{00CD5F02-16C1-43ED-842B-735D2B5CC372}"/>
              </a:ext>
            </a:extLst>
          </p:cNvPr>
          <p:cNvSpPr/>
          <p:nvPr/>
        </p:nvSpPr>
        <p:spPr>
          <a:xfrm>
            <a:off x="1731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4" action="ppaction://hlinksldjump"/>
            <a:extLst>
              <a:ext uri="{FF2B5EF4-FFF2-40B4-BE49-F238E27FC236}">
                <a16:creationId xmlns:a16="http://schemas.microsoft.com/office/drawing/2014/main" id="{A4096BD6-F206-47DF-A07E-1B7772393708}"/>
              </a:ext>
            </a:extLst>
          </p:cNvPr>
          <p:cNvSpPr/>
          <p:nvPr/>
        </p:nvSpPr>
        <p:spPr>
          <a:xfrm>
            <a:off x="1731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5" action="ppaction://hlinksldjump"/>
            <a:extLst>
              <a:ext uri="{FF2B5EF4-FFF2-40B4-BE49-F238E27FC236}">
                <a16:creationId xmlns:a16="http://schemas.microsoft.com/office/drawing/2014/main" id="{0466877D-0958-4BD2-9EF8-A83046CE3A11}"/>
              </a:ext>
            </a:extLst>
          </p:cNvPr>
          <p:cNvSpPr/>
          <p:nvPr/>
        </p:nvSpPr>
        <p:spPr>
          <a:xfrm>
            <a:off x="12834" y="510753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A4B56C31-56E6-4838-A37D-B9BA096CE859}"/>
              </a:ext>
            </a:extLst>
          </p:cNvPr>
          <p:cNvSpPr/>
          <p:nvPr/>
        </p:nvSpPr>
        <p:spPr>
          <a:xfrm>
            <a:off x="233338" y="323453"/>
            <a:ext cx="7107715" cy="461665"/>
          </a:xfrm>
          <a:prstGeom prst="rect">
            <a:avLst/>
          </a:prstGeom>
        </p:spPr>
        <p:txBody>
          <a:bodyPr wrap="none">
            <a:spAutoFit/>
          </a:bodyPr>
          <a:lstStyle/>
          <a:p>
            <a:r>
              <a:rPr lang="pl-PL" sz="2400" b="1" dirty="0">
                <a:solidFill>
                  <a:schemeClr val="accent1"/>
                </a:solidFill>
              </a:rPr>
              <a:t>KROK 6. PRZESYŁANIE WNIOSKU O DOFINANSOWANIE</a:t>
            </a:r>
          </a:p>
        </p:txBody>
      </p:sp>
      <p:sp>
        <p:nvSpPr>
          <p:cNvPr id="11" name="Prostokąt 10">
            <a:hlinkClick r:id="rId6" action="ppaction://hlinksldjump"/>
            <a:extLst>
              <a:ext uri="{FF2B5EF4-FFF2-40B4-BE49-F238E27FC236}">
                <a16:creationId xmlns:a16="http://schemas.microsoft.com/office/drawing/2014/main" id="{0EB64DC6-AE7E-4F7A-B8BF-32FEFDFA26E4}"/>
              </a:ext>
            </a:extLst>
          </p:cNvPr>
          <p:cNvSpPr/>
          <p:nvPr/>
        </p:nvSpPr>
        <p:spPr>
          <a:xfrm>
            <a:off x="12834" y="5364013"/>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9151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3568BE-245E-449B-9BA3-0D02E7BF7EC3}"/>
              </a:ext>
            </a:extLst>
          </p:cNvPr>
          <p:cNvSpPr>
            <a:spLocks noGrp="1"/>
          </p:cNvSpPr>
          <p:nvPr>
            <p:ph type="ctrTitle"/>
          </p:nvPr>
        </p:nvSpPr>
        <p:spPr/>
        <p:txBody>
          <a:bodyPr/>
          <a:lstStyle/>
          <a:p>
            <a:r>
              <a:rPr lang="pl-PL" dirty="0"/>
              <a:t>Szczegółowa instrukcja dostępna na stronie:</a:t>
            </a:r>
          </a:p>
        </p:txBody>
      </p:sp>
      <p:sp>
        <p:nvSpPr>
          <p:cNvPr id="3" name="Podtytuł 2">
            <a:extLst>
              <a:ext uri="{FF2B5EF4-FFF2-40B4-BE49-F238E27FC236}">
                <a16:creationId xmlns:a16="http://schemas.microsoft.com/office/drawing/2014/main" id="{BC2F625A-2277-4F6D-95F0-91B1E048662A}"/>
              </a:ext>
            </a:extLst>
          </p:cNvPr>
          <p:cNvSpPr>
            <a:spLocks noGrp="1"/>
          </p:cNvSpPr>
          <p:nvPr>
            <p:ph type="subTitle" idx="1"/>
          </p:nvPr>
        </p:nvSpPr>
        <p:spPr>
          <a:xfrm>
            <a:off x="1385877" y="4571925"/>
            <a:ext cx="7920037" cy="1080000"/>
          </a:xfrm>
        </p:spPr>
        <p:txBody>
          <a:bodyPr>
            <a:normAutofit/>
          </a:bodyPr>
          <a:lstStyle/>
          <a:p>
            <a:r>
              <a:rPr lang="pl-PL" sz="2400" dirty="0" err="1">
                <a:hlinkClick r:id="rId2"/>
              </a:rPr>
              <a:t>https</a:t>
            </a:r>
            <a:r>
              <a:rPr lang="pl-PL" sz="2400" dirty="0">
                <a:hlinkClick r:id="rId2"/>
              </a:rPr>
              <a:t>://</a:t>
            </a:r>
            <a:r>
              <a:rPr lang="pl-PL" sz="2400" dirty="0" err="1">
                <a:hlinkClick r:id="rId2"/>
              </a:rPr>
              <a:t>instrukcje.cst2021.gov.pl</a:t>
            </a:r>
            <a:r>
              <a:rPr lang="pl-PL" sz="2400" dirty="0">
                <a:hlinkClick r:id="rId2"/>
              </a:rPr>
              <a:t>/?</a:t>
            </a:r>
            <a:r>
              <a:rPr lang="pl-PL" sz="2400" dirty="0" err="1">
                <a:hlinkClick r:id="rId2"/>
              </a:rPr>
              <a:t>mod</a:t>
            </a:r>
            <a:r>
              <a:rPr lang="pl-PL" sz="2400" dirty="0">
                <a:hlinkClick r:id="rId2"/>
              </a:rPr>
              <a:t>=wnioskodawca</a:t>
            </a:r>
            <a:r>
              <a:rPr lang="pl-PL" sz="2400" dirty="0"/>
              <a:t> </a:t>
            </a:r>
          </a:p>
        </p:txBody>
      </p:sp>
    </p:spTree>
    <p:extLst>
      <p:ext uri="{BB962C8B-B14F-4D97-AF65-F5344CB8AC3E}">
        <p14:creationId xmlns:p14="http://schemas.microsoft.com/office/powerpoint/2010/main" val="284123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61720" y="395461"/>
            <a:ext cx="8640381" cy="647753"/>
          </a:xfrm>
        </p:spPr>
        <p:txBody>
          <a:bodyPr>
            <a:noAutofit/>
          </a:bodyPr>
          <a:lstStyle/>
          <a:p>
            <a:pPr algn="ctr"/>
            <a:r>
              <a:rPr lang="pl-PL" dirty="0">
                <a:latin typeface="+mn-lt"/>
              </a:rPr>
              <a:t>Załączniki do formularza wniosku o dofinansowanie</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449362" y="1175274"/>
            <a:ext cx="10153128" cy="5966267"/>
          </a:xfrm>
        </p:spPr>
        <p:txBody>
          <a:bodyPr>
            <a:normAutofit/>
          </a:bodyPr>
          <a:lstStyle/>
          <a:p>
            <a:pPr lvl="0">
              <a:buFont typeface="Arial" panose="020B0604020202020204" pitchFamily="34" charset="0"/>
              <a:buChar char="•"/>
            </a:pPr>
            <a:r>
              <a:rPr lang="pl-PL" sz="1600" dirty="0">
                <a:latin typeface="Calibri" panose="020F0502020204030204" pitchFamily="34" charset="0"/>
                <a:ea typeface="Calibri" panose="020F0502020204030204" pitchFamily="34" charset="0"/>
                <a:cs typeface="Calibri" panose="020F0502020204030204" pitchFamily="34" charset="0"/>
              </a:rPr>
              <a:t>Załącznik nr 1. Studium Wykonalności + analiza finansowa *.</a:t>
            </a:r>
            <a:r>
              <a:rPr lang="pl-PL" sz="1600" dirty="0" err="1">
                <a:latin typeface="Calibri" panose="020F0502020204030204" pitchFamily="34" charset="0"/>
                <a:ea typeface="Calibri" panose="020F0502020204030204" pitchFamily="34" charset="0"/>
                <a:cs typeface="Calibri" panose="020F0502020204030204" pitchFamily="34" charset="0"/>
              </a:rPr>
              <a:t>xlsx</a:t>
            </a:r>
            <a:r>
              <a:rPr lang="pl-PL" sz="1600" dirty="0">
                <a:latin typeface="Calibri" panose="020F0502020204030204" pitchFamily="34" charset="0"/>
                <a:ea typeface="Calibri" panose="020F0502020204030204" pitchFamily="34" charset="0"/>
                <a:cs typeface="Calibri" panose="020F0502020204030204" pitchFamily="34" charset="0"/>
              </a:rPr>
              <a:t>;</a:t>
            </a:r>
          </a:p>
          <a:p>
            <a:pPr lvl="0">
              <a:buFont typeface="Arial" panose="020B0604020202020204" pitchFamily="34" charset="0"/>
              <a:buChar char="•"/>
            </a:pPr>
            <a:r>
              <a:rPr lang="pl-PL" sz="1600" dirty="0">
                <a:latin typeface="Calibri" panose="020F0502020204030204" pitchFamily="34" charset="0"/>
                <a:ea typeface="Calibri" panose="020F0502020204030204" pitchFamily="34" charset="0"/>
                <a:cs typeface="Calibri" panose="020F0502020204030204" pitchFamily="34" charset="0"/>
              </a:rPr>
              <a:t>Załączniki nr 2. Dokumenty dotyczące oddziaływania projektu na środowisko, w tym:</a:t>
            </a:r>
          </a:p>
          <a:p>
            <a:pPr lvl="1">
              <a:buFont typeface="Courier New" panose="02070309020205020404" pitchFamily="49" charset="0"/>
              <a:buChar char="o"/>
            </a:pPr>
            <a:r>
              <a:rPr lang="pl-PL" sz="1600" dirty="0">
                <a:latin typeface="Calibri" panose="020F0502020204030204" pitchFamily="34" charset="0"/>
                <a:ea typeface="Calibri" panose="020F0502020204030204" pitchFamily="34" charset="0"/>
                <a:cs typeface="Calibri" panose="020F0502020204030204" pitchFamily="34" charset="0"/>
              </a:rPr>
              <a:t>Załącznik nr 2.1 Informacja o wpływie projektu na środowisko,</a:t>
            </a:r>
          </a:p>
          <a:p>
            <a:pPr lvl="1">
              <a:buFont typeface="Courier New" panose="02070309020205020404" pitchFamily="49" charset="0"/>
              <a:buChar char="o"/>
            </a:pPr>
            <a:r>
              <a:rPr lang="pl-PL" sz="1600" dirty="0">
                <a:latin typeface="Calibri" panose="020F0502020204030204" pitchFamily="34" charset="0"/>
                <a:ea typeface="Calibri" panose="020F0502020204030204" pitchFamily="34" charset="0"/>
                <a:cs typeface="Calibri" panose="020F0502020204030204" pitchFamily="34" charset="0"/>
              </a:rPr>
              <a:t>Załącznik nr 2.2 Dokumenty z procedury oceny oddziaływania na środowisko (jeśli dotyczy),</a:t>
            </a:r>
          </a:p>
          <a:p>
            <a:pPr lvl="1">
              <a:buFont typeface="Courier New" panose="02070309020205020404" pitchFamily="49" charset="0"/>
              <a:buChar char="o"/>
            </a:pPr>
            <a:r>
              <a:rPr lang="pl-PL" sz="1600" dirty="0">
                <a:latin typeface="Calibri" panose="020F0502020204030204" pitchFamily="34" charset="0"/>
                <a:ea typeface="Calibri" panose="020F0502020204030204" pitchFamily="34" charset="0"/>
                <a:cs typeface="Calibri" panose="020F0502020204030204" pitchFamily="34" charset="0"/>
              </a:rPr>
              <a:t>Załącznik nr 2.3 Zaświadczenie organu odpowiedzialnego za monitorowanie obszarów Natura 2000 (jeśli dotyczy);</a:t>
            </a:r>
          </a:p>
          <a:p>
            <a:pPr lvl="0">
              <a:buFont typeface="Arial" panose="020B0604020202020204" pitchFamily="34" charset="0"/>
              <a:buChar char="•"/>
            </a:pPr>
            <a:r>
              <a:rPr lang="pl-PL" sz="1600" dirty="0">
                <a:latin typeface="Calibri" panose="020F0502020204030204" pitchFamily="34" charset="0"/>
                <a:ea typeface="Calibri" panose="020F0502020204030204" pitchFamily="34" charset="0"/>
                <a:cs typeface="Calibri" panose="020F0502020204030204" pitchFamily="34" charset="0"/>
              </a:rPr>
              <a:t>Załącznik nr 3. Dokumenty dotyczące zakresu rzeczowego inwestycji;</a:t>
            </a:r>
          </a:p>
          <a:p>
            <a:pPr lvl="0">
              <a:buFont typeface="Arial" panose="020B0604020202020204" pitchFamily="34" charset="0"/>
              <a:buChar char="•"/>
            </a:pPr>
            <a:r>
              <a:rPr lang="pl-PL" sz="1600" dirty="0">
                <a:latin typeface="Calibri" panose="020F0502020204030204" pitchFamily="34" charset="0"/>
                <a:ea typeface="Calibri" panose="020F0502020204030204" pitchFamily="34" charset="0"/>
                <a:cs typeface="Calibri" panose="020F0502020204030204" pitchFamily="34" charset="0"/>
              </a:rPr>
              <a:t>Załącznik nr 4. Dokumenty poświadczające zaangażowanie Partnerów w realizację projektu (jeśli dotyczy);</a:t>
            </a:r>
          </a:p>
          <a:p>
            <a:pPr lvl="0">
              <a:buFont typeface="Arial" panose="020B0604020202020204" pitchFamily="34" charset="0"/>
              <a:buChar char="•"/>
            </a:pPr>
            <a:r>
              <a:rPr lang="pl-PL" sz="1600" dirty="0">
                <a:latin typeface="Calibri" panose="020F0502020204030204" pitchFamily="34" charset="0"/>
                <a:ea typeface="Calibri" panose="020F0502020204030204" pitchFamily="34" charset="0"/>
                <a:cs typeface="Calibri" panose="020F0502020204030204" pitchFamily="34" charset="0"/>
              </a:rPr>
              <a:t>Załącznik nr 5. Dokumenty określające status prawny Wnioskodawcy i Partnerów projektu (jeśli dotyczy);</a:t>
            </a:r>
          </a:p>
          <a:p>
            <a:pPr lvl="0">
              <a:buFont typeface="Arial" panose="020B0604020202020204" pitchFamily="34" charset="0"/>
              <a:buChar char="•"/>
            </a:pPr>
            <a:r>
              <a:rPr lang="pl-PL" sz="1600" dirty="0">
                <a:latin typeface="Calibri" panose="020F0502020204030204" pitchFamily="34" charset="0"/>
                <a:ea typeface="Calibri" panose="020F0502020204030204" pitchFamily="34" charset="0"/>
                <a:cs typeface="Calibri" panose="020F0502020204030204" pitchFamily="34" charset="0"/>
              </a:rPr>
              <a:t>Załączniki nr 7. Oświadczenia Wnioskodawcy;</a:t>
            </a:r>
          </a:p>
          <a:p>
            <a:pPr lvl="0">
              <a:buFont typeface="Arial" panose="020B0604020202020204" pitchFamily="34" charset="0"/>
              <a:buChar char="•"/>
            </a:pPr>
            <a:r>
              <a:rPr lang="pl-PL" sz="1600" dirty="0">
                <a:latin typeface="Calibri" panose="020F0502020204030204" pitchFamily="34" charset="0"/>
                <a:ea typeface="Calibri" panose="020F0502020204030204" pitchFamily="34" charset="0"/>
                <a:cs typeface="Calibri" panose="020F0502020204030204" pitchFamily="34" charset="0"/>
              </a:rPr>
              <a:t>Załącznik nr 9. Załączniki dodatkowe (jeśli dotyczy).</a:t>
            </a:r>
            <a:endParaRPr lang="pl-PL" sz="2000" dirty="0"/>
          </a:p>
        </p:txBody>
      </p:sp>
    </p:spTree>
    <p:extLst>
      <p:ext uri="{BB962C8B-B14F-4D97-AF65-F5344CB8AC3E}">
        <p14:creationId xmlns:p14="http://schemas.microsoft.com/office/powerpoint/2010/main" val="3015052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3" y="539477"/>
            <a:ext cx="8640381" cy="1080001"/>
          </a:xfrm>
        </p:spPr>
        <p:txBody>
          <a:bodyPr/>
          <a:lstStyle/>
          <a:p>
            <a:pPr algn="ctr"/>
            <a:r>
              <a:rPr lang="pl-PL" dirty="0">
                <a:latin typeface="+mn-lt"/>
              </a:rPr>
              <a:t>Sposób składania załączników do wniosku</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133389" y="1259557"/>
            <a:ext cx="8424647" cy="5328392"/>
          </a:xfrm>
        </p:spPr>
        <p:txBody>
          <a:bodyPr>
            <a:noAutofit/>
          </a:bodyPr>
          <a:lstStyle/>
          <a:p>
            <a:pPr>
              <a:lnSpc>
                <a:spcPct val="150000"/>
              </a:lnSpc>
              <a:spcBef>
                <a:spcPts val="1800"/>
              </a:spcBef>
              <a:spcAft>
                <a:spcPts val="1800"/>
              </a:spcAft>
              <a:buFont typeface="Arial" panose="020B0604020202020204" pitchFamily="34" charset="0"/>
              <a:buChar char="•"/>
            </a:pPr>
            <a:r>
              <a:rPr lang="pl-PL" sz="2200" dirty="0">
                <a:latin typeface="Calibri" panose="020F0502020204030204" pitchFamily="34" charset="0"/>
                <a:ea typeface="Calibri" panose="020F0502020204030204" pitchFamily="34" charset="0"/>
                <a:cs typeface="Calibri" panose="020F0502020204030204" pitchFamily="34" charset="0"/>
              </a:rPr>
              <a:t>Załączniki tylko </a:t>
            </a:r>
            <a:r>
              <a:rPr lang="pl-PL" sz="2200" b="1" dirty="0">
                <a:latin typeface="Calibri" panose="020F0502020204030204" pitchFamily="34" charset="0"/>
                <a:ea typeface="Calibri" panose="020F0502020204030204" pitchFamily="34" charset="0"/>
                <a:cs typeface="Calibri" panose="020F0502020204030204" pitchFamily="34" charset="0"/>
              </a:rPr>
              <a:t>w formie elektronicznej</a:t>
            </a:r>
            <a:r>
              <a:rPr lang="pl-PL" sz="2200" dirty="0">
                <a:latin typeface="Calibri" panose="020F0502020204030204" pitchFamily="34" charset="0"/>
                <a:ea typeface="Calibri" panose="020F0502020204030204" pitchFamily="34" charset="0"/>
                <a:cs typeface="Calibri" panose="020F0502020204030204" pitchFamily="34" charset="0"/>
              </a:rPr>
              <a:t>;</a:t>
            </a:r>
          </a:p>
          <a:p>
            <a:pPr>
              <a:lnSpc>
                <a:spcPct val="150000"/>
              </a:lnSpc>
              <a:spcBef>
                <a:spcPts val="1800"/>
              </a:spcBef>
              <a:spcAft>
                <a:spcPts val="1800"/>
              </a:spcAft>
              <a:buFont typeface="Arial" panose="020B0604020202020204" pitchFamily="34" charset="0"/>
              <a:buChar char="•"/>
            </a:pPr>
            <a:r>
              <a:rPr lang="pl-PL" sz="2200" dirty="0">
                <a:latin typeface="Calibri" panose="020F0502020204030204" pitchFamily="34" charset="0"/>
                <a:ea typeface="Calibri" panose="020F0502020204030204" pitchFamily="34" charset="0"/>
                <a:cs typeface="Calibri" panose="020F0502020204030204" pitchFamily="34" charset="0"/>
              </a:rPr>
              <a:t>Wszystkie załączniki wytworzone przez Wnioskodawcę muszą być </a:t>
            </a:r>
            <a:r>
              <a:rPr lang="pl-PL" sz="2200" b="1" dirty="0">
                <a:latin typeface="Calibri" panose="020F0502020204030204" pitchFamily="34" charset="0"/>
                <a:ea typeface="Calibri" panose="020F0502020204030204" pitchFamily="34" charset="0"/>
                <a:cs typeface="Calibri" panose="020F0502020204030204" pitchFamily="34" charset="0"/>
              </a:rPr>
              <a:t>podpisane elektronicznie</a:t>
            </a:r>
            <a:r>
              <a:rPr lang="pl-PL" sz="2200" dirty="0">
                <a:latin typeface="Calibri" panose="020F0502020204030204" pitchFamily="34" charset="0"/>
                <a:ea typeface="Calibri" panose="020F0502020204030204" pitchFamily="34" charset="0"/>
                <a:cs typeface="Calibri" panose="020F0502020204030204" pitchFamily="34" charset="0"/>
              </a:rPr>
              <a:t>;</a:t>
            </a:r>
          </a:p>
          <a:p>
            <a:pPr>
              <a:lnSpc>
                <a:spcPct val="150000"/>
              </a:lnSpc>
              <a:spcBef>
                <a:spcPts val="1800"/>
              </a:spcBef>
              <a:spcAft>
                <a:spcPts val="1800"/>
              </a:spcAft>
              <a:buFont typeface="Arial" panose="020B0604020202020204" pitchFamily="34" charset="0"/>
              <a:buChar char="•"/>
            </a:pPr>
            <a:r>
              <a:rPr lang="pl-PL" sz="2200" dirty="0">
                <a:latin typeface="Calibri" panose="020F0502020204030204" pitchFamily="34" charset="0"/>
                <a:ea typeface="Calibri" panose="020F0502020204030204" pitchFamily="34" charset="0"/>
                <a:cs typeface="Calibri" panose="020F0502020204030204" pitchFamily="34" charset="0"/>
              </a:rPr>
              <a:t>Dany załącznik do wniosku co do zasady musi stanowić jeden </a:t>
            </a:r>
            <a:r>
              <a:rPr lang="pl-PL" sz="2200" b="1" dirty="0">
                <a:latin typeface="Calibri" panose="020F0502020204030204" pitchFamily="34" charset="0"/>
                <a:ea typeface="Calibri" panose="020F0502020204030204" pitchFamily="34" charset="0"/>
                <a:cs typeface="Calibri" panose="020F0502020204030204" pitchFamily="34" charset="0"/>
              </a:rPr>
              <a:t>plik o rozmiarze nieprzekraczającym 25MB</a:t>
            </a:r>
            <a:r>
              <a:rPr lang="pl-PL" sz="2200" dirty="0">
                <a:latin typeface="Calibri" panose="020F0502020204030204" pitchFamily="34" charset="0"/>
                <a:ea typeface="Calibri" panose="020F0502020204030204" pitchFamily="34" charset="0"/>
                <a:cs typeface="Calibri" panose="020F0502020204030204" pitchFamily="34" charset="0"/>
              </a:rPr>
              <a:t> – w przypadku większej liczby dokumentów składających się na dany załącznik wymagane będzie dostarczenie pliku w formacie ZIP, RAR lub równoważnym, w którym zostaną one spakowane.</a:t>
            </a:r>
          </a:p>
        </p:txBody>
      </p:sp>
    </p:spTree>
    <p:extLst>
      <p:ext uri="{BB962C8B-B14F-4D97-AF65-F5344CB8AC3E}">
        <p14:creationId xmlns:p14="http://schemas.microsoft.com/office/powerpoint/2010/main" val="3852992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251445"/>
            <a:ext cx="8640381" cy="647753"/>
          </a:xfrm>
        </p:spPr>
        <p:txBody>
          <a:bodyPr>
            <a:normAutofit/>
          </a:bodyPr>
          <a:lstStyle/>
          <a:p>
            <a:pPr algn="ctr"/>
            <a:r>
              <a:rPr lang="pl-PL" dirty="0">
                <a:latin typeface="+mn-lt"/>
              </a:rPr>
              <a:t>Studium Wykonalności</a:t>
            </a:r>
          </a:p>
        </p:txBody>
      </p:sp>
      <p:sp>
        <p:nvSpPr>
          <p:cNvPr id="2" name="Prostokąt 1">
            <a:extLst>
              <a:ext uri="{FF2B5EF4-FFF2-40B4-BE49-F238E27FC236}">
                <a16:creationId xmlns:a16="http://schemas.microsoft.com/office/drawing/2014/main" id="{10FC44D3-4A89-45D6-9297-22E248146BBC}"/>
              </a:ext>
            </a:extLst>
          </p:cNvPr>
          <p:cNvSpPr/>
          <p:nvPr/>
        </p:nvSpPr>
        <p:spPr>
          <a:xfrm>
            <a:off x="593378" y="2195661"/>
            <a:ext cx="9721080" cy="504056"/>
          </a:xfrm>
          <a:prstGeom prst="rect">
            <a:avLst/>
          </a:prstGeom>
          <a:solidFill>
            <a:srgbClr val="0D4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378" y="899197"/>
            <a:ext cx="9721080" cy="6337023"/>
          </a:xfrm>
          <a:solidFill>
            <a:schemeClr val="accent2">
              <a:alpha val="18000"/>
            </a:schemeClr>
          </a:solidFill>
        </p:spPr>
        <p:txBody>
          <a:bodyPr>
            <a:noAutofit/>
          </a:bodyPr>
          <a:lstStyle/>
          <a:p>
            <a:pPr marL="0" indent="0">
              <a:lnSpc>
                <a:spcPts val="3500"/>
              </a:lnSpc>
              <a:spcBef>
                <a:spcPts val="0"/>
              </a:spcBef>
              <a:buNone/>
            </a:pPr>
            <a:r>
              <a:rPr lang="pl-PL" sz="2200" b="1" dirty="0">
                <a:latin typeface="+mn-lt"/>
              </a:rPr>
              <a:t>1.	Uzasadnienie i opis zakresu rzeczowego projektu</a:t>
            </a:r>
            <a:r>
              <a:rPr lang="pl-PL" sz="2200" dirty="0">
                <a:latin typeface="+mn-lt"/>
              </a:rPr>
              <a:t>	</a:t>
            </a:r>
          </a:p>
          <a:p>
            <a:pPr marL="0" indent="0">
              <a:lnSpc>
                <a:spcPts val="3500"/>
              </a:lnSpc>
              <a:spcBef>
                <a:spcPts val="0"/>
              </a:spcBef>
              <a:buNone/>
            </a:pPr>
            <a:r>
              <a:rPr lang="pl-PL" sz="2200" dirty="0">
                <a:latin typeface="+mn-lt"/>
              </a:rPr>
              <a:t>1.1.	Opis potrzeby realizacji projektu	</a:t>
            </a:r>
          </a:p>
          <a:p>
            <a:pPr marL="0" indent="0">
              <a:lnSpc>
                <a:spcPts val="3500"/>
              </a:lnSpc>
              <a:spcBef>
                <a:spcPts val="0"/>
              </a:spcBef>
              <a:buNone/>
            </a:pPr>
            <a:r>
              <a:rPr lang="pl-PL" sz="2200" dirty="0">
                <a:latin typeface="+mn-lt"/>
              </a:rPr>
              <a:t>1.2.	Analiza różnych wariantów realizacji projektu i jego identyfikacja	</a:t>
            </a:r>
          </a:p>
          <a:p>
            <a:pPr marL="0" indent="0">
              <a:lnSpc>
                <a:spcPts val="3500"/>
              </a:lnSpc>
              <a:spcBef>
                <a:spcPts val="0"/>
              </a:spcBef>
              <a:buNone/>
            </a:pPr>
            <a:r>
              <a:rPr lang="pl-PL" sz="2200" dirty="0">
                <a:solidFill>
                  <a:srgbClr val="FFD000"/>
                </a:solidFill>
                <a:latin typeface="+mn-lt"/>
              </a:rPr>
              <a:t>1.3.</a:t>
            </a:r>
            <a:r>
              <a:rPr lang="pl-PL" sz="2200" dirty="0">
                <a:latin typeface="+mn-lt"/>
              </a:rPr>
              <a:t>	</a:t>
            </a:r>
            <a:r>
              <a:rPr lang="pl-PL" sz="2200" dirty="0">
                <a:solidFill>
                  <a:srgbClr val="FFD000"/>
                </a:solidFill>
                <a:latin typeface="+mn-lt"/>
              </a:rPr>
              <a:t>Szczegółowy opis przedmiotu projektu</a:t>
            </a:r>
            <a:r>
              <a:rPr lang="pl-PL" sz="2200" dirty="0">
                <a:latin typeface="+mn-lt"/>
              </a:rPr>
              <a:t>	</a:t>
            </a:r>
          </a:p>
          <a:p>
            <a:pPr marL="0" indent="0">
              <a:lnSpc>
                <a:spcPts val="3500"/>
              </a:lnSpc>
              <a:spcBef>
                <a:spcPts val="0"/>
              </a:spcBef>
              <a:buNone/>
            </a:pPr>
            <a:r>
              <a:rPr lang="pl-PL" sz="2200" dirty="0">
                <a:latin typeface="+mn-lt"/>
              </a:rPr>
              <a:t>1.4.	Zgodność projektu z logiką interwencji Programu</a:t>
            </a:r>
          </a:p>
          <a:p>
            <a:pPr marL="0" indent="0">
              <a:lnSpc>
                <a:spcPts val="3500"/>
              </a:lnSpc>
              <a:spcBef>
                <a:spcPts val="0"/>
              </a:spcBef>
              <a:buNone/>
            </a:pPr>
            <a:r>
              <a:rPr lang="pl-PL" sz="2200" b="1" dirty="0">
                <a:latin typeface="+mn-lt"/>
              </a:rPr>
              <a:t>2.	Uwarunkowania realizacji projektu</a:t>
            </a:r>
            <a:r>
              <a:rPr lang="pl-PL" sz="2200" dirty="0">
                <a:latin typeface="+mn-lt"/>
              </a:rPr>
              <a:t>	</a:t>
            </a:r>
          </a:p>
          <a:p>
            <a:pPr marL="0" indent="0">
              <a:lnSpc>
                <a:spcPts val="3500"/>
              </a:lnSpc>
              <a:spcBef>
                <a:spcPts val="0"/>
              </a:spcBef>
              <a:buNone/>
            </a:pPr>
            <a:r>
              <a:rPr lang="pl-PL" sz="2200" dirty="0">
                <a:latin typeface="+mn-lt"/>
              </a:rPr>
              <a:t>2.1.	Opis wnioskodawcy i realizatorów projektu		</a:t>
            </a:r>
          </a:p>
          <a:p>
            <a:pPr marL="0" indent="0">
              <a:lnSpc>
                <a:spcPts val="3500"/>
              </a:lnSpc>
              <a:spcBef>
                <a:spcPts val="0"/>
              </a:spcBef>
              <a:buNone/>
            </a:pPr>
            <a:r>
              <a:rPr lang="pl-PL" sz="2200" dirty="0">
                <a:latin typeface="+mn-lt"/>
              </a:rPr>
              <a:t>2.2.	Opis sposobu realizacji i zarządzania projektem</a:t>
            </a:r>
          </a:p>
          <a:p>
            <a:pPr marL="0" indent="0">
              <a:lnSpc>
                <a:spcPts val="3500"/>
              </a:lnSpc>
              <a:spcBef>
                <a:spcPts val="0"/>
              </a:spcBef>
              <a:buNone/>
            </a:pPr>
            <a:r>
              <a:rPr lang="pl-PL" sz="2200" dirty="0">
                <a:latin typeface="+mn-lt"/>
              </a:rPr>
              <a:t>2.3.	</a:t>
            </a:r>
            <a:r>
              <a:rPr lang="pl-PL" sz="2200" dirty="0">
                <a:solidFill>
                  <a:srgbClr val="0D47A1"/>
                </a:solidFill>
                <a:latin typeface="+mn-lt"/>
              </a:rPr>
              <a:t>Zgodność projektu z zasadami horyzontalnymi</a:t>
            </a:r>
          </a:p>
          <a:p>
            <a:pPr marL="0" indent="0">
              <a:lnSpc>
                <a:spcPts val="3500"/>
              </a:lnSpc>
              <a:spcBef>
                <a:spcPts val="0"/>
              </a:spcBef>
              <a:buNone/>
            </a:pPr>
            <a:r>
              <a:rPr lang="pl-PL" sz="2200" b="1" dirty="0">
                <a:latin typeface="+mn-lt"/>
              </a:rPr>
              <a:t>3.	Analiza finansowa projektu	</a:t>
            </a:r>
          </a:p>
          <a:p>
            <a:pPr marL="0" indent="0">
              <a:lnSpc>
                <a:spcPts val="3500"/>
              </a:lnSpc>
              <a:spcBef>
                <a:spcPts val="0"/>
              </a:spcBef>
              <a:buNone/>
            </a:pPr>
            <a:r>
              <a:rPr lang="pl-PL" sz="2200" dirty="0">
                <a:latin typeface="+mn-lt"/>
              </a:rPr>
              <a:t>3.1.	Określenie założeń do analizy finansowej</a:t>
            </a:r>
          </a:p>
          <a:p>
            <a:pPr marL="0" indent="0">
              <a:lnSpc>
                <a:spcPts val="3500"/>
              </a:lnSpc>
              <a:spcBef>
                <a:spcPts val="0"/>
              </a:spcBef>
              <a:buNone/>
            </a:pPr>
            <a:r>
              <a:rPr lang="pl-PL" sz="2200" dirty="0">
                <a:latin typeface="+mn-lt"/>
              </a:rPr>
              <a:t>3.2. 	Analiza finansowa	</a:t>
            </a:r>
          </a:p>
          <a:p>
            <a:pPr marL="0" indent="0">
              <a:lnSpc>
                <a:spcPts val="3500"/>
              </a:lnSpc>
              <a:spcBef>
                <a:spcPts val="0"/>
              </a:spcBef>
              <a:buNone/>
            </a:pPr>
            <a:r>
              <a:rPr lang="pl-PL" sz="2200" b="1" dirty="0">
                <a:latin typeface="+mn-lt"/>
              </a:rPr>
              <a:t>4.	Analiza kosztów i korzyści	</a:t>
            </a:r>
          </a:p>
          <a:p>
            <a:pPr marL="0" indent="0">
              <a:lnSpc>
                <a:spcPts val="3500"/>
              </a:lnSpc>
              <a:spcBef>
                <a:spcPts val="0"/>
              </a:spcBef>
              <a:buNone/>
            </a:pPr>
            <a:r>
              <a:rPr lang="pl-PL" sz="2200" b="1" dirty="0">
                <a:latin typeface="+mn-lt"/>
              </a:rPr>
              <a:t>5.   	Analiza ryzyka i wrażliwości (dla projektów o wartości powyżej 50 mln zł)</a:t>
            </a:r>
          </a:p>
        </p:txBody>
      </p:sp>
      <p:sp>
        <p:nvSpPr>
          <p:cNvPr id="3" name="Prostokąt 2">
            <a:extLst>
              <a:ext uri="{FF2B5EF4-FFF2-40B4-BE49-F238E27FC236}">
                <a16:creationId xmlns:a16="http://schemas.microsoft.com/office/drawing/2014/main" id="{EE2329A0-C594-4CDC-A41C-5BD9D84682B4}"/>
              </a:ext>
            </a:extLst>
          </p:cNvPr>
          <p:cNvSpPr/>
          <p:nvPr/>
        </p:nvSpPr>
        <p:spPr>
          <a:xfrm>
            <a:off x="1529482" y="1403573"/>
            <a:ext cx="4176464" cy="36004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4E28BF72-338B-4A86-91E2-7181889D542A}"/>
              </a:ext>
            </a:extLst>
          </p:cNvPr>
          <p:cNvSpPr/>
          <p:nvPr/>
        </p:nvSpPr>
        <p:spPr>
          <a:xfrm>
            <a:off x="1529482" y="2771725"/>
            <a:ext cx="5760640" cy="36004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85989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251445"/>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378" y="755927"/>
            <a:ext cx="9721080" cy="5400174"/>
          </a:xfrm>
        </p:spPr>
        <p:txBody>
          <a:bodyPr>
            <a:noAutofit/>
          </a:bodyPr>
          <a:lstStyle/>
          <a:p>
            <a:pPr marL="0" indent="0">
              <a:spcBef>
                <a:spcPts val="400"/>
              </a:spcBef>
              <a:buNone/>
            </a:pPr>
            <a:r>
              <a:rPr lang="pl-PL" sz="2200" dirty="0">
                <a:latin typeface="+mn-lt"/>
              </a:rPr>
              <a:t>	</a:t>
            </a:r>
          </a:p>
          <a:p>
            <a:pPr marL="0" indent="0">
              <a:lnSpc>
                <a:spcPts val="3200"/>
              </a:lnSpc>
              <a:spcBef>
                <a:spcPts val="0"/>
              </a:spcBef>
              <a:buNone/>
            </a:pPr>
            <a:r>
              <a:rPr lang="pl-PL" sz="2200" b="1" dirty="0">
                <a:latin typeface="+mn-lt"/>
              </a:rPr>
              <a:t>1.1.	Opis potrzeby realizacji projektu</a:t>
            </a:r>
          </a:p>
          <a:p>
            <a:pPr marL="0" indent="0">
              <a:lnSpc>
                <a:spcPct val="100000"/>
              </a:lnSpc>
              <a:spcBef>
                <a:spcPts val="1200"/>
              </a:spcBef>
              <a:buNone/>
            </a:pPr>
            <a:r>
              <a:rPr lang="pl-PL" sz="1600" dirty="0">
                <a:latin typeface="+mn-lt"/>
              </a:rPr>
              <a:t>Należy wykazać </a:t>
            </a:r>
            <a:r>
              <a:rPr lang="pl-PL" sz="1600" b="1" dirty="0">
                <a:latin typeface="+mn-lt"/>
              </a:rPr>
              <a:t>pilność realizacji projektu</a:t>
            </a:r>
            <a:r>
              <a:rPr lang="pl-PL" sz="1600" dirty="0">
                <a:latin typeface="+mn-lt"/>
              </a:rPr>
              <a:t>, </a:t>
            </a:r>
            <a:r>
              <a:rPr lang="pl-PL" sz="1600" b="1" dirty="0">
                <a:latin typeface="+mn-lt"/>
              </a:rPr>
              <a:t>problemy interesariuszy</a:t>
            </a:r>
            <a:r>
              <a:rPr lang="pl-PL" sz="1600" dirty="0">
                <a:latin typeface="+mn-lt"/>
              </a:rPr>
              <a:t>, </a:t>
            </a:r>
            <a:r>
              <a:rPr lang="pl-PL" sz="1600" b="1" dirty="0">
                <a:latin typeface="+mn-lt"/>
              </a:rPr>
              <a:t>problemy jakie projekt będzie rozwiązywał</a:t>
            </a:r>
            <a:r>
              <a:rPr lang="pl-PL" sz="1600" dirty="0">
                <a:latin typeface="+mn-lt"/>
              </a:rPr>
              <a:t>, przede wszystkim należy wskazać skalę potrzeb niezbędnych do spełnienia w zakresie:</a:t>
            </a:r>
          </a:p>
          <a:p>
            <a:pPr marL="800102" lvl="1" indent="-342900">
              <a:buFont typeface="+mj-lt"/>
              <a:buAutoNum type="alphaLcPeriod"/>
            </a:pPr>
            <a:r>
              <a:rPr lang="pl-PL" sz="1600" dirty="0">
                <a:latin typeface="+mn-lt"/>
              </a:rPr>
              <a:t>poprawy jakości wody przeznaczonej do spożycia,</a:t>
            </a:r>
          </a:p>
          <a:p>
            <a:pPr marL="800102" lvl="1" indent="-342900">
              <a:buFont typeface="+mj-lt"/>
              <a:buAutoNum type="alphaLcPeriod"/>
            </a:pPr>
            <a:r>
              <a:rPr lang="pl-PL" sz="1600" dirty="0">
                <a:latin typeface="+mn-lt"/>
              </a:rPr>
              <a:t>ograniczania strat wody przeznaczonej do spożycia,</a:t>
            </a:r>
          </a:p>
          <a:p>
            <a:pPr marL="800102" lvl="1" indent="-342900">
              <a:buFont typeface="+mj-lt"/>
              <a:buAutoNum type="alphaLcPeriod"/>
            </a:pPr>
            <a:r>
              <a:rPr lang="pl-PL" sz="1600" dirty="0">
                <a:latin typeface="+mn-lt"/>
              </a:rPr>
              <a:t>rozwoju systemów monitoringu ilościowego i jakościowego wód podziemnych i powierzchniowych przeznaczonych do spożycia oraz prognozowania zagrożeń w wodach podziemnych.</a:t>
            </a:r>
          </a:p>
          <a:p>
            <a:pPr lvl="0">
              <a:buFont typeface="Arial" panose="020B0604020202020204" pitchFamily="34" charset="0"/>
              <a:buChar char="•"/>
            </a:pPr>
            <a:r>
              <a:rPr lang="pl-PL" sz="1600" dirty="0">
                <a:latin typeface="+mn-lt"/>
              </a:rPr>
              <a:t>W przypadku projektów dotyczących poprawy jakości wody przeznaczonej do spożycia oraz ograniczenia strat wody </a:t>
            </a:r>
            <a:r>
              <a:rPr lang="pl-PL" sz="1600" b="1" dirty="0">
                <a:latin typeface="+mn-lt"/>
              </a:rPr>
              <a:t>należy opisać czy zakres projektu wskazany został w załączniku 1 lub załączniku 2 do Programu Inwestycyjnego w zakresie poprawy jakości i ograniczenia strat wody przeznaczonej do spożycia przez ludzi </a:t>
            </a:r>
            <a:r>
              <a:rPr lang="pl-PL" sz="1600" dirty="0">
                <a:latin typeface="+mn-lt"/>
              </a:rPr>
              <a:t>(</a:t>
            </a:r>
            <a:r>
              <a:rPr lang="pl-PL" sz="1600" u="sng" dirty="0" err="1">
                <a:latin typeface="+mn-lt"/>
                <a:hlinkClick r:id="rId3"/>
              </a:rPr>
              <a:t>https</a:t>
            </a:r>
            <a:r>
              <a:rPr lang="pl-PL" sz="1600" u="sng" dirty="0">
                <a:latin typeface="+mn-lt"/>
                <a:hlinkClick r:id="rId3"/>
              </a:rPr>
              <a:t>://</a:t>
            </a:r>
            <a:r>
              <a:rPr lang="pl-PL" sz="1600" u="sng" dirty="0" err="1">
                <a:latin typeface="+mn-lt"/>
                <a:hlinkClick r:id="rId3"/>
              </a:rPr>
              <a:t>www.gov.pl</a:t>
            </a:r>
            <a:r>
              <a:rPr lang="pl-PL" sz="1600" u="sng" dirty="0">
                <a:latin typeface="+mn-lt"/>
                <a:hlinkClick r:id="rId3"/>
              </a:rPr>
              <a:t>/web/infrastruktura/przyjeto-program-inwestycyjny-w-zakresie-poprawy-jakosci-i-ograniczenia-strat-wody-przeznaczonej-do-spozycia-przez-ludzi</a:t>
            </a:r>
            <a:r>
              <a:rPr lang="pl-PL" sz="1600" dirty="0">
                <a:latin typeface="+mn-lt"/>
              </a:rPr>
              <a:t>) oraz jeżeli został wpisany to </a:t>
            </a:r>
            <a:r>
              <a:rPr lang="pl-PL" sz="1600" b="1" dirty="0">
                <a:latin typeface="+mn-lt"/>
              </a:rPr>
              <a:t>jaka jest mu nadana Ostateczna kategoryzacja inwestycji</a:t>
            </a:r>
          </a:p>
          <a:p>
            <a:pPr marL="0" lvl="0" indent="0">
              <a:buNone/>
            </a:pPr>
            <a:endParaRPr lang="pl-PL" sz="2200" dirty="0">
              <a:latin typeface="+mn-lt"/>
            </a:endParaRPr>
          </a:p>
        </p:txBody>
      </p:sp>
    </p:spTree>
    <p:extLst>
      <p:ext uri="{BB962C8B-B14F-4D97-AF65-F5344CB8AC3E}">
        <p14:creationId xmlns:p14="http://schemas.microsoft.com/office/powerpoint/2010/main" val="748240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770D7214-8338-4FD3-9F77-4E80F9DCDCD7}"/>
              </a:ext>
            </a:extLst>
          </p:cNvPr>
          <p:cNvSpPr>
            <a:spLocks noGrp="1"/>
          </p:cNvSpPr>
          <p:nvPr>
            <p:ph type="sldNum" sz="quarter" idx="10"/>
          </p:nvPr>
        </p:nvSpPr>
        <p:spPr/>
        <p:txBody>
          <a:bodyPr/>
          <a:lstStyle/>
          <a:p>
            <a:fld id="{EB4015AA-59F6-416B-87A6-8E3D940284E2}" type="slidenum">
              <a:rPr lang="pl-PL" smtClean="0"/>
              <a:pPr/>
              <a:t>34</a:t>
            </a:fld>
            <a:endParaRPr lang="pl-PL" dirty="0"/>
          </a:p>
        </p:txBody>
      </p:sp>
      <p:pic>
        <p:nvPicPr>
          <p:cNvPr id="5" name="Obraz 4">
            <a:extLst>
              <a:ext uri="{FF2B5EF4-FFF2-40B4-BE49-F238E27FC236}">
                <a16:creationId xmlns:a16="http://schemas.microsoft.com/office/drawing/2014/main" id="{0DABDB13-897D-4831-B983-B44218B13A97}"/>
              </a:ext>
            </a:extLst>
          </p:cNvPr>
          <p:cNvPicPr>
            <a:picLocks noChangeAspect="1"/>
          </p:cNvPicPr>
          <p:nvPr/>
        </p:nvPicPr>
        <p:blipFill rotWithShape="1">
          <a:blip r:embed="rId2"/>
          <a:srcRect r="835" b="-16"/>
          <a:stretch/>
        </p:blipFill>
        <p:spPr>
          <a:xfrm>
            <a:off x="44661" y="827509"/>
            <a:ext cx="10602489" cy="5759738"/>
          </a:xfrm>
          <a:prstGeom prst="rect">
            <a:avLst/>
          </a:prstGeom>
        </p:spPr>
      </p:pic>
      <p:sp>
        <p:nvSpPr>
          <p:cNvPr id="6" name="Prostokąt 5">
            <a:extLst>
              <a:ext uri="{FF2B5EF4-FFF2-40B4-BE49-F238E27FC236}">
                <a16:creationId xmlns:a16="http://schemas.microsoft.com/office/drawing/2014/main" id="{025FF944-D539-4842-BF77-09886628354A}"/>
              </a:ext>
            </a:extLst>
          </p:cNvPr>
          <p:cNvSpPr/>
          <p:nvPr/>
        </p:nvSpPr>
        <p:spPr>
          <a:xfrm>
            <a:off x="2393578" y="3923853"/>
            <a:ext cx="5256584" cy="1296144"/>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27095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CAAB54C1-6A59-4AD5-A2A1-BB4622659020}"/>
              </a:ext>
            </a:extLst>
          </p:cNvPr>
          <p:cNvSpPr>
            <a:spLocks noGrp="1"/>
          </p:cNvSpPr>
          <p:nvPr>
            <p:ph type="sldNum" sz="quarter" idx="10"/>
          </p:nvPr>
        </p:nvSpPr>
        <p:spPr/>
        <p:txBody>
          <a:bodyPr/>
          <a:lstStyle/>
          <a:p>
            <a:fld id="{EB4015AA-59F6-416B-87A6-8E3D940284E2}" type="slidenum">
              <a:rPr lang="pl-PL" smtClean="0"/>
              <a:pPr/>
              <a:t>35</a:t>
            </a:fld>
            <a:endParaRPr lang="pl-PL" dirty="0"/>
          </a:p>
        </p:txBody>
      </p:sp>
      <p:pic>
        <p:nvPicPr>
          <p:cNvPr id="5" name="Obraz 4">
            <a:extLst>
              <a:ext uri="{FF2B5EF4-FFF2-40B4-BE49-F238E27FC236}">
                <a16:creationId xmlns:a16="http://schemas.microsoft.com/office/drawing/2014/main" id="{1DF24609-F28D-47A8-BDD6-BB30BAE7CE49}"/>
              </a:ext>
            </a:extLst>
          </p:cNvPr>
          <p:cNvPicPr>
            <a:picLocks noChangeAspect="1"/>
          </p:cNvPicPr>
          <p:nvPr/>
        </p:nvPicPr>
        <p:blipFill>
          <a:blip r:embed="rId2"/>
          <a:stretch>
            <a:fillRect/>
          </a:stretch>
        </p:blipFill>
        <p:spPr>
          <a:xfrm>
            <a:off x="18688" y="467469"/>
            <a:ext cx="10691813" cy="1493407"/>
          </a:xfrm>
          <a:prstGeom prst="rect">
            <a:avLst/>
          </a:prstGeom>
        </p:spPr>
      </p:pic>
      <p:pic>
        <p:nvPicPr>
          <p:cNvPr id="6" name="Obraz 5">
            <a:extLst>
              <a:ext uri="{FF2B5EF4-FFF2-40B4-BE49-F238E27FC236}">
                <a16:creationId xmlns:a16="http://schemas.microsoft.com/office/drawing/2014/main" id="{EE75E484-AD6B-440B-9071-2C52B7AB8F28}"/>
              </a:ext>
            </a:extLst>
          </p:cNvPr>
          <p:cNvPicPr>
            <a:picLocks noChangeAspect="1"/>
          </p:cNvPicPr>
          <p:nvPr/>
        </p:nvPicPr>
        <p:blipFill>
          <a:blip r:embed="rId3"/>
          <a:stretch>
            <a:fillRect/>
          </a:stretch>
        </p:blipFill>
        <p:spPr>
          <a:xfrm>
            <a:off x="36003" y="2608948"/>
            <a:ext cx="10691813" cy="550616"/>
          </a:xfrm>
          <a:prstGeom prst="rect">
            <a:avLst/>
          </a:prstGeom>
        </p:spPr>
      </p:pic>
      <p:pic>
        <p:nvPicPr>
          <p:cNvPr id="8" name="Obraz 7">
            <a:extLst>
              <a:ext uri="{FF2B5EF4-FFF2-40B4-BE49-F238E27FC236}">
                <a16:creationId xmlns:a16="http://schemas.microsoft.com/office/drawing/2014/main" id="{BB1A5EAF-BCB6-4F23-BEE6-D8727E8625E2}"/>
              </a:ext>
            </a:extLst>
          </p:cNvPr>
          <p:cNvPicPr>
            <a:picLocks noChangeAspect="1"/>
          </p:cNvPicPr>
          <p:nvPr/>
        </p:nvPicPr>
        <p:blipFill>
          <a:blip r:embed="rId4"/>
          <a:stretch>
            <a:fillRect/>
          </a:stretch>
        </p:blipFill>
        <p:spPr>
          <a:xfrm>
            <a:off x="18687" y="3275781"/>
            <a:ext cx="10691813" cy="491578"/>
          </a:xfrm>
          <a:prstGeom prst="rect">
            <a:avLst/>
          </a:prstGeom>
        </p:spPr>
      </p:pic>
      <p:pic>
        <p:nvPicPr>
          <p:cNvPr id="9" name="Obraz 8">
            <a:extLst>
              <a:ext uri="{FF2B5EF4-FFF2-40B4-BE49-F238E27FC236}">
                <a16:creationId xmlns:a16="http://schemas.microsoft.com/office/drawing/2014/main" id="{3FE6F2AB-3DAF-4DCD-96B5-A599CD12CD86}"/>
              </a:ext>
            </a:extLst>
          </p:cNvPr>
          <p:cNvPicPr>
            <a:picLocks noChangeAspect="1"/>
          </p:cNvPicPr>
          <p:nvPr/>
        </p:nvPicPr>
        <p:blipFill>
          <a:blip r:embed="rId5"/>
          <a:stretch>
            <a:fillRect/>
          </a:stretch>
        </p:blipFill>
        <p:spPr>
          <a:xfrm>
            <a:off x="18689" y="4355901"/>
            <a:ext cx="10691813" cy="2645742"/>
          </a:xfrm>
          <a:prstGeom prst="rect">
            <a:avLst/>
          </a:prstGeom>
        </p:spPr>
      </p:pic>
      <p:sp>
        <p:nvSpPr>
          <p:cNvPr id="10" name="Prostokąt 9">
            <a:extLst>
              <a:ext uri="{FF2B5EF4-FFF2-40B4-BE49-F238E27FC236}">
                <a16:creationId xmlns:a16="http://schemas.microsoft.com/office/drawing/2014/main" id="{CCBC3AEB-980F-4937-B0D2-192A5AE15359}"/>
              </a:ext>
            </a:extLst>
          </p:cNvPr>
          <p:cNvSpPr/>
          <p:nvPr/>
        </p:nvSpPr>
        <p:spPr>
          <a:xfrm>
            <a:off x="-36005" y="3995861"/>
            <a:ext cx="4157998" cy="307777"/>
          </a:xfrm>
          <a:prstGeom prst="rect">
            <a:avLst/>
          </a:prstGeom>
        </p:spPr>
        <p:txBody>
          <a:bodyPr wrap="none">
            <a:spAutoFit/>
          </a:bodyPr>
          <a:lstStyle/>
          <a:p>
            <a:r>
              <a:rPr lang="pl-PL" sz="1400" b="1" dirty="0"/>
              <a:t>Załącznik 2. Wykaz inwestycji zgłoszonych przez </a:t>
            </a:r>
            <a:r>
              <a:rPr lang="pl-PL" sz="1400" b="1" dirty="0" err="1"/>
              <a:t>PWiK</a:t>
            </a:r>
            <a:endParaRPr lang="pl-PL" sz="1400" dirty="0"/>
          </a:p>
        </p:txBody>
      </p:sp>
      <p:sp>
        <p:nvSpPr>
          <p:cNvPr id="11" name="Prostokąt 10">
            <a:extLst>
              <a:ext uri="{FF2B5EF4-FFF2-40B4-BE49-F238E27FC236}">
                <a16:creationId xmlns:a16="http://schemas.microsoft.com/office/drawing/2014/main" id="{B5E38694-0560-449B-B32C-3A3BEA910334}"/>
              </a:ext>
            </a:extLst>
          </p:cNvPr>
          <p:cNvSpPr/>
          <p:nvPr/>
        </p:nvSpPr>
        <p:spPr>
          <a:xfrm>
            <a:off x="-36005" y="2032884"/>
            <a:ext cx="10709127" cy="523220"/>
          </a:xfrm>
          <a:prstGeom prst="rect">
            <a:avLst/>
          </a:prstGeom>
        </p:spPr>
        <p:txBody>
          <a:bodyPr wrap="square">
            <a:spAutoFit/>
          </a:bodyPr>
          <a:lstStyle/>
          <a:p>
            <a:r>
              <a:rPr lang="pl-PL" sz="1400" b="1" dirty="0">
                <a:latin typeface="Calibri,Bold"/>
              </a:rPr>
              <a:t>Załącznik 1. Wykaz inwestycji zgłoszonych przez gminy, które nie pełnią roli dostawców wody w myśl ustawy z dnia 7 czerwca 2001 r. (Dz. U. z 2020 r. poz. 2028) o zbiorowym zaopatrzeniu w wodę i zbiorowym odprowadzaniu ścieków</a:t>
            </a:r>
            <a:endParaRPr lang="pl-PL" sz="1400" dirty="0"/>
          </a:p>
        </p:txBody>
      </p:sp>
    </p:spTree>
    <p:extLst>
      <p:ext uri="{BB962C8B-B14F-4D97-AF65-F5344CB8AC3E}">
        <p14:creationId xmlns:p14="http://schemas.microsoft.com/office/powerpoint/2010/main" val="431010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179437"/>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449362" y="520083"/>
            <a:ext cx="9721080" cy="6780916"/>
          </a:xfrm>
          <a:ln>
            <a:noFill/>
          </a:ln>
          <a:effectLst>
            <a:softEdge rad="0"/>
          </a:effectLst>
        </p:spPr>
        <p:txBody>
          <a:bodyPr>
            <a:noAutofit/>
          </a:bodyPr>
          <a:lstStyle/>
          <a:p>
            <a:pPr marL="0" indent="0">
              <a:spcBef>
                <a:spcPts val="400"/>
              </a:spcBef>
              <a:buNone/>
            </a:pPr>
            <a:r>
              <a:rPr lang="pl-PL" sz="2200" dirty="0">
                <a:latin typeface="+mn-lt"/>
              </a:rPr>
              <a:t>	</a:t>
            </a:r>
          </a:p>
          <a:p>
            <a:pPr marL="0" indent="0">
              <a:spcBef>
                <a:spcPts val="400"/>
              </a:spcBef>
              <a:buNone/>
            </a:pPr>
            <a:r>
              <a:rPr lang="pl-PL" sz="2400" b="1" dirty="0">
                <a:latin typeface="+mn-lt"/>
              </a:rPr>
              <a:t>1.3.</a:t>
            </a:r>
            <a:r>
              <a:rPr lang="pl-PL" sz="2400" dirty="0">
                <a:latin typeface="+mn-lt"/>
              </a:rPr>
              <a:t>	</a:t>
            </a:r>
            <a:r>
              <a:rPr lang="pl-PL" sz="2400" b="1" dirty="0">
                <a:latin typeface="+mn-lt"/>
              </a:rPr>
              <a:t>Szczegółowy opis przedmiotu projektu</a:t>
            </a:r>
            <a:endParaRPr lang="pl-PL" sz="2400" dirty="0">
              <a:latin typeface="+mn-lt"/>
            </a:endParaRPr>
          </a:p>
          <a:p>
            <a:pPr marL="0" indent="0">
              <a:spcBef>
                <a:spcPts val="400"/>
              </a:spcBef>
              <a:buNone/>
            </a:pPr>
            <a:endParaRPr lang="pl-PL" sz="1600" dirty="0">
              <a:latin typeface="+mn-lt"/>
            </a:endParaRPr>
          </a:p>
          <a:p>
            <a:pPr marL="0" indent="0">
              <a:spcBef>
                <a:spcPts val="400"/>
              </a:spcBef>
              <a:buNone/>
            </a:pPr>
            <a:endParaRPr lang="pl-PL" sz="1600" dirty="0">
              <a:latin typeface="+mn-lt"/>
            </a:endParaRPr>
          </a:p>
          <a:p>
            <a:pPr marL="0" indent="0">
              <a:spcBef>
                <a:spcPts val="400"/>
              </a:spcBef>
              <a:buNone/>
            </a:pPr>
            <a:endParaRPr lang="pl-PL" sz="1600" dirty="0">
              <a:latin typeface="+mn-lt"/>
            </a:endParaRPr>
          </a:p>
          <a:p>
            <a:pPr>
              <a:spcBef>
                <a:spcPts val="400"/>
              </a:spcBef>
              <a:buFont typeface="Arial" panose="020B0604020202020204" pitchFamily="34" charset="0"/>
              <a:buChar char="•"/>
            </a:pPr>
            <a:r>
              <a:rPr lang="pl-PL" dirty="0">
                <a:latin typeface="+mn-lt"/>
              </a:rPr>
              <a:t>Zadania planowane w ramach projektu</a:t>
            </a:r>
          </a:p>
          <a:p>
            <a:pPr>
              <a:spcBef>
                <a:spcPts val="400"/>
              </a:spcBef>
              <a:buFont typeface="Arial" panose="020B0604020202020204" pitchFamily="34" charset="0"/>
              <a:buChar char="•"/>
            </a:pPr>
            <a:r>
              <a:rPr lang="pl-PL" dirty="0">
                <a:latin typeface="+mn-lt"/>
              </a:rPr>
              <a:t>Wyposażenie</a:t>
            </a:r>
          </a:p>
          <a:p>
            <a:pPr>
              <a:spcBef>
                <a:spcPts val="400"/>
              </a:spcBef>
              <a:buFont typeface="Arial" panose="020B0604020202020204" pitchFamily="34" charset="0"/>
              <a:buChar char="•"/>
            </a:pPr>
            <a:r>
              <a:rPr lang="pl-PL" dirty="0">
                <a:latin typeface="+mn-lt"/>
              </a:rPr>
              <a:t>Działania uzupełniające (np. </a:t>
            </a:r>
            <a:r>
              <a:rPr lang="pl-PL" dirty="0" err="1">
                <a:latin typeface="+mn-lt"/>
              </a:rPr>
              <a:t>GOZ</a:t>
            </a:r>
            <a:r>
              <a:rPr lang="pl-PL" dirty="0">
                <a:latin typeface="+mn-lt"/>
              </a:rPr>
              <a:t>, błękitno-zielona infrastruktura)</a:t>
            </a:r>
          </a:p>
          <a:p>
            <a:pPr>
              <a:spcBef>
                <a:spcPts val="400"/>
              </a:spcBef>
              <a:buFont typeface="Arial" panose="020B0604020202020204" pitchFamily="34" charset="0"/>
              <a:buChar char="•"/>
            </a:pPr>
            <a:r>
              <a:rPr lang="pl-PL" dirty="0">
                <a:latin typeface="+mn-lt"/>
              </a:rPr>
              <a:t>Działania promocyjne</a:t>
            </a:r>
          </a:p>
          <a:p>
            <a:pPr>
              <a:spcBef>
                <a:spcPts val="400"/>
              </a:spcBef>
              <a:buFont typeface="Arial" panose="020B0604020202020204" pitchFamily="34" charset="0"/>
              <a:buChar char="•"/>
            </a:pPr>
            <a:r>
              <a:rPr lang="pl-PL" dirty="0">
                <a:latin typeface="+mn-lt"/>
              </a:rPr>
              <a:t>Rozwiązania techniczno-technologiczne z przedstawieniem zakresu, skali, parametrów technicznych i kosztowych</a:t>
            </a:r>
          </a:p>
          <a:p>
            <a:pPr>
              <a:spcBef>
                <a:spcPts val="400"/>
              </a:spcBef>
              <a:buFont typeface="Arial" panose="020B0604020202020204" pitchFamily="34" charset="0"/>
              <a:buChar char="•"/>
            </a:pPr>
            <a:r>
              <a:rPr lang="pl-PL" dirty="0">
                <a:latin typeface="+mn-lt"/>
              </a:rPr>
              <a:t>Nakłady inwestycyjne (z podziałem na koszty kwalifikowalne, niekwalifikowalne, dofinansowanie)</a:t>
            </a:r>
          </a:p>
          <a:p>
            <a:pPr>
              <a:spcBef>
                <a:spcPts val="400"/>
              </a:spcBef>
              <a:buFont typeface="Arial" panose="020B0604020202020204" pitchFamily="34" charset="0"/>
              <a:buChar char="•"/>
            </a:pPr>
            <a:r>
              <a:rPr lang="pl-PL" dirty="0">
                <a:latin typeface="+mn-lt"/>
              </a:rPr>
              <a:t>Wymagane zezwolenia realizacyjne (np. pozwolenie na budowę, zgłoszenie budowy, brak wymogu uzyskania zezwolenia)</a:t>
            </a:r>
          </a:p>
          <a:p>
            <a:pPr>
              <a:spcBef>
                <a:spcPts val="400"/>
              </a:spcBef>
              <a:buFont typeface="Arial" panose="020B0604020202020204" pitchFamily="34" charset="0"/>
              <a:buChar char="•"/>
            </a:pPr>
            <a:r>
              <a:rPr lang="pl-PL" b="1" dirty="0">
                <a:latin typeface="+mn-lt"/>
              </a:rPr>
              <a:t>Analiza wystąpienia/nie wystąpienia pomocy publicznej </a:t>
            </a:r>
            <a:r>
              <a:rPr lang="pl-PL" dirty="0">
                <a:latin typeface="+mn-lt"/>
              </a:rPr>
              <a:t>z podziałem na wydatki objęte i nie objęte zasadami pomocy publicznej/pomocy de minimis. Analizy </a:t>
            </a:r>
            <a:r>
              <a:rPr lang="pl-PL" b="1" dirty="0">
                <a:latin typeface="+mn-lt"/>
              </a:rPr>
              <a:t>należy dokonać w oparciu o przesłanki wskazane w pkt 5.5. regulaminu wyboru projektów </a:t>
            </a:r>
          </a:p>
          <a:p>
            <a:pPr>
              <a:spcBef>
                <a:spcPts val="400"/>
              </a:spcBef>
              <a:buFont typeface="Arial" panose="020B0604020202020204" pitchFamily="34" charset="0"/>
              <a:buChar char="•"/>
            </a:pPr>
            <a:r>
              <a:rPr lang="pl-PL" dirty="0">
                <a:latin typeface="+mn-lt"/>
              </a:rPr>
              <a:t>Lokalizacja projektu wraz z numerami działek</a:t>
            </a:r>
          </a:p>
          <a:p>
            <a:pPr>
              <a:spcBef>
                <a:spcPts val="400"/>
              </a:spcBef>
              <a:buFont typeface="Arial" panose="020B0604020202020204" pitchFamily="34" charset="0"/>
              <a:buChar char="•"/>
            </a:pPr>
            <a:r>
              <a:rPr lang="pl-PL" dirty="0">
                <a:latin typeface="+mn-lt"/>
              </a:rPr>
              <a:t>Szczegółowe uwarunkowania określone dla Działania 2.12</a:t>
            </a:r>
          </a:p>
          <a:p>
            <a:pPr marL="0" indent="0">
              <a:spcBef>
                <a:spcPts val="400"/>
              </a:spcBef>
              <a:buNone/>
            </a:pPr>
            <a:endParaRPr lang="pl-PL" dirty="0">
              <a:latin typeface="+mn-lt"/>
            </a:endParaRPr>
          </a:p>
        </p:txBody>
      </p:sp>
      <p:sp>
        <p:nvSpPr>
          <p:cNvPr id="3" name="Prostokąt 2">
            <a:extLst>
              <a:ext uri="{FF2B5EF4-FFF2-40B4-BE49-F238E27FC236}">
                <a16:creationId xmlns:a16="http://schemas.microsoft.com/office/drawing/2014/main" id="{5AEF9CA0-77D4-44E0-A146-7AB35DC08D3A}"/>
              </a:ext>
            </a:extLst>
          </p:cNvPr>
          <p:cNvSpPr/>
          <p:nvPr/>
        </p:nvSpPr>
        <p:spPr>
          <a:xfrm>
            <a:off x="665387" y="1367569"/>
            <a:ext cx="9433047" cy="792088"/>
          </a:xfrm>
          <a:prstGeom prst="rect">
            <a:avLst/>
          </a:prstGeom>
          <a:solidFill>
            <a:srgbClr val="0D47A1"/>
          </a:solidFill>
          <a:ln w="38100" cmpd="dbl">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ln w="0"/>
              <a:solidFill>
                <a:srgbClr val="FFD000"/>
              </a:solidFill>
            </a:endParaRPr>
          </a:p>
          <a:p>
            <a:pPr algn="ctr"/>
            <a:r>
              <a:rPr lang="pl-PL" b="1" dirty="0">
                <a:ln w="0"/>
                <a:solidFill>
                  <a:srgbClr val="FFD000"/>
                </a:solidFill>
              </a:rPr>
              <a:t>Treść rozdziału 1.3. Szczegółowy opis przedmiotu projektu będzie stanowić załącznik do umowy o dofinansowanie.</a:t>
            </a:r>
            <a:endParaRPr lang="pl-PL" b="1" dirty="0">
              <a:solidFill>
                <a:srgbClr val="FFD000"/>
              </a:solidFill>
            </a:endParaRPr>
          </a:p>
          <a:p>
            <a:pPr algn="ctr"/>
            <a:endParaRPr lang="pl-PL" dirty="0"/>
          </a:p>
        </p:txBody>
      </p:sp>
    </p:spTree>
    <p:extLst>
      <p:ext uri="{BB962C8B-B14F-4D97-AF65-F5344CB8AC3E}">
        <p14:creationId xmlns:p14="http://schemas.microsoft.com/office/powerpoint/2010/main" val="1212652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53975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378" y="1403573"/>
            <a:ext cx="9721080" cy="4104456"/>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logiką interwencji Programu</a:t>
            </a:r>
          </a:p>
          <a:p>
            <a:pPr marL="0" indent="0">
              <a:spcBef>
                <a:spcPts val="400"/>
              </a:spcBef>
              <a:buNone/>
            </a:pPr>
            <a:endParaRPr lang="pl-PL" dirty="0">
              <a:latin typeface="+mn-lt"/>
            </a:endParaRPr>
          </a:p>
          <a:p>
            <a:pPr marL="0" indent="0">
              <a:buNone/>
            </a:pPr>
            <a:r>
              <a:rPr lang="pl-PL" dirty="0">
                <a:latin typeface="+mn-lt"/>
              </a:rPr>
              <a:t>W ramach niniejszego podrozdziału należy odnieść się do następujących kryteriów strategicznych dla Działania 2.12 Zrównoważona gospodarka wodna:</a:t>
            </a:r>
          </a:p>
          <a:p>
            <a:pPr>
              <a:buFont typeface="Arial" panose="020B0604020202020204" pitchFamily="34" charset="0"/>
              <a:buChar char="•"/>
            </a:pPr>
            <a:r>
              <a:rPr lang="pl-PL" dirty="0">
                <a:latin typeface="+mn-lt"/>
              </a:rPr>
              <a:t>1.4.1. Profil projektu</a:t>
            </a:r>
          </a:p>
          <a:p>
            <a:pPr>
              <a:buFont typeface="Arial" panose="020B0604020202020204" pitchFamily="34" charset="0"/>
              <a:buChar char="•"/>
            </a:pPr>
            <a:r>
              <a:rPr lang="pl-PL" dirty="0">
                <a:latin typeface="+mn-lt"/>
              </a:rPr>
              <a:t>1.4.2. Wkład w zakładane efekty</a:t>
            </a:r>
          </a:p>
          <a:p>
            <a:pPr>
              <a:buFont typeface="Arial" panose="020B0604020202020204" pitchFamily="34" charset="0"/>
              <a:buChar char="•"/>
            </a:pPr>
            <a:r>
              <a:rPr lang="pl-PL" dirty="0">
                <a:latin typeface="+mn-lt"/>
              </a:rPr>
              <a:t>1.4.3. Kompleksowość projektu</a:t>
            </a:r>
          </a:p>
          <a:p>
            <a:pPr>
              <a:buFont typeface="Arial" panose="020B0604020202020204" pitchFamily="34" charset="0"/>
              <a:buChar char="•"/>
            </a:pPr>
            <a:r>
              <a:rPr lang="pl-PL" dirty="0">
                <a:latin typeface="+mn-lt"/>
              </a:rPr>
              <a:t>1.4.4. Komplementarność projektu</a:t>
            </a:r>
          </a:p>
          <a:p>
            <a:pPr>
              <a:buFont typeface="Arial" panose="020B0604020202020204" pitchFamily="34" charset="0"/>
              <a:buChar char="•"/>
            </a:pPr>
            <a:r>
              <a:rPr lang="pl-PL" dirty="0">
                <a:latin typeface="+mn-lt"/>
              </a:rPr>
              <a:t>1.4.5. Wartość dodana projektu</a:t>
            </a:r>
          </a:p>
          <a:p>
            <a:pPr marL="0" indent="0">
              <a:spcBef>
                <a:spcPts val="400"/>
              </a:spcBef>
              <a:buNone/>
            </a:pPr>
            <a:endParaRPr lang="pl-PL" sz="2200" b="1" dirty="0">
              <a:latin typeface="+mn-lt"/>
            </a:endParaRPr>
          </a:p>
        </p:txBody>
      </p:sp>
      <p:pic>
        <p:nvPicPr>
          <p:cNvPr id="8194" name="Picture 2" descr="Logic - Free miscellaneous icons">
            <a:extLst>
              <a:ext uri="{FF2B5EF4-FFF2-40B4-BE49-F238E27FC236}">
                <a16:creationId xmlns:a16="http://schemas.microsoft.com/office/drawing/2014/main" id="{510E9164-9E60-4F6C-960B-79F4EA41D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018" y="3635821"/>
            <a:ext cx="1574305" cy="157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69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53975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186" y="971525"/>
            <a:ext cx="9721080" cy="5400174"/>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logiką interwencji Programu</a:t>
            </a:r>
            <a:endParaRPr lang="pl-PL" dirty="0">
              <a:latin typeface="+mn-lt"/>
            </a:endParaRPr>
          </a:p>
          <a:p>
            <a:pPr marL="0" indent="0">
              <a:buNone/>
            </a:pPr>
            <a:r>
              <a:rPr lang="pl-PL" dirty="0">
                <a:latin typeface="+mn-lt"/>
              </a:rPr>
              <a:t>W ramach niniejszego podrozdziału należy odnieść się do następujących kryteriów strategicznych dla Działania 2.12. Zrównoważona gospodarka wodna:</a:t>
            </a:r>
          </a:p>
          <a:p>
            <a:pPr marL="0" indent="0">
              <a:spcBef>
                <a:spcPts val="400"/>
              </a:spcBef>
              <a:buNone/>
            </a:pPr>
            <a:endParaRPr lang="pl-PL" sz="2200" b="1" dirty="0">
              <a:latin typeface="+mn-lt"/>
            </a:endParaRPr>
          </a:p>
        </p:txBody>
      </p:sp>
      <p:sp>
        <p:nvSpPr>
          <p:cNvPr id="2" name="Prostokąt 1">
            <a:extLst>
              <a:ext uri="{FF2B5EF4-FFF2-40B4-BE49-F238E27FC236}">
                <a16:creationId xmlns:a16="http://schemas.microsoft.com/office/drawing/2014/main" id="{4EED695B-6D69-4E5B-B577-A7BB501F16AF}"/>
              </a:ext>
            </a:extLst>
          </p:cNvPr>
          <p:cNvSpPr/>
          <p:nvPr/>
        </p:nvSpPr>
        <p:spPr>
          <a:xfrm>
            <a:off x="1036687" y="3332978"/>
            <a:ext cx="9505057" cy="2585323"/>
          </a:xfrm>
          <a:prstGeom prst="rect">
            <a:avLst/>
          </a:prstGeom>
        </p:spPr>
        <p:txBody>
          <a:bodyPr wrap="square">
            <a:spAutoFit/>
          </a:bodyPr>
          <a:lstStyle/>
          <a:p>
            <a:r>
              <a:rPr lang="pl-PL" dirty="0"/>
              <a:t>należy wskazać, czy po zakończeniu projektu zostaną rozwiązane wcześniej zdefiniowane problemy i potrzeby w zakresie:</a:t>
            </a:r>
          </a:p>
          <a:p>
            <a:endParaRPr lang="pl-PL" dirty="0"/>
          </a:p>
          <a:p>
            <a:pPr marL="800102" lvl="1" indent="-342900">
              <a:buFont typeface="+mj-lt"/>
              <a:buAutoNum type="alphaLcPeriod"/>
            </a:pPr>
            <a:r>
              <a:rPr lang="pl-PL" dirty="0"/>
              <a:t>poprawy jakości wody przeznaczonej do spożycia,</a:t>
            </a:r>
          </a:p>
          <a:p>
            <a:pPr marL="800102" lvl="1" indent="-342900">
              <a:buFont typeface="+mj-lt"/>
              <a:buAutoNum type="alphaLcPeriod"/>
            </a:pPr>
            <a:r>
              <a:rPr lang="pl-PL" dirty="0"/>
              <a:t>ograniczania strat wody przeznaczonej do spożycia,</a:t>
            </a:r>
          </a:p>
          <a:p>
            <a:pPr marL="800102" lvl="1" indent="-342900">
              <a:buFont typeface="+mj-lt"/>
              <a:buAutoNum type="alphaLcPeriod"/>
            </a:pPr>
            <a:r>
              <a:rPr lang="pl-PL" dirty="0"/>
              <a:t>rozwoju systemów monitoringu ilościowego i jakościowego wód podziemnych i powierzchniowych przeznaczonych do spożycia oraz prognozowania zagrożeń w wodach podziemnych.</a:t>
            </a:r>
          </a:p>
          <a:p>
            <a:pPr marL="342900" indent="-342900">
              <a:buFont typeface="+mj-lt"/>
              <a:buAutoNum type="alphaLcPeriod"/>
            </a:pPr>
            <a:endParaRPr lang="pl-PL" dirty="0"/>
          </a:p>
        </p:txBody>
      </p:sp>
      <p:pic>
        <p:nvPicPr>
          <p:cNvPr id="4" name="Grafika 3" descr="Palec wskazujący w prawo">
            <a:extLst>
              <a:ext uri="{FF2B5EF4-FFF2-40B4-BE49-F238E27FC236}">
                <a16:creationId xmlns:a16="http://schemas.microsoft.com/office/drawing/2014/main" id="{7E1F3BC3-852F-4F1A-9942-B36DAD1D5B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2596" y="2814126"/>
            <a:ext cx="524091" cy="524091"/>
          </a:xfrm>
          <a:prstGeom prst="rect">
            <a:avLst/>
          </a:prstGeom>
        </p:spPr>
      </p:pic>
      <p:sp>
        <p:nvSpPr>
          <p:cNvPr id="7" name="Prostokąt 6">
            <a:extLst>
              <a:ext uri="{FF2B5EF4-FFF2-40B4-BE49-F238E27FC236}">
                <a16:creationId xmlns:a16="http://schemas.microsoft.com/office/drawing/2014/main" id="{193994FA-5967-4396-93C6-0B2FE638DE1B}"/>
              </a:ext>
            </a:extLst>
          </p:cNvPr>
          <p:cNvSpPr/>
          <p:nvPr/>
        </p:nvSpPr>
        <p:spPr>
          <a:xfrm>
            <a:off x="484118" y="2876117"/>
            <a:ext cx="3390800" cy="400110"/>
          </a:xfrm>
          <a:prstGeom prst="rect">
            <a:avLst/>
          </a:prstGeom>
        </p:spPr>
        <p:txBody>
          <a:bodyPr wrap="none">
            <a:spAutoFit/>
          </a:bodyPr>
          <a:lstStyle/>
          <a:p>
            <a:pPr marL="1007943" lvl="2" indent="0">
              <a:buNone/>
            </a:pPr>
            <a:r>
              <a:rPr lang="pl-PL" sz="2000" b="1" dirty="0"/>
              <a:t>1.4.1. Profil projektu</a:t>
            </a:r>
          </a:p>
        </p:txBody>
      </p:sp>
      <p:pic>
        <p:nvPicPr>
          <p:cNvPr id="5122" name="Picture 2" descr="Shapes Icons - Free SVG &amp; PNG Shapes Images - Noun Project">
            <a:extLst>
              <a:ext uri="{FF2B5EF4-FFF2-40B4-BE49-F238E27FC236}">
                <a16:creationId xmlns:a16="http://schemas.microsoft.com/office/drawing/2014/main" id="{192F7CBA-CF8D-4E9C-BC11-7BC28A459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030" y="2220001"/>
            <a:ext cx="1328955" cy="132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67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uzzle Kompatybilne Ikona W Stylu Płaskim Ilustracja Wektorowa Umowy  Układanki Na Białym Izolowanym Tle Koncepcja Biznesowa Rozwiązania  Współpracy - Stockowe grafiki wektorowe i więcej obrazów Ikona - iStock">
            <a:extLst>
              <a:ext uri="{FF2B5EF4-FFF2-40B4-BE49-F238E27FC236}">
                <a16:creationId xmlns:a16="http://schemas.microsoft.com/office/drawing/2014/main" id="{93A4C7A4-346A-4EDD-87AB-FF61D5D7EC8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267"/>
                    </a14:imgEffect>
                    <a14:imgEffect>
                      <a14:saturation sat="227000"/>
                    </a14:imgEffect>
                  </a14:imgLayer>
                </a14:imgProps>
              </a:ext>
              <a:ext uri="{28A0092B-C50C-407E-A947-70E740481C1C}">
                <a14:useLocalDpi xmlns:a14="http://schemas.microsoft.com/office/drawing/2010/main" val="0"/>
              </a:ext>
            </a:extLst>
          </a:blip>
          <a:srcRect/>
          <a:stretch>
            <a:fillRect/>
          </a:stretch>
        </p:blipFill>
        <p:spPr bwMode="auto">
          <a:xfrm rot="16200000">
            <a:off x="6210002" y="1215822"/>
            <a:ext cx="2086414" cy="2086414"/>
          </a:xfrm>
          <a:prstGeom prst="rect">
            <a:avLst/>
          </a:prstGeom>
          <a:solidFill>
            <a:srgbClr val="FFD000"/>
          </a:solidFill>
        </p:spPr>
      </p:pic>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244193"/>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5220" y="568069"/>
            <a:ext cx="9721080" cy="911606"/>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logiką interwencji Programu</a:t>
            </a:r>
            <a:endParaRPr lang="pl-PL" dirty="0">
              <a:latin typeface="+mn-lt"/>
            </a:endParaRPr>
          </a:p>
          <a:p>
            <a:pPr marL="0" indent="0">
              <a:buNone/>
            </a:pPr>
            <a:r>
              <a:rPr lang="pl-PL" dirty="0">
                <a:latin typeface="+mn-lt"/>
              </a:rPr>
              <a:t>W ramach niniejszego podrozdziału należy odnieść się do następujących kryteriów strategicznych dla </a:t>
            </a:r>
            <a:r>
              <a:rPr lang="pl-PL" dirty="0"/>
              <a:t>Działania 2.12. Zrównoważona gospodarka wodna</a:t>
            </a:r>
            <a:r>
              <a:rPr lang="pl-PL" dirty="0">
                <a:latin typeface="+mn-lt"/>
              </a:rPr>
              <a:t>:</a:t>
            </a:r>
          </a:p>
          <a:p>
            <a:pPr marL="0" indent="0">
              <a:spcBef>
                <a:spcPts val="400"/>
              </a:spcBef>
              <a:buNone/>
            </a:pPr>
            <a:endParaRPr lang="pl-PL" sz="2200" b="1" dirty="0">
              <a:latin typeface="+mn-lt"/>
            </a:endParaRPr>
          </a:p>
        </p:txBody>
      </p:sp>
      <p:sp>
        <p:nvSpPr>
          <p:cNvPr id="7" name="Prostokąt 6">
            <a:extLst>
              <a:ext uri="{FF2B5EF4-FFF2-40B4-BE49-F238E27FC236}">
                <a16:creationId xmlns:a16="http://schemas.microsoft.com/office/drawing/2014/main" id="{193994FA-5967-4396-93C6-0B2FE638DE1B}"/>
              </a:ext>
            </a:extLst>
          </p:cNvPr>
          <p:cNvSpPr/>
          <p:nvPr/>
        </p:nvSpPr>
        <p:spPr>
          <a:xfrm>
            <a:off x="589939" y="2427726"/>
            <a:ext cx="4532844" cy="400110"/>
          </a:xfrm>
          <a:prstGeom prst="rect">
            <a:avLst/>
          </a:prstGeom>
        </p:spPr>
        <p:txBody>
          <a:bodyPr wrap="none">
            <a:spAutoFit/>
          </a:bodyPr>
          <a:lstStyle/>
          <a:p>
            <a:pPr marL="1007943" lvl="2" indent="0">
              <a:buNone/>
            </a:pPr>
            <a:r>
              <a:rPr lang="pl-PL" sz="2000" b="1" dirty="0"/>
              <a:t>1.4.3. Kompleksowość projektu</a:t>
            </a:r>
          </a:p>
        </p:txBody>
      </p:sp>
      <p:sp>
        <p:nvSpPr>
          <p:cNvPr id="3" name="Prostokąt 2">
            <a:extLst>
              <a:ext uri="{FF2B5EF4-FFF2-40B4-BE49-F238E27FC236}">
                <a16:creationId xmlns:a16="http://schemas.microsoft.com/office/drawing/2014/main" id="{75E185A6-26D9-452D-A725-D514D621B8F0}"/>
              </a:ext>
            </a:extLst>
          </p:cNvPr>
          <p:cNvSpPr/>
          <p:nvPr/>
        </p:nvSpPr>
        <p:spPr>
          <a:xfrm>
            <a:off x="1241450" y="3149144"/>
            <a:ext cx="8801433" cy="4431662"/>
          </a:xfrm>
          <a:prstGeom prst="rect">
            <a:avLst/>
          </a:prstGeom>
        </p:spPr>
        <p:txBody>
          <a:bodyPr wrap="square">
            <a:spAutoFit/>
          </a:bodyPr>
          <a:lstStyle/>
          <a:p>
            <a:pPr>
              <a:lnSpc>
                <a:spcPct val="114000"/>
              </a:lnSpc>
            </a:pPr>
            <a:r>
              <a:rPr lang="pl-PL" dirty="0"/>
              <a:t>Należy wskazać dobór działań w świetle zdefiniowanego problemu oraz ich wieloaspektowość i kompleksowość z punktu widzenia zdolności do jego skutecznego i trwałego rozwiązania. W szczególności należy opisać czy w projekcie uwzględniono:</a:t>
            </a:r>
          </a:p>
          <a:p>
            <a:pPr>
              <a:lnSpc>
                <a:spcPct val="114000"/>
              </a:lnSpc>
            </a:pPr>
            <a:endParaRPr lang="pl-PL" sz="1600" dirty="0"/>
          </a:p>
          <a:p>
            <a:pPr marL="742950" lvl="1" indent="-285750">
              <a:lnSpc>
                <a:spcPct val="114000"/>
              </a:lnSpc>
              <a:buClr>
                <a:schemeClr val="accent1"/>
              </a:buClr>
              <a:buFont typeface="Wingdings" panose="05000000000000000000" pitchFamily="2" charset="2"/>
              <a:buChar char="§"/>
            </a:pPr>
            <a:r>
              <a:rPr lang="pl-PL" sz="1600" dirty="0"/>
              <a:t>dodatkowe elementy i rozwiązania z zakresu rozwoju systemów monitoringu ilościowego i jakościowego wód podziemnych i powierzchniowych przeznaczonych do spożycia oraz prognozowania zagrożeń w wodach podziemnych w ramach projektu infrastrukturalnego,</a:t>
            </a:r>
          </a:p>
          <a:p>
            <a:pPr marL="742950" lvl="1" indent="-285750">
              <a:lnSpc>
                <a:spcPct val="114000"/>
              </a:lnSpc>
              <a:buClr>
                <a:schemeClr val="accent1"/>
              </a:buClr>
              <a:buFont typeface="Wingdings" panose="05000000000000000000" pitchFamily="2" charset="2"/>
              <a:buChar char="§"/>
            </a:pPr>
            <a:r>
              <a:rPr lang="pl-PL" sz="1600" dirty="0"/>
              <a:t>możliwość współpracy, polegającej na włączeniu podmiotów z innych państw członkowskich UE lub spoza UE w realizację projektów w obszarze monitoringu ilościowego i jakościowego wód podziemnych i powierzchniowych przeznaczonych do spożycia oraz prognozowania zagrożeń w wodach podziemnych.</a:t>
            </a:r>
          </a:p>
          <a:p>
            <a:pPr marL="742950" lvl="1" indent="-285750">
              <a:lnSpc>
                <a:spcPct val="114000"/>
              </a:lnSpc>
              <a:buClr>
                <a:schemeClr val="accent1"/>
              </a:buClr>
              <a:buFont typeface="Wingdings" panose="05000000000000000000" pitchFamily="2" charset="2"/>
              <a:buChar char="§"/>
            </a:pPr>
            <a:r>
              <a:rPr lang="pl-PL" sz="1600" dirty="0"/>
              <a:t>dodatkowe elementy i rozwiązania z zakresu adaptacji do zmian klimatu, w szczególności poprzez zastosowanie błękitno-zielonej infrastruktury.</a:t>
            </a:r>
          </a:p>
          <a:p>
            <a:endParaRPr lang="pl-PL" dirty="0"/>
          </a:p>
          <a:p>
            <a:pPr lvl="1"/>
            <a:endParaRPr lang="pl-PL" sz="2000" dirty="0">
              <a:effectLst/>
              <a:ea typeface="Times New Roman" panose="02020603050405020304" pitchFamily="18" charset="0"/>
            </a:endParaRPr>
          </a:p>
        </p:txBody>
      </p:sp>
      <p:pic>
        <p:nvPicPr>
          <p:cNvPr id="10" name="Grafika 9" descr="Palec wskazujący w prawo">
            <a:extLst>
              <a:ext uri="{FF2B5EF4-FFF2-40B4-BE49-F238E27FC236}">
                <a16:creationId xmlns:a16="http://schemas.microsoft.com/office/drawing/2014/main" id="{60206430-5A65-4EF5-87A0-4774BCF6F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705" y="2365735"/>
            <a:ext cx="524091" cy="524091"/>
          </a:xfrm>
          <a:prstGeom prst="rect">
            <a:avLst/>
          </a:prstGeom>
        </p:spPr>
      </p:pic>
    </p:spTree>
    <p:extLst>
      <p:ext uri="{BB962C8B-B14F-4D97-AF65-F5344CB8AC3E}">
        <p14:creationId xmlns:p14="http://schemas.microsoft.com/office/powerpoint/2010/main" val="103255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1C6906F1-4040-499B-B0E1-5F82A9ADDBF4}"/>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A1D03979-1CB7-4191-8390-D483C7BA3221}"/>
              </a:ext>
            </a:extLst>
          </p:cNvPr>
          <p:cNvSpPr/>
          <p:nvPr/>
        </p:nvSpPr>
        <p:spPr>
          <a:xfrm>
            <a:off x="1889522" y="3779836"/>
            <a:ext cx="2664296" cy="144017"/>
          </a:xfrm>
          <a:prstGeom prst="rect">
            <a:avLst/>
          </a:prstGeom>
          <a:solidFill>
            <a:schemeClr val="accent2">
              <a:alpha val="17000"/>
            </a:schemeClr>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04840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179756"/>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185" y="395461"/>
            <a:ext cx="9721080" cy="5400174"/>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logiką interwencji Programu</a:t>
            </a:r>
            <a:endParaRPr lang="pl-PL" dirty="0">
              <a:latin typeface="+mn-lt"/>
            </a:endParaRPr>
          </a:p>
          <a:p>
            <a:pPr marL="0" indent="0">
              <a:buNone/>
            </a:pPr>
            <a:r>
              <a:rPr lang="pl-PL" dirty="0">
                <a:latin typeface="+mn-lt"/>
              </a:rPr>
              <a:t>W ramach niniejszego podrozdziału należy odnieść się do następujących kryteriów strategicznych dla Działania 2.12. Zrównoważona gospodarka wodna:</a:t>
            </a:r>
          </a:p>
          <a:p>
            <a:pPr marL="0" indent="0">
              <a:spcBef>
                <a:spcPts val="400"/>
              </a:spcBef>
              <a:buNone/>
            </a:pPr>
            <a:endParaRPr lang="pl-PL" sz="2200" b="1" dirty="0">
              <a:latin typeface="+mn-lt"/>
            </a:endParaRPr>
          </a:p>
        </p:txBody>
      </p:sp>
      <p:sp>
        <p:nvSpPr>
          <p:cNvPr id="7" name="Prostokąt 6">
            <a:extLst>
              <a:ext uri="{FF2B5EF4-FFF2-40B4-BE49-F238E27FC236}">
                <a16:creationId xmlns:a16="http://schemas.microsoft.com/office/drawing/2014/main" id="{193994FA-5967-4396-93C6-0B2FE638DE1B}"/>
              </a:ext>
            </a:extLst>
          </p:cNvPr>
          <p:cNvSpPr/>
          <p:nvPr/>
        </p:nvSpPr>
        <p:spPr>
          <a:xfrm>
            <a:off x="1350447" y="2004398"/>
            <a:ext cx="3541162" cy="400110"/>
          </a:xfrm>
          <a:prstGeom prst="rect">
            <a:avLst/>
          </a:prstGeom>
        </p:spPr>
        <p:txBody>
          <a:bodyPr wrap="none">
            <a:spAutoFit/>
          </a:bodyPr>
          <a:lstStyle/>
          <a:p>
            <a:r>
              <a:rPr lang="pl-PL" sz="2000" b="1" dirty="0"/>
              <a:t>1.4.5. Wartość dodana projektu</a:t>
            </a:r>
          </a:p>
        </p:txBody>
      </p:sp>
      <p:sp>
        <p:nvSpPr>
          <p:cNvPr id="3" name="Prostokąt 2">
            <a:extLst>
              <a:ext uri="{FF2B5EF4-FFF2-40B4-BE49-F238E27FC236}">
                <a16:creationId xmlns:a16="http://schemas.microsoft.com/office/drawing/2014/main" id="{75E185A6-26D9-452D-A725-D514D621B8F0}"/>
              </a:ext>
            </a:extLst>
          </p:cNvPr>
          <p:cNvSpPr/>
          <p:nvPr/>
        </p:nvSpPr>
        <p:spPr>
          <a:xfrm>
            <a:off x="1117276" y="2616010"/>
            <a:ext cx="8801433" cy="4014945"/>
          </a:xfrm>
          <a:prstGeom prst="rect">
            <a:avLst/>
          </a:prstGeom>
        </p:spPr>
        <p:txBody>
          <a:bodyPr wrap="square">
            <a:spAutoFit/>
          </a:bodyPr>
          <a:lstStyle/>
          <a:p>
            <a:r>
              <a:rPr lang="pl-PL" sz="1600" dirty="0"/>
              <a:t>Należy opisać:</a:t>
            </a:r>
          </a:p>
          <a:p>
            <a:pPr marL="285750" indent="-285750">
              <a:lnSpc>
                <a:spcPct val="114000"/>
              </a:lnSpc>
              <a:buClr>
                <a:schemeClr val="accent1"/>
              </a:buClr>
              <a:buFont typeface="Wingdings" panose="05000000000000000000" pitchFamily="2" charset="2"/>
              <a:buChar char="§"/>
            </a:pPr>
            <a:r>
              <a:rPr lang="pl-PL" sz="1600" dirty="0"/>
              <a:t>czy projekt złożony jest w ramach instrumentu </a:t>
            </a:r>
            <a:r>
              <a:rPr lang="pl-PL" sz="1600" dirty="0">
                <a:latin typeface="Calibri" panose="020F0502020204030204" pitchFamily="34" charset="0"/>
                <a:ea typeface="Calibri" panose="020F0502020204030204" pitchFamily="34" charset="0"/>
                <a:cs typeface="Times New Roman" panose="02020603050405020304" pitchFamily="18" charset="0"/>
              </a:rPr>
              <a:t>Zintegrowane Porozumienia Terytorialne</a:t>
            </a:r>
            <a:r>
              <a:rPr lang="pl-PL" sz="1600" dirty="0"/>
              <a:t>,</a:t>
            </a:r>
          </a:p>
          <a:p>
            <a:pPr marL="285750" indent="-285750">
              <a:lnSpc>
                <a:spcPct val="114000"/>
              </a:lnSpc>
              <a:buClr>
                <a:schemeClr val="accent1"/>
              </a:buClr>
              <a:buFont typeface="Wingdings" panose="05000000000000000000" pitchFamily="2" charset="2"/>
              <a:buChar char="§"/>
            </a:pPr>
            <a:r>
              <a:rPr lang="pl-PL" sz="1600" dirty="0"/>
              <a:t>czy projekt realizowany jest na wskazanych obszarach jednolitych części wód podziemnych: </a:t>
            </a:r>
            <a:r>
              <a:rPr lang="pl-PL" sz="1600" dirty="0" err="1"/>
              <a:t>JCWPd</a:t>
            </a:r>
            <a:r>
              <a:rPr lang="pl-PL" sz="1600" dirty="0"/>
              <a:t> 12, </a:t>
            </a:r>
            <a:r>
              <a:rPr lang="pl-PL" sz="1600" dirty="0" err="1"/>
              <a:t>JCWPd</a:t>
            </a:r>
            <a:r>
              <a:rPr lang="pl-PL" sz="1600" dirty="0"/>
              <a:t> 14, </a:t>
            </a:r>
            <a:r>
              <a:rPr lang="pl-PL" sz="1600" dirty="0" err="1"/>
              <a:t>JCWPd</a:t>
            </a:r>
            <a:r>
              <a:rPr lang="pl-PL" sz="1600" dirty="0"/>
              <a:t> 15, </a:t>
            </a:r>
            <a:r>
              <a:rPr lang="pl-PL" sz="1600" dirty="0" err="1"/>
              <a:t>JCWPd</a:t>
            </a:r>
            <a:r>
              <a:rPr lang="pl-PL" sz="1600" dirty="0"/>
              <a:t> 16, </a:t>
            </a:r>
            <a:r>
              <a:rPr lang="pl-PL" sz="1600" dirty="0" err="1"/>
              <a:t>JCWPd</a:t>
            </a:r>
            <a:r>
              <a:rPr lang="pl-PL" sz="1600" dirty="0"/>
              <a:t> 17, </a:t>
            </a:r>
            <a:r>
              <a:rPr lang="pl-PL" sz="1600" dirty="0" err="1"/>
              <a:t>JCWPd</a:t>
            </a:r>
            <a:r>
              <a:rPr lang="pl-PL" sz="1600" dirty="0"/>
              <a:t> 30</a:t>
            </a:r>
          </a:p>
          <a:p>
            <a:pPr marL="285750" indent="-285750">
              <a:lnSpc>
                <a:spcPct val="114000"/>
              </a:lnSpc>
              <a:buClr>
                <a:schemeClr val="accent1"/>
              </a:buClr>
              <a:buFont typeface="Wingdings" panose="05000000000000000000" pitchFamily="2" charset="2"/>
              <a:buChar char="§"/>
            </a:pPr>
            <a:r>
              <a:rPr lang="pl-PL" sz="1600" dirty="0"/>
              <a:t>czy projekt jest realizowany na obszarach zagrożonych w stopniu silnym lub ekstremalnym wystąpieniem zjawiska suszy hydrologicznej lub hydrogeologicznej</a:t>
            </a:r>
            <a:endParaRPr lang="pl-PL" sz="1600" b="1" dirty="0"/>
          </a:p>
          <a:p>
            <a:pPr marL="285750" indent="-285750">
              <a:lnSpc>
                <a:spcPct val="114000"/>
              </a:lnSpc>
              <a:buClr>
                <a:schemeClr val="accent1"/>
              </a:buClr>
              <a:buFont typeface="Wingdings" panose="05000000000000000000" pitchFamily="2" charset="2"/>
              <a:buChar char="§"/>
            </a:pPr>
            <a:r>
              <a:rPr lang="pl-PL" sz="1600" dirty="0"/>
              <a:t>w jaki sposób projekt wpisuje się w preferencję wskazaną w ramach Obszaru C </a:t>
            </a:r>
            <a:r>
              <a:rPr lang="pl-PL" sz="1600" b="1" dirty="0"/>
              <a:t>Wartość dodana</a:t>
            </a:r>
            <a:r>
              <a:rPr lang="pl-PL" sz="1600" dirty="0"/>
              <a:t>. Należy wskazać w jaki sposób projekt wpisuje się w zalecenia związane z realizacją zasady </a:t>
            </a:r>
            <a:r>
              <a:rPr lang="pl-PL" sz="1600" dirty="0" err="1"/>
              <a:t>DNSH</a:t>
            </a:r>
            <a:r>
              <a:rPr lang="pl-PL" sz="1600" dirty="0"/>
              <a:t> wskazane w „Analizie spełniania zasady </a:t>
            </a:r>
            <a:r>
              <a:rPr lang="pl-PL" sz="1600" dirty="0" err="1"/>
              <a:t>DNSH</a:t>
            </a:r>
            <a:r>
              <a:rPr lang="pl-PL" sz="1600" dirty="0"/>
              <a:t> dla projektu programu Fundusze Europejskie dla Pomorza 2021-2027”, w szczególności takie jak:</a:t>
            </a:r>
          </a:p>
          <a:p>
            <a:pPr marL="800102" lvl="1" indent="-342900">
              <a:lnSpc>
                <a:spcPct val="114000"/>
              </a:lnSpc>
              <a:buFont typeface="+mj-lt"/>
              <a:buAutoNum type="alphaLcPeriod"/>
            </a:pPr>
            <a:r>
              <a:rPr lang="pl-PL" sz="1600" dirty="0"/>
              <a:t>wykorzystanie rozwiązań/technologii mających na celu obniżenie energochłonności inwestycji, takich jak: energooszczędne urządzenia, energooszczędne oświetlenie,</a:t>
            </a:r>
          </a:p>
          <a:p>
            <a:pPr marL="800102" lvl="1" indent="-342900">
              <a:lnSpc>
                <a:spcPct val="114000"/>
              </a:lnSpc>
              <a:buFont typeface="+mj-lt"/>
              <a:buAutoNum type="alphaLcPeriod"/>
            </a:pPr>
            <a:r>
              <a:rPr lang="pl-PL" sz="1600" dirty="0"/>
              <a:t>ochrona istniejącej roślinności (zwłaszcza wysokiej)</a:t>
            </a:r>
            <a:endParaRPr lang="pl-PL" sz="1600" b="1" dirty="0"/>
          </a:p>
          <a:p>
            <a:pPr lvl="1"/>
            <a:endParaRPr lang="pl-PL" sz="2000" dirty="0"/>
          </a:p>
        </p:txBody>
      </p:sp>
      <p:pic>
        <p:nvPicPr>
          <p:cNvPr id="6146" name="Picture 2" descr="Added Value Icons - Free SVG &amp; PNG Added Value Images - Noun Project">
            <a:extLst>
              <a:ext uri="{FF2B5EF4-FFF2-40B4-BE49-F238E27FC236}">
                <a16:creationId xmlns:a16="http://schemas.microsoft.com/office/drawing/2014/main" id="{403AB154-1E47-42F3-AFBC-5CF58E618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24202">
            <a:off x="5090226" y="1486889"/>
            <a:ext cx="1251089" cy="1251089"/>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a 7" descr="Palec wskazujący w prawo">
            <a:extLst>
              <a:ext uri="{FF2B5EF4-FFF2-40B4-BE49-F238E27FC236}">
                <a16:creationId xmlns:a16="http://schemas.microsoft.com/office/drawing/2014/main" id="{8E87373F-D4E9-4DB2-A97B-1B36E51837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185" y="1942407"/>
            <a:ext cx="524091" cy="524091"/>
          </a:xfrm>
          <a:prstGeom prst="rect">
            <a:avLst/>
          </a:prstGeom>
        </p:spPr>
      </p:pic>
    </p:spTree>
    <p:extLst>
      <p:ext uri="{BB962C8B-B14F-4D97-AF65-F5344CB8AC3E}">
        <p14:creationId xmlns:p14="http://schemas.microsoft.com/office/powerpoint/2010/main" val="3333386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3" y="30593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621488" y="629806"/>
            <a:ext cx="9721080" cy="5400174"/>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zasadami horyzontalnymi</a:t>
            </a:r>
          </a:p>
          <a:p>
            <a:pPr marL="0" indent="0">
              <a:spcBef>
                <a:spcPts val="400"/>
              </a:spcBef>
              <a:buNone/>
            </a:pPr>
            <a:endParaRPr lang="pl-PL" dirty="0">
              <a:latin typeface="+mn-lt"/>
            </a:endParaRPr>
          </a:p>
          <a:p>
            <a:pPr marL="0" indent="0">
              <a:spcBef>
                <a:spcPts val="400"/>
              </a:spcBef>
              <a:buNone/>
            </a:pPr>
            <a:endParaRPr lang="pl-PL" sz="2200" b="1" dirty="0">
              <a:latin typeface="+mn-lt"/>
            </a:endParaRPr>
          </a:p>
        </p:txBody>
      </p:sp>
      <p:sp>
        <p:nvSpPr>
          <p:cNvPr id="2" name="Prostokąt 1">
            <a:extLst>
              <a:ext uri="{FF2B5EF4-FFF2-40B4-BE49-F238E27FC236}">
                <a16:creationId xmlns:a16="http://schemas.microsoft.com/office/drawing/2014/main" id="{7EFC06E9-6C3B-4F8B-AECA-9922448485EA}"/>
              </a:ext>
            </a:extLst>
          </p:cNvPr>
          <p:cNvSpPr/>
          <p:nvPr/>
        </p:nvSpPr>
        <p:spPr>
          <a:xfrm>
            <a:off x="992111" y="1874401"/>
            <a:ext cx="8640380" cy="3234860"/>
          </a:xfrm>
          <a:prstGeom prst="rect">
            <a:avLst/>
          </a:prstGeom>
        </p:spPr>
        <p:txBody>
          <a:bodyPr wrap="square">
            <a:spAutoFit/>
          </a:bodyPr>
          <a:lstStyle/>
          <a:p>
            <a:r>
              <a:rPr lang="pl-PL" dirty="0"/>
              <a:t>W powyższym podrozdziale należy odnieść się do następujących zagadnień:</a:t>
            </a:r>
          </a:p>
          <a:p>
            <a:endParaRPr lang="pl-PL" dirty="0"/>
          </a:p>
          <a:p>
            <a:r>
              <a:rPr lang="pl-PL" b="1" dirty="0"/>
              <a:t>W JAKI SPOSÓB </a:t>
            </a:r>
            <a:r>
              <a:rPr lang="pl-PL" dirty="0"/>
              <a:t>PROJEKT JEST ZGODNY:</a:t>
            </a:r>
          </a:p>
          <a:p>
            <a:endParaRPr lang="pl-PL" dirty="0"/>
          </a:p>
          <a:p>
            <a:pPr marL="285750" indent="-285750">
              <a:lnSpc>
                <a:spcPct val="150000"/>
              </a:lnSpc>
              <a:buClr>
                <a:schemeClr val="accent1"/>
              </a:buClr>
              <a:buFont typeface="Arial" panose="020B0604020202020204" pitchFamily="34" charset="0"/>
              <a:buChar char="•"/>
            </a:pPr>
            <a:r>
              <a:rPr lang="pl-PL" dirty="0"/>
              <a:t>z zasadą równości szans i niedyskryminacji, w tym dostępności dla osób z niepełnosprawnościami</a:t>
            </a:r>
          </a:p>
          <a:p>
            <a:pPr marL="285750" indent="-285750">
              <a:lnSpc>
                <a:spcPct val="150000"/>
              </a:lnSpc>
              <a:buClr>
                <a:schemeClr val="accent1"/>
              </a:buClr>
              <a:buFont typeface="Arial" panose="020B0604020202020204" pitchFamily="34" charset="0"/>
              <a:buChar char="•"/>
            </a:pPr>
            <a:r>
              <a:rPr lang="pl-PL" dirty="0"/>
              <a:t>z zasadą równości kobiet i mężczyzn</a:t>
            </a:r>
          </a:p>
          <a:p>
            <a:pPr marL="285750" indent="-285750">
              <a:lnSpc>
                <a:spcPct val="150000"/>
              </a:lnSpc>
              <a:buClr>
                <a:schemeClr val="accent1"/>
              </a:buClr>
              <a:buFont typeface="Arial" panose="020B0604020202020204" pitchFamily="34" charset="0"/>
              <a:buChar char="•"/>
            </a:pPr>
            <a:r>
              <a:rPr lang="pl-PL" dirty="0"/>
              <a:t>z Kartą Praw Podstawowych Unii Europejskiej</a:t>
            </a:r>
          </a:p>
          <a:p>
            <a:pPr marL="285750" indent="-285750">
              <a:lnSpc>
                <a:spcPct val="150000"/>
              </a:lnSpc>
              <a:buClr>
                <a:schemeClr val="accent1"/>
              </a:buClr>
              <a:buFont typeface="Arial" panose="020B0604020202020204" pitchFamily="34" charset="0"/>
              <a:buChar char="•"/>
            </a:pPr>
            <a:r>
              <a:rPr lang="pl-PL" dirty="0"/>
              <a:t>z Konwencją o Prawach Osób Niepełnosprawnych</a:t>
            </a:r>
          </a:p>
        </p:txBody>
      </p:sp>
      <p:pic>
        <p:nvPicPr>
          <p:cNvPr id="7170" name="Picture 2" descr="Gender equality symbol isolated on white background. Men and women equal  concept icon. Female and male sex icon. Women and men should always have  equal. Vector illustration. 35207322 Vector Art at Vecteezy">
            <a:extLst>
              <a:ext uri="{FF2B5EF4-FFF2-40B4-BE49-F238E27FC236}">
                <a16:creationId xmlns:a16="http://schemas.microsoft.com/office/drawing/2014/main" id="{6067CE0C-73DA-4EA7-8979-F118D397C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130" y="4520713"/>
            <a:ext cx="1915903" cy="191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14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3" y="30593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621488" y="539903"/>
            <a:ext cx="9721080" cy="5400174"/>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zasadami horyzontalnymi</a:t>
            </a:r>
          </a:p>
          <a:p>
            <a:pPr marL="0" indent="0">
              <a:spcBef>
                <a:spcPts val="400"/>
              </a:spcBef>
              <a:buNone/>
            </a:pPr>
            <a:endParaRPr lang="pl-PL" dirty="0">
              <a:latin typeface="+mn-lt"/>
            </a:endParaRPr>
          </a:p>
          <a:p>
            <a:pPr marL="0" indent="0">
              <a:spcBef>
                <a:spcPts val="400"/>
              </a:spcBef>
              <a:buNone/>
            </a:pPr>
            <a:endParaRPr lang="pl-PL" sz="2200" b="1" dirty="0">
              <a:latin typeface="+mn-lt"/>
            </a:endParaRPr>
          </a:p>
        </p:txBody>
      </p:sp>
      <p:pic>
        <p:nvPicPr>
          <p:cNvPr id="7" name="Obraz 6">
            <a:extLst>
              <a:ext uri="{FF2B5EF4-FFF2-40B4-BE49-F238E27FC236}">
                <a16:creationId xmlns:a16="http://schemas.microsoft.com/office/drawing/2014/main" id="{B9DFF9E1-6EE1-4671-AC53-694B00792248}"/>
              </a:ext>
            </a:extLst>
          </p:cNvPr>
          <p:cNvPicPr>
            <a:picLocks noChangeAspect="1"/>
          </p:cNvPicPr>
          <p:nvPr/>
        </p:nvPicPr>
        <p:blipFill rotWithShape="1">
          <a:blip r:embed="rId2">
            <a:extLst>
              <a:ext uri="{28A0092B-C50C-407E-A947-70E740481C1C}">
                <a14:useLocalDpi xmlns:a14="http://schemas.microsoft.com/office/drawing/2010/main" val="0"/>
              </a:ext>
            </a:extLst>
          </a:blip>
          <a:srcRect l="6961" t="7139" r="8420" b="7141"/>
          <a:stretch/>
        </p:blipFill>
        <p:spPr>
          <a:xfrm>
            <a:off x="0" y="1383375"/>
            <a:ext cx="10691813" cy="5724050"/>
          </a:xfrm>
          <a:prstGeom prst="rect">
            <a:avLst/>
          </a:prstGeom>
        </p:spPr>
      </p:pic>
      <p:sp>
        <p:nvSpPr>
          <p:cNvPr id="8" name="Prostokąt 7">
            <a:extLst>
              <a:ext uri="{FF2B5EF4-FFF2-40B4-BE49-F238E27FC236}">
                <a16:creationId xmlns:a16="http://schemas.microsoft.com/office/drawing/2014/main" id="{A80F3839-5241-4EBB-90FD-6E1567F00C42}"/>
              </a:ext>
            </a:extLst>
          </p:cNvPr>
          <p:cNvSpPr/>
          <p:nvPr/>
        </p:nvSpPr>
        <p:spPr>
          <a:xfrm>
            <a:off x="845241" y="1529695"/>
            <a:ext cx="9497327" cy="5381858"/>
          </a:xfrm>
          <a:prstGeom prst="rect">
            <a:avLst/>
          </a:prstGeom>
        </p:spPr>
        <p:txBody>
          <a:bodyPr wrap="square">
            <a:spAutoFit/>
          </a:bodyPr>
          <a:lstStyle/>
          <a:p>
            <a:pPr marL="285750" indent="-285750">
              <a:lnSpc>
                <a:spcPts val="2300"/>
              </a:lnSpc>
              <a:buFont typeface="Wingdings" panose="05000000000000000000" pitchFamily="2" charset="2"/>
              <a:buChar char="ü"/>
            </a:pPr>
            <a:r>
              <a:rPr lang="pl-PL" sz="1600" b="1" dirty="0">
                <a:solidFill>
                  <a:srgbClr val="000000"/>
                </a:solidFill>
                <a:latin typeface="Calibri" panose="020F0502020204030204" pitchFamily="34" charset="0"/>
                <a:ea typeface="Times New Roman" panose="02020603050405020304" pitchFamily="18" charset="0"/>
              </a:rPr>
              <a:t>Projekt powinien opierać się na  projektowaniu uniwersalnym</a:t>
            </a:r>
            <a:r>
              <a:rPr lang="pl-PL" sz="1600" dirty="0">
                <a:solidFill>
                  <a:srgbClr val="000000"/>
                </a:solidFill>
                <a:latin typeface="Calibri" panose="020F0502020204030204" pitchFamily="34" charset="0"/>
                <a:ea typeface="Times New Roman" panose="02020603050405020304" pitchFamily="18" charset="0"/>
              </a:rPr>
              <a:t>, </a:t>
            </a:r>
            <a:r>
              <a:rPr lang="pl-PL" sz="1600" dirty="0">
                <a:latin typeface="Calibri" panose="020F0502020204030204" pitchFamily="34" charset="0"/>
                <a:ea typeface="Times New Roman" panose="02020603050405020304" pitchFamily="18" charset="0"/>
              </a:rPr>
              <a:t> zarówno w zakresie dostępności architektonicznej, cyfrowej i informacyjno-komunikacyjnej, </a:t>
            </a:r>
            <a:r>
              <a:rPr lang="pl-PL" sz="1600" b="1" dirty="0">
                <a:latin typeface="Calibri" panose="020F0502020204030204" pitchFamily="34" charset="0"/>
                <a:ea typeface="Times New Roman" panose="02020603050405020304" pitchFamily="18" charset="0"/>
              </a:rPr>
              <a:t>uwzględniając standardy dostępności dla polityki spójności 2021-2027</a:t>
            </a:r>
            <a:r>
              <a:rPr lang="pl-PL" sz="1600" dirty="0">
                <a:latin typeface="Calibri" panose="020F0502020204030204" pitchFamily="34" charset="0"/>
                <a:ea typeface="Times New Roman" panose="02020603050405020304" pitchFamily="18" charset="0"/>
              </a:rPr>
              <a:t>, przy jednoczesnym poszanowaniu środowiska naturalnego. </a:t>
            </a:r>
          </a:p>
          <a:p>
            <a:pPr marL="285750" indent="-285750">
              <a:lnSpc>
                <a:spcPts val="23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rPr>
              <a:t>W projekcie powinny być podjęte działania zapewniające równości szans kobiet i mężczyzn, </a:t>
            </a:r>
            <a:r>
              <a:rPr lang="pl-PL" sz="1600" b="1" dirty="0">
                <a:latin typeface="Calibri" panose="020F0502020204030204" pitchFamily="34" charset="0"/>
                <a:ea typeface="Times New Roman" panose="02020603050405020304" pitchFamily="18" charset="0"/>
              </a:rPr>
              <a:t>co w praktyce może oznaczać</a:t>
            </a:r>
            <a:r>
              <a:rPr lang="pl-PL" sz="1600" dirty="0">
                <a:latin typeface="Calibri" panose="020F0502020204030204" pitchFamily="34" charset="0"/>
                <a:ea typeface="Times New Roman" panose="02020603050405020304" pitchFamily="18" charset="0"/>
              </a:rPr>
              <a:t> zapewnienie kobietom i mężczyznom </a:t>
            </a:r>
            <a:r>
              <a:rPr lang="pl-PL" sz="1600" b="1" dirty="0">
                <a:latin typeface="Calibri" panose="020F0502020204030204" pitchFamily="34" charset="0"/>
                <a:ea typeface="Times New Roman" panose="02020603050405020304" pitchFamily="18" charset="0"/>
              </a:rPr>
              <a:t>możliwości korzystania na równych zasadach z produktów i usług przedmiotowego projektu</a:t>
            </a:r>
            <a:r>
              <a:rPr lang="pl-PL" sz="1600" dirty="0">
                <a:latin typeface="Calibri" panose="020F0502020204030204" pitchFamily="34" charset="0"/>
                <a:ea typeface="Times New Roman" panose="02020603050405020304" pitchFamily="18" charset="0"/>
              </a:rPr>
              <a:t>. Kobiety i mężczyźni, osoby o różnych poglądach politycznych, wyznaniach, osoby z niepełnosprawnościami powinny mieć </a:t>
            </a:r>
            <a:r>
              <a:rPr lang="pl-PL" sz="1600" b="1" dirty="0">
                <a:latin typeface="Calibri" panose="020F0502020204030204" pitchFamily="34" charset="0"/>
                <a:ea typeface="Times New Roman" panose="02020603050405020304" pitchFamily="18" charset="0"/>
              </a:rPr>
              <a:t>równy dostęp do przedmiotu projektu</a:t>
            </a:r>
            <a:r>
              <a:rPr lang="pl-PL" sz="1600" dirty="0">
                <a:latin typeface="Calibri" panose="020F0502020204030204" pitchFamily="34" charset="0"/>
                <a:ea typeface="Times New Roman" panose="02020603050405020304" pitchFamily="18" charset="0"/>
              </a:rPr>
              <a:t>, a także możliwość równego udziału w projekcie, zarówno na etapie jego realizacji jak i eksploatacji. Równość ta może być zapewniona poprzez  </a:t>
            </a:r>
            <a:r>
              <a:rPr lang="pl-PL" sz="1600" b="1" dirty="0">
                <a:latin typeface="Calibri" panose="020F0502020204030204" pitchFamily="34" charset="0"/>
                <a:ea typeface="TimesNewRomanPSMT"/>
              </a:rPr>
              <a:t>dbałość o wyrównywanie szans w zatrudnieniu, wysokości wynagrodzeń i emerytur, promowanie godzenia życia zawodowego i prywatnego, stosowanie rozwiązań architektonicznych</a:t>
            </a:r>
            <a:r>
              <a:rPr lang="pl-PL" sz="1600" dirty="0">
                <a:latin typeface="Calibri" panose="020F0502020204030204" pitchFamily="34" charset="0"/>
                <a:ea typeface="TimesNewRomanPSMT"/>
              </a:rPr>
              <a:t>, zapewniających dostęp szerokiej grupie odbiorców, itp. a także poprzez działania zmierzające do ochrony środowiska naturalnego. </a:t>
            </a:r>
          </a:p>
          <a:p>
            <a:pPr marL="285750" indent="-285750">
              <a:lnSpc>
                <a:spcPts val="2300"/>
              </a:lnSpc>
              <a:buFont typeface="Wingdings" panose="05000000000000000000" pitchFamily="2" charset="2"/>
              <a:buChar char="ü"/>
            </a:pPr>
            <a:r>
              <a:rPr lang="pl-PL" sz="1600" dirty="0">
                <a:latin typeface="Calibri" panose="020F0502020204030204" pitchFamily="34" charset="0"/>
                <a:ea typeface="TimesNewRomanPSMT"/>
              </a:rPr>
              <a:t>W projekcie powinien być zapewniony </a:t>
            </a:r>
            <a:r>
              <a:rPr lang="pl-PL" sz="1600" b="1" dirty="0"/>
              <a:t>dostępu do usług </a:t>
            </a:r>
            <a:r>
              <a:rPr lang="pl-PL" sz="1600" dirty="0"/>
              <a:t>świadczonych w ogólnym systemie gospodarczym </a:t>
            </a:r>
            <a:r>
              <a:rPr lang="pl-PL" sz="1600" b="1" dirty="0"/>
              <a:t>dla szerokiej grupy odbiorców przy jednoczesnym zapewnieniu ochrony środowiska i zrównoważonego rozwoju.</a:t>
            </a:r>
            <a:endParaRPr lang="pl-PL" sz="1600" b="1" dirty="0">
              <a:latin typeface="Calibri" panose="020F0502020204030204" pitchFamily="34" charset="0"/>
              <a:ea typeface="TimesNewRomanPSMT"/>
            </a:endParaRPr>
          </a:p>
          <a:p>
            <a:pPr marL="285750" indent="-285750">
              <a:lnSpc>
                <a:spcPts val="2300"/>
              </a:lnSpc>
              <a:buFont typeface="Wingdings" panose="05000000000000000000" pitchFamily="2" charset="2"/>
              <a:buChar char="ü"/>
            </a:pPr>
            <a:r>
              <a:rPr lang="pl-PL" sz="1600" dirty="0">
                <a:latin typeface="Calibri" panose="020F0502020204030204" pitchFamily="34" charset="0"/>
                <a:ea typeface="TimesNewRomanPSMT"/>
              </a:rPr>
              <a:t>W projekcie należy </a:t>
            </a:r>
            <a:r>
              <a:rPr lang="pl-PL" sz="1600" b="1" dirty="0">
                <a:latin typeface="Calibri" panose="020F0502020204030204" pitchFamily="34" charset="0"/>
                <a:ea typeface="TimesNewRomanPSMT"/>
              </a:rPr>
              <a:t>podać</a:t>
            </a:r>
            <a:r>
              <a:rPr lang="pl-PL" sz="1600" dirty="0">
                <a:latin typeface="Calibri" panose="020F0502020204030204" pitchFamily="34" charset="0"/>
                <a:ea typeface="TimesNewRomanPSMT"/>
              </a:rPr>
              <a:t> </a:t>
            </a:r>
            <a:r>
              <a:rPr lang="pl-PL" sz="1600" b="1" dirty="0">
                <a:latin typeface="Calibri" panose="020F0502020204030204" pitchFamily="34" charset="0"/>
                <a:ea typeface="TimesNewRomanPSMT"/>
              </a:rPr>
              <a:t>konkretne przykłady rozwiązań</a:t>
            </a:r>
            <a:r>
              <a:rPr lang="pl-PL" sz="1600" dirty="0">
                <a:latin typeface="Calibri" panose="020F0502020204030204" pitchFamily="34" charset="0"/>
                <a:ea typeface="TimesNewRomanPSMT"/>
              </a:rPr>
              <a:t> świadczących o spełnieniu wszystkich wymaganych zasad.</a:t>
            </a:r>
          </a:p>
          <a:p>
            <a:pPr marL="285750" indent="-285750">
              <a:lnSpc>
                <a:spcPts val="2300"/>
              </a:lnSpc>
              <a:buFont typeface="Wingdings" panose="05000000000000000000" pitchFamily="2" charset="2"/>
              <a:buChar char="ü"/>
            </a:pPr>
            <a:r>
              <a:rPr lang="pl-PL" sz="1600" dirty="0">
                <a:latin typeface="Calibri" panose="020F0502020204030204" pitchFamily="34" charset="0"/>
              </a:rPr>
              <a:t>W projekcie należy pamiętać o </a:t>
            </a:r>
            <a:r>
              <a:rPr lang="pl-PL" sz="1600" b="1" dirty="0">
                <a:latin typeface="Calibri" panose="020F0502020204030204" pitchFamily="34" charset="0"/>
              </a:rPr>
              <a:t>osobach z niepełnosprawnościami.</a:t>
            </a:r>
            <a:endParaRPr lang="pl-PL" sz="1600" b="1" dirty="0"/>
          </a:p>
        </p:txBody>
      </p:sp>
    </p:spTree>
    <p:extLst>
      <p:ext uri="{BB962C8B-B14F-4D97-AF65-F5344CB8AC3E}">
        <p14:creationId xmlns:p14="http://schemas.microsoft.com/office/powerpoint/2010/main" val="3154805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dirty="0">
                <a:latin typeface="+mn-lt"/>
              </a:rPr>
              <a:t>2. Dokumenty dotyczące oddziaływania projektu na środowisko</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773207" y="2555701"/>
            <a:ext cx="9145015" cy="5053846"/>
          </a:xfrm>
        </p:spPr>
        <p:txBody>
          <a:bodyPr>
            <a:noAutofit/>
          </a:bodyPr>
          <a:lstStyle/>
          <a:p>
            <a:pPr lvl="0">
              <a:lnSpc>
                <a:spcPct val="160000"/>
              </a:lnSpc>
              <a:spcBef>
                <a:spcPts val="600"/>
              </a:spcBef>
              <a:spcAft>
                <a:spcPts val="600"/>
              </a:spcAft>
              <a:buFont typeface="Arial" panose="020B0604020202020204" pitchFamily="34" charset="0"/>
              <a:buChar char="•"/>
            </a:pPr>
            <a:r>
              <a:rPr lang="pl-PL" dirty="0">
                <a:latin typeface="+mn-lt"/>
              </a:rPr>
              <a:t>Załącznik 2.1  Informacja o wpływie projektu na środowisko;</a:t>
            </a:r>
          </a:p>
          <a:p>
            <a:pPr lvl="0">
              <a:lnSpc>
                <a:spcPct val="160000"/>
              </a:lnSpc>
              <a:spcBef>
                <a:spcPts val="600"/>
              </a:spcBef>
              <a:spcAft>
                <a:spcPts val="600"/>
              </a:spcAft>
              <a:buFont typeface="Arial" panose="020B0604020202020204" pitchFamily="34" charset="0"/>
              <a:buChar char="•"/>
            </a:pPr>
            <a:r>
              <a:rPr lang="pl-PL" dirty="0">
                <a:latin typeface="+mn-lt"/>
              </a:rPr>
              <a:t>Załącznik 2.2. Dokumenty z procedury oceny oddziaływania na środowisko;</a:t>
            </a:r>
          </a:p>
          <a:p>
            <a:pPr>
              <a:lnSpc>
                <a:spcPct val="114000"/>
              </a:lnSpc>
              <a:spcBef>
                <a:spcPts val="0"/>
              </a:spcBef>
              <a:buFont typeface="Arial" panose="020B0604020202020204" pitchFamily="34" charset="0"/>
              <a:buChar char="•"/>
            </a:pPr>
            <a:r>
              <a:rPr lang="pl-PL" dirty="0">
                <a:latin typeface="+mn-lt"/>
              </a:rPr>
              <a:t>Załącznik 2.3. Zaświadczenie organu odpowiedzialnego za monitorowanie obszarów Natura 2000 wraz z mapą wskazującą lokalizację (zadania) projektu i najbliższe obszary sieci Natura 2000 plus kompletny wniosek (formularz i informację o przedsięwzięciu), na podstawie którego uzyskano zaświadczenie Natura 2000.</a:t>
            </a:r>
          </a:p>
          <a:p>
            <a:pPr marL="0" indent="0">
              <a:lnSpc>
                <a:spcPct val="160000"/>
              </a:lnSpc>
              <a:spcAft>
                <a:spcPts val="1200"/>
              </a:spcAft>
              <a:buNone/>
            </a:pPr>
            <a:endParaRPr lang="pl-PL" sz="2200" dirty="0">
              <a:latin typeface="+mn-lt"/>
            </a:endParaRPr>
          </a:p>
        </p:txBody>
      </p:sp>
    </p:spTree>
    <p:extLst>
      <p:ext uri="{BB962C8B-B14F-4D97-AF65-F5344CB8AC3E}">
        <p14:creationId xmlns:p14="http://schemas.microsoft.com/office/powerpoint/2010/main" val="4044685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251445"/>
            <a:ext cx="8640381" cy="1080001"/>
          </a:xfrm>
        </p:spPr>
        <p:txBody>
          <a:bodyPr/>
          <a:lstStyle/>
          <a:p>
            <a:pPr algn="ctr"/>
            <a:r>
              <a:rPr lang="pl-PL" dirty="0">
                <a:latin typeface="+mn-lt"/>
              </a:rPr>
              <a:t>3. Dokumenty dotyczące zakresu rzeczowego realizacji inwestycji</a:t>
            </a:r>
          </a:p>
        </p:txBody>
      </p:sp>
      <p:sp>
        <p:nvSpPr>
          <p:cNvPr id="3" name="Prostokąt 2">
            <a:extLst>
              <a:ext uri="{FF2B5EF4-FFF2-40B4-BE49-F238E27FC236}">
                <a16:creationId xmlns:a16="http://schemas.microsoft.com/office/drawing/2014/main" id="{F38A71D1-AFB9-4E2E-B465-53C8A0924CD1}"/>
              </a:ext>
            </a:extLst>
          </p:cNvPr>
          <p:cNvSpPr/>
          <p:nvPr/>
        </p:nvSpPr>
        <p:spPr>
          <a:xfrm>
            <a:off x="596365" y="3907596"/>
            <a:ext cx="9649072" cy="1785104"/>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id="{84BB91E0-9214-4848-AFED-61ED456530F8}"/>
              </a:ext>
            </a:extLst>
          </p:cNvPr>
          <p:cNvSpPr/>
          <p:nvPr/>
        </p:nvSpPr>
        <p:spPr>
          <a:xfrm>
            <a:off x="596365" y="1691605"/>
            <a:ext cx="9649072" cy="4001095"/>
          </a:xfrm>
          <a:prstGeom prst="rect">
            <a:avLst/>
          </a:prstGeom>
        </p:spPr>
        <p:txBody>
          <a:bodyPr wrap="square">
            <a:spAutoFit/>
          </a:bodyPr>
          <a:lstStyle/>
          <a:p>
            <a:pPr marL="285750" indent="-285750">
              <a:spcBef>
                <a:spcPts val="600"/>
              </a:spcBef>
              <a:spcAft>
                <a:spcPts val="600"/>
              </a:spcAft>
              <a:buClr>
                <a:schemeClr val="accent1"/>
              </a:buClr>
              <a:buFont typeface="Arial" panose="020B0604020202020204" pitchFamily="34" charset="0"/>
              <a:buChar char="•"/>
            </a:pPr>
            <a:r>
              <a:rPr lang="pl-PL" b="1" dirty="0"/>
              <a:t>Pozwolenie na budowę</a:t>
            </a:r>
            <a:r>
              <a:rPr lang="pl-PL" dirty="0"/>
              <a:t> należy dostarczyć w przypadku, gdy zamierzenie inwestycyjne wymaga uzyskania takiego pozwolenia zgodnie z ustawą z dnia 7 lipca 1994 r. Prawo budowlane.</a:t>
            </a:r>
          </a:p>
          <a:p>
            <a:pPr marL="285750" indent="-285750">
              <a:spcBef>
                <a:spcPts val="600"/>
              </a:spcBef>
              <a:spcAft>
                <a:spcPts val="600"/>
              </a:spcAft>
              <a:buClr>
                <a:schemeClr val="accent1"/>
              </a:buClr>
              <a:buFont typeface="Arial" panose="020B0604020202020204" pitchFamily="34" charset="0"/>
              <a:buChar char="•"/>
            </a:pPr>
            <a:r>
              <a:rPr lang="pl-PL" b="1" dirty="0"/>
              <a:t>Zgłoszenie zamiaru wykonywania robót budowlanych niewymagających pozwolenia na budowę</a:t>
            </a:r>
            <a:r>
              <a:rPr lang="pl-PL" dirty="0"/>
              <a:t> należy dostarczyć w przypadku, gdy zamierzenie inwestycyjne nie wymaga uzyskania pozwolenia na budowę zgodnie z ustawą z dnia 7 lipca 1994 r. Prawo budowlane oraz przeprowadzenia zgodnie z art. 59 ustawy </a:t>
            </a:r>
            <a:r>
              <a:rPr lang="pl-PL" dirty="0" err="1"/>
              <a:t>OOŚ</a:t>
            </a:r>
            <a:r>
              <a:rPr lang="pl-PL" dirty="0"/>
              <a:t> oceny oddziaływania na środowisko i/lub oceny oddziaływania na obszar Natura 2000.</a:t>
            </a:r>
          </a:p>
          <a:p>
            <a:pPr>
              <a:spcBef>
                <a:spcPts val="600"/>
              </a:spcBef>
              <a:spcAft>
                <a:spcPts val="600"/>
              </a:spcAft>
            </a:pPr>
            <a:r>
              <a:rPr lang="pl-PL" dirty="0">
                <a:ea typeface="Times New Roman" panose="02020603050405020304" pitchFamily="18" charset="0"/>
              </a:rPr>
              <a:t>Ponadto w ramach naboru dla Działania 2.12 Zrównoważona gospodarka wodna </a:t>
            </a:r>
            <a:r>
              <a:rPr lang="pl-PL" b="1" dirty="0">
                <a:ea typeface="Times New Roman" panose="02020603050405020304" pitchFamily="18" charset="0"/>
              </a:rPr>
              <a:t>nie dopuszcza się</a:t>
            </a:r>
            <a:r>
              <a:rPr lang="pl-PL" dirty="0">
                <a:ea typeface="Times New Roman" panose="02020603050405020304" pitchFamily="18" charset="0"/>
              </a:rPr>
              <a:t> </a:t>
            </a:r>
            <a:r>
              <a:rPr lang="pl-PL" b="1" dirty="0">
                <a:ea typeface="Times New Roman" panose="02020603050405020304" pitchFamily="18" charset="0"/>
              </a:rPr>
              <a:t>składania</a:t>
            </a:r>
            <a:r>
              <a:rPr lang="pl-PL" dirty="0">
                <a:ea typeface="Times New Roman" panose="02020603050405020304" pitchFamily="18" charset="0"/>
              </a:rPr>
              <a:t> </a:t>
            </a:r>
            <a:r>
              <a:rPr lang="pl-PL" b="1" dirty="0">
                <a:ea typeface="Times New Roman" panose="02020603050405020304" pitchFamily="18" charset="0"/>
              </a:rPr>
              <a:t>projektów realizowanych w trybie</a:t>
            </a:r>
            <a:r>
              <a:rPr lang="pl-PL" dirty="0">
                <a:ea typeface="Times New Roman" panose="02020603050405020304" pitchFamily="18" charset="0"/>
              </a:rPr>
              <a:t> </a:t>
            </a:r>
            <a:r>
              <a:rPr lang="pl-PL" b="1" dirty="0">
                <a:ea typeface="Times New Roman" panose="02020603050405020304" pitchFamily="18" charset="0"/>
              </a:rPr>
              <a:t>„zaprojektuj i wybuduj”</a:t>
            </a:r>
            <a:r>
              <a:rPr lang="pl-PL" dirty="0">
                <a:ea typeface="Times New Roman" panose="02020603050405020304" pitchFamily="18" charset="0"/>
              </a:rPr>
              <a:t>, tj. w oparciu o program funkcjonalno-użytkowy sporządzony zgodnie z Rozporządzeniem Ministra Rozwoju Technologii z dnia 20 grudnia 2021 r. w sprawie szczegółowego zakresu i formy dokumentacji projektowej, specyfikacji technicznych wykonania i odbioru robót budowlanych oraz programu funkcjonalno-użytkowego.</a:t>
            </a:r>
            <a:r>
              <a:rPr lang="pl-PL" dirty="0"/>
              <a:t> </a:t>
            </a:r>
            <a:r>
              <a:rPr lang="pl-PL" dirty="0">
                <a:ea typeface="Times New Roman" panose="02020603050405020304" pitchFamily="18" charset="0"/>
              </a:rPr>
              <a:t>w przypadku konieczności uzyskania ZRID wystarczy dołączyć wniosek o jego wydanie.</a:t>
            </a:r>
            <a:endParaRPr lang="pl-PL" dirty="0">
              <a:effectLst/>
              <a:ea typeface="Times New Roman" panose="02020603050405020304" pitchFamily="18" charset="0"/>
            </a:endParaRPr>
          </a:p>
        </p:txBody>
      </p:sp>
    </p:spTree>
    <p:extLst>
      <p:ext uri="{BB962C8B-B14F-4D97-AF65-F5344CB8AC3E}">
        <p14:creationId xmlns:p14="http://schemas.microsoft.com/office/powerpoint/2010/main" val="399245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3" y="395461"/>
            <a:ext cx="8640381" cy="1080001"/>
          </a:xfrm>
        </p:spPr>
        <p:txBody>
          <a:bodyPr/>
          <a:lstStyle/>
          <a:p>
            <a:pPr algn="ctr"/>
            <a:r>
              <a:rPr lang="pl-PL" dirty="0">
                <a:latin typeface="+mn-lt"/>
              </a:rPr>
              <a:t>4. Dokumenty poświadczające zaangażowanie partnerów w realizację projektu</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21370" y="1331565"/>
            <a:ext cx="9793088" cy="5477017"/>
          </a:xfrm>
        </p:spPr>
        <p:txBody>
          <a:bodyPr>
            <a:noAutofit/>
          </a:bodyPr>
          <a:lstStyle/>
          <a:p>
            <a:pPr marL="540000" indent="-457200">
              <a:lnSpc>
                <a:spcPct val="150000"/>
              </a:lnSpc>
              <a:spcBef>
                <a:spcPts val="0"/>
              </a:spcBef>
              <a:buFont typeface="Arial" panose="020B0604020202020204" pitchFamily="34" charset="0"/>
              <a:buChar char="•"/>
            </a:pPr>
            <a:r>
              <a:rPr lang="pl-PL" sz="2200" dirty="0">
                <a:latin typeface="Calibri" panose="020F0502020204030204" pitchFamily="34" charset="0"/>
                <a:cs typeface="Calibri" panose="020F0502020204030204" pitchFamily="34" charset="0"/>
              </a:rPr>
              <a:t> </a:t>
            </a:r>
            <a:r>
              <a:rPr lang="pl-PL" sz="2000" b="1" dirty="0">
                <a:latin typeface="Calibri" panose="020F0502020204030204" pitchFamily="34" charset="0"/>
                <a:cs typeface="Calibri" panose="020F0502020204030204" pitchFamily="34" charset="0"/>
              </a:rPr>
              <a:t>Partnerem w projekcie może być wyłącznie podmiot wymieniony w Działaniu SZOP;</a:t>
            </a:r>
          </a:p>
          <a:p>
            <a:pPr marL="540000" indent="-457200">
              <a:lnSpc>
                <a:spcPct val="150000"/>
              </a:lnSpc>
              <a:spcBef>
                <a:spcPts val="0"/>
              </a:spcBef>
              <a:buFont typeface="Arial" panose="020B0604020202020204" pitchFamily="34" charset="0"/>
              <a:buChar char="•"/>
            </a:pPr>
            <a:r>
              <a:rPr lang="pl-PL" sz="2000" dirty="0">
                <a:latin typeface="Calibri" panose="020F0502020204030204" pitchFamily="34" charset="0"/>
                <a:cs typeface="Calibri" panose="020F0502020204030204" pitchFamily="34" charset="0"/>
              </a:rPr>
              <a:t> Zdefiniowana minimalna zawartość umowy partnerskiej, w szczególności:</a:t>
            </a:r>
          </a:p>
          <a:p>
            <a:pPr lvl="1">
              <a:lnSpc>
                <a:spcPct val="150000"/>
              </a:lnSpc>
              <a:spcBef>
                <a:spcPts val="0"/>
              </a:spcBef>
              <a:buClr>
                <a:schemeClr val="accent1"/>
              </a:buClr>
              <a:buFont typeface="Wingdings" panose="05000000000000000000" pitchFamily="2" charset="2"/>
              <a:buChar char="§"/>
            </a:pPr>
            <a:r>
              <a:rPr lang="pl-PL" sz="2000" dirty="0">
                <a:latin typeface="Calibri" panose="020F0502020204030204" pitchFamily="34" charset="0"/>
                <a:cs typeface="Calibri" panose="020F0502020204030204" pitchFamily="34" charset="0"/>
              </a:rPr>
              <a:t>przedmiot porozumienia albo umowy;</a:t>
            </a:r>
          </a:p>
          <a:p>
            <a:pPr lvl="1">
              <a:lnSpc>
                <a:spcPct val="150000"/>
              </a:lnSpc>
              <a:spcBef>
                <a:spcPts val="0"/>
              </a:spcBef>
              <a:buClr>
                <a:schemeClr val="accent1"/>
              </a:buClr>
              <a:buFont typeface="Wingdings" panose="05000000000000000000" pitchFamily="2" charset="2"/>
              <a:buChar char="§"/>
            </a:pPr>
            <a:r>
              <a:rPr lang="pl-PL" sz="2000" dirty="0">
                <a:latin typeface="Calibri" panose="020F0502020204030204" pitchFamily="34" charset="0"/>
                <a:cs typeface="Calibri" panose="020F0502020204030204" pitchFamily="34" charset="0"/>
              </a:rPr>
              <a:t>prawa i obowiązki stron;</a:t>
            </a:r>
          </a:p>
          <a:p>
            <a:pPr lvl="1">
              <a:lnSpc>
                <a:spcPct val="150000"/>
              </a:lnSpc>
              <a:spcBef>
                <a:spcPts val="0"/>
              </a:spcBef>
              <a:buClr>
                <a:schemeClr val="accent1"/>
              </a:buClr>
              <a:buFont typeface="Wingdings" panose="05000000000000000000" pitchFamily="2" charset="2"/>
              <a:buChar char="§"/>
            </a:pPr>
            <a:r>
              <a:rPr lang="pl-PL" sz="2000" dirty="0">
                <a:latin typeface="Calibri" panose="020F0502020204030204" pitchFamily="34" charset="0"/>
                <a:cs typeface="Calibri" panose="020F0502020204030204" pitchFamily="34" charset="0"/>
              </a:rPr>
              <a:t>zakres i formę udziału poszczególnych Partnerów w projekcie, w tym zakres realizowanych przez nich zadań;</a:t>
            </a:r>
          </a:p>
          <a:p>
            <a:pPr lvl="1">
              <a:lnSpc>
                <a:spcPct val="150000"/>
              </a:lnSpc>
              <a:spcBef>
                <a:spcPts val="0"/>
              </a:spcBef>
              <a:buClr>
                <a:schemeClr val="accent1"/>
              </a:buClr>
              <a:buFont typeface="Wingdings" panose="05000000000000000000" pitchFamily="2" charset="2"/>
              <a:buChar char="§"/>
            </a:pPr>
            <a:r>
              <a:rPr lang="pl-PL" sz="2000" dirty="0">
                <a:latin typeface="Calibri" panose="020F0502020204030204" pitchFamily="34" charset="0"/>
                <a:cs typeface="Calibri" panose="020F0502020204030204" pitchFamily="34" charset="0"/>
              </a:rPr>
              <a:t>Partner wiodący uprawniony do reprezentowania pozostałych Partnerów projektu;</a:t>
            </a:r>
          </a:p>
          <a:p>
            <a:pPr lvl="1">
              <a:lnSpc>
                <a:spcPct val="150000"/>
              </a:lnSpc>
              <a:spcBef>
                <a:spcPts val="0"/>
              </a:spcBef>
              <a:buClr>
                <a:schemeClr val="accent1"/>
              </a:buClr>
              <a:buFont typeface="Wingdings" panose="05000000000000000000" pitchFamily="2" charset="2"/>
              <a:buChar char="§"/>
            </a:pPr>
            <a:r>
              <a:rPr lang="pl-PL" sz="2000" dirty="0">
                <a:latin typeface="Calibri" panose="020F0502020204030204" pitchFamily="34" charset="0"/>
                <a:cs typeface="Calibri" panose="020F0502020204030204" pitchFamily="34" charset="0"/>
              </a:rPr>
              <a:t>sposób przekazywania dofinansowania na pokrycie kosztów ponoszonych przez poszczególnych Partnerów projektu, umożliwiający określenie kwoty dofinansowania udzielonego każdemu z Partnerów;</a:t>
            </a:r>
          </a:p>
          <a:p>
            <a:pPr lvl="1">
              <a:lnSpc>
                <a:spcPct val="150000"/>
              </a:lnSpc>
              <a:spcBef>
                <a:spcPts val="0"/>
              </a:spcBef>
              <a:buClr>
                <a:schemeClr val="accent1"/>
              </a:buClr>
              <a:buFont typeface="Wingdings" panose="05000000000000000000" pitchFamily="2" charset="2"/>
              <a:buChar char="§"/>
            </a:pPr>
            <a:r>
              <a:rPr lang="pl-PL" sz="2000" dirty="0">
                <a:latin typeface="Calibri" panose="020F0502020204030204" pitchFamily="34" charset="0"/>
                <a:cs typeface="Calibri" panose="020F0502020204030204" pitchFamily="34" charset="0"/>
              </a:rPr>
              <a:t>sposób postępowania w przypadku naruszenia lub niewywiązania się stron z porozumienia lub umowy.</a:t>
            </a:r>
          </a:p>
        </p:txBody>
      </p:sp>
    </p:spTree>
    <p:extLst>
      <p:ext uri="{BB962C8B-B14F-4D97-AF65-F5344CB8AC3E}">
        <p14:creationId xmlns:p14="http://schemas.microsoft.com/office/powerpoint/2010/main" val="3370833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dirty="0">
                <a:latin typeface="+mn-lt"/>
              </a:rPr>
              <a:t>5. Dokumenty określające status prawny wnioskodawcy i partnerów projektu</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378" y="2411685"/>
            <a:ext cx="9721080" cy="4752528"/>
          </a:xfrm>
        </p:spPr>
        <p:txBody>
          <a:bodyPr>
            <a:noAutofit/>
          </a:bodyPr>
          <a:lstStyle/>
          <a:p>
            <a:pPr>
              <a:lnSpc>
                <a:spcPct val="114000"/>
              </a:lnSpc>
              <a:spcBef>
                <a:spcPts val="0"/>
              </a:spcBef>
              <a:buFont typeface="Arial" panose="020B0604020202020204" pitchFamily="34" charset="0"/>
              <a:buChar char="•"/>
            </a:pPr>
            <a:r>
              <a:rPr lang="pl-PL" dirty="0">
                <a:latin typeface="Calibri" panose="020F0502020204030204" pitchFamily="34" charset="0"/>
                <a:cs typeface="Calibri" panose="020F0502020204030204" pitchFamily="34" charset="0"/>
              </a:rPr>
              <a:t>Załącznik wymagany jest w celu potwierdzenia statusu prawnego Wnioskodawcy i Partnerów projektu;</a:t>
            </a:r>
          </a:p>
          <a:p>
            <a:pPr>
              <a:lnSpc>
                <a:spcPct val="200000"/>
              </a:lnSpc>
              <a:spcBef>
                <a:spcPts val="600"/>
              </a:spcBef>
              <a:spcAft>
                <a:spcPts val="600"/>
              </a:spcAft>
              <a:buFont typeface="Arial" panose="020B0604020202020204" pitchFamily="34" charset="0"/>
              <a:buChar char="•"/>
            </a:pPr>
            <a:r>
              <a:rPr lang="pl-PL" dirty="0">
                <a:latin typeface="Calibri" panose="020F0502020204030204" pitchFamily="34" charset="0"/>
                <a:cs typeface="Calibri" panose="020F0502020204030204" pitchFamily="34" charset="0"/>
              </a:rPr>
              <a:t>Dokument nie jest wymagany, gdy można go uzyskać z ogólnodostępnego rejestru;</a:t>
            </a:r>
          </a:p>
          <a:p>
            <a:pPr>
              <a:lnSpc>
                <a:spcPct val="200000"/>
              </a:lnSpc>
              <a:spcBef>
                <a:spcPts val="600"/>
              </a:spcBef>
              <a:spcAft>
                <a:spcPts val="600"/>
              </a:spcAft>
              <a:buFont typeface="Arial" panose="020B0604020202020204" pitchFamily="34" charset="0"/>
              <a:buChar char="•"/>
            </a:pPr>
            <a:r>
              <a:rPr lang="pl-PL" b="1" dirty="0">
                <a:latin typeface="Calibri" panose="020F0502020204030204" pitchFamily="34" charset="0"/>
                <a:cs typeface="Calibri" panose="020F0502020204030204" pitchFamily="34" charset="0"/>
              </a:rPr>
              <a:t>Załącznik nie jest wymagany np. dla jednostek samorządu terytorialnego</a:t>
            </a:r>
            <a:r>
              <a:rPr lang="pl-PL"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4857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539751"/>
            <a:ext cx="8640381" cy="1080001"/>
          </a:xfrm>
        </p:spPr>
        <p:txBody>
          <a:bodyPr/>
          <a:lstStyle/>
          <a:p>
            <a:pPr algn="ctr"/>
            <a:r>
              <a:rPr lang="pl-PL" dirty="0">
                <a:latin typeface="+mn-lt"/>
              </a:rPr>
              <a:t>Oświadczenia wnioskodawcy</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665386" y="1619752"/>
            <a:ext cx="9721080" cy="5006989"/>
          </a:xfrm>
        </p:spPr>
        <p:txBody>
          <a:bodyPr>
            <a:noAutofit/>
          </a:bodyPr>
          <a:lstStyle/>
          <a:p>
            <a:pPr lvl="0">
              <a:lnSpc>
                <a:spcPct val="200000"/>
              </a:lnSpc>
              <a:spcBef>
                <a:spcPts val="0"/>
              </a:spcBef>
              <a:buFont typeface="Arial" panose="020B0604020202020204" pitchFamily="34" charset="0"/>
              <a:buChar char="•"/>
            </a:pPr>
            <a:r>
              <a:rPr lang="pl-PL" dirty="0">
                <a:latin typeface="+mn-lt"/>
              </a:rPr>
              <a:t>Załącznik nr 7.1 „Oświadczenie o złożeniu wniosku w aplikacji WOD2021”;</a:t>
            </a:r>
          </a:p>
          <a:p>
            <a:pPr lvl="0">
              <a:lnSpc>
                <a:spcPct val="200000"/>
              </a:lnSpc>
              <a:spcBef>
                <a:spcPts val="0"/>
              </a:spcBef>
              <a:buFont typeface="Arial" panose="020B0604020202020204" pitchFamily="34" charset="0"/>
              <a:buChar char="•"/>
            </a:pPr>
            <a:r>
              <a:rPr lang="pl-PL" dirty="0">
                <a:latin typeface="+mn-lt"/>
              </a:rPr>
              <a:t>Załącznik nr 7.2 „Oświadczenie, iż projekt nie został zakończony w rozumieniu art. 63 ust. 6 rozporządzenia ogólnego”;</a:t>
            </a:r>
          </a:p>
          <a:p>
            <a:pPr lvl="0">
              <a:lnSpc>
                <a:spcPct val="200000"/>
              </a:lnSpc>
              <a:spcBef>
                <a:spcPts val="0"/>
              </a:spcBef>
              <a:buFont typeface="Arial" panose="020B0604020202020204" pitchFamily="34" charset="0"/>
              <a:buChar char="•"/>
            </a:pPr>
            <a:r>
              <a:rPr lang="pl-PL" dirty="0">
                <a:latin typeface="+mn-lt"/>
              </a:rPr>
              <a:t>Załącznik nr 7.3 „Oświadczenie o realizacji projektu zgodnie z prawem” ;</a:t>
            </a:r>
          </a:p>
          <a:p>
            <a:pPr lvl="0">
              <a:lnSpc>
                <a:spcPct val="200000"/>
              </a:lnSpc>
              <a:spcBef>
                <a:spcPts val="0"/>
              </a:spcBef>
              <a:buFont typeface="Arial" panose="020B0604020202020204" pitchFamily="34" charset="0"/>
              <a:buChar char="•"/>
            </a:pPr>
            <a:r>
              <a:rPr lang="pl-PL" dirty="0">
                <a:latin typeface="+mn-lt"/>
              </a:rPr>
              <a:t>Załącznik nr 7.4 „Oświadczenie o udzielaniu informacji na potrzeby ewaluacji”;</a:t>
            </a:r>
          </a:p>
          <a:p>
            <a:pPr lvl="0">
              <a:lnSpc>
                <a:spcPct val="200000"/>
              </a:lnSpc>
              <a:spcBef>
                <a:spcPts val="0"/>
              </a:spcBef>
              <a:buFont typeface="Arial" panose="020B0604020202020204" pitchFamily="34" charset="0"/>
              <a:buChar char="•"/>
            </a:pPr>
            <a:r>
              <a:rPr lang="pl-PL" dirty="0">
                <a:latin typeface="+mn-lt"/>
              </a:rPr>
              <a:t>Załącznik nr 7.5 „Oświadczenie o zgodzie na korespondencję elektroniczną”;</a:t>
            </a:r>
          </a:p>
          <a:p>
            <a:pPr lvl="0">
              <a:lnSpc>
                <a:spcPct val="200000"/>
              </a:lnSpc>
              <a:spcBef>
                <a:spcPts val="0"/>
              </a:spcBef>
              <a:buFont typeface="Arial" panose="020B0604020202020204" pitchFamily="34" charset="0"/>
              <a:buChar char="•"/>
            </a:pPr>
            <a:r>
              <a:rPr lang="pl-PL" dirty="0">
                <a:latin typeface="+mn-lt"/>
              </a:rPr>
              <a:t>Załącznik nr 7.6 „Oświadczenie o zapoznaniu się z regulaminem wyboru projektów”;</a:t>
            </a:r>
          </a:p>
          <a:p>
            <a:pPr lvl="0">
              <a:lnSpc>
                <a:spcPct val="200000"/>
              </a:lnSpc>
              <a:spcBef>
                <a:spcPts val="0"/>
              </a:spcBef>
              <a:buFont typeface="Arial" panose="020B0604020202020204" pitchFamily="34" charset="0"/>
              <a:buChar char="•"/>
            </a:pPr>
            <a:r>
              <a:rPr lang="pl-PL" dirty="0">
                <a:latin typeface="+mn-lt"/>
              </a:rPr>
              <a:t>Załącznik nr 7.7 „Oświadczenie dotyczące przetwarzania danych osobowych (RODO)”.</a:t>
            </a:r>
          </a:p>
          <a:p>
            <a:pPr marL="108014" indent="0">
              <a:lnSpc>
                <a:spcPct val="200000"/>
              </a:lnSpc>
              <a:spcBef>
                <a:spcPts val="1800"/>
              </a:spcBef>
              <a:spcAft>
                <a:spcPts val="1800"/>
              </a:spcAft>
              <a:buNone/>
            </a:pPr>
            <a:endParaRPr lang="pl-PL" sz="2400" dirty="0">
              <a:latin typeface="Calibri" panose="020F0502020204030204" pitchFamily="34" charset="0"/>
              <a:cs typeface="Calibri" panose="020F0502020204030204" pitchFamily="34" charset="0"/>
            </a:endParaRPr>
          </a:p>
        </p:txBody>
      </p:sp>
      <p:sp>
        <p:nvSpPr>
          <p:cNvPr id="4" name="Prostokąt 3">
            <a:extLst>
              <a:ext uri="{FF2B5EF4-FFF2-40B4-BE49-F238E27FC236}">
                <a16:creationId xmlns:a16="http://schemas.microsoft.com/office/drawing/2014/main" id="{236CA3EA-C63F-43DA-99AD-4D3132036DD3}"/>
              </a:ext>
            </a:extLst>
          </p:cNvPr>
          <p:cNvSpPr/>
          <p:nvPr/>
        </p:nvSpPr>
        <p:spPr>
          <a:xfrm>
            <a:off x="449362" y="1599042"/>
            <a:ext cx="9216734" cy="72008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0546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7" y="301561"/>
            <a:ext cx="8640381" cy="1080001"/>
          </a:xfrm>
        </p:spPr>
        <p:txBody>
          <a:bodyPr/>
          <a:lstStyle/>
          <a:p>
            <a:pPr algn="ctr"/>
            <a:r>
              <a:rPr lang="pl-PL" dirty="0">
                <a:latin typeface="+mn-lt"/>
              </a:rPr>
              <a:t>Oświadczenia wnioskodawcy – uzupełnienia/poprawki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665386" y="1197608"/>
            <a:ext cx="9721080" cy="287877"/>
          </a:xfrm>
        </p:spPr>
        <p:txBody>
          <a:bodyPr>
            <a:noAutofit/>
          </a:bodyPr>
          <a:lstStyle/>
          <a:p>
            <a:pPr lvl="0">
              <a:spcBef>
                <a:spcPts val="1800"/>
              </a:spcBef>
              <a:buFont typeface="Arial" panose="020B0604020202020204" pitchFamily="34" charset="0"/>
              <a:buChar char="•"/>
            </a:pPr>
            <a:r>
              <a:rPr lang="pl-PL" dirty="0">
                <a:latin typeface="+mn-lt"/>
              </a:rPr>
              <a:t>Załącznik nr 7.1 „Oświadczenie o złożeniu wniosku w aplikacji WOD2021”;</a:t>
            </a:r>
          </a:p>
          <a:p>
            <a:pPr marL="108014" indent="0">
              <a:lnSpc>
                <a:spcPct val="200000"/>
              </a:lnSpc>
              <a:spcBef>
                <a:spcPts val="1800"/>
              </a:spcBef>
              <a:spcAft>
                <a:spcPts val="1800"/>
              </a:spcAft>
              <a:buNone/>
            </a:pPr>
            <a:endParaRPr lang="pl-PL" sz="2400" dirty="0">
              <a:latin typeface="Calibri" panose="020F0502020204030204" pitchFamily="34" charset="0"/>
              <a:cs typeface="Calibri" panose="020F0502020204030204" pitchFamily="34" charset="0"/>
            </a:endParaRPr>
          </a:p>
        </p:txBody>
      </p:sp>
      <p:sp>
        <p:nvSpPr>
          <p:cNvPr id="4" name="Prostokąt 3">
            <a:extLst>
              <a:ext uri="{FF2B5EF4-FFF2-40B4-BE49-F238E27FC236}">
                <a16:creationId xmlns:a16="http://schemas.microsoft.com/office/drawing/2014/main" id="{236CA3EA-C63F-43DA-99AD-4D3132036DD3}"/>
              </a:ext>
            </a:extLst>
          </p:cNvPr>
          <p:cNvSpPr/>
          <p:nvPr/>
        </p:nvSpPr>
        <p:spPr>
          <a:xfrm>
            <a:off x="449362" y="971525"/>
            <a:ext cx="9216734" cy="72008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a:extLst>
              <a:ext uri="{FF2B5EF4-FFF2-40B4-BE49-F238E27FC236}">
                <a16:creationId xmlns:a16="http://schemas.microsoft.com/office/drawing/2014/main" id="{9F6CBDB6-D26D-478F-A762-096455613F34}"/>
              </a:ext>
            </a:extLst>
          </p:cNvPr>
          <p:cNvPicPr>
            <a:picLocks noChangeAspect="1"/>
          </p:cNvPicPr>
          <p:nvPr/>
        </p:nvPicPr>
        <p:blipFill>
          <a:blip r:embed="rId2"/>
          <a:stretch>
            <a:fillRect/>
          </a:stretch>
        </p:blipFill>
        <p:spPr>
          <a:xfrm>
            <a:off x="-1" y="1853235"/>
            <a:ext cx="10691813" cy="4840674"/>
          </a:xfrm>
          <a:prstGeom prst="rect">
            <a:avLst/>
          </a:prstGeom>
        </p:spPr>
      </p:pic>
      <p:sp>
        <p:nvSpPr>
          <p:cNvPr id="7" name="Prostokąt 6">
            <a:extLst>
              <a:ext uri="{FF2B5EF4-FFF2-40B4-BE49-F238E27FC236}">
                <a16:creationId xmlns:a16="http://schemas.microsoft.com/office/drawing/2014/main" id="{92941842-1791-4ED0-8A49-610F278E8307}"/>
              </a:ext>
            </a:extLst>
          </p:cNvPr>
          <p:cNvSpPr/>
          <p:nvPr/>
        </p:nvSpPr>
        <p:spPr>
          <a:xfrm>
            <a:off x="305346" y="4571925"/>
            <a:ext cx="10081120" cy="72008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Dowolny kształt: kształt 2">
            <a:extLst>
              <a:ext uri="{FF2B5EF4-FFF2-40B4-BE49-F238E27FC236}">
                <a16:creationId xmlns:a16="http://schemas.microsoft.com/office/drawing/2014/main" id="{C555AC7D-81C7-4C02-AD70-4BF4EC5A2A65}"/>
              </a:ext>
            </a:extLst>
          </p:cNvPr>
          <p:cNvSpPr/>
          <p:nvPr/>
        </p:nvSpPr>
        <p:spPr>
          <a:xfrm>
            <a:off x="2407859" y="4434916"/>
            <a:ext cx="2052149" cy="985036"/>
          </a:xfrm>
          <a:custGeom>
            <a:avLst/>
            <a:gdLst>
              <a:gd name="connsiteX0" fmla="*/ 687766 w 2052149"/>
              <a:gd name="connsiteY0" fmla="*/ 89459 h 985036"/>
              <a:gd name="connsiteX1" fmla="*/ 1966 w 2052149"/>
              <a:gd name="connsiteY1" fmla="*/ 641909 h 985036"/>
              <a:gd name="connsiteX2" fmla="*/ 906841 w 2052149"/>
              <a:gd name="connsiteY2" fmla="*/ 984809 h 985036"/>
              <a:gd name="connsiteX3" fmla="*/ 2040316 w 2052149"/>
              <a:gd name="connsiteY3" fmla="*/ 594284 h 985036"/>
              <a:gd name="connsiteX4" fmla="*/ 1449766 w 2052149"/>
              <a:gd name="connsiteY4" fmla="*/ 51359 h 985036"/>
              <a:gd name="connsiteX5" fmla="*/ 687766 w 2052149"/>
              <a:gd name="connsiteY5" fmla="*/ 89459 h 98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149" h="985036">
                <a:moveTo>
                  <a:pt x="687766" y="89459"/>
                </a:moveTo>
                <a:cubicBezTo>
                  <a:pt x="446466" y="187884"/>
                  <a:pt x="-34547" y="492684"/>
                  <a:pt x="1966" y="641909"/>
                </a:cubicBezTo>
                <a:cubicBezTo>
                  <a:pt x="38479" y="791134"/>
                  <a:pt x="567116" y="992747"/>
                  <a:pt x="906841" y="984809"/>
                </a:cubicBezTo>
                <a:cubicBezTo>
                  <a:pt x="1246566" y="976872"/>
                  <a:pt x="1949829" y="749859"/>
                  <a:pt x="2040316" y="594284"/>
                </a:cubicBezTo>
                <a:cubicBezTo>
                  <a:pt x="2130804" y="438709"/>
                  <a:pt x="1679953" y="135496"/>
                  <a:pt x="1449766" y="51359"/>
                </a:cubicBezTo>
                <a:cubicBezTo>
                  <a:pt x="1219579" y="-32778"/>
                  <a:pt x="929066" y="-8966"/>
                  <a:pt x="687766" y="89459"/>
                </a:cubicBezTo>
                <a:close/>
              </a:path>
            </a:pathLst>
          </a:cu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Dowolny kształt: kształt 7">
            <a:extLst>
              <a:ext uri="{FF2B5EF4-FFF2-40B4-BE49-F238E27FC236}">
                <a16:creationId xmlns:a16="http://schemas.microsoft.com/office/drawing/2014/main" id="{C370590A-A66D-4E02-8445-61C4A6534CB8}"/>
              </a:ext>
            </a:extLst>
          </p:cNvPr>
          <p:cNvSpPr/>
          <p:nvPr/>
        </p:nvSpPr>
        <p:spPr>
          <a:xfrm>
            <a:off x="7146106" y="4434916"/>
            <a:ext cx="2052149" cy="985036"/>
          </a:xfrm>
          <a:custGeom>
            <a:avLst/>
            <a:gdLst>
              <a:gd name="connsiteX0" fmla="*/ 687766 w 2052149"/>
              <a:gd name="connsiteY0" fmla="*/ 89459 h 985036"/>
              <a:gd name="connsiteX1" fmla="*/ 1966 w 2052149"/>
              <a:gd name="connsiteY1" fmla="*/ 641909 h 985036"/>
              <a:gd name="connsiteX2" fmla="*/ 906841 w 2052149"/>
              <a:gd name="connsiteY2" fmla="*/ 984809 h 985036"/>
              <a:gd name="connsiteX3" fmla="*/ 2040316 w 2052149"/>
              <a:gd name="connsiteY3" fmla="*/ 594284 h 985036"/>
              <a:gd name="connsiteX4" fmla="*/ 1449766 w 2052149"/>
              <a:gd name="connsiteY4" fmla="*/ 51359 h 985036"/>
              <a:gd name="connsiteX5" fmla="*/ 687766 w 2052149"/>
              <a:gd name="connsiteY5" fmla="*/ 89459 h 98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149" h="985036">
                <a:moveTo>
                  <a:pt x="687766" y="89459"/>
                </a:moveTo>
                <a:cubicBezTo>
                  <a:pt x="446466" y="187884"/>
                  <a:pt x="-34547" y="492684"/>
                  <a:pt x="1966" y="641909"/>
                </a:cubicBezTo>
                <a:cubicBezTo>
                  <a:pt x="38479" y="791134"/>
                  <a:pt x="567116" y="992747"/>
                  <a:pt x="906841" y="984809"/>
                </a:cubicBezTo>
                <a:cubicBezTo>
                  <a:pt x="1246566" y="976872"/>
                  <a:pt x="1949829" y="749859"/>
                  <a:pt x="2040316" y="594284"/>
                </a:cubicBezTo>
                <a:cubicBezTo>
                  <a:pt x="2130804" y="438709"/>
                  <a:pt x="1679953" y="135496"/>
                  <a:pt x="1449766" y="51359"/>
                </a:cubicBezTo>
                <a:cubicBezTo>
                  <a:pt x="1219579" y="-32778"/>
                  <a:pt x="929066" y="-8966"/>
                  <a:pt x="687766" y="89459"/>
                </a:cubicBezTo>
                <a:close/>
              </a:path>
            </a:pathLst>
          </a:cu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AEF88578-CC01-4037-9266-C0056F5E0782}"/>
              </a:ext>
            </a:extLst>
          </p:cNvPr>
          <p:cNvSpPr txBox="1"/>
          <p:nvPr/>
        </p:nvSpPr>
        <p:spPr>
          <a:xfrm>
            <a:off x="336724" y="2045052"/>
            <a:ext cx="4721150" cy="461665"/>
          </a:xfrm>
          <a:prstGeom prst="rect">
            <a:avLst/>
          </a:prstGeom>
          <a:solidFill>
            <a:schemeClr val="bg1"/>
          </a:solidFill>
        </p:spPr>
        <p:txBody>
          <a:bodyPr wrap="square" rtlCol="0">
            <a:spAutoFit/>
          </a:bodyPr>
          <a:lstStyle/>
          <a:p>
            <a:r>
              <a:rPr lang="pl-PL" sz="1200" dirty="0"/>
              <a:t>Budowa stacji uzdatniania wody w miejscowości A</a:t>
            </a:r>
          </a:p>
          <a:p>
            <a:endParaRPr lang="pl-PL" sz="1200" dirty="0"/>
          </a:p>
        </p:txBody>
      </p:sp>
      <p:sp>
        <p:nvSpPr>
          <p:cNvPr id="10" name="pole tekstowe 9">
            <a:extLst>
              <a:ext uri="{FF2B5EF4-FFF2-40B4-BE49-F238E27FC236}">
                <a16:creationId xmlns:a16="http://schemas.microsoft.com/office/drawing/2014/main" id="{95A72870-F816-4919-8F05-C170FBA0D7F5}"/>
              </a:ext>
            </a:extLst>
          </p:cNvPr>
          <p:cNvSpPr txBox="1"/>
          <p:nvPr/>
        </p:nvSpPr>
        <p:spPr>
          <a:xfrm>
            <a:off x="336724" y="2698534"/>
            <a:ext cx="3641030" cy="276999"/>
          </a:xfrm>
          <a:prstGeom prst="rect">
            <a:avLst/>
          </a:prstGeom>
          <a:solidFill>
            <a:schemeClr val="bg1"/>
          </a:solidFill>
        </p:spPr>
        <p:txBody>
          <a:bodyPr wrap="square" rtlCol="0">
            <a:spAutoFit/>
          </a:bodyPr>
          <a:lstStyle/>
          <a:p>
            <a:r>
              <a:rPr lang="pl-PL" sz="1200" dirty="0" err="1"/>
              <a:t>FEPM.00.00</a:t>
            </a:r>
            <a:r>
              <a:rPr lang="pl-PL" sz="1200" dirty="0"/>
              <a:t>-IZ-001/23</a:t>
            </a:r>
          </a:p>
        </p:txBody>
      </p:sp>
      <p:sp>
        <p:nvSpPr>
          <p:cNvPr id="11" name="pole tekstowe 10">
            <a:extLst>
              <a:ext uri="{FF2B5EF4-FFF2-40B4-BE49-F238E27FC236}">
                <a16:creationId xmlns:a16="http://schemas.microsoft.com/office/drawing/2014/main" id="{99980B32-3E2B-4DCB-9DAF-89E7C5E0CBC0}"/>
              </a:ext>
            </a:extLst>
          </p:cNvPr>
          <p:cNvSpPr txBox="1"/>
          <p:nvPr/>
        </p:nvSpPr>
        <p:spPr>
          <a:xfrm>
            <a:off x="5329013" y="3078992"/>
            <a:ext cx="3023644" cy="276999"/>
          </a:xfrm>
          <a:prstGeom prst="rect">
            <a:avLst/>
          </a:prstGeom>
          <a:solidFill>
            <a:schemeClr val="bg1"/>
          </a:solidFill>
        </p:spPr>
        <p:txBody>
          <a:bodyPr wrap="square" rtlCol="0">
            <a:spAutoFit/>
          </a:bodyPr>
          <a:lstStyle/>
          <a:p>
            <a:r>
              <a:rPr lang="pl-PL" sz="1200" dirty="0"/>
              <a:t>Jan Kowalski</a:t>
            </a:r>
          </a:p>
        </p:txBody>
      </p:sp>
      <p:sp>
        <p:nvSpPr>
          <p:cNvPr id="12" name="pole tekstowe 11">
            <a:extLst>
              <a:ext uri="{FF2B5EF4-FFF2-40B4-BE49-F238E27FC236}">
                <a16:creationId xmlns:a16="http://schemas.microsoft.com/office/drawing/2014/main" id="{E11D38AA-512B-4D4A-8A33-00C9E04F016E}"/>
              </a:ext>
            </a:extLst>
          </p:cNvPr>
          <p:cNvSpPr txBox="1"/>
          <p:nvPr/>
        </p:nvSpPr>
        <p:spPr>
          <a:xfrm>
            <a:off x="336724" y="3085426"/>
            <a:ext cx="1727500" cy="276999"/>
          </a:xfrm>
          <a:prstGeom prst="rect">
            <a:avLst/>
          </a:prstGeom>
          <a:solidFill>
            <a:schemeClr val="bg1"/>
          </a:solidFill>
        </p:spPr>
        <p:txBody>
          <a:bodyPr wrap="square" rtlCol="0">
            <a:spAutoFit/>
          </a:bodyPr>
          <a:lstStyle/>
          <a:p>
            <a:r>
              <a:rPr lang="pl-PL" sz="1200" dirty="0"/>
              <a:t>W ocenie</a:t>
            </a:r>
          </a:p>
        </p:txBody>
      </p:sp>
      <p:sp>
        <p:nvSpPr>
          <p:cNvPr id="13" name="pole tekstowe 12">
            <a:extLst>
              <a:ext uri="{FF2B5EF4-FFF2-40B4-BE49-F238E27FC236}">
                <a16:creationId xmlns:a16="http://schemas.microsoft.com/office/drawing/2014/main" id="{EA31EBF5-9AC9-4BE7-9139-63128D387620}"/>
              </a:ext>
            </a:extLst>
          </p:cNvPr>
          <p:cNvSpPr txBox="1"/>
          <p:nvPr/>
        </p:nvSpPr>
        <p:spPr>
          <a:xfrm>
            <a:off x="331912" y="3823253"/>
            <a:ext cx="3023644" cy="246221"/>
          </a:xfrm>
          <a:prstGeom prst="rect">
            <a:avLst/>
          </a:prstGeom>
          <a:solidFill>
            <a:schemeClr val="bg1"/>
          </a:solidFill>
        </p:spPr>
        <p:txBody>
          <a:bodyPr wrap="square" rtlCol="0">
            <a:spAutoFit/>
          </a:bodyPr>
          <a:lstStyle/>
          <a:p>
            <a:r>
              <a:rPr lang="pl-PL" sz="1000" dirty="0">
                <a:solidFill>
                  <a:schemeClr val="bg2">
                    <a:lumMod val="65000"/>
                  </a:schemeClr>
                </a:solidFill>
              </a:rPr>
              <a:t>Jan Kowalski</a:t>
            </a:r>
          </a:p>
        </p:txBody>
      </p:sp>
      <p:sp>
        <p:nvSpPr>
          <p:cNvPr id="14" name="pole tekstowe 13">
            <a:extLst>
              <a:ext uri="{FF2B5EF4-FFF2-40B4-BE49-F238E27FC236}">
                <a16:creationId xmlns:a16="http://schemas.microsoft.com/office/drawing/2014/main" id="{4488246B-5EEF-4218-8482-3F42FBCBDC72}"/>
              </a:ext>
            </a:extLst>
          </p:cNvPr>
          <p:cNvSpPr txBox="1"/>
          <p:nvPr/>
        </p:nvSpPr>
        <p:spPr>
          <a:xfrm>
            <a:off x="7722170" y="6379819"/>
            <a:ext cx="1800200" cy="246221"/>
          </a:xfrm>
          <a:prstGeom prst="rect">
            <a:avLst/>
          </a:prstGeom>
          <a:solidFill>
            <a:schemeClr val="bg1"/>
          </a:solidFill>
        </p:spPr>
        <p:txBody>
          <a:bodyPr wrap="square" rtlCol="0">
            <a:spAutoFit/>
          </a:bodyPr>
          <a:lstStyle/>
          <a:p>
            <a:r>
              <a:rPr lang="pl-PL" sz="1000" dirty="0"/>
              <a:t>Jan Kowalski</a:t>
            </a:r>
          </a:p>
        </p:txBody>
      </p:sp>
      <p:sp>
        <p:nvSpPr>
          <p:cNvPr id="15" name="pole tekstowe 14">
            <a:extLst>
              <a:ext uri="{FF2B5EF4-FFF2-40B4-BE49-F238E27FC236}">
                <a16:creationId xmlns:a16="http://schemas.microsoft.com/office/drawing/2014/main" id="{9DB24A4F-779A-405D-B2EB-4EC2752B1CF5}"/>
              </a:ext>
            </a:extLst>
          </p:cNvPr>
          <p:cNvSpPr txBox="1"/>
          <p:nvPr/>
        </p:nvSpPr>
        <p:spPr>
          <a:xfrm>
            <a:off x="7712694" y="5706440"/>
            <a:ext cx="1800200" cy="246221"/>
          </a:xfrm>
          <a:prstGeom prst="rect">
            <a:avLst/>
          </a:prstGeom>
          <a:solidFill>
            <a:schemeClr val="bg1"/>
          </a:solidFill>
        </p:spPr>
        <p:txBody>
          <a:bodyPr wrap="square" rtlCol="0">
            <a:spAutoFit/>
          </a:bodyPr>
          <a:lstStyle/>
          <a:p>
            <a:r>
              <a:rPr lang="pl-PL" sz="1000" dirty="0"/>
              <a:t>Jan Kowalski</a:t>
            </a:r>
          </a:p>
        </p:txBody>
      </p:sp>
      <p:sp>
        <p:nvSpPr>
          <p:cNvPr id="16" name="pole tekstowe 15">
            <a:extLst>
              <a:ext uri="{FF2B5EF4-FFF2-40B4-BE49-F238E27FC236}">
                <a16:creationId xmlns:a16="http://schemas.microsoft.com/office/drawing/2014/main" id="{28FD7693-6B99-4B06-BBD1-B3FAF46007A1}"/>
              </a:ext>
            </a:extLst>
          </p:cNvPr>
          <p:cNvSpPr txBox="1"/>
          <p:nvPr/>
        </p:nvSpPr>
        <p:spPr>
          <a:xfrm>
            <a:off x="7702090" y="4916312"/>
            <a:ext cx="1100200" cy="246221"/>
          </a:xfrm>
          <a:prstGeom prst="rect">
            <a:avLst/>
          </a:prstGeom>
          <a:solidFill>
            <a:schemeClr val="bg1"/>
          </a:solidFill>
        </p:spPr>
        <p:txBody>
          <a:bodyPr wrap="square" rtlCol="0">
            <a:spAutoFit/>
          </a:bodyPr>
          <a:lstStyle/>
          <a:p>
            <a:r>
              <a:rPr lang="pl-PL" sz="1000" dirty="0"/>
              <a:t>Janina Iksińska</a:t>
            </a:r>
          </a:p>
        </p:txBody>
      </p:sp>
    </p:spTree>
    <p:extLst>
      <p:ext uri="{BB962C8B-B14F-4D97-AF65-F5344CB8AC3E}">
        <p14:creationId xmlns:p14="http://schemas.microsoft.com/office/powerpoint/2010/main" val="2338586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487312"/>
            <a:ext cx="8640381" cy="1080001"/>
          </a:xfrm>
        </p:spPr>
        <p:txBody>
          <a:bodyPr/>
          <a:lstStyle/>
          <a:p>
            <a:pPr algn="ctr"/>
            <a:r>
              <a:rPr lang="pl-PL" dirty="0">
                <a:latin typeface="+mn-lt"/>
              </a:rPr>
              <a:t>Załączniki dodatkowe</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007621" y="1672546"/>
            <a:ext cx="8640382" cy="5399817"/>
          </a:xfrm>
        </p:spPr>
        <p:txBody>
          <a:bodyPr>
            <a:noAutofit/>
          </a:bodyPr>
          <a:lstStyle/>
          <a:p>
            <a:pPr>
              <a:lnSpc>
                <a:spcPct val="150000"/>
              </a:lnSpc>
              <a:spcBef>
                <a:spcPts val="1800"/>
              </a:spcBef>
              <a:buFont typeface="Arial" panose="020B0604020202020204" pitchFamily="34" charset="0"/>
              <a:buChar char="•"/>
            </a:pPr>
            <a:r>
              <a:rPr lang="pl-PL" dirty="0">
                <a:latin typeface="+mn-lt"/>
                <a:cs typeface="Calibri" panose="020F0502020204030204" pitchFamily="34" charset="0"/>
              </a:rPr>
              <a:t>Załączniki przedstawiające </a:t>
            </a:r>
            <a:r>
              <a:rPr lang="pl-PL" b="1" dirty="0">
                <a:latin typeface="+mn-lt"/>
                <a:cs typeface="Calibri" panose="020F0502020204030204" pitchFamily="34" charset="0"/>
              </a:rPr>
              <a:t>dodatkowe informacje</a:t>
            </a:r>
            <a:r>
              <a:rPr lang="pl-PL" dirty="0">
                <a:latin typeface="+mn-lt"/>
                <a:cs typeface="Calibri" panose="020F0502020204030204" pitchFamily="34" charset="0"/>
              </a:rPr>
              <a:t> o projekcie; </a:t>
            </a:r>
          </a:p>
          <a:p>
            <a:pPr>
              <a:lnSpc>
                <a:spcPct val="150000"/>
              </a:lnSpc>
              <a:spcBef>
                <a:spcPts val="1800"/>
              </a:spcBef>
              <a:buFont typeface="Arial" panose="020B0604020202020204" pitchFamily="34" charset="0"/>
              <a:buChar char="•"/>
            </a:pPr>
            <a:r>
              <a:rPr lang="pl-PL" dirty="0">
                <a:latin typeface="+mn-lt"/>
              </a:rPr>
              <a:t>Jeśli załączniki do formularza wniosku o dofinansowanie wymienione wcześniej, mimo spakowania, nie mogą zostać dołączone jako jeden plik w odpowiednim punkcie </a:t>
            </a:r>
            <a:r>
              <a:rPr lang="pl-PL" b="1" dirty="0">
                <a:latin typeface="+mn-lt"/>
              </a:rPr>
              <a:t>ze względu na jego rozmiar</a:t>
            </a:r>
            <a:r>
              <a:rPr lang="pl-PL" dirty="0">
                <a:latin typeface="+mn-lt"/>
              </a:rPr>
              <a:t>, należy je dołączyć jako załączniki dodatkowe;</a:t>
            </a:r>
          </a:p>
          <a:p>
            <a:pPr>
              <a:lnSpc>
                <a:spcPct val="150000"/>
              </a:lnSpc>
              <a:spcBef>
                <a:spcPts val="1800"/>
              </a:spcBef>
              <a:buFont typeface="Arial" panose="020B0604020202020204" pitchFamily="34" charset="0"/>
              <a:buChar char="•"/>
            </a:pPr>
            <a:r>
              <a:rPr lang="pl-PL" dirty="0">
                <a:latin typeface="+mn-lt"/>
              </a:rPr>
              <a:t>Jeżeli z przedłożonych dokumentów nie wynika, że osoba lub osoby, które złożyły podpis na Oświadczeniu o złożeniu wniosku w aplikacji WOD są </a:t>
            </a:r>
            <a:r>
              <a:rPr lang="pl-PL" b="1" dirty="0">
                <a:latin typeface="+mn-lt"/>
              </a:rPr>
              <a:t>osobami uprawnionymi do reprezentowania Wnioskodawcy</a:t>
            </a:r>
            <a:r>
              <a:rPr lang="pl-PL" dirty="0">
                <a:latin typeface="+mn-lt"/>
              </a:rPr>
              <a:t>, należy załączyć dodatkowy dokument potwierdzający posiadanie przez te osoby takiego prawa.</a:t>
            </a:r>
          </a:p>
          <a:p>
            <a:pPr>
              <a:lnSpc>
                <a:spcPct val="150000"/>
              </a:lnSpc>
              <a:spcBef>
                <a:spcPts val="1800"/>
              </a:spcBef>
              <a:spcAft>
                <a:spcPts val="1800"/>
              </a:spcAft>
            </a:pPr>
            <a:endParaRPr lang="pl-P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69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17C63901-B63C-4AA0-B994-7C822B57F57D}"/>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Objaśnienie: strzałka w górę 3">
            <a:extLst>
              <a:ext uri="{FF2B5EF4-FFF2-40B4-BE49-F238E27FC236}">
                <a16:creationId xmlns:a16="http://schemas.microsoft.com/office/drawing/2014/main" id="{E61254A9-0488-437D-83E6-1DA34C4D3689}"/>
              </a:ext>
            </a:extLst>
          </p:cNvPr>
          <p:cNvSpPr/>
          <p:nvPr/>
        </p:nvSpPr>
        <p:spPr>
          <a:xfrm>
            <a:off x="6858074" y="4548405"/>
            <a:ext cx="2376264" cy="1656184"/>
          </a:xfrm>
          <a:prstGeom prst="upArrowCallou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E8528B36-4A97-4EC8-81BF-36C309E07F5A}"/>
              </a:ext>
            </a:extLst>
          </p:cNvPr>
          <p:cNvSpPr txBox="1"/>
          <p:nvPr/>
        </p:nvSpPr>
        <p:spPr>
          <a:xfrm>
            <a:off x="6966086" y="5147989"/>
            <a:ext cx="2160240" cy="1354217"/>
          </a:xfrm>
          <a:prstGeom prst="rect">
            <a:avLst/>
          </a:prstGeom>
          <a:noFill/>
        </p:spPr>
        <p:txBody>
          <a:bodyPr wrap="square" rtlCol="0">
            <a:spAutoFit/>
          </a:bodyPr>
          <a:lstStyle/>
          <a:p>
            <a:r>
              <a:rPr lang="pl-PL" sz="1600" dirty="0"/>
              <a:t>Po kliknięciu zapisz na wskazanego maila otrzymujemy m.in. </a:t>
            </a:r>
            <a:r>
              <a:rPr lang="pl-PL" sz="1600" b="1" dirty="0"/>
              <a:t>prośbę o nadanie hasła</a:t>
            </a:r>
          </a:p>
          <a:p>
            <a:endParaRPr lang="pl-PL" dirty="0"/>
          </a:p>
        </p:txBody>
      </p:sp>
      <p:sp>
        <p:nvSpPr>
          <p:cNvPr id="2" name="pole tekstowe 1">
            <a:extLst>
              <a:ext uri="{FF2B5EF4-FFF2-40B4-BE49-F238E27FC236}">
                <a16:creationId xmlns:a16="http://schemas.microsoft.com/office/drawing/2014/main" id="{809543D8-6E80-416E-9D53-CDC1EAA3A010}"/>
              </a:ext>
            </a:extLst>
          </p:cNvPr>
          <p:cNvSpPr txBox="1"/>
          <p:nvPr/>
        </p:nvSpPr>
        <p:spPr>
          <a:xfrm>
            <a:off x="305346" y="323453"/>
            <a:ext cx="2892780" cy="461665"/>
          </a:xfrm>
          <a:prstGeom prst="rect">
            <a:avLst/>
          </a:prstGeom>
          <a:noFill/>
        </p:spPr>
        <p:txBody>
          <a:bodyPr wrap="none" rtlCol="0">
            <a:spAutoFit/>
          </a:bodyPr>
          <a:lstStyle/>
          <a:p>
            <a:r>
              <a:rPr lang="pl-PL" sz="2400" b="1" dirty="0">
                <a:solidFill>
                  <a:schemeClr val="accent1"/>
                </a:solidFill>
              </a:rPr>
              <a:t>KROK 1. LOGOWANIE</a:t>
            </a:r>
          </a:p>
        </p:txBody>
      </p:sp>
    </p:spTree>
    <p:extLst>
      <p:ext uri="{BB962C8B-B14F-4D97-AF65-F5344CB8AC3E}">
        <p14:creationId xmlns:p14="http://schemas.microsoft.com/office/powerpoint/2010/main" val="2168263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3652164-93B4-4963-B4B8-19E1A14E0F61}"/>
              </a:ext>
            </a:extLst>
          </p:cNvPr>
          <p:cNvSpPr>
            <a:spLocks noGrp="1"/>
          </p:cNvSpPr>
          <p:nvPr>
            <p:ph type="sldNum" sz="quarter" idx="10"/>
          </p:nvPr>
        </p:nvSpPr>
        <p:spPr/>
        <p:txBody>
          <a:bodyPr/>
          <a:lstStyle/>
          <a:p>
            <a:fld id="{EB4015AA-59F6-416B-87A6-8E3D940284E2}" type="slidenum">
              <a:rPr lang="pl-PL" smtClean="0"/>
              <a:pPr/>
              <a:t>50</a:t>
            </a:fld>
            <a:endParaRPr lang="pl-PL" dirty="0"/>
          </a:p>
        </p:txBody>
      </p:sp>
      <p:sp>
        <p:nvSpPr>
          <p:cNvPr id="5" name="Tytuł 4">
            <a:extLst>
              <a:ext uri="{FF2B5EF4-FFF2-40B4-BE49-F238E27FC236}">
                <a16:creationId xmlns:a16="http://schemas.microsoft.com/office/drawing/2014/main" id="{B84B2F9B-E198-4182-9790-F1B1180605F7}"/>
              </a:ext>
            </a:extLst>
          </p:cNvPr>
          <p:cNvSpPr txBox="1">
            <a:spLocks/>
          </p:cNvSpPr>
          <p:nvPr/>
        </p:nvSpPr>
        <p:spPr>
          <a:xfrm>
            <a:off x="1029634" y="494631"/>
            <a:ext cx="8852776" cy="692918"/>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algn="ctr"/>
            <a:r>
              <a:rPr lang="pl-PL" dirty="0"/>
              <a:t>Podsumowanie</a:t>
            </a:r>
          </a:p>
        </p:txBody>
      </p:sp>
      <p:sp>
        <p:nvSpPr>
          <p:cNvPr id="3" name="pole tekstowe 2">
            <a:extLst>
              <a:ext uri="{FF2B5EF4-FFF2-40B4-BE49-F238E27FC236}">
                <a16:creationId xmlns:a16="http://schemas.microsoft.com/office/drawing/2014/main" id="{1479695A-7F8A-4BE3-BAF1-90022FD425E1}"/>
              </a:ext>
            </a:extLst>
          </p:cNvPr>
          <p:cNvSpPr txBox="1"/>
          <p:nvPr/>
        </p:nvSpPr>
        <p:spPr>
          <a:xfrm>
            <a:off x="681586" y="1165134"/>
            <a:ext cx="8999814" cy="6144503"/>
          </a:xfrm>
          <a:prstGeom prst="rect">
            <a:avLst/>
          </a:prstGeom>
          <a:noFill/>
        </p:spPr>
        <p:txBody>
          <a:bodyPr wrap="square" rtlCol="0">
            <a:spAutoFit/>
          </a:bodyPr>
          <a:lstStyle/>
          <a:p>
            <a:pPr>
              <a:lnSpc>
                <a:spcPct val="114000"/>
              </a:lnSpc>
            </a:pPr>
            <a:r>
              <a:rPr lang="pl-PL" sz="2200" b="1" dirty="0"/>
              <a:t>WNIOSEK – aplikacja </a:t>
            </a:r>
            <a:r>
              <a:rPr lang="pl-PL" sz="2200" b="1" dirty="0" err="1"/>
              <a:t>WOD2021</a:t>
            </a:r>
            <a:r>
              <a:rPr lang="pl-PL" sz="2200" b="1" dirty="0"/>
              <a:t>:</a:t>
            </a:r>
          </a:p>
          <a:p>
            <a:pPr>
              <a:lnSpc>
                <a:spcPct val="114000"/>
              </a:lnSpc>
            </a:pPr>
            <a:endParaRPr lang="pl-PL" dirty="0"/>
          </a:p>
          <a:p>
            <a:pPr lvl="1">
              <a:lnSpc>
                <a:spcPct val="114000"/>
              </a:lnSpc>
            </a:pPr>
            <a:r>
              <a:rPr lang="pl-PL" dirty="0"/>
              <a:t>SEKCJA Informacja o projekcie:</a:t>
            </a:r>
          </a:p>
          <a:p>
            <a:pPr marL="1200150" lvl="2" indent="-285750">
              <a:lnSpc>
                <a:spcPct val="114000"/>
              </a:lnSpc>
              <a:buClr>
                <a:schemeClr val="accent1"/>
              </a:buClr>
              <a:buFont typeface="Arial" panose="020B0604020202020204" pitchFamily="34" charset="0"/>
              <a:buChar char="•"/>
            </a:pPr>
            <a:r>
              <a:rPr lang="pl-PL" b="1" dirty="0"/>
              <a:t>Data rozpoczęcia i zakończenia </a:t>
            </a:r>
            <a:r>
              <a:rPr lang="pl-PL" dirty="0"/>
              <a:t>projektu wszędzie ta sama, nawet dla zadania/zadań;</a:t>
            </a:r>
          </a:p>
          <a:p>
            <a:pPr marL="1200150" lvl="2" indent="-285750">
              <a:lnSpc>
                <a:spcPct val="114000"/>
              </a:lnSpc>
              <a:buClr>
                <a:schemeClr val="accent1"/>
              </a:buClr>
              <a:buFont typeface="Arial" panose="020B0604020202020204" pitchFamily="34" charset="0"/>
              <a:buChar char="•"/>
            </a:pPr>
            <a:r>
              <a:rPr lang="pl-PL" b="1" dirty="0"/>
              <a:t>Opis projektu</a:t>
            </a:r>
            <a:r>
              <a:rPr lang="pl-PL" dirty="0"/>
              <a:t> w Sekcji Informacja o projekcie =&gt; podajemy Typ/Typy projektu  </a:t>
            </a:r>
          </a:p>
          <a:p>
            <a:pPr lvl="1">
              <a:lnSpc>
                <a:spcPct val="114000"/>
              </a:lnSpc>
              <a:buClr>
                <a:schemeClr val="accent1"/>
              </a:buClr>
            </a:pPr>
            <a:r>
              <a:rPr lang="pl-PL" dirty="0"/>
              <a:t>SEKCJA Wnioskodawca i Realizatorzy: </a:t>
            </a:r>
          </a:p>
          <a:p>
            <a:pPr marL="1200150" lvl="2" indent="-285750">
              <a:lnSpc>
                <a:spcPct val="114000"/>
              </a:lnSpc>
              <a:buClr>
                <a:schemeClr val="accent1"/>
              </a:buClr>
              <a:buFont typeface="Arial" panose="020B0604020202020204" pitchFamily="34" charset="0"/>
              <a:buChar char="•"/>
            </a:pPr>
            <a:r>
              <a:rPr lang="pl-PL" b="1" dirty="0"/>
              <a:t>Możliwość odzyskania VAT </a:t>
            </a:r>
            <a:r>
              <a:rPr lang="pl-PL" dirty="0"/>
              <a:t>= NIE DOTYCZY;</a:t>
            </a:r>
          </a:p>
          <a:p>
            <a:pPr lvl="1">
              <a:lnSpc>
                <a:spcPct val="114000"/>
              </a:lnSpc>
              <a:buClr>
                <a:schemeClr val="accent1"/>
              </a:buClr>
            </a:pPr>
            <a:r>
              <a:rPr lang="pl-PL" dirty="0"/>
              <a:t>SEKCJA Wskaźniki projektu</a:t>
            </a:r>
          </a:p>
          <a:p>
            <a:pPr marL="1200150" lvl="2" indent="-285750">
              <a:lnSpc>
                <a:spcPct val="114000"/>
              </a:lnSpc>
              <a:buClr>
                <a:schemeClr val="accent1"/>
              </a:buClr>
              <a:buFont typeface="Arial" panose="020B0604020202020204" pitchFamily="34" charset="0"/>
              <a:buChar char="•"/>
            </a:pPr>
            <a:r>
              <a:rPr lang="pl-PL" b="1" dirty="0"/>
              <a:t>Dla wskaźnika rezultatu </a:t>
            </a:r>
            <a:r>
              <a:rPr lang="pl-PL" dirty="0"/>
              <a:t>podajemy wartość bazową (jeśli dotyczy);</a:t>
            </a:r>
          </a:p>
          <a:p>
            <a:pPr lvl="1">
              <a:lnSpc>
                <a:spcPct val="114000"/>
              </a:lnSpc>
              <a:buClr>
                <a:schemeClr val="accent1"/>
              </a:buClr>
            </a:pPr>
            <a:r>
              <a:rPr lang="pl-PL" dirty="0"/>
              <a:t>SEKCJA Zadania</a:t>
            </a:r>
          </a:p>
          <a:p>
            <a:pPr marL="1200150" lvl="2" indent="-285750">
              <a:lnSpc>
                <a:spcPct val="114000"/>
              </a:lnSpc>
              <a:buClr>
                <a:schemeClr val="accent1"/>
              </a:buClr>
              <a:buFont typeface="Arial" panose="020B0604020202020204" pitchFamily="34" charset="0"/>
              <a:buChar char="•"/>
            </a:pPr>
            <a:r>
              <a:rPr lang="pl-PL" b="1" dirty="0"/>
              <a:t>Nazwa zadania </a:t>
            </a:r>
            <a:r>
              <a:rPr lang="pl-PL" dirty="0"/>
              <a:t>= Tytuł projektu, dla projektów bez partnera;</a:t>
            </a:r>
          </a:p>
          <a:p>
            <a:pPr marL="1200150" lvl="2" indent="-285750">
              <a:lnSpc>
                <a:spcPct val="114000"/>
              </a:lnSpc>
              <a:buClr>
                <a:schemeClr val="accent1"/>
              </a:buClr>
              <a:buFont typeface="Arial" panose="020B0604020202020204" pitchFamily="34" charset="0"/>
              <a:buChar char="•"/>
            </a:pPr>
            <a:r>
              <a:rPr lang="pl-PL" b="1" dirty="0"/>
              <a:t>Opis i uzasadnienie zadania </a:t>
            </a:r>
            <a:r>
              <a:rPr lang="pl-PL" dirty="0"/>
              <a:t>=&gt; opis działań planowanych do realizacji w ramach NAZWY KOSZTU; </a:t>
            </a:r>
          </a:p>
          <a:p>
            <a:pPr lvl="1">
              <a:lnSpc>
                <a:spcPct val="114000"/>
              </a:lnSpc>
              <a:buClr>
                <a:schemeClr val="accent1"/>
              </a:buClr>
            </a:pPr>
            <a:r>
              <a:rPr lang="pl-PL" dirty="0"/>
              <a:t>SEKCJA Budżet projektu</a:t>
            </a:r>
          </a:p>
          <a:p>
            <a:pPr marL="1200150" lvl="2" indent="-285750">
              <a:lnSpc>
                <a:spcPct val="114000"/>
              </a:lnSpc>
              <a:buClr>
                <a:schemeClr val="accent1"/>
              </a:buClr>
              <a:buFont typeface="Arial" panose="020B0604020202020204" pitchFamily="34" charset="0"/>
              <a:buChar char="•"/>
            </a:pPr>
            <a:r>
              <a:rPr lang="pl-PL" b="1" dirty="0"/>
              <a:t>Nazwa kosztu </a:t>
            </a:r>
            <a:r>
              <a:rPr lang="pl-PL" dirty="0"/>
              <a:t>= Nazwa kosztu zgodna z załącznikiem </a:t>
            </a:r>
            <a:r>
              <a:rPr lang="pl-PL" b="1" dirty="0"/>
              <a:t>Zasady przygotowania sekcji  </a:t>
            </a:r>
          </a:p>
          <a:p>
            <a:pPr marL="1200150" lvl="2" indent="-285750">
              <a:lnSpc>
                <a:spcPct val="114000"/>
              </a:lnSpc>
              <a:buClr>
                <a:schemeClr val="accent1"/>
              </a:buClr>
              <a:buFont typeface="Arial" panose="020B0604020202020204" pitchFamily="34" charset="0"/>
              <a:buChar char="•"/>
            </a:pPr>
            <a:r>
              <a:rPr lang="pl-PL" b="1" dirty="0"/>
              <a:t>                                                                     IV Zadania i V Budżet projektu w </a:t>
            </a:r>
            <a:r>
              <a:rPr lang="pl-PL" b="1" dirty="0" err="1"/>
              <a:t>WOD2021</a:t>
            </a:r>
            <a:r>
              <a:rPr lang="pl-PL" b="1" dirty="0"/>
              <a:t>... </a:t>
            </a:r>
          </a:p>
          <a:p>
            <a:pPr marL="1200150" lvl="2" indent="-285750">
              <a:lnSpc>
                <a:spcPct val="114000"/>
              </a:lnSpc>
              <a:buClr>
                <a:schemeClr val="accent1"/>
              </a:buClr>
              <a:buFont typeface="Arial" panose="020B0604020202020204" pitchFamily="34" charset="0"/>
              <a:buChar char="•"/>
            </a:pPr>
            <a:r>
              <a:rPr lang="pl-PL" b="1" dirty="0"/>
              <a:t>Realizator = </a:t>
            </a:r>
            <a:r>
              <a:rPr lang="pl-PL" dirty="0"/>
              <a:t>Wnioskodawca,</a:t>
            </a:r>
            <a:r>
              <a:rPr lang="pl-PL" b="1" dirty="0"/>
              <a:t> </a:t>
            </a:r>
            <a:r>
              <a:rPr lang="pl-PL" dirty="0"/>
              <a:t>dla projektów bez partnera</a:t>
            </a:r>
            <a:r>
              <a:rPr lang="pl-PL" b="1" dirty="0"/>
              <a:t> </a:t>
            </a:r>
          </a:p>
        </p:txBody>
      </p:sp>
    </p:spTree>
    <p:extLst>
      <p:ext uri="{BB962C8B-B14F-4D97-AF65-F5344CB8AC3E}">
        <p14:creationId xmlns:p14="http://schemas.microsoft.com/office/powerpoint/2010/main" val="1073713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3652164-93B4-4963-B4B8-19E1A14E0F61}"/>
              </a:ext>
            </a:extLst>
          </p:cNvPr>
          <p:cNvSpPr>
            <a:spLocks noGrp="1"/>
          </p:cNvSpPr>
          <p:nvPr>
            <p:ph type="sldNum" sz="quarter" idx="10"/>
          </p:nvPr>
        </p:nvSpPr>
        <p:spPr/>
        <p:txBody>
          <a:bodyPr/>
          <a:lstStyle/>
          <a:p>
            <a:fld id="{EB4015AA-59F6-416B-87A6-8E3D940284E2}" type="slidenum">
              <a:rPr lang="pl-PL" smtClean="0"/>
              <a:pPr/>
              <a:t>51</a:t>
            </a:fld>
            <a:endParaRPr lang="pl-PL" dirty="0"/>
          </a:p>
        </p:txBody>
      </p:sp>
      <p:sp>
        <p:nvSpPr>
          <p:cNvPr id="5" name="Tytuł 4">
            <a:extLst>
              <a:ext uri="{FF2B5EF4-FFF2-40B4-BE49-F238E27FC236}">
                <a16:creationId xmlns:a16="http://schemas.microsoft.com/office/drawing/2014/main" id="{B84B2F9B-E198-4182-9790-F1B1180605F7}"/>
              </a:ext>
            </a:extLst>
          </p:cNvPr>
          <p:cNvSpPr txBox="1">
            <a:spLocks/>
          </p:cNvSpPr>
          <p:nvPr/>
        </p:nvSpPr>
        <p:spPr>
          <a:xfrm>
            <a:off x="1029634" y="494631"/>
            <a:ext cx="8852776" cy="692918"/>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algn="ctr"/>
            <a:r>
              <a:rPr lang="pl-PL" dirty="0"/>
              <a:t>Podsumowanie</a:t>
            </a:r>
          </a:p>
        </p:txBody>
      </p:sp>
      <p:sp>
        <p:nvSpPr>
          <p:cNvPr id="3" name="pole tekstowe 2">
            <a:extLst>
              <a:ext uri="{FF2B5EF4-FFF2-40B4-BE49-F238E27FC236}">
                <a16:creationId xmlns:a16="http://schemas.microsoft.com/office/drawing/2014/main" id="{1479695A-7F8A-4BE3-BAF1-90022FD425E1}"/>
              </a:ext>
            </a:extLst>
          </p:cNvPr>
          <p:cNvSpPr txBox="1"/>
          <p:nvPr/>
        </p:nvSpPr>
        <p:spPr>
          <a:xfrm>
            <a:off x="845999" y="1715699"/>
            <a:ext cx="8999814" cy="4775987"/>
          </a:xfrm>
          <a:prstGeom prst="rect">
            <a:avLst/>
          </a:prstGeom>
          <a:noFill/>
        </p:spPr>
        <p:txBody>
          <a:bodyPr wrap="square" rtlCol="0">
            <a:spAutoFit/>
          </a:bodyPr>
          <a:lstStyle/>
          <a:p>
            <a:pPr>
              <a:lnSpc>
                <a:spcPct val="114000"/>
              </a:lnSpc>
            </a:pPr>
            <a:r>
              <a:rPr lang="pl-PL" sz="2200" b="1" dirty="0"/>
              <a:t>1. STUDIUM WYKONALNOŚCI:</a:t>
            </a:r>
          </a:p>
          <a:p>
            <a:pPr marL="742950" lvl="1" indent="-285750">
              <a:lnSpc>
                <a:spcPct val="114000"/>
              </a:lnSpc>
              <a:buClr>
                <a:schemeClr val="accent1"/>
              </a:buClr>
              <a:buFont typeface="Arial" panose="020B0604020202020204" pitchFamily="34" charset="0"/>
              <a:buChar char="•"/>
            </a:pPr>
            <a:r>
              <a:rPr lang="pl-PL" dirty="0">
                <a:ln w="0"/>
              </a:rPr>
              <a:t>Rozdział 1.3. Szczegółowy opis przedmiotu projektu =&gt; będzie stanowić załącznik do umowy o dofinansowanie;</a:t>
            </a:r>
          </a:p>
          <a:p>
            <a:pPr marL="742950" lvl="1" indent="-285750">
              <a:lnSpc>
                <a:spcPct val="114000"/>
              </a:lnSpc>
              <a:buClr>
                <a:schemeClr val="accent1"/>
              </a:buClr>
              <a:buFont typeface="Arial" panose="020B0604020202020204" pitchFamily="34" charset="0"/>
              <a:buChar char="•"/>
            </a:pPr>
            <a:r>
              <a:rPr lang="pl-PL" dirty="0">
                <a:ln w="0"/>
              </a:rPr>
              <a:t>Pamiętajmy o szczegółowej analizie pomocy publicznej i odniesieniu się do posiadanych/wymaganych zezwoleń realizacyjnych</a:t>
            </a:r>
          </a:p>
          <a:p>
            <a:pPr lvl="1">
              <a:lnSpc>
                <a:spcPct val="114000"/>
              </a:lnSpc>
            </a:pPr>
            <a:endParaRPr lang="pl-PL" dirty="0"/>
          </a:p>
          <a:p>
            <a:pPr>
              <a:lnSpc>
                <a:spcPct val="114000"/>
              </a:lnSpc>
            </a:pPr>
            <a:r>
              <a:rPr lang="pl-PL" sz="2200" b="1" dirty="0"/>
              <a:t>2.1 INFORMACJA O WPŁYWIE PROJEKTU NA ŚRODOWISKO</a:t>
            </a:r>
          </a:p>
          <a:p>
            <a:pPr marL="742950" lvl="1" indent="-285750">
              <a:lnSpc>
                <a:spcPct val="114000"/>
              </a:lnSpc>
              <a:buClr>
                <a:schemeClr val="accent1"/>
              </a:buClr>
              <a:buFont typeface="Arial" panose="020B0604020202020204" pitchFamily="34" charset="0"/>
              <a:buChar char="•"/>
            </a:pPr>
            <a:r>
              <a:rPr lang="pl-PL" dirty="0">
                <a:ln w="0"/>
              </a:rPr>
              <a:t>W punkcie </a:t>
            </a:r>
            <a:r>
              <a:rPr lang="pl-PL" dirty="0" err="1">
                <a:ln w="0"/>
              </a:rPr>
              <a:t>A1</a:t>
            </a:r>
            <a:r>
              <a:rPr lang="pl-PL" dirty="0">
                <a:ln w="0"/>
              </a:rPr>
              <a:t> piszemy o wszystkich dokumentach środowiskowych, zarówno tych dotyczących decyzji środowiskowej jak i Natura 2000 (jeśli dotyczy);</a:t>
            </a:r>
          </a:p>
          <a:p>
            <a:pPr marL="742950" lvl="1" indent="-285750">
              <a:lnSpc>
                <a:spcPct val="114000"/>
              </a:lnSpc>
              <a:buClr>
                <a:schemeClr val="accent1"/>
              </a:buClr>
              <a:buFont typeface="Arial" panose="020B0604020202020204" pitchFamily="34" charset="0"/>
              <a:buChar char="•"/>
            </a:pPr>
            <a:r>
              <a:rPr lang="pl-PL" dirty="0">
                <a:ln w="0"/>
              </a:rPr>
              <a:t>Odnosimy się do wszystkich punktów/pytań w załączniku</a:t>
            </a:r>
          </a:p>
          <a:p>
            <a:pPr>
              <a:lnSpc>
                <a:spcPct val="114000"/>
              </a:lnSpc>
            </a:pPr>
            <a:endParaRPr lang="pl-PL" dirty="0"/>
          </a:p>
          <a:p>
            <a:pPr>
              <a:lnSpc>
                <a:spcPct val="114000"/>
              </a:lnSpc>
            </a:pPr>
            <a:endParaRPr lang="pl-PL" sz="2200" b="1" dirty="0"/>
          </a:p>
          <a:p>
            <a:pPr>
              <a:lnSpc>
                <a:spcPct val="114000"/>
              </a:lnSpc>
            </a:pPr>
            <a:endParaRPr lang="pl-PL" sz="2200" b="1" dirty="0"/>
          </a:p>
          <a:p>
            <a:pPr>
              <a:lnSpc>
                <a:spcPct val="114000"/>
              </a:lnSpc>
            </a:pPr>
            <a:endParaRPr lang="pl-PL" dirty="0"/>
          </a:p>
        </p:txBody>
      </p:sp>
    </p:spTree>
    <p:extLst>
      <p:ext uri="{BB962C8B-B14F-4D97-AF65-F5344CB8AC3E}">
        <p14:creationId xmlns:p14="http://schemas.microsoft.com/office/powerpoint/2010/main" val="3429546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5">
            <a:extLst>
              <a:ext uri="{FF2B5EF4-FFF2-40B4-BE49-F238E27FC236}">
                <a16:creationId xmlns:a16="http://schemas.microsoft.com/office/drawing/2014/main" id="{E34D2DB4-FDBD-4735-985E-8E125D4440D9}"/>
              </a:ext>
            </a:extLst>
          </p:cNvPr>
          <p:cNvSpPr txBox="1">
            <a:spLocks/>
          </p:cNvSpPr>
          <p:nvPr/>
        </p:nvSpPr>
        <p:spPr>
          <a:xfrm>
            <a:off x="1889522" y="5136325"/>
            <a:ext cx="6912768" cy="1296144"/>
          </a:xfrm>
          <a:prstGeom prst="rect">
            <a:avLst/>
          </a:prstGeom>
        </p:spPr>
        <p:txBody>
          <a:bodyPr>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ctr">
              <a:lnSpc>
                <a:spcPct val="100000"/>
              </a:lnSpc>
              <a:spcBef>
                <a:spcPts val="300"/>
              </a:spcBef>
              <a:spcAft>
                <a:spcPts val="300"/>
              </a:spcAft>
              <a:buFontTx/>
              <a:buNone/>
            </a:pPr>
            <a:r>
              <a:rPr lang="pl-PL" sz="1400" dirty="0"/>
              <a:t>Maja Remizowicz</a:t>
            </a:r>
          </a:p>
          <a:p>
            <a:pPr marL="0" indent="0" algn="ctr">
              <a:lnSpc>
                <a:spcPct val="100000"/>
              </a:lnSpc>
              <a:spcBef>
                <a:spcPts val="300"/>
              </a:spcBef>
              <a:spcAft>
                <a:spcPts val="300"/>
              </a:spcAft>
              <a:buFontTx/>
              <a:buNone/>
            </a:pPr>
            <a:r>
              <a:rPr lang="pl-PL" sz="1400" dirty="0"/>
              <a:t>Departament Programów Regionalnych</a:t>
            </a:r>
          </a:p>
          <a:p>
            <a:pPr marL="0" indent="0" algn="ctr">
              <a:lnSpc>
                <a:spcPct val="100000"/>
              </a:lnSpc>
              <a:spcBef>
                <a:spcPts val="300"/>
              </a:spcBef>
              <a:spcAft>
                <a:spcPts val="300"/>
              </a:spcAft>
              <a:buNone/>
            </a:pPr>
            <a:r>
              <a:rPr lang="pl-PL" sz="1400" dirty="0"/>
              <a:t>Urząd Marszałkowski Województwa Pomorskiego</a:t>
            </a:r>
          </a:p>
          <a:p>
            <a:pPr marL="0" indent="0" algn="ctr">
              <a:lnSpc>
                <a:spcPct val="100000"/>
              </a:lnSpc>
              <a:spcBef>
                <a:spcPts val="300"/>
              </a:spcBef>
              <a:spcAft>
                <a:spcPts val="300"/>
              </a:spcAft>
              <a:buFontTx/>
              <a:buNone/>
            </a:pPr>
            <a:endParaRPr lang="pl-PL" sz="800" dirty="0"/>
          </a:p>
        </p:txBody>
      </p:sp>
      <p:sp>
        <p:nvSpPr>
          <p:cNvPr id="2" name="pole tekstowe 1">
            <a:extLst>
              <a:ext uri="{FF2B5EF4-FFF2-40B4-BE49-F238E27FC236}">
                <a16:creationId xmlns:a16="http://schemas.microsoft.com/office/drawing/2014/main" id="{823B637C-2565-4BB6-86A0-3FC412BB8B70}"/>
              </a:ext>
            </a:extLst>
          </p:cNvPr>
          <p:cNvSpPr txBox="1"/>
          <p:nvPr/>
        </p:nvSpPr>
        <p:spPr>
          <a:xfrm>
            <a:off x="3352924" y="3635821"/>
            <a:ext cx="3985963" cy="707886"/>
          </a:xfrm>
          <a:prstGeom prst="rect">
            <a:avLst/>
          </a:prstGeom>
          <a:noFill/>
        </p:spPr>
        <p:txBody>
          <a:bodyPr wrap="none" rtlCol="0">
            <a:spAutoFit/>
          </a:bodyPr>
          <a:lstStyle/>
          <a:p>
            <a:r>
              <a:rPr lang="pl-PL" sz="4000" dirty="0">
                <a:solidFill>
                  <a:schemeClr val="tx2"/>
                </a:solidFill>
              </a:rPr>
              <a:t>Dziękuję za uwagę</a:t>
            </a:r>
          </a:p>
        </p:txBody>
      </p:sp>
    </p:spTree>
    <p:extLst>
      <p:ext uri="{BB962C8B-B14F-4D97-AF65-F5344CB8AC3E}">
        <p14:creationId xmlns:p14="http://schemas.microsoft.com/office/powerpoint/2010/main" val="332599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B3A5E89-AB6E-41D9-97B7-D3BE1F7A85FC}"/>
              </a:ext>
            </a:extLst>
          </p:cNvPr>
          <p:cNvPicPr>
            <a:picLocks noChangeAspect="1"/>
          </p:cNvPicPr>
          <p:nvPr/>
        </p:nvPicPr>
        <p:blipFill>
          <a:blip r:embed="rId2"/>
          <a:stretch>
            <a:fillRect/>
          </a:stretch>
        </p:blipFill>
        <p:spPr>
          <a:xfrm>
            <a:off x="-1" y="884137"/>
            <a:ext cx="10691813" cy="5791399"/>
          </a:xfrm>
          <a:prstGeom prst="rect">
            <a:avLst/>
          </a:prstGeom>
        </p:spPr>
      </p:pic>
      <p:grpSp>
        <p:nvGrpSpPr>
          <p:cNvPr id="8" name="Grupa 7">
            <a:extLst>
              <a:ext uri="{FF2B5EF4-FFF2-40B4-BE49-F238E27FC236}">
                <a16:creationId xmlns:a16="http://schemas.microsoft.com/office/drawing/2014/main" id="{9FA9A387-5452-4069-BBF7-1DE524451AF7}"/>
              </a:ext>
            </a:extLst>
          </p:cNvPr>
          <p:cNvGrpSpPr/>
          <p:nvPr/>
        </p:nvGrpSpPr>
        <p:grpSpPr>
          <a:xfrm>
            <a:off x="7506146" y="3707829"/>
            <a:ext cx="2304256" cy="1323439"/>
            <a:chOff x="7546681" y="3514161"/>
            <a:chExt cx="2304256" cy="1323439"/>
          </a:xfrm>
        </p:grpSpPr>
        <p:sp>
          <p:nvSpPr>
            <p:cNvPr id="4" name="Objaśnienie: strzałka w lewo 3">
              <a:extLst>
                <a:ext uri="{FF2B5EF4-FFF2-40B4-BE49-F238E27FC236}">
                  <a16:creationId xmlns:a16="http://schemas.microsoft.com/office/drawing/2014/main" id="{9BE10881-E951-4B26-B502-871612B33796}"/>
                </a:ext>
              </a:extLst>
            </p:cNvPr>
            <p:cNvSpPr/>
            <p:nvPr/>
          </p:nvSpPr>
          <p:spPr>
            <a:xfrm>
              <a:off x="7546681" y="3563813"/>
              <a:ext cx="2304256" cy="1224136"/>
            </a:xfrm>
            <a:prstGeom prst="leftArrowCallou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C9EE6C81-0377-4117-8300-92726D182F3D}"/>
                </a:ext>
              </a:extLst>
            </p:cNvPr>
            <p:cNvSpPr txBox="1"/>
            <p:nvPr/>
          </p:nvSpPr>
          <p:spPr>
            <a:xfrm>
              <a:off x="8442250" y="3514161"/>
              <a:ext cx="1296144" cy="1323439"/>
            </a:xfrm>
            <a:prstGeom prst="rect">
              <a:avLst/>
            </a:prstGeom>
            <a:noFill/>
          </p:spPr>
          <p:txBody>
            <a:bodyPr wrap="square" rtlCol="0">
              <a:spAutoFit/>
            </a:bodyPr>
            <a:lstStyle/>
            <a:p>
              <a:r>
                <a:rPr lang="pl-PL" sz="1600" dirty="0"/>
                <a:t>Po zalogowaniu otrzymujemy </a:t>
              </a:r>
              <a:r>
                <a:rPr lang="pl-PL" sz="1600" b="1" dirty="0"/>
                <a:t>Regulamin do akceptacji</a:t>
              </a:r>
            </a:p>
          </p:txBody>
        </p:sp>
      </p:grpSp>
    </p:spTree>
    <p:extLst>
      <p:ext uri="{BB962C8B-B14F-4D97-AF65-F5344CB8AC3E}">
        <p14:creationId xmlns:p14="http://schemas.microsoft.com/office/powerpoint/2010/main" val="318624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2C7E3D21-4A2E-4B6C-AF63-E3C182E53847}"/>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pole tekstowe 3">
            <a:extLst>
              <a:ext uri="{FF2B5EF4-FFF2-40B4-BE49-F238E27FC236}">
                <a16:creationId xmlns:a16="http://schemas.microsoft.com/office/drawing/2014/main" id="{7181A95A-6833-4C22-B707-B876B4E89383}"/>
              </a:ext>
            </a:extLst>
          </p:cNvPr>
          <p:cNvSpPr txBox="1"/>
          <p:nvPr/>
        </p:nvSpPr>
        <p:spPr>
          <a:xfrm>
            <a:off x="305346" y="323453"/>
            <a:ext cx="4059829" cy="461665"/>
          </a:xfrm>
          <a:prstGeom prst="rect">
            <a:avLst/>
          </a:prstGeom>
          <a:noFill/>
        </p:spPr>
        <p:txBody>
          <a:bodyPr wrap="none" rtlCol="0">
            <a:spAutoFit/>
          </a:bodyPr>
          <a:lstStyle/>
          <a:p>
            <a:r>
              <a:rPr lang="pl-PL" sz="2400" b="1" dirty="0">
                <a:solidFill>
                  <a:schemeClr val="accent1"/>
                </a:solidFill>
              </a:rPr>
              <a:t>KROK 2. WYBÓR ORGANIZACJI</a:t>
            </a:r>
          </a:p>
        </p:txBody>
      </p:sp>
      <p:sp>
        <p:nvSpPr>
          <p:cNvPr id="3" name="Objaśnienie: strzałka w górę 2">
            <a:extLst>
              <a:ext uri="{FF2B5EF4-FFF2-40B4-BE49-F238E27FC236}">
                <a16:creationId xmlns:a16="http://schemas.microsoft.com/office/drawing/2014/main" id="{5F1DA69F-436D-4723-96A1-A6EF64099AA9}"/>
              </a:ext>
            </a:extLst>
          </p:cNvPr>
          <p:cNvSpPr/>
          <p:nvPr/>
        </p:nvSpPr>
        <p:spPr>
          <a:xfrm>
            <a:off x="1889522" y="3203773"/>
            <a:ext cx="8496944" cy="2736304"/>
          </a:xfrm>
          <a:prstGeom prst="upArrow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0BFFB441-1C71-4066-A338-7F0C68687945}"/>
              </a:ext>
            </a:extLst>
          </p:cNvPr>
          <p:cNvSpPr txBox="1"/>
          <p:nvPr/>
        </p:nvSpPr>
        <p:spPr>
          <a:xfrm>
            <a:off x="1889522" y="4248759"/>
            <a:ext cx="8496944" cy="1754326"/>
          </a:xfrm>
          <a:prstGeom prst="rect">
            <a:avLst/>
          </a:prstGeom>
          <a:noFill/>
        </p:spPr>
        <p:txBody>
          <a:bodyPr wrap="square" rtlCol="0">
            <a:spAutoFit/>
          </a:bodyPr>
          <a:lstStyle/>
          <a:p>
            <a:r>
              <a:rPr lang="pl-PL" dirty="0"/>
              <a:t>Po stworzeniu hasła, pierwszym zalogowaniu tworzymy organizację do której przynależymy, podajemy NIP organizacji:</a:t>
            </a:r>
          </a:p>
          <a:p>
            <a:pPr marL="285750" indent="-285750">
              <a:buFont typeface="Arial" panose="020B0604020202020204" pitchFamily="34" charset="0"/>
              <a:buChar char="•"/>
            </a:pPr>
            <a:r>
              <a:rPr lang="pl-PL" dirty="0"/>
              <a:t>jeżeli organizacja już istnieje, będziemy </a:t>
            </a:r>
            <a:r>
              <a:rPr lang="pl-PL" b="1" dirty="0"/>
              <a:t>musieli być zaakceptowani </a:t>
            </a:r>
            <a:r>
              <a:rPr lang="pl-PL" dirty="0"/>
              <a:t>przez Administratora;</a:t>
            </a:r>
          </a:p>
          <a:p>
            <a:pPr marL="285750" indent="-285750">
              <a:buFont typeface="Arial" panose="020B0604020202020204" pitchFamily="34" charset="0"/>
              <a:buChar char="•"/>
            </a:pPr>
            <a:r>
              <a:rPr lang="pl-PL" dirty="0"/>
              <a:t>jeżeli nie istnieje to tworzymy nową i </a:t>
            </a:r>
            <a:r>
              <a:rPr lang="pl-PL" b="1" dirty="0"/>
              <a:t>musimy wykonać pracę Administratora</a:t>
            </a:r>
          </a:p>
          <a:p>
            <a:endParaRPr lang="pl-PL" dirty="0"/>
          </a:p>
        </p:txBody>
      </p:sp>
    </p:spTree>
    <p:extLst>
      <p:ext uri="{BB962C8B-B14F-4D97-AF65-F5344CB8AC3E}">
        <p14:creationId xmlns:p14="http://schemas.microsoft.com/office/powerpoint/2010/main" val="193349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637EDDD6-6A30-4E79-B65C-17843B8EDD0F}"/>
              </a:ext>
            </a:extLst>
          </p:cNvPr>
          <p:cNvPicPr>
            <a:picLocks noChangeAspect="1"/>
          </p:cNvPicPr>
          <p:nvPr/>
        </p:nvPicPr>
        <p:blipFill>
          <a:blip r:embed="rId2"/>
          <a:stretch>
            <a:fillRect/>
          </a:stretch>
        </p:blipFill>
        <p:spPr>
          <a:xfrm>
            <a:off x="-1" y="884137"/>
            <a:ext cx="10691813" cy="5791399"/>
          </a:xfrm>
          <a:prstGeom prst="rect">
            <a:avLst/>
          </a:prstGeom>
        </p:spPr>
      </p:pic>
    </p:spTree>
    <p:extLst>
      <p:ext uri="{BB962C8B-B14F-4D97-AF65-F5344CB8AC3E}">
        <p14:creationId xmlns:p14="http://schemas.microsoft.com/office/powerpoint/2010/main" val="159654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DD30746-0FDE-4F09-9B34-45C81FD1D88B}"/>
              </a:ext>
            </a:extLst>
          </p:cNvPr>
          <p:cNvPicPr>
            <a:picLocks noChangeAspect="1"/>
          </p:cNvPicPr>
          <p:nvPr/>
        </p:nvPicPr>
        <p:blipFill>
          <a:blip r:embed="rId2"/>
          <a:stretch>
            <a:fillRect/>
          </a:stretch>
        </p:blipFill>
        <p:spPr>
          <a:xfrm>
            <a:off x="-1" y="884137"/>
            <a:ext cx="10691813" cy="5791399"/>
          </a:xfrm>
          <a:prstGeom prst="rect">
            <a:avLst/>
          </a:prstGeom>
        </p:spPr>
      </p:pic>
      <p:sp>
        <p:nvSpPr>
          <p:cNvPr id="3" name="Prostokąt 2">
            <a:extLst>
              <a:ext uri="{FF2B5EF4-FFF2-40B4-BE49-F238E27FC236}">
                <a16:creationId xmlns:a16="http://schemas.microsoft.com/office/drawing/2014/main" id="{784094D7-AF0A-4E98-9393-A076DF91999B}"/>
              </a:ext>
            </a:extLst>
          </p:cNvPr>
          <p:cNvSpPr/>
          <p:nvPr/>
        </p:nvSpPr>
        <p:spPr>
          <a:xfrm>
            <a:off x="12834" y="3851845"/>
            <a:ext cx="1601490" cy="2088232"/>
          </a:xfrm>
          <a:prstGeom prst="rect">
            <a:avLst/>
          </a:prstGeom>
          <a:solidFill>
            <a:schemeClr val="accent2">
              <a:alpha val="26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3" action="ppaction://hlinksldjump"/>
            <a:extLst>
              <a:ext uri="{FF2B5EF4-FFF2-40B4-BE49-F238E27FC236}">
                <a16:creationId xmlns:a16="http://schemas.microsoft.com/office/drawing/2014/main" id="{19DD05BA-F351-4367-A782-E398934C965E}"/>
              </a:ext>
            </a:extLst>
          </p:cNvPr>
          <p:cNvSpPr/>
          <p:nvPr/>
        </p:nvSpPr>
        <p:spPr>
          <a:xfrm>
            <a:off x="1731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4" action="ppaction://hlinksldjump"/>
            <a:extLst>
              <a:ext uri="{FF2B5EF4-FFF2-40B4-BE49-F238E27FC236}">
                <a16:creationId xmlns:a16="http://schemas.microsoft.com/office/drawing/2014/main" id="{E3FBA69B-FB0F-4F3B-A756-16C845A75F5D}"/>
              </a:ext>
            </a:extLst>
          </p:cNvPr>
          <p:cNvSpPr/>
          <p:nvPr/>
        </p:nvSpPr>
        <p:spPr>
          <a:xfrm>
            <a:off x="1731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5" action="ppaction://hlinksldjump"/>
            <a:extLst>
              <a:ext uri="{FF2B5EF4-FFF2-40B4-BE49-F238E27FC236}">
                <a16:creationId xmlns:a16="http://schemas.microsoft.com/office/drawing/2014/main" id="{57C290B3-FFAD-4FE0-AAAE-74BB5BB75255}"/>
              </a:ext>
            </a:extLst>
          </p:cNvPr>
          <p:cNvSpPr/>
          <p:nvPr/>
        </p:nvSpPr>
        <p:spPr>
          <a:xfrm>
            <a:off x="12834" y="510753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Free super admin icon Icon and super admin icon Icon Pack | FreeImages">
            <a:extLst>
              <a:ext uri="{FF2B5EF4-FFF2-40B4-BE49-F238E27FC236}">
                <a16:creationId xmlns:a16="http://schemas.microsoft.com/office/drawing/2014/main" id="{7BFBFB68-1D1D-4EC3-9B5B-68662130E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994" y="1979637"/>
            <a:ext cx="4041995" cy="2839964"/>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4DA0713E-DAA0-46D0-8568-F5D858C6779A}"/>
              </a:ext>
            </a:extLst>
          </p:cNvPr>
          <p:cNvSpPr txBox="1"/>
          <p:nvPr/>
        </p:nvSpPr>
        <p:spPr>
          <a:xfrm>
            <a:off x="305346" y="323453"/>
            <a:ext cx="4006225" cy="461665"/>
          </a:xfrm>
          <a:prstGeom prst="rect">
            <a:avLst/>
          </a:prstGeom>
          <a:noFill/>
        </p:spPr>
        <p:txBody>
          <a:bodyPr wrap="none" rtlCol="0">
            <a:spAutoFit/>
          </a:bodyPr>
          <a:lstStyle/>
          <a:p>
            <a:r>
              <a:rPr lang="pl-PL" sz="2400" b="1" dirty="0">
                <a:solidFill>
                  <a:schemeClr val="accent1"/>
                </a:solidFill>
              </a:rPr>
              <a:t>KROK 3. ORGANIZACJA PRACY</a:t>
            </a:r>
          </a:p>
        </p:txBody>
      </p:sp>
      <p:sp>
        <p:nvSpPr>
          <p:cNvPr id="4" name="pole tekstowe 3">
            <a:extLst>
              <a:ext uri="{FF2B5EF4-FFF2-40B4-BE49-F238E27FC236}">
                <a16:creationId xmlns:a16="http://schemas.microsoft.com/office/drawing/2014/main" id="{19762A49-7CC6-435F-9402-DC08B802FC80}"/>
              </a:ext>
            </a:extLst>
          </p:cNvPr>
          <p:cNvSpPr txBox="1"/>
          <p:nvPr/>
        </p:nvSpPr>
        <p:spPr>
          <a:xfrm>
            <a:off x="2177554" y="5730435"/>
            <a:ext cx="7704856" cy="646331"/>
          </a:xfrm>
          <a:prstGeom prst="rect">
            <a:avLst/>
          </a:prstGeom>
          <a:solidFill>
            <a:schemeClr val="accent2"/>
          </a:solidFill>
        </p:spPr>
        <p:txBody>
          <a:bodyPr wrap="square" rtlCol="0">
            <a:spAutoFit/>
          </a:bodyPr>
          <a:lstStyle/>
          <a:p>
            <a:r>
              <a:rPr lang="pl-PL" dirty="0"/>
              <a:t>PIERWSZE LOGOWANIE + REJESTRACJA ORGANIZACJI </a:t>
            </a:r>
            <a:r>
              <a:rPr lang="pl-PL" dirty="0">
                <a:sym typeface="Wingdings" panose="05000000000000000000" pitchFamily="2" charset="2"/>
              </a:rPr>
              <a:t> z automatu uprawnienia       </a:t>
            </a:r>
          </a:p>
          <a:p>
            <a:r>
              <a:rPr lang="pl-PL" dirty="0">
                <a:sym typeface="Wingdings" panose="05000000000000000000" pitchFamily="2" charset="2"/>
              </a:rPr>
              <a:t>                                                                                                    </a:t>
            </a:r>
            <a:r>
              <a:rPr lang="pl-PL" b="1" dirty="0">
                <a:solidFill>
                  <a:srgbClr val="C00000"/>
                </a:solidFill>
                <a:sym typeface="Wingdings" panose="05000000000000000000" pitchFamily="2" charset="2"/>
              </a:rPr>
              <a:t>SUPER ADMINA !</a:t>
            </a:r>
            <a:endParaRPr lang="pl-PL" b="1" dirty="0">
              <a:solidFill>
                <a:srgbClr val="C00000"/>
              </a:solidFill>
            </a:endParaRPr>
          </a:p>
        </p:txBody>
      </p:sp>
      <p:sp>
        <p:nvSpPr>
          <p:cNvPr id="14" name="Prostokąt 13">
            <a:hlinkClick r:id="rId7" action="ppaction://hlinksldjump"/>
            <a:extLst>
              <a:ext uri="{FF2B5EF4-FFF2-40B4-BE49-F238E27FC236}">
                <a16:creationId xmlns:a16="http://schemas.microsoft.com/office/drawing/2014/main" id="{67A69D03-652B-46CC-A53B-BB9A99EA7D56}"/>
              </a:ext>
            </a:extLst>
          </p:cNvPr>
          <p:cNvSpPr/>
          <p:nvPr/>
        </p:nvSpPr>
        <p:spPr>
          <a:xfrm>
            <a:off x="0" y="5367248"/>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153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3328</TotalTime>
  <Words>3144</Words>
  <Application>Microsoft Office PowerPoint</Application>
  <PresentationFormat>Niestandardowy</PresentationFormat>
  <Paragraphs>304</Paragraphs>
  <Slides>52</Slides>
  <Notes>10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52</vt:i4>
      </vt:variant>
    </vt:vector>
  </HeadingPairs>
  <TitlesOfParts>
    <vt:vector size="62" baseType="lpstr">
      <vt:lpstr>Arial</vt:lpstr>
      <vt:lpstr>Arial Narrow</vt:lpstr>
      <vt:lpstr>Calibri</vt:lpstr>
      <vt:lpstr>Calibri,Bold</vt:lpstr>
      <vt:lpstr>Courier New</vt:lpstr>
      <vt:lpstr>Open Sans</vt:lpstr>
      <vt:lpstr>Times New Roman</vt:lpstr>
      <vt:lpstr>TimesNewRomanPSMT</vt:lpstr>
      <vt:lpstr>Wingdings</vt:lpstr>
      <vt:lpstr>Motyw pakietu Office</vt:lpstr>
      <vt:lpstr>Wniosek o dofinansowanie wraz z wymaganymi załącznikami dla naboru wniosków o dofinansowanie projektów dla Działania 2.12. Zrównoważona gospodarka wodna FEP 2021-2027 w zakresie projektów dotyczących zaopatrzenia w wodę pitną </vt:lpstr>
      <vt:lpstr>Aplikacja WOD2021: https://wod.cst2021.gov.pl/ Wersja szkoleniowa: https://wod-szkol.cst2021.gov.pl/</vt:lpstr>
      <vt:lpstr>Szczegółowa instrukcja dostępna na stronie: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SEKCJA ZADANIA Projekt realizowany bez udziału partnerów   </vt:lpstr>
      <vt:lpstr>Projekt realizowany z udziałem partnerów  W Sekcji Zadania w sytuacji realizacji projektu partnerskiego należy dla zakresu projektu realizowanego przez poszczególnych Partnerów dodać liczbę zadań tożsamą z liczbą Partnerów.  Data rozpoczęcia i zakończenia zadania dla każdego z Partnerów powinna odpowiadać okresowi realizacji całego projektu wskazanemu w Sekcji Informacje o projekcie.  W opisie i uzasadnieniu zadania należy opisać wszystkie działania planowane w ramach NAZW KOSZTÓW podanych w kolejnej sekcji. Wszystkie dane muszą być spójne z informacjami podanymi w rozdziale 1.3 Studium Wykonalności. . </vt:lpstr>
      <vt:lpstr>Prezentacja programu PowerPoint</vt:lpstr>
      <vt:lpstr>Sekcja V Budżet projektu Wydatki w ramach projektu dodajemy oddzielnie dla każdego z Zadań, klikając DODAJ POZYCJĘ.  Nazwa kosztu i kategoria kosztu powinna zostać wypełnione korzystając z wskazanego katalogu.  </vt:lpstr>
      <vt:lpstr>Sekcja V Budżet projektu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Załączniki do formularza wniosku o dofinansowanie</vt:lpstr>
      <vt:lpstr>Sposób składania załączników do wniosku</vt:lpstr>
      <vt:lpstr>Studium Wykonalności</vt:lpstr>
      <vt:lpstr>1. Studium Wykonalności</vt:lpstr>
      <vt:lpstr>Prezentacja programu PowerPoint</vt:lpstr>
      <vt:lpstr>Prezentacja programu PowerPoint</vt:lpstr>
      <vt:lpstr>1. Studium Wykonalności</vt:lpstr>
      <vt:lpstr>1. Studium Wykonalności</vt:lpstr>
      <vt:lpstr>1. Studium Wykonalności</vt:lpstr>
      <vt:lpstr>1. Studium Wykonalności</vt:lpstr>
      <vt:lpstr>1. Studium Wykonalności</vt:lpstr>
      <vt:lpstr>1. Studium Wykonalności</vt:lpstr>
      <vt:lpstr>1. Studium Wykonalności</vt:lpstr>
      <vt:lpstr>2. Dokumenty dotyczące oddziaływania projektu na środowisko</vt:lpstr>
      <vt:lpstr>3. Dokumenty dotyczące zakresu rzeczowego realizacji inwestycji</vt:lpstr>
      <vt:lpstr>4. Dokumenty poświadczające zaangażowanie partnerów w realizację projektu</vt:lpstr>
      <vt:lpstr>5. Dokumenty określające status prawny wnioskodawcy i partnerów projektu</vt:lpstr>
      <vt:lpstr>Oświadczenia wnioskodawcy</vt:lpstr>
      <vt:lpstr>Oświadczenia wnioskodawcy – uzupełnienia/poprawki</vt:lpstr>
      <vt:lpstr>Załączniki dodatkowe</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MR</cp:lastModifiedBy>
  <cp:revision>396</cp:revision>
  <cp:lastPrinted>2023-05-17T08:13:55Z</cp:lastPrinted>
  <dcterms:created xsi:type="dcterms:W3CDTF">2022-06-22T09:40:44Z</dcterms:created>
  <dcterms:modified xsi:type="dcterms:W3CDTF">2024-11-21T10:30:59Z</dcterms:modified>
</cp:coreProperties>
</file>