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26"/>
  </p:notesMasterIdLst>
  <p:sldIdLst>
    <p:sldId id="403" r:id="rId2"/>
    <p:sldId id="386" r:id="rId3"/>
    <p:sldId id="385" r:id="rId4"/>
    <p:sldId id="415" r:id="rId5"/>
    <p:sldId id="416" r:id="rId6"/>
    <p:sldId id="407" r:id="rId7"/>
    <p:sldId id="408" r:id="rId8"/>
    <p:sldId id="387" r:id="rId9"/>
    <p:sldId id="404" r:id="rId10"/>
    <p:sldId id="411" r:id="rId11"/>
    <p:sldId id="410" r:id="rId12"/>
    <p:sldId id="412" r:id="rId13"/>
    <p:sldId id="413" r:id="rId14"/>
    <p:sldId id="414" r:id="rId15"/>
    <p:sldId id="405" r:id="rId16"/>
    <p:sldId id="406" r:id="rId17"/>
    <p:sldId id="256" r:id="rId18"/>
    <p:sldId id="395" r:id="rId19"/>
    <p:sldId id="401" r:id="rId20"/>
    <p:sldId id="397" r:id="rId21"/>
    <p:sldId id="400" r:id="rId22"/>
    <p:sldId id="399" r:id="rId23"/>
    <p:sldId id="398" r:id="rId24"/>
    <p:sldId id="296" r:id="rId2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ałowska Agata" initials="MA" lastIdx="1" clrIdx="1">
    <p:extLst>
      <p:ext uri="{19B8F6BF-5375-455C-9EA6-DF929625EA0E}">
        <p15:presenceInfo xmlns:p15="http://schemas.microsoft.com/office/powerpoint/2012/main" userId="Michałowska Agata" providerId="None"/>
      </p:ext>
    </p:extLst>
  </p:cmAuthor>
  <p:cmAuthor id="3" name="Sulencka Anna" initials="SA" lastIdx="1" clrIdx="2">
    <p:extLst>
      <p:ext uri="{19B8F6BF-5375-455C-9EA6-DF929625EA0E}">
        <p15:presenceInfo xmlns:p15="http://schemas.microsoft.com/office/powerpoint/2012/main" userId="S-1-5-21-352459600-126056257-345019615-4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0" autoAdjust="0"/>
  </p:normalViewPr>
  <p:slideViewPr>
    <p:cSldViewPr showGuides="1">
      <p:cViewPr varScale="1">
        <p:scale>
          <a:sx n="81" d="100"/>
          <a:sy n="81" d="100"/>
        </p:scale>
        <p:origin x="1061" y="58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ct val="114000"/>
              </a:lnSpc>
              <a:spcAft>
                <a:spcPts val="3000"/>
              </a:spcAft>
              <a:defRPr sz="36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 : Fundusze Europejskie dla Pomorza, Rzeczpospolita Polska, Dofinansowane przez Unie Europejską, Urząd Marszałkowski Województwa Pomorskiego 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5" y="1979637"/>
            <a:ext cx="8640382" cy="4680002"/>
          </a:xfrm>
        </p:spPr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907" y="559141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699716"/>
            <a:ext cx="8208490" cy="2736303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pl-PL" sz="2800" dirty="0"/>
              <a:t>Fundusze Europejskie dla Pomorza 2021-2027</a:t>
            </a:r>
            <a:br>
              <a:rPr lang="pl-PL" sz="2800" dirty="0"/>
            </a:br>
            <a:br>
              <a:rPr lang="pl-PL" sz="3200" dirty="0"/>
            </a:br>
            <a:r>
              <a:rPr lang="pl-PL" sz="3000" dirty="0"/>
              <a:t>Specyfika i kryteria wyboru projektów</a:t>
            </a:r>
            <a:br>
              <a:rPr lang="pl-PL" sz="3000" dirty="0"/>
            </a:br>
            <a:r>
              <a:rPr lang="pl-PL" sz="3000" dirty="0"/>
              <a:t>Działanie 5.4. Kobiety na rynku pracy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9" y="5436020"/>
            <a:ext cx="3960018" cy="50577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Gdańsk, 9 </a:t>
            </a:r>
            <a:r>
              <a:rPr lang="pl-PL" sz="2400">
                <a:latin typeface="+mn-lt"/>
              </a:rPr>
              <a:t>stycznia 2025 </a:t>
            </a:r>
            <a:r>
              <a:rPr lang="pl-PL" sz="2400" dirty="0">
                <a:latin typeface="+mn-lt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302138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Zakres wsparcia (1 z 5)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354F19-BBD7-421E-A578-9C31814F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331565"/>
            <a:ext cx="8640382" cy="5328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Aktywizacja społeczno-zawodowa kobiet</a:t>
            </a:r>
          </a:p>
          <a:p>
            <a:pPr marL="457200" indent="-457200">
              <a:buAutoNum type="arabicPeriod"/>
            </a:pPr>
            <a:r>
              <a:rPr lang="pl-PL" sz="1800" dirty="0"/>
              <a:t>Wsparcie udzielane jest kobietom (osobom fizycznym), a jego celem jest poprawa sytuacji kobiet na rynku pracy lub uzyskanie przez nie zatrudnienia. </a:t>
            </a:r>
          </a:p>
          <a:p>
            <a:pPr marL="457200" indent="-457200">
              <a:buFontTx/>
              <a:buAutoNum type="arabicPeriod"/>
            </a:pPr>
            <a:r>
              <a:rPr lang="pl-PL" sz="1800" dirty="0"/>
              <a:t>Wsparcie oferowane uczestniczkom projektów obejmuje instrumenty i usługi rynku pracy wskazane w ustawie z dnia 20 kwietnia 2004 r. o promocji zatrudnienia i instytucjach rynku pracy (z wyłączeniem robót publicznych) lub inne działania, które przyczyniają się do aktywizacji zawodowej lub poprawy sytuacji danej osoby na rynku pracy.</a:t>
            </a:r>
          </a:p>
          <a:p>
            <a:pPr marL="457200" indent="-457200">
              <a:buFontTx/>
              <a:buAutoNum type="arabicPeriod"/>
            </a:pPr>
            <a:r>
              <a:rPr lang="pl-PL" sz="1800" dirty="0"/>
              <a:t>Udzielenie wsparcia poprzedzone jest każdorazowo identyfikacją potrzeb uczestniczki projektu, w tym poprzez diagnozowanie potrzeb szkoleniowych lub walidacyjnych (potwierdzanie nabytych wcześniej kwalifikacji i kompetencji) możliwości doskonalenia zawodowego oraz opracowaniem lub aktualizacją dla każdej uczestniczki projektu Indywidualnego Planu Działania, o którym mowa w ustawie z dnia 20 kwietnia 2004 r. o promocji zatrudnienia i instytucjach rynku pracy lub innego dokumentu pełniącego analogiczną funkcję. </a:t>
            </a:r>
          </a:p>
          <a:p>
            <a:pPr marL="457200" indent="-457200">
              <a:buFontTx/>
              <a:buAutoNum type="arabicPeriod"/>
            </a:pPr>
            <a:endParaRPr lang="pl-PL" sz="2000" dirty="0"/>
          </a:p>
          <a:p>
            <a:pPr marL="457200" indent="-457200"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112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Zakres wsparcia (2 z 5)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354F19-BBD7-421E-A578-9C31814F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331565"/>
            <a:ext cx="8640382" cy="5328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Aktywizacja społeczno-zawodowa kobiet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pl-PL" sz="1800" dirty="0"/>
              <a:t>Wsparcie udzielane w ramach projektów jest dostosowane do indywidualnych potrzeb uczestniczek projektów wynikających z ich wiedzy, umiejętności i kompetencji oraz kwalifikacji do wykonywania danego zawodu. Każda z uczestniczek projektu otrzymuje ofertę wsparcia, obejmującą takie formy pomocy, które zostaną zidentyfikowane u niej jako niezbędne w celu poprawy sytuacji na rynku pracy lub uzyskania zatrudnienia.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pl-PL" sz="1800" dirty="0"/>
              <a:t>Efektem szkolenia realizowanego w projektach z zakresu aktywizacji społeczno-zawodowej kobiet musi być nabycie kwalifikacji lub kompetencji.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pl-PL" sz="1800" dirty="0"/>
              <a:t>Projekty z zakresu aktywizacji społeczno-zawodowej kobiet jako wsparcie towarzyszące mogą zakładać wsparcie w zakresie sprawowania opieki nad dzieckiem w formach instytucjonalnych lub członkiem rodziny potrzebującym wsparcia w codziennym funkcjonowaniu. Wsparcie może być udzielone wyłącznie na okres udziału uczestniczki w danej formie aktywizacji</a:t>
            </a:r>
            <a:r>
              <a:rPr lang="pl-PL" dirty="0"/>
              <a:t>.</a:t>
            </a:r>
          </a:p>
          <a:p>
            <a:pPr marL="457200" indent="-457200">
              <a:buFontTx/>
              <a:buAutoNum type="arabicPeriod" startAt="4"/>
            </a:pPr>
            <a:endParaRPr lang="pl-PL" sz="2000" dirty="0"/>
          </a:p>
          <a:p>
            <a:pPr marL="457200" indent="-457200">
              <a:buAutoNum type="arabicPeriod" startAt="4"/>
            </a:pPr>
            <a:endParaRPr lang="pl-PL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68016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Zakres wsparcia (3 z 5)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354F19-BBD7-421E-A578-9C31814F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331565"/>
            <a:ext cx="8640382" cy="53280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Dostosowanie organizacji pracy i zarządzania do potrzeb kobiet</a:t>
            </a:r>
          </a:p>
          <a:p>
            <a:pPr marL="361950" lvl="6" indent="-361950">
              <a:lnSpc>
                <a:spcPct val="134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pl-PL" sz="2000" dirty="0"/>
              <a:t>Wsparcie w zakresie dostosowania organizacji pracy i zarządzania do potrzeb kobiet adresowane jest do pracodawców i ich pracowników.</a:t>
            </a:r>
          </a:p>
          <a:p>
            <a:pPr marL="361950" lvl="6" indent="-361950">
              <a:lnSpc>
                <a:spcPct val="134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pl-PL" sz="2000" dirty="0"/>
              <a:t>Wsparcie może być realizowane w szczególności poprzez:</a:t>
            </a:r>
          </a:p>
          <a:p>
            <a:pPr marL="630238" lvl="0" indent="-282575">
              <a:lnSpc>
                <a:spcPct val="13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pl-PL" dirty="0"/>
              <a:t>upowszechnianie elastycznych form zatrudnienia i pracy w obniżonym wymiarze czasu oraz inne działania zapewniające większą równowagę między życiem zawodowym </a:t>
            </a:r>
            <a:br>
              <a:rPr lang="pl-PL" dirty="0"/>
            </a:br>
            <a:r>
              <a:rPr lang="pl-PL" dirty="0"/>
              <a:t>a prywatnym, np. poprzez działania świadomościowe wśród pracodawców </a:t>
            </a:r>
            <a:br>
              <a:rPr lang="pl-PL" dirty="0"/>
            </a:br>
            <a:r>
              <a:rPr lang="pl-PL" dirty="0"/>
              <a:t>i pracowników; </a:t>
            </a:r>
          </a:p>
          <a:p>
            <a:pPr marL="630238" lvl="0" indent="-282575">
              <a:lnSpc>
                <a:spcPct val="13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pl-PL" dirty="0"/>
              <a:t>wzmacnianie kompetencji kadry zarządzającej w zakresie stosowania elastycznych form zatrudnienia i czasu w obniżonym wymiarze i dostosowania środowiska pracy do potrzeb pracowników; </a:t>
            </a:r>
          </a:p>
          <a:p>
            <a:pPr marL="630238" lvl="0" indent="-282575">
              <a:lnSpc>
                <a:spcPct val="13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pl-PL" dirty="0"/>
              <a:t>wsparcie kosztów readaptacji kobiet powracających do pracy po długotrwałej nieobecności u danego pracodawcy, spowodowanej sprawowaniem opieki nad dzieckiem lub innym członkiem rodziny; </a:t>
            </a:r>
          </a:p>
          <a:p>
            <a:pPr marL="630238" lvl="0" indent="-282575">
              <a:lnSpc>
                <a:spcPct val="13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pl-PL" dirty="0"/>
              <a:t>działania z zakresu zapobiegania dyskryminacji na rynku pracy oraz przełamywania stereotypów związanych z płcią.</a:t>
            </a:r>
          </a:p>
          <a:p>
            <a:pPr marL="0" indent="0">
              <a:buNone/>
            </a:pPr>
            <a:endParaRPr lang="pl-PL" sz="2000" dirty="0"/>
          </a:p>
          <a:p>
            <a:pPr marL="457200" indent="-457200">
              <a:buAutoNum type="arabicPeriod" startAt="4"/>
            </a:pPr>
            <a:endParaRPr lang="pl-PL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88401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Zakres wsparcia (4 z 5)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354F19-BBD7-421E-A578-9C31814F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331565"/>
            <a:ext cx="8640382" cy="5328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Dostosowanie organizacji pracy i zarządzania do potrzeb kobiet</a:t>
            </a:r>
          </a:p>
          <a:p>
            <a:pPr marL="266700" lvl="0" indent="-266700">
              <a:buFont typeface="+mj-lt"/>
              <a:buAutoNum type="arabicPeriod" startAt="3"/>
            </a:pPr>
            <a:r>
              <a:rPr lang="pl-PL" sz="1700" dirty="0"/>
              <a:t>Formami wsparcia, o którym mowa w pkt. 1 mogą być w szczególności:</a:t>
            </a:r>
          </a:p>
          <a:p>
            <a:pPr marL="628650" lvl="0" indent="-342900">
              <a:spcBef>
                <a:spcPts val="600"/>
              </a:spcBef>
              <a:buFont typeface="+mj-lt"/>
              <a:buAutoNum type="alphaLcPeriod"/>
            </a:pPr>
            <a:r>
              <a:rPr lang="pl-PL" sz="1700" dirty="0"/>
              <a:t>działania mające bezpośredni wpływ na równość płci, dostosowane do specyfiki grupy docelowej, do której są skierowane;</a:t>
            </a:r>
          </a:p>
          <a:p>
            <a:pPr marL="628650" lvl="0" indent="-342900">
              <a:spcBef>
                <a:spcPts val="600"/>
              </a:spcBef>
              <a:buFont typeface="+mj-lt"/>
              <a:buAutoNum type="alphaLcPeriod"/>
            </a:pPr>
            <a:r>
              <a:rPr lang="pl-PL" sz="1700" dirty="0"/>
              <a:t>skierowane do kobiet działania dotyczące godzenia życia zawodowego z prywatnym w zakresie np.: </a:t>
            </a:r>
          </a:p>
          <a:p>
            <a:pPr marL="12573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700" dirty="0"/>
              <a:t>elastycznych form zatrudnienia,</a:t>
            </a:r>
          </a:p>
          <a:p>
            <a:pPr marL="12573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700" dirty="0"/>
              <a:t>pracy zdalnej,  </a:t>
            </a:r>
          </a:p>
          <a:p>
            <a:pPr marL="12573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700" dirty="0"/>
              <a:t>wsparcia psychologicznego; </a:t>
            </a:r>
          </a:p>
          <a:p>
            <a:pPr marL="628650" lvl="0" indent="-342900">
              <a:spcBef>
                <a:spcPts val="600"/>
              </a:spcBef>
              <a:buFont typeface="+mj-lt"/>
              <a:buAutoNum type="alphaLcPeriod" startAt="3"/>
            </a:pPr>
            <a:r>
              <a:rPr lang="pl-PL" sz="1700" dirty="0"/>
              <a:t>szkolenia, warsztaty, webinaria, doradztwo, mentoring, coaching oraz inne usługi rozwojowe;</a:t>
            </a:r>
          </a:p>
          <a:p>
            <a:pPr marL="628650" lvl="0" indent="-342900">
              <a:spcBef>
                <a:spcPts val="600"/>
              </a:spcBef>
              <a:buFont typeface="+mj-lt"/>
              <a:buAutoNum type="alphaLcPeriod" startAt="3"/>
            </a:pPr>
            <a:r>
              <a:rPr lang="pl-PL" sz="1700" dirty="0"/>
              <a:t>tworzenie polityk, strategii i regulacji uwzględniających zasadę równości płci.</a:t>
            </a:r>
          </a:p>
          <a:p>
            <a:pPr marL="457200" indent="-457200">
              <a:buAutoNum type="arabicPeriod" startAt="4"/>
            </a:pPr>
            <a:endParaRPr lang="pl-PL" sz="1700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30270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Zakres wsparcia (5 z 5)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354F19-BBD7-421E-A578-9C31814F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331565"/>
            <a:ext cx="8640382" cy="5328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Dostosowanie organizacji pracy i zarządzania do potrzeb kobiet</a:t>
            </a:r>
          </a:p>
          <a:p>
            <a:pPr marL="0" indent="0">
              <a:buNone/>
            </a:pPr>
            <a:endParaRPr lang="pl-PL" b="1" dirty="0"/>
          </a:p>
          <a:p>
            <a:pPr marL="457200" lvl="0" indent="-457200">
              <a:lnSpc>
                <a:spcPct val="114000"/>
              </a:lnSpc>
              <a:spcBef>
                <a:spcPts val="600"/>
              </a:spcBef>
              <a:buFont typeface="+mj-lt"/>
              <a:buAutoNum type="arabicPeriod" startAt="4"/>
            </a:pPr>
            <a:r>
              <a:rPr lang="pl-PL" dirty="0"/>
              <a:t>W projekcie możliwe jest przyznanie pracodawcy dofinansowania na zakup sprzętu i wyposażenia/doposażenia stanowiska pracy dla </a:t>
            </a:r>
            <a:r>
              <a:rPr lang="pl-PL" b="1" dirty="0"/>
              <a:t>uczestniczki projektu</a:t>
            </a:r>
            <a:r>
              <a:rPr lang="pl-PL" dirty="0"/>
              <a:t> wyłącznie w przypadku gdy:</a:t>
            </a:r>
          </a:p>
          <a:p>
            <a:pPr marL="993775" lvl="7" indent="-45720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Font typeface="+mj-lt"/>
              <a:buAutoNum type="alphaLcPeriod"/>
            </a:pPr>
            <a:r>
              <a:rPr lang="pl-PL" sz="2000" dirty="0"/>
              <a:t>ich zakup wynika z uzasadnionych potrzeb uczestniczki projektu oraz,</a:t>
            </a:r>
          </a:p>
          <a:p>
            <a:pPr marL="993775" lvl="7" indent="-45720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Font typeface="+mj-lt"/>
              <a:buAutoNum type="alphaLcPeriod"/>
            </a:pPr>
            <a:r>
              <a:rPr lang="pl-PL" sz="2000" dirty="0"/>
              <a:t>ich zakup nie jest obowiązkiem spoczywającym na pracodawcy w świetle przepisów z zakresu bezpieczeństwa i higieny pracy.</a:t>
            </a:r>
          </a:p>
          <a:p>
            <a:pPr marL="0" lvl="0" indent="0">
              <a:buNone/>
            </a:pPr>
            <a:endParaRPr lang="pl-PL" dirty="0"/>
          </a:p>
          <a:p>
            <a:pPr marL="457200" indent="-457200">
              <a:buAutoNum type="arabicPeriod" startAt="4"/>
            </a:pPr>
            <a:endParaRPr lang="pl-PL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671035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Główne warunki realizacji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354F19-BBD7-421E-A578-9C31814F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573"/>
            <a:ext cx="8640382" cy="525606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pl-PL" dirty="0"/>
              <a:t>Działania realizowane w ramach projektu nie mogą powielać wsparcia realizowanego na poziomie krajowym, dotyczącym zwiększenia dostępu </a:t>
            </a:r>
            <a:br>
              <a:rPr lang="pl-PL" dirty="0"/>
            </a:br>
            <a:r>
              <a:rPr lang="pl-PL" dirty="0"/>
              <a:t>do opieki nad dziećmi do lat 3 oraz systemowych działań w zakresie równości kobiet i mężczyzn, w programie Fundusze Europejskie dla Rozwoju Społecznego 2021-2027.</a:t>
            </a:r>
          </a:p>
          <a:p>
            <a:pPr marL="457200" indent="-457200">
              <a:buAutoNum type="arabicPeriod"/>
            </a:pPr>
            <a:r>
              <a:rPr lang="pl-PL" dirty="0"/>
              <a:t>Średni koszt jednostkowy na uczestnika może wynosić maksymalnie 3000,00 zł.</a:t>
            </a:r>
          </a:p>
          <a:p>
            <a:pPr marL="457200" indent="-457200">
              <a:buAutoNum type="arabicPeriod"/>
            </a:pPr>
            <a:r>
              <a:rPr lang="pl-PL" dirty="0"/>
              <a:t>Wartość wskaźnika rezultatu „Liczba osób, które podniosły poziom wiedzy </a:t>
            </a:r>
            <a:br>
              <a:rPr lang="pl-PL" dirty="0"/>
            </a:br>
            <a:r>
              <a:rPr lang="pl-PL" dirty="0"/>
              <a:t>w zakresie równości kobiet i mężczyzn dzięki wsparciu w programie” musi wynosić co najmniej </a:t>
            </a:r>
            <a:r>
              <a:rPr lang="pl-PL" b="1" dirty="0"/>
              <a:t>90 %</a:t>
            </a:r>
            <a:r>
              <a:rPr lang="pl-PL" dirty="0"/>
              <a:t> wartości wskaźnika produktu „Liczba osób objętych wsparciem w zakresie równości kobiet i mężczyzn”.</a:t>
            </a:r>
          </a:p>
          <a:p>
            <a:pPr marL="457200" indent="-457200">
              <a:buAutoNum type="arabicPeriod"/>
            </a:pPr>
            <a:r>
              <a:rPr lang="pl-PL" dirty="0"/>
              <a:t>Uczestnicy nie mogą otrzymywać jednocześnie wsparcia w więcej niż jednym projekcie z zakresu aktywizacji społeczno-zawodowej dofinansowanym </a:t>
            </a:r>
            <a:br>
              <a:rPr lang="pl-PL" dirty="0"/>
            </a:br>
            <a:r>
              <a:rPr lang="pl-PL" dirty="0"/>
              <a:t>ze środków EFS + (dotyczy pierwszego typu projektów).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7969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Preferencje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354F19-BBD7-421E-A578-9C31814F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573"/>
            <a:ext cx="8640382" cy="5256066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Dodatkowe punkty mogą otrzymać wyłącznie projekty z zakresu aktywizacji społeczno-zawodowej kobiet (zgodnie z FEP 2021-2027).</a:t>
            </a:r>
          </a:p>
          <a:p>
            <a:pPr marL="0" indent="0">
              <a:buNone/>
            </a:pPr>
            <a:r>
              <a:rPr lang="pl-PL" dirty="0"/>
              <a:t>Ocenie podlega:</a:t>
            </a:r>
          </a:p>
          <a:p>
            <a:pPr marL="457200" indent="-457200">
              <a:buAutoNum type="arabicPeriod"/>
            </a:pPr>
            <a:r>
              <a:rPr lang="pl-PL" dirty="0"/>
              <a:t>Lokalizacja - czy projekt jest realizowany na obszarach o ponadprzeciętnym poziomie wykluczenia społecznego?</a:t>
            </a:r>
          </a:p>
          <a:p>
            <a:pPr marL="457200" indent="-457200">
              <a:buAutoNum type="arabicPeriod"/>
            </a:pPr>
            <a:r>
              <a:rPr lang="pl-PL" dirty="0"/>
              <a:t>Specyfika grupy docelowej - w jakim stopniu projekt obejmuje wsparciem kobiety długotrwale bezrobotne, bierne zawodowo, które ukończyły 50 lat</a:t>
            </a:r>
            <a:br>
              <a:rPr lang="pl-PL" dirty="0"/>
            </a:br>
            <a:r>
              <a:rPr lang="pl-PL" dirty="0"/>
              <a:t>i wykluczone komunikacyjnie?</a:t>
            </a:r>
          </a:p>
          <a:p>
            <a:pPr marL="457200" indent="-457200">
              <a:buAutoNum type="arabicPeriod"/>
            </a:pPr>
            <a:r>
              <a:rPr lang="pl-PL" dirty="0"/>
              <a:t>Jakość szkoleń - czy wszystkie szkolenia przewidziane do realizacji w ramach projektu prowadzą do nabycia kwalifikacji potwierdzonych certyfikatem?</a:t>
            </a:r>
          </a:p>
          <a:p>
            <a:pPr marL="457200" indent="-457200">
              <a:buAutoNum type="arabicPeriod"/>
            </a:pPr>
            <a:r>
              <a:rPr lang="pl-PL" dirty="0"/>
              <a:t>Krajowe Obszary Strategicznej Interwencji - czy projekt jest realizowany </a:t>
            </a:r>
            <a:br>
              <a:rPr lang="pl-PL" dirty="0"/>
            </a:br>
            <a:r>
              <a:rPr lang="pl-PL" dirty="0"/>
              <a:t>na obszarze miast średnich tracących funkcje społeczno-gospodarcze lub gmin zagrożonych trwałą marginalizacją?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6006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915740"/>
            <a:ext cx="8063709" cy="252027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l-PL" sz="3000" dirty="0"/>
              <a:t>Fundusze Europejskie dla Pomorza 2021-2027</a:t>
            </a:r>
            <a:br>
              <a:rPr lang="pl-PL" sz="3000" dirty="0"/>
            </a:br>
            <a:br>
              <a:rPr lang="pl-PL" sz="2600" dirty="0"/>
            </a:br>
            <a:r>
              <a:rPr lang="pl-PL" sz="2600" dirty="0"/>
              <a:t>Działanie 5.4. Kobiety na rynku pracy - wskaźniki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5.4. Kobiety na rynku pracy – WSKAŹNIKI </a:t>
            </a:r>
            <a:br>
              <a:rPr lang="pl-PL" dirty="0"/>
            </a:br>
            <a:r>
              <a:rPr lang="pl-PL" dirty="0"/>
              <a:t>- dokumenty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162" y="2411686"/>
            <a:ext cx="8988250" cy="2232248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Definicje wskaźników zawarte są w </a:t>
            </a:r>
            <a:r>
              <a:rPr lang="pl-PL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załączniku nr 2 </a:t>
            </a:r>
            <a:br>
              <a:rPr lang="pl-PL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pl-PL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 regulaminu „</a:t>
            </a:r>
            <a:r>
              <a:rPr lang="pl-PL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Zasady pomiaru wskaźników </a:t>
            </a:r>
            <a:r>
              <a:rPr lang="pl-PL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projekcie dofinansowanym z EFS Plus w ramach programu regionalnego FEP 2021-2027”.</a:t>
            </a: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5569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 – WSKAŹNIKI </a:t>
            </a:r>
            <a:br>
              <a:rPr lang="pl-PL" dirty="0"/>
            </a:br>
            <a:r>
              <a:rPr lang="pl-PL" dirty="0"/>
              <a:t>– wniosek o dofinansowanie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8" name="Symbol zastępczy zawartości 5">
            <a:extLst>
              <a:ext uri="{FF2B5EF4-FFF2-40B4-BE49-F238E27FC236}">
                <a16:creationId xmlns:a16="http://schemas.microsoft.com/office/drawing/2014/main" id="{BA0AF998-B341-424C-B2A4-677AC1B6D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228" y="1492252"/>
            <a:ext cx="8764972" cy="5239914"/>
          </a:xfrm>
        </p:spPr>
        <p:txBody>
          <a:bodyPr>
            <a:noAutofit/>
          </a:bodyPr>
          <a:lstStyle/>
          <a:p>
            <a:pPr marL="447675" lvl="0" indent="-2730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 ramach naboru </a:t>
            </a: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obowiązuje </a:t>
            </a:r>
            <a:r>
              <a:rPr lang="pl-PL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13 wskaźników </a:t>
            </a: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(11 produktu i 2 rezultatu bezpośredniego).</a:t>
            </a:r>
          </a:p>
          <a:p>
            <a:pPr marL="447675" lvl="0" indent="-2730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Wszystkie</a:t>
            </a: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 13 wskaźników </a:t>
            </a:r>
            <a:r>
              <a:rPr lang="pl-PL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należy monitorować</a:t>
            </a: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, co oznacza, że trzeba je wybrać we wniosku o dofinansowanie, wskazać ich planowaną wartość (także jeśli będzie to 0). </a:t>
            </a:r>
          </a:p>
          <a:p>
            <a:pPr marL="447675" lvl="0" indent="-2730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W rubryce „</a:t>
            </a:r>
            <a:r>
              <a:rPr lang="pl-PL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Sposób pomiaru wskaźnika” nie może wystąpić określenie „nie dotyczy” </a:t>
            </a: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–  należy określić możliwy sposób pomiaru, w tym źródła danych lub można zadeklarować przykładowo: „Na etapie planowania działań projektowych nie przewiduje się działań związanych z ww. wskaźnikiem. Niemniej wskaźnik ten będzie na bieżąco monitorowany, każdorazowo w momencie pojawienia się osób bądź sytuacji, której dotyczy”.</a:t>
            </a:r>
          </a:p>
          <a:p>
            <a:pPr marL="447675" lvl="0" indent="-2730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Wskaźniki, w których monitorowane są osoby (9 wskaźników) </a:t>
            </a:r>
            <a:r>
              <a:rPr lang="pl-PL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muszą być monitorowane w podziale na płeć </a:t>
            </a: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(nawet te, w których zadeklarowano „0”).</a:t>
            </a:r>
          </a:p>
          <a:p>
            <a:pPr marL="447675" lvl="0" indent="-2730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W rubryce „Typ wskaźnika”  należy wskazać „Obowiązkowy” (a nie „Szacunkowy”).</a:t>
            </a:r>
          </a:p>
          <a:p>
            <a:pPr marL="447675" lvl="0" indent="-44767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lvl="0" indent="-44767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21652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Podstawowe informacje o naborze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B836676-7640-4C9D-8E61-A33A11980EB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25714" y="1763613"/>
          <a:ext cx="8496655" cy="407270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256296">
                  <a:extLst>
                    <a:ext uri="{9D8B030D-6E8A-4147-A177-3AD203B41FA5}">
                      <a16:colId xmlns:a16="http://schemas.microsoft.com/office/drawing/2014/main" val="2971752892"/>
                    </a:ext>
                  </a:extLst>
                </a:gridCol>
                <a:gridCol w="3240359">
                  <a:extLst>
                    <a:ext uri="{9D8B030D-6E8A-4147-A177-3AD203B41FA5}">
                      <a16:colId xmlns:a16="http://schemas.microsoft.com/office/drawing/2014/main" val="1807566759"/>
                    </a:ext>
                  </a:extLst>
                </a:gridCol>
              </a:tblGrid>
              <a:tr h="604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b="0" dirty="0">
                          <a:effectLst/>
                        </a:rPr>
                        <a:t>Data ogłoszenia naboru:</a:t>
                      </a:r>
                      <a:endParaRPr lang="pl-P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12.12.2024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744519930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Początek naboru:</a:t>
                      </a:r>
                      <a:endParaRPr lang="pl-P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13.12.2024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1108211566"/>
                  </a:ext>
                </a:extLst>
              </a:tr>
              <a:tr h="649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Koniec naboru:</a:t>
                      </a:r>
                      <a:endParaRPr lang="pl-P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12.02.2025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1301807055"/>
                  </a:ext>
                </a:extLst>
              </a:tr>
              <a:tr h="791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Kwota przewidziana na dofinansowanie projektów [PLN]:</a:t>
                      </a:r>
                      <a:endParaRPr lang="pl-P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55 396 176,47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575720655"/>
                  </a:ext>
                </a:extLst>
              </a:tr>
              <a:tr h="711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Wkład własny beneficjenta:</a:t>
                      </a:r>
                      <a:endParaRPr lang="pl-P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5 %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4224788681"/>
                  </a:ext>
                </a:extLst>
              </a:tr>
              <a:tr h="677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Cross-</a:t>
                      </a:r>
                      <a:r>
                        <a:rPr lang="pl-PL" sz="2000" dirty="0" err="1">
                          <a:effectLst/>
                        </a:rPr>
                        <a:t>financing</a:t>
                      </a:r>
                      <a:r>
                        <a:rPr lang="pl-PL" sz="2000" dirty="0">
                          <a:effectLst/>
                        </a:rPr>
                        <a:t>:</a:t>
                      </a:r>
                      <a:endParaRPr lang="pl-P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15 %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847194857"/>
                  </a:ext>
                </a:extLst>
              </a:tr>
            </a:tbl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9098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5.4. Kobiety na rynku pracy – WSKAŹNIKI </a:t>
            </a:r>
            <a:br>
              <a:rPr lang="pl-PL" dirty="0"/>
            </a:br>
            <a:r>
              <a:rPr lang="pl-PL" dirty="0"/>
              <a:t>– wniosek o dofinansowanie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097" y="1835621"/>
            <a:ext cx="8469281" cy="5184216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produktu:</a:t>
            </a:r>
          </a:p>
          <a:p>
            <a:pPr marL="631825" lvl="0" indent="-457200">
              <a:lnSpc>
                <a:spcPct val="120000"/>
              </a:lnSpc>
              <a:spcBef>
                <a:spcPts val="180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400" dirty="0"/>
              <a:t>Liczba osób objętych wsparciem w zakresie równości kobiet </a:t>
            </a:r>
            <a:br>
              <a:rPr lang="pl-PL" sz="2400" dirty="0"/>
            </a:br>
            <a:r>
              <a:rPr lang="pl-PL" sz="2400" dirty="0"/>
              <a:t>i mężczyzn (osoby);</a:t>
            </a:r>
          </a:p>
          <a:p>
            <a:pPr marL="631825" lvl="0" indent="-457200">
              <a:lnSpc>
                <a:spcPct val="120000"/>
              </a:lnSpc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400" dirty="0"/>
              <a:t>Liczba osób objętych wsparciem w zakresie godzenia życia zawodowego z prywatnym (osoby).</a:t>
            </a:r>
          </a:p>
          <a:p>
            <a:pPr lvl="0">
              <a:buClr>
                <a:srgbClr val="003399"/>
              </a:buClr>
              <a:buFont typeface="Wingdings" panose="05000000000000000000" pitchFamily="2" charset="2"/>
              <a:buChar char="Ø"/>
            </a:pPr>
            <a:endParaRPr lang="pl-PL" sz="1600" dirty="0">
              <a:solidFill>
                <a:srgbClr val="000000"/>
              </a:solidFill>
            </a:endParaRPr>
          </a:p>
          <a:p>
            <a:pPr marL="0" lvl="0" indent="0">
              <a:buClr>
                <a:srgbClr val="003399"/>
              </a:buClr>
              <a:buNone/>
            </a:pPr>
            <a:endParaRPr lang="pl-PL" sz="16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3621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5.4. Kobiety na rynku pracy – WSKAŹNIKI </a:t>
            </a:r>
            <a:br>
              <a:rPr lang="pl-PL" dirty="0"/>
            </a:br>
            <a:r>
              <a:rPr lang="pl-PL" dirty="0"/>
              <a:t>– wniosek o dofinansowanie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2051645"/>
            <a:ext cx="8988250" cy="4248472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1800"/>
              </a:spcBef>
              <a:buClr>
                <a:srgbClr val="003399"/>
              </a:buClr>
              <a:buNone/>
            </a:pPr>
            <a:r>
              <a:rPr lang="pl-PL" sz="2800" b="1" dirty="0">
                <a:solidFill>
                  <a:srgbClr val="000000"/>
                </a:solidFill>
              </a:rPr>
              <a:t>Wskaźniki rezultatu bezpośredniego:</a:t>
            </a:r>
          </a:p>
          <a:p>
            <a:pPr marL="631825" lvl="0" indent="-381000">
              <a:lnSpc>
                <a:spcPct val="114000"/>
              </a:lnSpc>
              <a:spcBef>
                <a:spcPts val="180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400" dirty="0"/>
              <a:t>Liczba osób, które podniosły poziom wiedzy w zakresie równości kobiet i mężczyzn dzięki wsparciu w programie (osoby);</a:t>
            </a:r>
            <a:endParaRPr lang="pl-PL" sz="2400" dirty="0">
              <a:solidFill>
                <a:srgbClr val="000000"/>
              </a:solidFill>
            </a:endParaRPr>
          </a:p>
          <a:p>
            <a:pPr marL="631825" lvl="0" indent="-381000">
              <a:lnSpc>
                <a:spcPct val="114000"/>
              </a:lnSpc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2400" dirty="0"/>
              <a:t>Liczba osób znajdujących się w lepszej sytuacji na rynku pracy </a:t>
            </a:r>
            <a:br>
              <a:rPr lang="pl-PL" sz="2400" dirty="0"/>
            </a:br>
            <a:r>
              <a:rPr lang="pl-PL" sz="2400" dirty="0"/>
              <a:t>po opuszczeniu programu (osoby).</a:t>
            </a:r>
            <a:endParaRPr lang="pl-PL" sz="24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9373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5.4. Kobiety na rynku pracy– WSKAŹNIKI </a:t>
            </a:r>
            <a:br>
              <a:rPr lang="pl-PL" dirty="0"/>
            </a:br>
            <a:r>
              <a:rPr lang="pl-PL" dirty="0"/>
              <a:t>– wniosek o dofinansowanie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436" y="1331565"/>
            <a:ext cx="8816974" cy="5868272"/>
          </a:xfrm>
        </p:spPr>
        <p:txBody>
          <a:bodyPr>
            <a:noAutofit/>
          </a:bodyPr>
          <a:lstStyle/>
          <a:p>
            <a:pPr marL="0" lvl="0" indent="0">
              <a:lnSpc>
                <a:spcPct val="114000"/>
              </a:lnSpc>
              <a:spcBef>
                <a:spcPts val="0"/>
              </a:spcBef>
              <a:buClr>
                <a:srgbClr val="003399"/>
              </a:buClr>
              <a:buNone/>
            </a:pPr>
            <a:r>
              <a:rPr lang="pl-PL" b="1" dirty="0">
                <a:solidFill>
                  <a:srgbClr val="000000"/>
                </a:solidFill>
              </a:rPr>
              <a:t>Wskaźniki produktu mierzone we wszystkich celach szczegółowych:</a:t>
            </a:r>
          </a:p>
          <a:p>
            <a:pPr>
              <a:lnSpc>
                <a:spcPct val="114000"/>
              </a:lnSpc>
              <a:spcBef>
                <a:spcPts val="120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1800" b="1" dirty="0"/>
              <a:t>Liczba projektów, w których sfinansowano koszty racjonalnych usprawnień dla osób </a:t>
            </a:r>
            <a:br>
              <a:rPr lang="pl-PL" sz="1800" b="1" dirty="0"/>
            </a:br>
            <a:r>
              <a:rPr lang="pl-PL" sz="1800" b="1" dirty="0"/>
              <a:t>z niepełnosprawnościami (sztuki) </a:t>
            </a:r>
            <a:r>
              <a:rPr lang="pl-PL" sz="1800" dirty="0"/>
              <a:t>– wskaźnik we wniosku o dofinansowanie zawsze będzie na poziomie „</a:t>
            </a:r>
            <a:r>
              <a:rPr lang="pl-PL" sz="1800" b="1" dirty="0"/>
              <a:t>0</a:t>
            </a:r>
            <a:r>
              <a:rPr lang="pl-PL" sz="1800" dirty="0"/>
              <a:t>”; dopiero w przypadku zawnioskowania (w trakcie realizacji projektu) </a:t>
            </a:r>
            <a:br>
              <a:rPr lang="pl-PL" sz="1800" dirty="0"/>
            </a:br>
            <a:r>
              <a:rPr lang="pl-PL" sz="1800" dirty="0"/>
              <a:t>i rozliczenia wydatków związanych z racjonalnymi usprawnieniami wskaźnik </a:t>
            </a:r>
            <a:r>
              <a:rPr lang="pl-PL" sz="1800" u="sng" dirty="0"/>
              <a:t>we wniosku </a:t>
            </a:r>
            <a:br>
              <a:rPr lang="pl-PL" sz="1800" u="sng" dirty="0"/>
            </a:br>
            <a:r>
              <a:rPr lang="pl-PL" sz="1800" u="sng" dirty="0"/>
              <a:t>o płatność </a:t>
            </a:r>
            <a:r>
              <a:rPr lang="pl-PL" sz="1800" dirty="0"/>
              <a:t>osiągnie wartość „</a:t>
            </a:r>
            <a:r>
              <a:rPr lang="pl-PL" sz="1800" b="1" dirty="0"/>
              <a:t>1”</a:t>
            </a:r>
            <a:r>
              <a:rPr lang="pl-PL" sz="1800" dirty="0"/>
              <a:t>;</a:t>
            </a:r>
          </a:p>
          <a:p>
            <a:pPr>
              <a:lnSpc>
                <a:spcPct val="114000"/>
              </a:lnSpc>
              <a:spcBef>
                <a:spcPts val="120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1800" b="1" dirty="0"/>
              <a:t>Liczba obiektów dostosowanych do potrzeb osób z niepełnosprawnościami (sztuki) </a:t>
            </a:r>
            <a:r>
              <a:rPr lang="pl-PL" sz="1800" dirty="0"/>
              <a:t>– wskaźnik związany jedynie z dostosowaniem obiektów do potrzeb osób </a:t>
            </a:r>
            <a:br>
              <a:rPr lang="pl-PL" sz="1800" dirty="0"/>
            </a:br>
            <a:r>
              <a:rPr lang="pl-PL" sz="1800" dirty="0"/>
              <a:t>z niepełnosprawnościami w ramach cross-</a:t>
            </a:r>
            <a:r>
              <a:rPr lang="pl-PL" sz="1800" dirty="0" err="1"/>
              <a:t>financingu</a:t>
            </a:r>
            <a:r>
              <a:rPr lang="pl-PL" sz="1800" dirty="0"/>
              <a:t>;</a:t>
            </a:r>
          </a:p>
          <a:p>
            <a:pPr>
              <a:lnSpc>
                <a:spcPct val="114000"/>
              </a:lnSpc>
              <a:spcBef>
                <a:spcPts val="120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rgbClr val="000000"/>
                </a:solidFill>
              </a:rPr>
              <a:t>Liczba objętych wsparciem mikro-, małych i średnich przedsiębiorstw (w tym spółdzielni </a:t>
            </a:r>
            <a:br>
              <a:rPr lang="pl-PL" sz="1800" b="1" dirty="0">
                <a:solidFill>
                  <a:srgbClr val="000000"/>
                </a:solidFill>
              </a:rPr>
            </a:br>
            <a:r>
              <a:rPr lang="pl-PL" sz="1800" b="1" dirty="0">
                <a:solidFill>
                  <a:srgbClr val="000000"/>
                </a:solidFill>
              </a:rPr>
              <a:t>i przedsiębiorstw społecznych) (przedsiębiorstwa);</a:t>
            </a:r>
          </a:p>
          <a:p>
            <a:pPr>
              <a:lnSpc>
                <a:spcPct val="114000"/>
              </a:lnSpc>
              <a:spcBef>
                <a:spcPts val="1200"/>
              </a:spcBef>
              <a:buClr>
                <a:srgbClr val="003399"/>
              </a:buClr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rgbClr val="000000"/>
                </a:solidFill>
              </a:rPr>
              <a:t>Liczba objętych wsparciem podmiotów administracji publicznej lub służb publicznych na szczeblu krajowym, regionalnym lub lokalnym  (podmioty) </a:t>
            </a:r>
            <a:r>
              <a:rPr lang="pl-PL" sz="1800" dirty="0">
                <a:solidFill>
                  <a:srgbClr val="000000"/>
                </a:solidFill>
              </a:rPr>
              <a:t>- </a:t>
            </a:r>
            <a:r>
              <a:rPr lang="pl-PL" sz="1800" dirty="0"/>
              <a:t>publiczne lub prywatne podmioty, które świadczą usługi publiczne (w przypadku usług publicznych zlecanych przez państwo podmiotom prywatnym lub świadczonych w ramach partnerstwa publiczno-prywatnego).</a:t>
            </a:r>
            <a:endParaRPr lang="pl-PL" sz="18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9698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36" y="340123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5.4. Kobiety na rynku pracy – WSKAŹNIKI </a:t>
            </a:r>
            <a:br>
              <a:rPr lang="pl-PL" dirty="0"/>
            </a:br>
            <a:r>
              <a:rPr lang="pl-PL" dirty="0"/>
              <a:t>– wniosek o dofinansowanie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385" y="1520310"/>
            <a:ext cx="8599764" cy="554461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Clr>
                <a:srgbClr val="003399"/>
              </a:buClr>
              <a:buNone/>
            </a:pPr>
            <a:r>
              <a:rPr lang="pl-PL" b="1" dirty="0">
                <a:solidFill>
                  <a:srgbClr val="000000"/>
                </a:solidFill>
              </a:rPr>
              <a:t>Inne Wspólne wskaźniki produktu: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1800" b="1" dirty="0"/>
              <a:t>Liczba osób z niepełnosprawnościami objętych wsparciem w programie (osoby)</a:t>
            </a:r>
            <a:r>
              <a:rPr lang="pl-PL" sz="1800" dirty="0"/>
              <a:t>;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1800" b="1" dirty="0"/>
              <a:t>Liczba osób z krajów trzecich objętych wsparciem w programie (osoby)</a:t>
            </a:r>
            <a:r>
              <a:rPr lang="pl-PL" sz="1800" dirty="0"/>
              <a:t>- kraj trzeci to kraj poza UE; wliczamy tu też bezpaństwowców oraz osoby bez ustalonego obywatelstwa;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1800" b="1" dirty="0"/>
              <a:t>Liczba osób obcego pochodzenia objętych wsparciem w programie (osoby) – </a:t>
            </a:r>
            <a:r>
              <a:rPr lang="pl-PL" sz="1800" dirty="0"/>
              <a:t>należy</a:t>
            </a:r>
            <a:r>
              <a:rPr lang="pl-PL" sz="1800" b="1" dirty="0"/>
              <a:t> </a:t>
            </a:r>
            <a:r>
              <a:rPr lang="pl-PL" sz="1800" dirty="0"/>
              <a:t>zwrócić uwagę na zależność miedzy tym wskaźnikiem a wskaźnikiem dot. osób z krajów trzecich- jeśli wykazano osoby z krajów trzecich </a:t>
            </a:r>
            <a:r>
              <a:rPr lang="pl-PL" sz="1800" u="sng" dirty="0"/>
              <a:t>muszą one się znaleźć w tym wskaźniku;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1800" b="1" dirty="0"/>
              <a:t>Liczba osób należących do mniejszości, w tym społeczności marginalizowanych takich jak Romowie, objętych wsparciem w programie (osoby) </a:t>
            </a:r>
            <a:r>
              <a:rPr lang="pl-PL" sz="1800" dirty="0"/>
              <a:t>- </a:t>
            </a:r>
            <a:r>
              <a:rPr lang="pl-PL" sz="1800" u="sng" dirty="0"/>
              <a:t>mniejszości narodowe</a:t>
            </a:r>
            <a:r>
              <a:rPr lang="pl-PL" sz="1800" dirty="0"/>
              <a:t>: białoruska, czeska, litewska, niemiecka, ormiańska, rosyjska, słowacka, ukraińska, żydowska. </a:t>
            </a:r>
            <a:r>
              <a:rPr lang="pl-PL" sz="1800" u="sng" dirty="0"/>
              <a:t>Mniejszości etniczne</a:t>
            </a:r>
            <a:r>
              <a:rPr lang="pl-PL" sz="1800" dirty="0"/>
              <a:t>: karaimska, łemkowska, romska, tatarska.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l-PL" sz="1800" b="1" dirty="0"/>
              <a:t>Liczba osób w kryzysie bezdomności lub dotkniętych wykluczeniem z dostępu do mieszkań, objętych wsparciem w programie (osoby)</a:t>
            </a:r>
            <a:r>
              <a:rPr lang="pl-PL" sz="1800" dirty="0"/>
              <a:t>.</a:t>
            </a:r>
          </a:p>
          <a:p>
            <a:pPr marL="0" lvl="0" indent="0">
              <a:buNone/>
            </a:pPr>
            <a:endParaRPr lang="pl-PL" sz="22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3386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216446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 </a:t>
            </a:r>
            <a:br>
              <a:rPr lang="pl-PL" dirty="0"/>
            </a:br>
            <a:r>
              <a:rPr lang="pl-PL" dirty="0"/>
              <a:t>– Cel interwencji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195C8A4-98B3-4DFC-9A10-8D231D147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640382" cy="5040042"/>
          </a:xfrm>
        </p:spPr>
        <p:txBody>
          <a:bodyPr/>
          <a:lstStyle/>
          <a:p>
            <a:pPr marL="285750" lvl="1" indent="0">
              <a:lnSpc>
                <a:spcPts val="2880"/>
              </a:lnSpc>
              <a:buNone/>
            </a:pPr>
            <a:r>
              <a:rPr lang="pl-PL" sz="2200" dirty="0"/>
              <a:t>Nabór wniosków o dofinansowanie projektów dotyczy realizacji </a:t>
            </a:r>
            <a:r>
              <a:rPr lang="pl-PL" sz="2200" b="1" dirty="0"/>
              <a:t>Celu szczegółowego (4c)</a:t>
            </a:r>
            <a:r>
              <a:rPr lang="pl-PL" sz="2200" dirty="0"/>
              <a:t>:</a:t>
            </a:r>
          </a:p>
          <a:p>
            <a:pPr marL="285750" lvl="1" indent="0">
              <a:lnSpc>
                <a:spcPts val="2880"/>
              </a:lnSpc>
              <a:buNone/>
            </a:pPr>
            <a:endParaRPr lang="pl-PL" sz="2400" dirty="0"/>
          </a:p>
          <a:p>
            <a:pPr marL="285750" lvl="1" indent="0">
              <a:lnSpc>
                <a:spcPts val="2880"/>
              </a:lnSpc>
              <a:buNone/>
            </a:pPr>
            <a:endParaRPr lang="pl-PL" sz="2400" dirty="0"/>
          </a:p>
          <a:p>
            <a:pPr marL="285750" lvl="1" indent="0">
              <a:lnSpc>
                <a:spcPts val="2880"/>
              </a:lnSpc>
              <a:buNone/>
            </a:pPr>
            <a:endParaRPr lang="pl-PL" sz="2400" dirty="0"/>
          </a:p>
          <a:p>
            <a:pPr marL="285750" lvl="1" indent="0">
              <a:lnSpc>
                <a:spcPts val="2880"/>
              </a:lnSpc>
              <a:buNone/>
            </a:pPr>
            <a:endParaRPr lang="pl-PL" sz="2400" dirty="0"/>
          </a:p>
          <a:p>
            <a:pPr marL="285750" lvl="1" indent="0">
              <a:lnSpc>
                <a:spcPts val="2880"/>
              </a:lnSpc>
              <a:buNone/>
            </a:pPr>
            <a:endParaRPr lang="pl-PL" sz="2400" dirty="0"/>
          </a:p>
          <a:p>
            <a:pPr marL="355600" lvl="1" indent="0">
              <a:lnSpc>
                <a:spcPts val="2500"/>
              </a:lnSpc>
              <a:buNone/>
              <a:tabLst>
                <a:tab pos="5648325" algn="l"/>
                <a:tab pos="7712075" algn="l"/>
              </a:tabLst>
            </a:pPr>
            <a:endParaRPr lang="pl-PL" dirty="0"/>
          </a:p>
          <a:p>
            <a:pPr marL="285750" lvl="1" indent="0">
              <a:lnSpc>
                <a:spcPts val="2880"/>
              </a:lnSpc>
              <a:buNone/>
            </a:pPr>
            <a:r>
              <a:rPr lang="pl-PL" sz="2200" dirty="0"/>
              <a:t>W ramach Celu realizowane będą działania służące wzmocnieniu równości kobiet i mężczyzn na rynku pracy oraz zapewnieniu większej równowagi między życiem zawodowym a prywatnym.</a:t>
            </a:r>
          </a:p>
          <a:p>
            <a:endParaRPr lang="pl-PL" dirty="0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50149436-92BB-4246-AF68-20422F7046B2}"/>
              </a:ext>
            </a:extLst>
          </p:cNvPr>
          <p:cNvSpPr/>
          <p:nvPr/>
        </p:nvSpPr>
        <p:spPr>
          <a:xfrm>
            <a:off x="1205446" y="2483693"/>
            <a:ext cx="8280920" cy="23762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lvl="1">
              <a:lnSpc>
                <a:spcPct val="114000"/>
              </a:lnSpc>
              <a:buNone/>
              <a:tabLst>
                <a:tab pos="5648325" algn="l"/>
                <a:tab pos="7712075" algn="l"/>
              </a:tabLst>
            </a:pPr>
            <a:r>
              <a:rPr lang="pl-PL" sz="2200" b="1" dirty="0"/>
              <a:t>Wspieranie zrównoważonego pod względem płci uczestnictwa </a:t>
            </a:r>
            <a:br>
              <a:rPr lang="pl-PL" sz="2200" b="1" dirty="0"/>
            </a:br>
            <a:r>
              <a:rPr lang="pl-PL" sz="2200" b="1" dirty="0"/>
              <a:t>w rynku pracy, równych warunków pracy oraz lepszej równowagi między życiem zawodowym a prywatnym, w tym poprzez dostęp </a:t>
            </a:r>
            <a:br>
              <a:rPr lang="pl-PL" sz="2200" b="1" dirty="0"/>
            </a:br>
            <a:r>
              <a:rPr lang="pl-PL" sz="2200" b="1" dirty="0"/>
              <a:t>do przystępnej cenowo opieki nad dziećmi i osobami wymagającymi wsparcia w codziennym funkcjonowaniu. </a:t>
            </a:r>
          </a:p>
        </p:txBody>
      </p:sp>
    </p:spTree>
    <p:extLst>
      <p:ext uri="{BB962C8B-B14F-4D97-AF65-F5344CB8AC3E}">
        <p14:creationId xmlns:p14="http://schemas.microsoft.com/office/powerpoint/2010/main" val="332593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A7DFF-35D9-4598-9631-613F93054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5.4. Kobiety na rynku pracy </a:t>
            </a:r>
            <a:br>
              <a:rPr lang="pl-PL" dirty="0"/>
            </a:br>
            <a:r>
              <a:rPr lang="pl-PL" dirty="0"/>
              <a:t>– Cel interwencji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B3C0DF-3D91-49C6-9A9E-FCA91E19D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13986"/>
            <a:ext cx="8640382" cy="5245653"/>
          </a:xfrm>
        </p:spPr>
        <p:txBody>
          <a:bodyPr>
            <a:noAutofit/>
          </a:bodyPr>
          <a:lstStyle/>
          <a:p>
            <a:pPr marL="92075" lvl="6" indent="0">
              <a:lnSpc>
                <a:spcPct val="114000"/>
              </a:lnSpc>
              <a:buNone/>
            </a:pPr>
            <a:r>
              <a:rPr lang="pl-PL" sz="1800" b="1" dirty="0"/>
              <a:t>Równość kobiet i mężczyzn na rynku pracy </a:t>
            </a:r>
            <a:r>
              <a:rPr lang="pl-PL" sz="1800" dirty="0"/>
              <a:t>- wsparcie w zakresie równości kobiet </a:t>
            </a:r>
            <a:br>
              <a:rPr lang="pl-PL" sz="1800" dirty="0"/>
            </a:br>
            <a:r>
              <a:rPr lang="pl-PL" sz="1800" dirty="0"/>
              <a:t>i mężczyzn dotyczy w szczególności działań mających bezpośredni wpływ na równość płci </a:t>
            </a:r>
            <a:br>
              <a:rPr lang="pl-PL" sz="1800" dirty="0"/>
            </a:br>
            <a:r>
              <a:rPr lang="pl-PL" sz="1800" dirty="0"/>
              <a:t>(w tym wsparcia w zakresie aktywizacji społeczno-zawodowej kobiet), a także udziału </a:t>
            </a:r>
            <a:br>
              <a:rPr lang="pl-PL" sz="1800" dirty="0"/>
            </a:br>
            <a:r>
              <a:rPr lang="pl-PL" sz="1800" dirty="0"/>
              <a:t>w szkoleniach, webinariach, warsztatach dotyczących w szczególności kwestii:</a:t>
            </a:r>
          </a:p>
          <a:p>
            <a:pPr marL="541338" lvl="0" indent="-274638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/>
              <a:t>równouprawnienia kobiet i mężczyzn w kontekście obowiązujących przepisów prawa w Polsce;</a:t>
            </a:r>
          </a:p>
          <a:p>
            <a:pPr marL="541338" lvl="0" indent="-274638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/>
              <a:t>przesłanek i podstawowych regulacji prawnych z zakresu polityki równości Unii Europejskiej;</a:t>
            </a:r>
          </a:p>
          <a:p>
            <a:pPr marL="541338" lvl="0" indent="-274638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/>
              <a:t>zwalczania stereotypów płciowych;</a:t>
            </a:r>
          </a:p>
          <a:p>
            <a:pPr marL="541338" lvl="0" indent="-274638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/>
              <a:t>przejawów dyskryminacji ze względu na płeć;</a:t>
            </a:r>
          </a:p>
          <a:p>
            <a:pPr marL="541338" lvl="0" indent="-274638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/>
              <a:t>podstawowych pojęć związanych z kwestiami równości kobiet i mężczyzn;</a:t>
            </a:r>
          </a:p>
          <a:p>
            <a:pPr marL="541338" lvl="0" indent="-274638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/>
              <a:t>ekonomicznych i społecznych konsekwencji braku równości;</a:t>
            </a:r>
          </a:p>
          <a:p>
            <a:pPr marL="541338" indent="-274638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/>
              <a:t>dobrych praktyk w zakresie równości kobiet i mężczyzn np. w przedsiębiorstwach, organizacjach, czy w innych krajach.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24B94C6-ACFE-4988-95CC-E9182A0951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477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65405C-C693-4A74-9DBA-3C6B44934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 5.4. Kobiety na rynku pracy </a:t>
            </a:r>
            <a:br>
              <a:rPr lang="pl-PL" dirty="0"/>
            </a:br>
            <a:r>
              <a:rPr lang="pl-PL" dirty="0"/>
              <a:t>– Cel interwencji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8F6744-6568-403E-9F0E-751C7F687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91605"/>
            <a:ext cx="8640382" cy="4968034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sz="2200" b="1" dirty="0"/>
              <a:t>Wsparcie w zakresie godzenia życia zawodowego z prywatnym </a:t>
            </a:r>
            <a:br>
              <a:rPr lang="pl-PL" sz="2200" b="1" dirty="0"/>
            </a:br>
            <a:r>
              <a:rPr lang="pl-PL" sz="2200" dirty="0"/>
              <a:t>należy rozumieć jako wszelkie formy pomocy uczestniczce projektu, </a:t>
            </a:r>
            <a:br>
              <a:rPr lang="pl-PL" sz="2200" dirty="0"/>
            </a:br>
            <a:r>
              <a:rPr lang="pl-PL" sz="2200" dirty="0"/>
              <a:t>które sprzyjają wypracowaniu równowagi pomiędzy pracą zawodową, </a:t>
            </a:r>
            <a:br>
              <a:rPr lang="pl-PL" sz="2200" dirty="0"/>
            </a:br>
            <a:r>
              <a:rPr lang="pl-PL" sz="2200" dirty="0"/>
              <a:t>a życiem prywatnym dzięki czemu umożliwiają poprawę warunków zatrudnienia lub mogą przyczyniać się do podjęcia pracy zawodowej </a:t>
            </a:r>
            <a:br>
              <a:rPr lang="pl-PL" sz="2200" dirty="0"/>
            </a:br>
            <a:r>
              <a:rPr lang="pl-PL" sz="2200" dirty="0"/>
              <a:t>lub umożliwiają poszukiwanie zatrudnienia lub zmianę pracy na lepszą.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sz="2200" dirty="0"/>
              <a:t>Mogą to być np. działania dotyczące elastycznych form zatrudnienia, pracy zdalnej, opieki </a:t>
            </a:r>
            <a:r>
              <a:rPr lang="pl-PL" sz="2200" dirty="0" err="1"/>
              <a:t>wytchnieniowej</a:t>
            </a:r>
            <a:r>
              <a:rPr lang="pl-PL" sz="2200" dirty="0"/>
              <a:t> dla opiekunek osób potrzebujących wsparcia w codziennym funkcjonowaniu, wsparcie psychologiczne, szkolenia z zarządzania czasem.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CB929AB-9E67-4E78-A0AD-77A19B84D5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4491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216446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 </a:t>
            </a:r>
            <a:br>
              <a:rPr lang="pl-PL" dirty="0"/>
            </a:br>
            <a:r>
              <a:rPr lang="pl-PL" dirty="0"/>
              <a:t>– Typy projektów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195C8A4-98B3-4DFC-9A10-8D231D147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640382" cy="5040042"/>
          </a:xfrm>
        </p:spPr>
        <p:txBody>
          <a:bodyPr/>
          <a:lstStyle/>
          <a:p>
            <a:pPr marL="549275" lvl="1" indent="-457200">
              <a:lnSpc>
                <a:spcPts val="288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pl-PL" dirty="0"/>
              <a:t>Wsparcie ukierunkowane na </a:t>
            </a:r>
            <a:r>
              <a:rPr lang="pl-PL" b="1" dirty="0"/>
              <a:t>aktywizację </a:t>
            </a:r>
            <a:r>
              <a:rPr lang="pl-PL" b="1" dirty="0" err="1"/>
              <a:t>społeczno</a:t>
            </a:r>
            <a:r>
              <a:rPr lang="pl-PL" b="1" dirty="0"/>
              <a:t>–zawodową kobiet</a:t>
            </a:r>
            <a:r>
              <a:rPr lang="pl-PL" dirty="0"/>
              <a:t>, </a:t>
            </a:r>
            <a:br>
              <a:rPr lang="pl-PL" dirty="0"/>
            </a:br>
            <a:r>
              <a:rPr lang="pl-PL" dirty="0"/>
              <a:t>w szczególności:</a:t>
            </a:r>
          </a:p>
          <a:p>
            <a:pPr marL="990600" lvl="1" indent="-342900">
              <a:lnSpc>
                <a:spcPts val="2880"/>
              </a:lnSpc>
              <a:buClr>
                <a:schemeClr val="accent1"/>
              </a:buClr>
              <a:buFont typeface="+mj-lt"/>
              <a:buAutoNum type="alphaLcPeriod"/>
            </a:pPr>
            <a:r>
              <a:rPr lang="pl-PL" dirty="0"/>
              <a:t>realizacja kompleksowych rozwiązań w zakresie aktywizacji społeczno-zawodowej kobiet, w tym diagnozowanie problemów ograniczających aktywność zawodową oraz wzmocnienie kompetencji społecznych </a:t>
            </a:r>
            <a:br>
              <a:rPr lang="pl-PL" dirty="0"/>
            </a:br>
            <a:r>
              <a:rPr lang="pl-PL" dirty="0"/>
              <a:t>i zawodowych;</a:t>
            </a:r>
          </a:p>
          <a:p>
            <a:pPr marL="990600" lvl="1" indent="-342900">
              <a:lnSpc>
                <a:spcPts val="2880"/>
              </a:lnSpc>
              <a:buClr>
                <a:schemeClr val="accent1"/>
              </a:buClr>
              <a:buFont typeface="+mj-lt"/>
              <a:buAutoNum type="alphaLcPeriod"/>
            </a:pPr>
            <a:r>
              <a:rPr lang="pl-PL" dirty="0"/>
              <a:t>wsparcie w zakresie sprawowania opieki nad dzieckiem </a:t>
            </a:r>
            <a:br>
              <a:rPr lang="pl-PL" dirty="0"/>
            </a:br>
            <a:r>
              <a:rPr lang="pl-PL" dirty="0"/>
              <a:t>w formach instytucjonalnych lub członkiem rodziny potrzebującym wsparcia w codziennym funkcjonowaniu (wyłącznie jako wsparcie towarzyszące działaniom skierowanym na aktywizację zawodową).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0834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216446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 </a:t>
            </a:r>
            <a:br>
              <a:rPr lang="pl-PL" dirty="0"/>
            </a:br>
            <a:r>
              <a:rPr lang="pl-PL" dirty="0"/>
              <a:t>– Typy projektów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195C8A4-98B3-4DFC-9A10-8D231D147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640382" cy="5040042"/>
          </a:xfrm>
        </p:spPr>
        <p:txBody>
          <a:bodyPr/>
          <a:lstStyle/>
          <a:p>
            <a:pPr marL="549275" lvl="1" indent="-457200">
              <a:buClr>
                <a:schemeClr val="accent1"/>
              </a:buClr>
              <a:buFont typeface="+mj-lt"/>
              <a:buAutoNum type="arabicPeriod" startAt="2"/>
            </a:pPr>
            <a:r>
              <a:rPr lang="pl-PL" dirty="0"/>
              <a:t>Wsparcie </a:t>
            </a:r>
            <a:r>
              <a:rPr lang="pl-PL" b="1" dirty="0"/>
              <a:t>dostosowania organizacji pracy i zarządzania do potrzeb kobiet</a:t>
            </a:r>
            <a:r>
              <a:rPr lang="pl-PL" dirty="0"/>
              <a:t>, </a:t>
            </a:r>
            <a:br>
              <a:rPr lang="pl-PL" dirty="0"/>
            </a:br>
            <a:r>
              <a:rPr lang="pl-PL" dirty="0"/>
              <a:t>w szczególności:</a:t>
            </a:r>
          </a:p>
          <a:p>
            <a:pPr marL="990600" lvl="1" indent="-447675">
              <a:buClr>
                <a:schemeClr val="accent1"/>
              </a:buClr>
              <a:buFont typeface="+mj-lt"/>
              <a:buAutoNum type="alphaLcPeriod"/>
            </a:pPr>
            <a:r>
              <a:rPr lang="pl-PL" dirty="0"/>
              <a:t>upowszechnianie elastycznych form zatrudnienia i pracy w obniżonym wymiarze czasu oraz inne działania zapewniające większą równowagę między życiem zawodowym a prywatnym, np. poprzez działania świadomościowe wśród pracodawców i pracowników;</a:t>
            </a:r>
          </a:p>
          <a:p>
            <a:pPr marL="990600" lvl="1" indent="-447675">
              <a:buClr>
                <a:schemeClr val="accent1"/>
              </a:buClr>
              <a:buFont typeface="+mj-lt"/>
              <a:buAutoNum type="alphaLcPeriod"/>
            </a:pPr>
            <a:r>
              <a:rPr lang="pl-PL" dirty="0"/>
              <a:t>wzmacnianie kompetencji kadry zarządzającej w zakresie stosowania elastycznych form zatrudnienia i czasu w obniżonym wymiarze </a:t>
            </a:r>
            <a:br>
              <a:rPr lang="pl-PL" dirty="0"/>
            </a:br>
            <a:r>
              <a:rPr lang="pl-PL" dirty="0"/>
              <a:t>i dostosowania środowiska pracy do potrzeb pracowników;</a:t>
            </a:r>
          </a:p>
          <a:p>
            <a:pPr marL="990600" lvl="1" indent="-447675">
              <a:buClr>
                <a:schemeClr val="accent1"/>
              </a:buClr>
              <a:buFont typeface="+mj-lt"/>
              <a:buAutoNum type="alphaLcPeriod"/>
            </a:pPr>
            <a:r>
              <a:rPr lang="pl-PL" dirty="0"/>
              <a:t>wsparcie kosztów readaptacji osób powracających do pracy po długotrwałej nieobecności u danego pracodawcy, spowodowanej sprawowaniem opieki nad dzieckiem lub innym członkiem rodziny;</a:t>
            </a:r>
          </a:p>
          <a:p>
            <a:pPr marL="990600" lvl="1" indent="-447675">
              <a:buClr>
                <a:schemeClr val="accent1"/>
              </a:buClr>
              <a:buFont typeface="+mj-lt"/>
              <a:buAutoNum type="alphaLcPeriod"/>
            </a:pPr>
            <a:r>
              <a:rPr lang="pl-PL" dirty="0"/>
              <a:t>działania z zakresu zapobiegania dyskryminacji na rynku pracy oraz przełamywania stereotypów związanych z płcią.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1119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Podmioty uprawnione do składania wniosków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354F19-BBD7-421E-A578-9C31814F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640382" cy="5040042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pl-PL" sz="2200" dirty="0"/>
              <a:t>Do naboru, jako wnioskodawcy, mogą przystąpić w szczególności:</a:t>
            </a:r>
          </a:p>
          <a:p>
            <a:pPr marL="533400" lvl="6" indent="-250825">
              <a:lnSpc>
                <a:spcPct val="114000"/>
              </a:lnSpc>
              <a:spcBef>
                <a:spcPts val="600"/>
              </a:spcBef>
              <a:buClr>
                <a:srgbClr val="0070C0"/>
              </a:buClr>
            </a:pPr>
            <a:r>
              <a:rPr lang="pl-PL" sz="2200" dirty="0"/>
              <a:t>Administracja publiczna;</a:t>
            </a:r>
          </a:p>
          <a:p>
            <a:pPr marL="533400" lvl="6" indent="-250825">
              <a:lnSpc>
                <a:spcPct val="114000"/>
              </a:lnSpc>
              <a:buClr>
                <a:srgbClr val="0070C0"/>
              </a:buClr>
            </a:pPr>
            <a:r>
              <a:rPr lang="pl-PL" sz="2200" dirty="0"/>
              <a:t>Instytucje nauki i edukacji;</a:t>
            </a:r>
          </a:p>
          <a:p>
            <a:pPr marL="533400" lvl="6" indent="-250825">
              <a:lnSpc>
                <a:spcPct val="114000"/>
              </a:lnSpc>
              <a:buClr>
                <a:srgbClr val="0070C0"/>
              </a:buClr>
            </a:pPr>
            <a:r>
              <a:rPr lang="pl-PL" sz="2200" dirty="0"/>
              <a:t>Instytucje ochrony zdrowia;</a:t>
            </a:r>
          </a:p>
          <a:p>
            <a:pPr marL="533400" lvl="6" indent="-250825">
              <a:lnSpc>
                <a:spcPct val="114000"/>
              </a:lnSpc>
              <a:buClr>
                <a:srgbClr val="0070C0"/>
              </a:buClr>
            </a:pPr>
            <a:r>
              <a:rPr lang="pl-PL" sz="2200" dirty="0"/>
              <a:t>Instytucje wspierające biznes;</a:t>
            </a:r>
          </a:p>
          <a:p>
            <a:pPr marL="533400" lvl="6" indent="-250825">
              <a:lnSpc>
                <a:spcPct val="114000"/>
              </a:lnSpc>
              <a:buClr>
                <a:srgbClr val="0070C0"/>
              </a:buClr>
            </a:pPr>
            <a:r>
              <a:rPr lang="pl-PL" sz="2200" dirty="0"/>
              <a:t>Organizacje społeczne i związki wyznaniowe;</a:t>
            </a:r>
          </a:p>
          <a:p>
            <a:pPr marL="533400" lvl="6" indent="-250825">
              <a:lnSpc>
                <a:spcPct val="114000"/>
              </a:lnSpc>
              <a:buClr>
                <a:srgbClr val="0070C0"/>
              </a:buClr>
            </a:pPr>
            <a:r>
              <a:rPr lang="pl-PL" sz="2200" dirty="0"/>
              <a:t>Partnerzy społeczni;</a:t>
            </a:r>
          </a:p>
          <a:p>
            <a:pPr marL="533400" lvl="6" indent="-250825">
              <a:lnSpc>
                <a:spcPct val="114000"/>
              </a:lnSpc>
              <a:buClr>
                <a:srgbClr val="0070C0"/>
              </a:buClr>
            </a:pPr>
            <a:r>
              <a:rPr lang="pl-PL" sz="2200" dirty="0"/>
              <a:t>Przedsiębiorstwa;</a:t>
            </a:r>
          </a:p>
          <a:p>
            <a:pPr marL="533400" lvl="6" indent="-250825">
              <a:lnSpc>
                <a:spcPct val="114000"/>
              </a:lnSpc>
              <a:buClr>
                <a:srgbClr val="0070C0"/>
              </a:buClr>
            </a:pPr>
            <a:r>
              <a:rPr lang="pl-PL" sz="2200" dirty="0"/>
              <a:t>Przedsiębiorstwa realizujące cele społeczne;</a:t>
            </a:r>
          </a:p>
          <a:p>
            <a:pPr marL="533400" lvl="6" indent="-250825">
              <a:lnSpc>
                <a:spcPct val="114000"/>
              </a:lnSpc>
              <a:buClr>
                <a:srgbClr val="0070C0"/>
              </a:buClr>
            </a:pPr>
            <a:r>
              <a:rPr lang="pl-PL" sz="2200" dirty="0"/>
              <a:t>Służby publiczne.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4891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5.4. Kobiety na rynku pracy</a:t>
            </a:r>
            <a:br>
              <a:rPr lang="pl-PL" dirty="0"/>
            </a:br>
            <a:r>
              <a:rPr lang="pl-PL" dirty="0"/>
              <a:t>– Grupa docelowa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9354F19-BBD7-421E-A578-9C31814F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331565"/>
            <a:ext cx="8640382" cy="5328074"/>
          </a:xfrm>
        </p:spPr>
        <p:txBody>
          <a:bodyPr/>
          <a:lstStyle/>
          <a:p>
            <a:pPr marL="0" lvl="0" indent="0">
              <a:lnSpc>
                <a:spcPct val="114000"/>
              </a:lnSpc>
              <a:buNone/>
            </a:pPr>
            <a:r>
              <a:rPr lang="pl-PL" sz="2400" dirty="0"/>
              <a:t>Wsparcie w ramach Działania 5.4. jest udzielane:</a:t>
            </a:r>
          </a:p>
          <a:p>
            <a:pPr marL="984250" lvl="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pl-PL" sz="2400" dirty="0"/>
              <a:t>kobietom;</a:t>
            </a:r>
          </a:p>
          <a:p>
            <a:pPr marL="984250" lvl="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pl-PL" sz="2400" dirty="0"/>
              <a:t>pracodawcom;</a:t>
            </a:r>
          </a:p>
          <a:p>
            <a:pPr marL="984250" lvl="0" indent="-3429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pl-PL" sz="2400" dirty="0"/>
              <a:t>pracownikom.</a:t>
            </a:r>
          </a:p>
          <a:p>
            <a:pPr marL="641350" lvl="0" indent="0">
              <a:lnSpc>
                <a:spcPct val="114000"/>
              </a:lnSpc>
              <a:buNone/>
            </a:pPr>
            <a:endParaRPr lang="pl-PL" dirty="0"/>
          </a:p>
          <a:p>
            <a:pPr marL="87313" indent="0">
              <a:lnSpc>
                <a:spcPct val="114000"/>
              </a:lnSpc>
              <a:buNone/>
            </a:pPr>
            <a:r>
              <a:rPr lang="pl-PL" dirty="0"/>
              <a:t>Projekty skierowane do osób fizycznych muszą obejmować osoby mające miejsce zamieszkania w rozumieniu ustawy z dnia 23 kwietnia 1964 roku Kodeks cywilny lub pracujące albo uczące się na terenie województwa pomorskiego.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6300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4348</TotalTime>
  <Words>2311</Words>
  <Application>Microsoft Office PowerPoint</Application>
  <PresentationFormat>Niestandardowy</PresentationFormat>
  <Paragraphs>178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0" baseType="lpstr">
      <vt:lpstr>Arial</vt:lpstr>
      <vt:lpstr>Calibri</vt:lpstr>
      <vt:lpstr>Open Sans</vt:lpstr>
      <vt:lpstr>Times New Roman</vt:lpstr>
      <vt:lpstr>Wingdings</vt:lpstr>
      <vt:lpstr>Motyw pakietu Office</vt:lpstr>
      <vt:lpstr>Fundusze Europejskie dla Pomorza 2021-2027  Specyfika i kryteria wyboru projektów Działanie 5.4. Kobiety na rynku pracy</vt:lpstr>
      <vt:lpstr>Działanie 5.4. Kobiety na rynku pracy – Podstawowe informacje o naborze</vt:lpstr>
      <vt:lpstr>Działanie 5.4. Kobiety na rynku pracy  – Cel interwencji</vt:lpstr>
      <vt:lpstr>Działanie 5.4. Kobiety na rynku pracy  – Cel interwencji</vt:lpstr>
      <vt:lpstr>Działanie 5.4. Kobiety na rynku pracy  – Cel interwencji</vt:lpstr>
      <vt:lpstr>Działanie 5.4. Kobiety na rynku pracy  – Typy projektów</vt:lpstr>
      <vt:lpstr>Działanie 5.4. Kobiety na rynku pracy  – Typy projektów</vt:lpstr>
      <vt:lpstr>Działanie 5.4. Kobiety na rynku pracy – Podmioty uprawnione do składania wniosków</vt:lpstr>
      <vt:lpstr>Działanie 5.4. Kobiety na rynku pracy – Grupa docelowa</vt:lpstr>
      <vt:lpstr>Działanie 5.4. Kobiety na rynku pracy – Zakres wsparcia (1 z 5)</vt:lpstr>
      <vt:lpstr>Działanie 5.4. Kobiety na rynku pracy – Zakres wsparcia (2 z 5)</vt:lpstr>
      <vt:lpstr>Działanie 5.4. Kobiety na rynku pracy – Zakres wsparcia (3 z 5)</vt:lpstr>
      <vt:lpstr>Działanie 5.4. Kobiety na rynku pracy – Zakres wsparcia (4 z 5)</vt:lpstr>
      <vt:lpstr>Działanie 5.4. Kobiety na rynku pracy – Zakres wsparcia (5 z 5)</vt:lpstr>
      <vt:lpstr>Działanie 5.4. Kobiety na rynku pracy – Główne warunki realizacji</vt:lpstr>
      <vt:lpstr>Działanie 5.4. Kobiety na rynku pracy – Preferencje</vt:lpstr>
      <vt:lpstr>Fundusze Europejskie dla Pomorza 2021-2027  Działanie 5.4. Kobiety na rynku pracy - wskaźniki</vt:lpstr>
      <vt:lpstr>5.4. Kobiety na rynku pracy – WSKAŹNIKI  - dokumenty</vt:lpstr>
      <vt:lpstr>Działanie 5.4. Kobiety na rynku pracy – WSKAŹNIKI  – wniosek o dofinansowanie</vt:lpstr>
      <vt:lpstr>5.4. Kobiety na rynku pracy – WSKAŹNIKI  – wniosek o dofinansowanie</vt:lpstr>
      <vt:lpstr>5.4. Kobiety na rynku pracy – WSKAŹNIKI  – wniosek o dofinansowanie</vt:lpstr>
      <vt:lpstr>5.4. Kobiety na rynku pracy– WSKAŹNIKI  – wniosek o dofinansowanie</vt:lpstr>
      <vt:lpstr>5.4. Kobiety na rynku pracy – WSKAŹNIKI  – wniosek o dofinansowanie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Agnieszka Stefaniak</cp:lastModifiedBy>
  <cp:revision>383</cp:revision>
  <cp:lastPrinted>2024-06-27T07:25:29Z</cp:lastPrinted>
  <dcterms:created xsi:type="dcterms:W3CDTF">2022-06-22T09:40:44Z</dcterms:created>
  <dcterms:modified xsi:type="dcterms:W3CDTF">2025-01-08T09:21:42Z</dcterms:modified>
</cp:coreProperties>
</file>