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22"/>
  </p:notesMasterIdLst>
  <p:handoutMasterIdLst>
    <p:handoutMasterId r:id="rId23"/>
  </p:handoutMasterIdLst>
  <p:sldIdLst>
    <p:sldId id="256" r:id="rId2"/>
    <p:sldId id="327" r:id="rId3"/>
    <p:sldId id="283" r:id="rId4"/>
    <p:sldId id="388" r:id="rId5"/>
    <p:sldId id="385" r:id="rId6"/>
    <p:sldId id="391" r:id="rId7"/>
    <p:sldId id="392" r:id="rId8"/>
    <p:sldId id="395" r:id="rId9"/>
    <p:sldId id="394" r:id="rId10"/>
    <p:sldId id="374" r:id="rId11"/>
    <p:sldId id="288" r:id="rId12"/>
    <p:sldId id="289" r:id="rId13"/>
    <p:sldId id="290" r:id="rId14"/>
    <p:sldId id="291" r:id="rId15"/>
    <p:sldId id="292" r:id="rId16"/>
    <p:sldId id="293" r:id="rId17"/>
    <p:sldId id="396" r:id="rId18"/>
    <p:sldId id="340" r:id="rId19"/>
    <p:sldId id="390" r:id="rId20"/>
    <p:sldId id="387" r:id="rId21"/>
  </p:sldIdLst>
  <p:sldSz cx="10691813" cy="7559675"/>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3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lenik Agnieszka" initials="PA" lastIdx="1" clrIdx="0">
    <p:extLst>
      <p:ext uri="{19B8F6BF-5375-455C-9EA6-DF929625EA0E}">
        <p15:presenceInfo xmlns:p15="http://schemas.microsoft.com/office/powerpoint/2012/main" userId="S::Agnieszka.Palenik@mfipr.gov.pl::6a0c958d-6557-4bbd-8aa6-03360055b1e8" providerId="AD"/>
      </p:ext>
    </p:extLst>
  </p:cmAuthor>
  <p:cmAuthor id="2" name="Spanily Marta" initials="SM" lastIdx="1" clrIdx="1">
    <p:extLst>
      <p:ext uri="{19B8F6BF-5375-455C-9EA6-DF929625EA0E}">
        <p15:presenceInfo xmlns:p15="http://schemas.microsoft.com/office/powerpoint/2012/main" userId="S-1-5-21-352459600-126056257-345019615-66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0A15C55-8517-42AA-B614-E9B94910E393}">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89" autoAdjust="0"/>
    <p:restoredTop sz="78184" autoAdjust="0"/>
  </p:normalViewPr>
  <p:slideViewPr>
    <p:cSldViewPr showGuides="1">
      <p:cViewPr varScale="1">
        <p:scale>
          <a:sx n="81" d="100"/>
          <a:sy n="81" d="100"/>
        </p:scale>
        <p:origin x="2052" y="96"/>
      </p:cViewPr>
      <p:guideLst>
        <p:guide orient="horz" pos="2381"/>
        <p:guide pos="3368"/>
      </p:guideLst>
    </p:cSldViewPr>
  </p:slideViewPr>
  <p:notesTextViewPr>
    <p:cViewPr>
      <p:scale>
        <a:sx n="1" d="1"/>
        <a:sy n="1" d="1"/>
      </p:scale>
      <p:origin x="0" y="0"/>
    </p:cViewPr>
  </p:notesTextViewPr>
  <p:notesViewPr>
    <p:cSldViewPr>
      <p:cViewPr varScale="1">
        <p:scale>
          <a:sx n="87" d="100"/>
          <a:sy n="87" d="100"/>
        </p:scale>
        <p:origin x="384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a:extLst>
              <a:ext uri="{FF2B5EF4-FFF2-40B4-BE49-F238E27FC236}">
                <a16:creationId xmlns:a16="http://schemas.microsoft.com/office/drawing/2014/main" id="{3D4F4439-89C3-4BA7-BDBA-3EFD8DD65DB1}"/>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a:extLst>
              <a:ext uri="{FF2B5EF4-FFF2-40B4-BE49-F238E27FC236}">
                <a16:creationId xmlns:a16="http://schemas.microsoft.com/office/drawing/2014/main" id="{CD81CC63-1EFD-4F23-8F6F-0FF6BC370EE6}"/>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63E38C1-F368-4B8E-B47C-7FA529B1D06A}" type="datetimeFigureOut">
              <a:rPr lang="pl-PL" smtClean="0"/>
              <a:t>2025-01-08</a:t>
            </a:fld>
            <a:endParaRPr lang="pl-PL"/>
          </a:p>
        </p:txBody>
      </p:sp>
      <p:sp>
        <p:nvSpPr>
          <p:cNvPr id="4" name="Symbol zastępczy stopki 3">
            <a:extLst>
              <a:ext uri="{FF2B5EF4-FFF2-40B4-BE49-F238E27FC236}">
                <a16:creationId xmlns:a16="http://schemas.microsoft.com/office/drawing/2014/main" id="{B611D3D0-4CE3-4E63-ACDB-A3AD3289E774}"/>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a:extLst>
              <a:ext uri="{FF2B5EF4-FFF2-40B4-BE49-F238E27FC236}">
                <a16:creationId xmlns:a16="http://schemas.microsoft.com/office/drawing/2014/main" id="{A6797660-37EF-43E9-B911-F5D902A4C002}"/>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D2D1CE18-5706-4F65-A887-91DBE246C6F8}" type="slidenum">
              <a:rPr lang="pl-PL" smtClean="0"/>
              <a:t>‹#›</a:t>
            </a:fld>
            <a:endParaRPr lang="pl-PL"/>
          </a:p>
        </p:txBody>
      </p:sp>
    </p:spTree>
    <p:extLst>
      <p:ext uri="{BB962C8B-B14F-4D97-AF65-F5344CB8AC3E}">
        <p14:creationId xmlns:p14="http://schemas.microsoft.com/office/powerpoint/2010/main" val="6206708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EEEFF2B-0721-7148-92D1-1650B5B78E9F}" type="datetimeFigureOut">
              <a:rPr lang="pl-PL" smtClean="0"/>
              <a:t>2025-01-08</a:t>
            </a:fld>
            <a:endParaRPr lang="pl-PL"/>
          </a:p>
        </p:txBody>
      </p:sp>
      <p:sp>
        <p:nvSpPr>
          <p:cNvPr id="4" name="Symbol zastępczy obrazu slajd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C02B4DB-5212-AD42-B2C1-BD19AC94D45E}" type="slidenum">
              <a:rPr lang="pl-PL" smtClean="0"/>
              <a:t>‹#›</a:t>
            </a:fld>
            <a:endParaRPr lang="pl-PL"/>
          </a:p>
        </p:txBody>
      </p:sp>
    </p:spTree>
    <p:extLst>
      <p:ext uri="{BB962C8B-B14F-4D97-AF65-F5344CB8AC3E}">
        <p14:creationId xmlns:p14="http://schemas.microsoft.com/office/powerpoint/2010/main" val="1192773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2C02B4DB-5212-AD42-B2C1-BD19AC94D45E}" type="slidenum">
              <a:rPr lang="pl-PL" smtClean="0"/>
              <a:t>1</a:t>
            </a:fld>
            <a:endParaRPr lang="pl-PL"/>
          </a:p>
        </p:txBody>
      </p:sp>
    </p:spTree>
    <p:extLst>
      <p:ext uri="{BB962C8B-B14F-4D97-AF65-F5344CB8AC3E}">
        <p14:creationId xmlns:p14="http://schemas.microsoft.com/office/powerpoint/2010/main" val="17736179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2C02B4DB-5212-AD42-B2C1-BD19AC94D45E}" type="slidenum">
              <a:rPr lang="pl-PL" smtClean="0"/>
              <a:t>10</a:t>
            </a:fld>
            <a:endParaRPr lang="pl-PL"/>
          </a:p>
        </p:txBody>
      </p:sp>
    </p:spTree>
    <p:extLst>
      <p:ext uri="{BB962C8B-B14F-4D97-AF65-F5344CB8AC3E}">
        <p14:creationId xmlns:p14="http://schemas.microsoft.com/office/powerpoint/2010/main" val="33890882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2C02B4DB-5212-AD42-B2C1-BD19AC94D45E}" type="slidenum">
              <a:rPr lang="pl-PL" smtClean="0"/>
              <a:t>11</a:t>
            </a:fld>
            <a:endParaRPr lang="pl-PL"/>
          </a:p>
        </p:txBody>
      </p:sp>
    </p:spTree>
    <p:extLst>
      <p:ext uri="{BB962C8B-B14F-4D97-AF65-F5344CB8AC3E}">
        <p14:creationId xmlns:p14="http://schemas.microsoft.com/office/powerpoint/2010/main" val="1955142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2C02B4DB-5212-AD42-B2C1-BD19AC94D45E}" type="slidenum">
              <a:rPr lang="pl-PL" smtClean="0"/>
              <a:t>12</a:t>
            </a:fld>
            <a:endParaRPr lang="pl-PL"/>
          </a:p>
        </p:txBody>
      </p:sp>
    </p:spTree>
    <p:extLst>
      <p:ext uri="{BB962C8B-B14F-4D97-AF65-F5344CB8AC3E}">
        <p14:creationId xmlns:p14="http://schemas.microsoft.com/office/powerpoint/2010/main" val="24143844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2C02B4DB-5212-AD42-B2C1-BD19AC94D45E}" type="slidenum">
              <a:rPr lang="pl-PL" smtClean="0"/>
              <a:t>13</a:t>
            </a:fld>
            <a:endParaRPr lang="pl-PL"/>
          </a:p>
        </p:txBody>
      </p:sp>
    </p:spTree>
    <p:extLst>
      <p:ext uri="{BB962C8B-B14F-4D97-AF65-F5344CB8AC3E}">
        <p14:creationId xmlns:p14="http://schemas.microsoft.com/office/powerpoint/2010/main" val="5909095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2C02B4DB-5212-AD42-B2C1-BD19AC94D45E}" type="slidenum">
              <a:rPr lang="pl-PL" smtClean="0"/>
              <a:t>14</a:t>
            </a:fld>
            <a:endParaRPr lang="pl-PL"/>
          </a:p>
        </p:txBody>
      </p:sp>
    </p:spTree>
    <p:extLst>
      <p:ext uri="{BB962C8B-B14F-4D97-AF65-F5344CB8AC3E}">
        <p14:creationId xmlns:p14="http://schemas.microsoft.com/office/powerpoint/2010/main" val="39568325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kern="1200" dirty="0">
                <a:solidFill>
                  <a:schemeClr val="tx1"/>
                </a:solidFill>
                <a:effectLst/>
                <a:latin typeface="+mn-lt"/>
                <a:ea typeface="+mn-ea"/>
                <a:cs typeface="+mn-cs"/>
              </a:rPr>
              <a:t>Wnioskodawca zobowiązany jest do przesłania poprawionego wniosku we wskazanym przez ION terminie. Niepoprawienie wniosku lub jego niewysłanie w Aplikacji SOWA EFS lub wysłanie jedynie korespondencji ze stanowiskiem negocjacyjnym powoduje automatyczną zmianę statusu w aplikacji SOWA EFS na niepoprawiony i zakończenie negocjacji ze skutkiem negatywnym.</a:t>
            </a:r>
          </a:p>
          <a:p>
            <a:endParaRPr lang="pl-PL" dirty="0"/>
          </a:p>
        </p:txBody>
      </p:sp>
      <p:sp>
        <p:nvSpPr>
          <p:cNvPr id="4" name="Symbol zastępczy numeru slajdu 3"/>
          <p:cNvSpPr>
            <a:spLocks noGrp="1"/>
          </p:cNvSpPr>
          <p:nvPr>
            <p:ph type="sldNum" sz="quarter" idx="5"/>
          </p:nvPr>
        </p:nvSpPr>
        <p:spPr/>
        <p:txBody>
          <a:bodyPr/>
          <a:lstStyle/>
          <a:p>
            <a:fld id="{2C02B4DB-5212-AD42-B2C1-BD19AC94D45E}" type="slidenum">
              <a:rPr lang="pl-PL" smtClean="0"/>
              <a:t>15</a:t>
            </a:fld>
            <a:endParaRPr lang="pl-PL"/>
          </a:p>
        </p:txBody>
      </p:sp>
    </p:spTree>
    <p:extLst>
      <p:ext uri="{BB962C8B-B14F-4D97-AF65-F5344CB8AC3E}">
        <p14:creationId xmlns:p14="http://schemas.microsoft.com/office/powerpoint/2010/main" val="21655842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2C02B4DB-5212-AD42-B2C1-BD19AC94D45E}" type="slidenum">
              <a:rPr lang="pl-PL" smtClean="0"/>
              <a:t>16</a:t>
            </a:fld>
            <a:endParaRPr lang="pl-PL"/>
          </a:p>
        </p:txBody>
      </p:sp>
    </p:spTree>
    <p:extLst>
      <p:ext uri="{BB962C8B-B14F-4D97-AF65-F5344CB8AC3E}">
        <p14:creationId xmlns:p14="http://schemas.microsoft.com/office/powerpoint/2010/main" val="1705704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kern="1200" dirty="0">
                <a:solidFill>
                  <a:schemeClr val="tx1"/>
                </a:solidFill>
                <a:effectLst/>
                <a:latin typeface="+mn-lt"/>
                <a:ea typeface="+mn-ea"/>
                <a:cs typeface="+mn-cs"/>
              </a:rPr>
              <a:t>Kwota przeliczona wg kursu 1 EUR = 4,3100 zł obowiązującego w miesiącu ogłoszenia naboru,</a:t>
            </a:r>
            <a:br>
              <a:rPr lang="pl-PL" sz="1200" kern="1200" dirty="0">
                <a:solidFill>
                  <a:schemeClr val="tx1"/>
                </a:solidFill>
                <a:effectLst/>
                <a:latin typeface="+mn-lt"/>
                <a:ea typeface="+mn-ea"/>
                <a:cs typeface="+mn-cs"/>
              </a:rPr>
            </a:br>
            <a:r>
              <a:rPr lang="pl-PL" sz="1200" kern="1200" dirty="0">
                <a:solidFill>
                  <a:schemeClr val="tx1"/>
                </a:solidFill>
                <a:effectLst/>
                <a:latin typeface="+mn-lt"/>
                <a:ea typeface="+mn-ea"/>
                <a:cs typeface="+mn-cs"/>
              </a:rPr>
              <a:t>tj. 862 000,00 zł. </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pl-PL" sz="1200" kern="1200" dirty="0">
                <a:solidFill>
                  <a:schemeClr val="tx1"/>
                </a:solidFill>
                <a:effectLst/>
                <a:latin typeface="+mn-lt"/>
                <a:ea typeface="+mn-ea"/>
                <a:cs typeface="+mn-cs"/>
              </a:rPr>
              <a:t>czy średni koszt jednostkowy odpowiadający wsparciu uczestnika projektu określony został na poziomie maksymalnie 3 000,00 zł wydatków ogółem projektu?</a:t>
            </a:r>
          </a:p>
          <a:p>
            <a:endParaRPr lang="pl-PL" dirty="0"/>
          </a:p>
        </p:txBody>
      </p:sp>
      <p:sp>
        <p:nvSpPr>
          <p:cNvPr id="4" name="Symbol zastępczy numeru slajdu 3"/>
          <p:cNvSpPr>
            <a:spLocks noGrp="1"/>
          </p:cNvSpPr>
          <p:nvPr>
            <p:ph type="sldNum" sz="quarter" idx="5"/>
          </p:nvPr>
        </p:nvSpPr>
        <p:spPr/>
        <p:txBody>
          <a:bodyPr/>
          <a:lstStyle/>
          <a:p>
            <a:fld id="{2C02B4DB-5212-AD42-B2C1-BD19AC94D45E}" type="slidenum">
              <a:rPr lang="pl-PL" smtClean="0"/>
              <a:t>17</a:t>
            </a:fld>
            <a:endParaRPr lang="pl-PL"/>
          </a:p>
        </p:txBody>
      </p:sp>
    </p:spTree>
    <p:extLst>
      <p:ext uri="{BB962C8B-B14F-4D97-AF65-F5344CB8AC3E}">
        <p14:creationId xmlns:p14="http://schemas.microsoft.com/office/powerpoint/2010/main" val="39699567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2C02B4DB-5212-AD42-B2C1-BD19AC94D45E}" type="slidenum">
              <a:rPr lang="pl-PL" smtClean="0"/>
              <a:t>18</a:t>
            </a:fld>
            <a:endParaRPr lang="pl-PL"/>
          </a:p>
        </p:txBody>
      </p:sp>
    </p:spTree>
    <p:extLst>
      <p:ext uri="{BB962C8B-B14F-4D97-AF65-F5344CB8AC3E}">
        <p14:creationId xmlns:p14="http://schemas.microsoft.com/office/powerpoint/2010/main" val="21540676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2C02B4DB-5212-AD42-B2C1-BD19AC94D45E}" type="slidenum">
              <a:rPr lang="pl-PL" smtClean="0"/>
              <a:t>19</a:t>
            </a:fld>
            <a:endParaRPr lang="pl-PL"/>
          </a:p>
        </p:txBody>
      </p:sp>
    </p:spTree>
    <p:extLst>
      <p:ext uri="{BB962C8B-B14F-4D97-AF65-F5344CB8AC3E}">
        <p14:creationId xmlns:p14="http://schemas.microsoft.com/office/powerpoint/2010/main" val="1211731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kern="1200" dirty="0">
                <a:solidFill>
                  <a:schemeClr val="tx1"/>
                </a:solidFill>
                <a:effectLst/>
                <a:latin typeface="+mn-lt"/>
                <a:ea typeface="+mn-ea"/>
                <a:cs typeface="+mn-cs"/>
              </a:rPr>
              <a:t>Szczegóły w sekcji Wnioskodawcy i realizatorzy w Instrukcji merytorycznej wypełniania formularza wniosku o dofinansowanie projektu z Europejskiego Funduszu Społecznego Plus w ramach FEP 2021-2027</a:t>
            </a:r>
            <a:endParaRPr lang="pl-PL" dirty="0"/>
          </a:p>
          <a:p>
            <a:endParaRPr lang="pl-PL" sz="1200" b="1" dirty="0"/>
          </a:p>
          <a:p>
            <a:r>
              <a:rPr lang="pl-PL" sz="1200" b="1" dirty="0"/>
              <a:t>art. 39 ustawy wdrożeniowej:</a:t>
            </a:r>
          </a:p>
          <a:p>
            <a:r>
              <a:rPr lang="pl-PL" sz="1200" b="0" i="0" u="none" strike="noStrike" kern="1200" baseline="0" dirty="0">
                <a:solidFill>
                  <a:schemeClr val="tx1"/>
                </a:solidFill>
                <a:latin typeface="+mn-lt"/>
                <a:ea typeface="+mn-ea"/>
                <a:cs typeface="+mn-cs"/>
              </a:rPr>
              <a:t>1. W celu wspólnej realizacji projektu, w zakresie określonym przez instytucję zarządzającą krajowym programem albo instytucję zarządzającą regionalnym programem, może zostać utworzone partnerstwo przez podmioty wnoszące do projektu zasoby ludzkie, organizacyjne, techniczne lub finansowe, realizujące wspólnie projekt, zwany dalej „projektem partnerskim”, na warunkach określonych w porozumieniu albo umowie o partnerstwie. </a:t>
            </a:r>
          </a:p>
          <a:p>
            <a:r>
              <a:rPr lang="pl-PL" sz="1200" b="0" i="0" u="none" strike="noStrike" kern="1200" baseline="0" dirty="0">
                <a:solidFill>
                  <a:schemeClr val="tx1"/>
                </a:solidFill>
                <a:latin typeface="+mn-lt"/>
                <a:ea typeface="+mn-ea"/>
                <a:cs typeface="+mn-cs"/>
              </a:rPr>
              <a:t>2. Podmiot, o którym mowa w art. 4, art. 5 ust. 1 i art. 6 ustawy z dnia 11 września 2019 r. – Prawo zamówień publicznych (Dz. U. z 2021 r. poz. 1129, z </a:t>
            </a:r>
            <a:r>
              <a:rPr lang="pl-PL" sz="1200" b="0" i="0" u="none" strike="noStrike" kern="1200" baseline="0" dirty="0" err="1">
                <a:solidFill>
                  <a:schemeClr val="tx1"/>
                </a:solidFill>
                <a:latin typeface="+mn-lt"/>
                <a:ea typeface="+mn-ea"/>
                <a:cs typeface="+mn-cs"/>
              </a:rPr>
              <a:t>późn</a:t>
            </a:r>
            <a:r>
              <a:rPr lang="pl-PL" sz="1200" b="0" i="0" u="none" strike="noStrike" kern="1200" baseline="0" dirty="0">
                <a:solidFill>
                  <a:schemeClr val="tx1"/>
                </a:solidFill>
                <a:latin typeface="+mn-lt"/>
                <a:ea typeface="+mn-ea"/>
                <a:cs typeface="+mn-cs"/>
              </a:rPr>
              <a:t>. zm.9)), inicjujący projekt partnerski, dokonuje wyboru partnerów spośród podmiotów innych niż wymienione w art. 4 tej ustawy, z zachowaniem zasady przejrzystości i równego traktowania. Podmiot ten, dokonując wyboru, jest obowiązany w szczególności do: </a:t>
            </a:r>
          </a:p>
          <a:p>
            <a:r>
              <a:rPr lang="pl-PL" sz="1200" b="0" i="0" u="none" strike="noStrike" kern="1200" baseline="0" dirty="0">
                <a:solidFill>
                  <a:schemeClr val="tx1"/>
                </a:solidFill>
                <a:latin typeface="+mn-lt"/>
                <a:ea typeface="+mn-ea"/>
                <a:cs typeface="+mn-cs"/>
              </a:rPr>
              <a:t>1) ogłoszenia otwartego naboru partnerów na swojej stronie internetowej wraz ze wskazaniem co najmniej 21-dniowego terminu na zgłaszanie się partnerów; </a:t>
            </a:r>
          </a:p>
          <a:p>
            <a:r>
              <a:rPr lang="pl-PL" sz="1200" b="0" i="0" u="none" strike="noStrike" kern="1200" baseline="0" dirty="0">
                <a:solidFill>
                  <a:schemeClr val="tx1"/>
                </a:solidFill>
                <a:latin typeface="+mn-lt"/>
                <a:ea typeface="+mn-ea"/>
                <a:cs typeface="+mn-cs"/>
              </a:rPr>
              <a:t>2) uwzględnienia przy wyborze partnerów zgodności działania potencjalnego partnera z celami partnerstwa, deklarowanego wkładu potencjalnego partnera w realizację celu partnerstwa oraz doświadczenia w realizacji projektów o podobnym charakterze; </a:t>
            </a:r>
          </a:p>
          <a:p>
            <a:r>
              <a:rPr lang="pl-PL" sz="1200" b="0" i="0" u="none" strike="noStrike" kern="1200" baseline="0" dirty="0">
                <a:solidFill>
                  <a:schemeClr val="tx1"/>
                </a:solidFill>
                <a:latin typeface="+mn-lt"/>
                <a:ea typeface="+mn-ea"/>
                <a:cs typeface="+mn-cs"/>
              </a:rPr>
              <a:t>3) podania do publicznej wiadomości na swojej stronie internetowej informacji o podmiotach wybranych do pełnienia funkcji partnera. </a:t>
            </a:r>
          </a:p>
          <a:p>
            <a:r>
              <a:rPr lang="pl-PL" sz="1200" b="0" i="0" u="none" strike="noStrike" kern="1200" baseline="0" dirty="0">
                <a:solidFill>
                  <a:schemeClr val="tx1"/>
                </a:solidFill>
                <a:latin typeface="+mn-lt"/>
                <a:ea typeface="+mn-ea"/>
                <a:cs typeface="+mn-cs"/>
              </a:rPr>
              <a:t>3. Przepisów ust. 2 pkt 1 i 2 nie stosuje się w przypadku wyboru podmiotów realizujących zadania objęte projektem partnerskim na podstawie praw szczególnych lub wyłącznych. Prawami szczególnymi lub wyłącznymi są prawa przyznane na podstawie przepisów prawa albo decyzji administracyjnej, polegające na zastrzeżeniu wykonywania określonej działalności dla jednego lub większej liczby podmiotów, wywierające istotny wpływ na możliwość wykonywania tej działalności przez inne podmioty. </a:t>
            </a:r>
          </a:p>
          <a:p>
            <a:r>
              <a:rPr lang="pl-PL" sz="1200" b="0" i="0" u="none" strike="noStrike" kern="1200" baseline="0" dirty="0">
                <a:solidFill>
                  <a:schemeClr val="tx1"/>
                </a:solidFill>
                <a:latin typeface="+mn-lt"/>
                <a:ea typeface="+mn-ea"/>
                <a:cs typeface="+mn-cs"/>
              </a:rPr>
              <a:t>4. Wybór partnerów jest dokonywany przed złożeniem wniosku o dofinansowanie projektu. </a:t>
            </a:r>
          </a:p>
          <a:p>
            <a:r>
              <a:rPr lang="pl-PL" sz="1200" b="0" i="0" u="none" strike="noStrike" kern="1200" baseline="0" dirty="0">
                <a:solidFill>
                  <a:schemeClr val="tx1"/>
                </a:solidFill>
                <a:latin typeface="+mn-lt"/>
                <a:ea typeface="+mn-ea"/>
                <a:cs typeface="+mn-cs"/>
              </a:rPr>
              <a:t>5. W przypadkach uzasadnionych koniecznością zapewnienia prawidłowej i terminowej realizacji projektu, za zgodą właściwej instytucji, może nastąpić zmiana partnera. Do zmiany partnera przepis ust. 2 stosuje się odpowiednio. </a:t>
            </a:r>
          </a:p>
          <a:p>
            <a:r>
              <a:rPr lang="pl-PL" sz="1200" b="0" i="0" u="none" strike="noStrike" kern="1200" baseline="0" dirty="0">
                <a:solidFill>
                  <a:schemeClr val="tx1"/>
                </a:solidFill>
                <a:latin typeface="+mn-lt"/>
                <a:ea typeface="+mn-ea"/>
                <a:cs typeface="+mn-cs"/>
              </a:rPr>
              <a:t>6. W przypadkach uzasadnionych koniecznością zapewnienia prawidłowej i terminowej realizacji projektu, w związku z wystąpieniem okoliczności, które nie mogły być znane wnioskodawcy ani właściwej instytucji na dzień zawarcia umowy o dofinansowanie projektu lub podjęcia decyzji o dofinansowaniu projektu, za zgodą właściwej instytucji, może nastąpić wybór partnera po zawarciu umowy o dofinansowanie projektu lub po podjęciu decyzji o dofinansowaniu projektu. Do wyboru partnera przepis ust. 2 stosuje się odpowiednio. </a:t>
            </a:r>
          </a:p>
          <a:p>
            <a:r>
              <a:rPr lang="pl-PL" sz="1200" b="0" i="0" u="none" strike="noStrike" kern="1200" baseline="0" dirty="0">
                <a:solidFill>
                  <a:schemeClr val="tx1"/>
                </a:solidFill>
                <a:latin typeface="+mn-lt"/>
                <a:ea typeface="+mn-ea"/>
                <a:cs typeface="+mn-cs"/>
              </a:rPr>
              <a:t>7. Do wyboru partnerów z innych niż Rzeczpospolita Polska państw w ramach współpracy ponadnarodowej nie stosuje się przepisów ust. 2 pkt 1 i ust. 4. </a:t>
            </a:r>
          </a:p>
          <a:p>
            <a:r>
              <a:rPr lang="pl-PL" sz="1200" b="0" i="0" u="none" strike="noStrike" kern="1200" baseline="0" dirty="0">
                <a:solidFill>
                  <a:schemeClr val="tx1"/>
                </a:solidFill>
                <a:latin typeface="+mn-lt"/>
                <a:ea typeface="+mn-ea"/>
                <a:cs typeface="+mn-cs"/>
              </a:rPr>
              <a:t>8. Podmiot, o którym mowa w art. 4, art. 5 ust. 1 i art. 6 ustawy z dnia 11 września 2019 r. – Prawo zamówień publicznych, niebędący podmiotem inicjującym projekt partnerski, po przystąpieniu do realizacji projektu partnerskiego podaje do publicznej wiadomości w Biuletynie Informacji Publicznej informację o rozpoczęciu realizacji projektu partnerskiego wraz z uzasadnieniem przyczyn przystąpienia do jego realizacji oraz wskazaniem partnera wiodącego w tym projekcie. </a:t>
            </a:r>
          </a:p>
          <a:p>
            <a:r>
              <a:rPr lang="pl-PL" sz="1200" b="0" i="0" u="none" strike="noStrike" kern="1200" baseline="0" dirty="0">
                <a:solidFill>
                  <a:schemeClr val="tx1"/>
                </a:solidFill>
                <a:latin typeface="+mn-lt"/>
                <a:ea typeface="+mn-ea"/>
                <a:cs typeface="+mn-cs"/>
              </a:rPr>
              <a:t>9. Porozumienie oraz umowa o partnerstwie określają w szczególności: </a:t>
            </a:r>
          </a:p>
          <a:p>
            <a:r>
              <a:rPr lang="pl-PL" sz="1200" b="0" i="0" u="none" strike="noStrike" kern="1200" baseline="0" dirty="0">
                <a:solidFill>
                  <a:schemeClr val="tx1"/>
                </a:solidFill>
                <a:latin typeface="+mn-lt"/>
                <a:ea typeface="+mn-ea"/>
                <a:cs typeface="+mn-cs"/>
              </a:rPr>
              <a:t>1) przedmiot porozumienia albo umowy; </a:t>
            </a:r>
          </a:p>
          <a:p>
            <a:r>
              <a:rPr lang="pl-PL" sz="1200" b="0" i="0" u="none" strike="noStrike" kern="1200" baseline="0" dirty="0">
                <a:solidFill>
                  <a:schemeClr val="tx1"/>
                </a:solidFill>
                <a:latin typeface="+mn-lt"/>
                <a:ea typeface="+mn-ea"/>
                <a:cs typeface="+mn-cs"/>
              </a:rPr>
              <a:t>2) prawa i obowiązki stron; </a:t>
            </a:r>
          </a:p>
          <a:p>
            <a:r>
              <a:rPr lang="pl-PL" sz="1200" b="0" i="0" u="none" strike="noStrike" kern="1200" baseline="0" dirty="0">
                <a:solidFill>
                  <a:schemeClr val="tx1"/>
                </a:solidFill>
                <a:latin typeface="+mn-lt"/>
                <a:ea typeface="+mn-ea"/>
                <a:cs typeface="+mn-cs"/>
              </a:rPr>
              <a:t>3) zakres i formę udziału poszczególnych partnerów w projekcie, w tym zakres realizowanych przez nich zadań; </a:t>
            </a:r>
          </a:p>
          <a:p>
            <a:r>
              <a:rPr lang="pl-PL" sz="1200" b="0" i="0" u="none" strike="noStrike" kern="1200" baseline="0" dirty="0">
                <a:solidFill>
                  <a:schemeClr val="tx1"/>
                </a:solidFill>
                <a:latin typeface="+mn-lt"/>
                <a:ea typeface="+mn-ea"/>
                <a:cs typeface="+mn-cs"/>
              </a:rPr>
              <a:t>4) partnera wiodącego uprawnionego do reprezentowania pozostałych partnerów projektu; </a:t>
            </a:r>
          </a:p>
          <a:p>
            <a:r>
              <a:rPr lang="pl-PL" sz="1200" b="0" i="0" u="none" strike="noStrike" kern="1200" baseline="0" dirty="0">
                <a:solidFill>
                  <a:schemeClr val="tx1"/>
                </a:solidFill>
                <a:latin typeface="+mn-lt"/>
                <a:ea typeface="+mn-ea"/>
                <a:cs typeface="+mn-cs"/>
              </a:rPr>
              <a:t>5) sposób przekazywania dofinansowania na pokrycie kosztów ponoszonych przez poszczególnych partnerów projektu, umożliwiający określenie kwoty dofinansowania udzielonego każdemu z partnerów; </a:t>
            </a:r>
          </a:p>
          <a:p>
            <a:r>
              <a:rPr lang="pl-PL" sz="1200" b="0" i="0" u="none" strike="noStrike" kern="1200" baseline="0" dirty="0">
                <a:solidFill>
                  <a:schemeClr val="tx1"/>
                </a:solidFill>
                <a:latin typeface="+mn-lt"/>
                <a:ea typeface="+mn-ea"/>
                <a:cs typeface="+mn-cs"/>
              </a:rPr>
              <a:t>6) sposób postępowania w przypadku naruszenia lub niewywiązania się stron z porozumienia lub umowy. </a:t>
            </a:r>
          </a:p>
          <a:p>
            <a:r>
              <a:rPr lang="pl-PL" sz="1200" b="0" i="0" u="none" strike="noStrike" kern="1200" baseline="0" dirty="0">
                <a:solidFill>
                  <a:schemeClr val="tx1"/>
                </a:solidFill>
                <a:latin typeface="+mn-lt"/>
                <a:ea typeface="+mn-ea"/>
                <a:cs typeface="+mn-cs"/>
              </a:rPr>
              <a:t>10. Stroną porozumienia ani umowy o partnerstwie nie może być podmiot wykluczony z możliwości otrzymania dofinansowania na podstawie przepisów odrębnych. </a:t>
            </a:r>
          </a:p>
          <a:p>
            <a:r>
              <a:rPr lang="pl-PL" sz="1200" b="0" i="0" u="none" strike="noStrike" kern="1200" baseline="0" dirty="0">
                <a:solidFill>
                  <a:schemeClr val="tx1"/>
                </a:solidFill>
                <a:latin typeface="+mn-lt"/>
                <a:ea typeface="+mn-ea"/>
                <a:cs typeface="+mn-cs"/>
              </a:rPr>
              <a:t>11. Partnerem wiodącym w projekcie partnerskim może być wyłącznie podmiot o potencjale ekonomicznym zapewniającym prawidłową realizację projektu partnerskiego. </a:t>
            </a:r>
          </a:p>
          <a:p>
            <a:r>
              <a:rPr lang="pl-PL" sz="1200" b="0" i="0" u="none" strike="noStrike" kern="1200" baseline="0" dirty="0">
                <a:solidFill>
                  <a:schemeClr val="tx1"/>
                </a:solidFill>
                <a:latin typeface="+mn-lt"/>
                <a:ea typeface="+mn-ea"/>
                <a:cs typeface="+mn-cs"/>
              </a:rPr>
              <a:t>12. Partnerem wiodącym w projekcie partnerskim może być wyłącznie podmiot inicjujący projekt partnerski. </a:t>
            </a:r>
          </a:p>
          <a:p>
            <a:r>
              <a:rPr lang="pl-PL" sz="1200" b="0" i="0" u="none" strike="noStrike" kern="1200" baseline="0" dirty="0">
                <a:solidFill>
                  <a:schemeClr val="tx1"/>
                </a:solidFill>
                <a:latin typeface="+mn-lt"/>
                <a:ea typeface="+mn-ea"/>
                <a:cs typeface="+mn-cs"/>
              </a:rPr>
              <a:t>13. Udział partnerów w projekcie partnerskim nie może polegać wyłącznie na wniesieniu do jego realizacji zasobów, o których mowa w ust. 1. </a:t>
            </a:r>
          </a:p>
          <a:p>
            <a:r>
              <a:rPr lang="pl-PL" sz="1200" b="0" i="0" u="none" strike="noStrike" kern="1200" baseline="0" dirty="0">
                <a:solidFill>
                  <a:schemeClr val="tx1"/>
                </a:solidFill>
                <a:latin typeface="+mn-lt"/>
                <a:ea typeface="+mn-ea"/>
                <a:cs typeface="+mn-cs"/>
              </a:rPr>
              <a:t>14. Zadania realizowane przez poszczególnych partnerów w ramach projektu partnerskiego nie mogą polegać na oferowaniu towarów, świadczeniu usług lub wykonywaniu robót budowlanych na rzecz pozostałych partnerów. </a:t>
            </a:r>
          </a:p>
          <a:p>
            <a:r>
              <a:rPr lang="pl-PL" sz="1200" b="0" i="0" u="none" strike="noStrike" kern="1200" baseline="0" dirty="0">
                <a:solidFill>
                  <a:schemeClr val="tx1"/>
                </a:solidFill>
                <a:latin typeface="+mn-lt"/>
                <a:ea typeface="+mn-ea"/>
                <a:cs typeface="+mn-cs"/>
              </a:rPr>
              <a:t>15. Przepisów ust. 1–8 nie stosuje się do projektu hybrydowego, o którym mowa w art. 40 ust. 1, ani w przypadku, gdy przepisy odrębne przewidują inny sposób wyboru podmiotów wspólnie realizujących projekt. </a:t>
            </a:r>
          </a:p>
        </p:txBody>
      </p:sp>
      <p:sp>
        <p:nvSpPr>
          <p:cNvPr id="4" name="Symbol zastępczy numeru slajdu 3"/>
          <p:cNvSpPr>
            <a:spLocks noGrp="1"/>
          </p:cNvSpPr>
          <p:nvPr>
            <p:ph type="sldNum" sz="quarter" idx="5"/>
          </p:nvPr>
        </p:nvSpPr>
        <p:spPr/>
        <p:txBody>
          <a:bodyPr/>
          <a:lstStyle/>
          <a:p>
            <a:fld id="{2C02B4DB-5212-AD42-B2C1-BD19AC94D45E}" type="slidenum">
              <a:rPr lang="pl-PL" smtClean="0"/>
              <a:t>2</a:t>
            </a:fld>
            <a:endParaRPr lang="pl-PL"/>
          </a:p>
        </p:txBody>
      </p:sp>
    </p:spTree>
    <p:extLst>
      <p:ext uri="{BB962C8B-B14F-4D97-AF65-F5344CB8AC3E}">
        <p14:creationId xmlns:p14="http://schemas.microsoft.com/office/powerpoint/2010/main" val="25004447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2C02B4DB-5212-AD42-B2C1-BD19AC94D45E}" type="slidenum">
              <a:rPr lang="pl-PL" smtClean="0"/>
              <a:t>20</a:t>
            </a:fld>
            <a:endParaRPr lang="pl-PL"/>
          </a:p>
        </p:txBody>
      </p:sp>
    </p:spTree>
    <p:extLst>
      <p:ext uri="{BB962C8B-B14F-4D97-AF65-F5344CB8AC3E}">
        <p14:creationId xmlns:p14="http://schemas.microsoft.com/office/powerpoint/2010/main" val="889250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a:solidFill>
                  <a:schemeClr val="tx1"/>
                </a:solidFill>
                <a:effectLst/>
                <a:latin typeface="+mn-lt"/>
                <a:ea typeface="+mn-ea"/>
                <a:cs typeface="+mn-cs"/>
              </a:rPr>
              <a:t>Formularz wniosku o dofinansowanie projektu sporządzany jest przez wnioskodawcę w aplikacji SOWA EFS dostępnej wraz z instrukcją użytkownika SOWA EFS dla wnioskodawców/beneficjentów na stronie internetowej. </a:t>
            </a:r>
          </a:p>
          <a:p>
            <a:r>
              <a:rPr lang="pl-PL" sz="1200" kern="1200">
                <a:solidFill>
                  <a:schemeClr val="tx1"/>
                </a:solidFill>
                <a:effectLst/>
                <a:latin typeface="+mn-lt"/>
                <a:ea typeface="+mn-ea"/>
                <a:cs typeface="+mn-cs"/>
              </a:rPr>
              <a:t>Wysłanie </a:t>
            </a:r>
            <a:r>
              <a:rPr lang="pl-PL" sz="1200" kern="1200" dirty="0">
                <a:solidFill>
                  <a:schemeClr val="tx1"/>
                </a:solidFill>
                <a:effectLst/>
                <a:latin typeface="+mn-lt"/>
                <a:ea typeface="+mn-ea"/>
                <a:cs typeface="+mn-cs"/>
              </a:rPr>
              <a:t>wniosku o dofinansowanie projektu w formie dokumentu elektronicznego za pośrednictwem SOWA EFS jest równoważne z jego złożeniem w odpowiedzi na ogłoszony przez ION nabór</a:t>
            </a:r>
            <a:r>
              <a:rPr lang="pl-PL" sz="1200" kern="1200">
                <a:solidFill>
                  <a:schemeClr val="tx1"/>
                </a:solidFill>
                <a:effectLst/>
                <a:latin typeface="+mn-lt"/>
                <a:ea typeface="+mn-ea"/>
                <a:cs typeface="+mn-cs"/>
              </a:rPr>
              <a:t>. </a:t>
            </a:r>
          </a:p>
          <a:p>
            <a:r>
              <a:rPr lang="pl-PL" sz="1200" kern="1200">
                <a:solidFill>
                  <a:schemeClr val="tx1"/>
                </a:solidFill>
                <a:effectLst/>
                <a:latin typeface="+mn-lt"/>
                <a:ea typeface="+mn-ea"/>
                <a:cs typeface="+mn-cs"/>
              </a:rPr>
              <a:t>Dzień </a:t>
            </a:r>
            <a:r>
              <a:rPr lang="pl-PL" sz="1200" kern="1200" dirty="0">
                <a:solidFill>
                  <a:schemeClr val="tx1"/>
                </a:solidFill>
                <a:effectLst/>
                <a:latin typeface="+mn-lt"/>
                <a:ea typeface="+mn-ea"/>
                <a:cs typeface="+mn-cs"/>
              </a:rPr>
              <a:t>złożenia wniosku to dzień wpływu wniosku do ION w formie elektronicznej.</a:t>
            </a:r>
            <a:endParaRPr lang="pl-PL" dirty="0"/>
          </a:p>
        </p:txBody>
      </p:sp>
      <p:sp>
        <p:nvSpPr>
          <p:cNvPr id="4" name="Symbol zastępczy numeru slajdu 3"/>
          <p:cNvSpPr>
            <a:spLocks noGrp="1"/>
          </p:cNvSpPr>
          <p:nvPr>
            <p:ph type="sldNum" sz="quarter" idx="5"/>
          </p:nvPr>
        </p:nvSpPr>
        <p:spPr/>
        <p:txBody>
          <a:bodyPr/>
          <a:lstStyle/>
          <a:p>
            <a:fld id="{2C02B4DB-5212-AD42-B2C1-BD19AC94D45E}" type="slidenum">
              <a:rPr lang="pl-PL" smtClean="0"/>
              <a:t>3</a:t>
            </a:fld>
            <a:endParaRPr lang="pl-PL"/>
          </a:p>
        </p:txBody>
      </p:sp>
    </p:spTree>
    <p:extLst>
      <p:ext uri="{BB962C8B-B14F-4D97-AF65-F5344CB8AC3E}">
        <p14:creationId xmlns:p14="http://schemas.microsoft.com/office/powerpoint/2010/main" val="30551804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2C02B4DB-5212-AD42-B2C1-BD19AC94D45E}" type="slidenum">
              <a:rPr lang="pl-PL" smtClean="0"/>
              <a:t>4</a:t>
            </a:fld>
            <a:endParaRPr lang="pl-PL"/>
          </a:p>
        </p:txBody>
      </p:sp>
    </p:spTree>
    <p:extLst>
      <p:ext uri="{BB962C8B-B14F-4D97-AF65-F5344CB8AC3E}">
        <p14:creationId xmlns:p14="http://schemas.microsoft.com/office/powerpoint/2010/main" val="2457526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Preferowane pliki to pdf oraz </a:t>
            </a:r>
            <a:r>
              <a:rPr lang="pl-PL" dirty="0" err="1"/>
              <a:t>doc</a:t>
            </a:r>
            <a:r>
              <a:rPr lang="pl-PL" dirty="0"/>
              <a:t>, </a:t>
            </a:r>
            <a:r>
              <a:rPr lang="pl-PL" dirty="0" err="1"/>
              <a:t>docx</a:t>
            </a:r>
            <a:endParaRPr lang="pl-PL" dirty="0"/>
          </a:p>
        </p:txBody>
      </p:sp>
      <p:sp>
        <p:nvSpPr>
          <p:cNvPr id="4" name="Symbol zastępczy numeru slajdu 3"/>
          <p:cNvSpPr>
            <a:spLocks noGrp="1"/>
          </p:cNvSpPr>
          <p:nvPr>
            <p:ph type="sldNum" sz="quarter" idx="5"/>
          </p:nvPr>
        </p:nvSpPr>
        <p:spPr/>
        <p:txBody>
          <a:bodyPr/>
          <a:lstStyle/>
          <a:p>
            <a:fld id="{2C02B4DB-5212-AD42-B2C1-BD19AC94D45E}" type="slidenum">
              <a:rPr lang="pl-PL" smtClean="0"/>
              <a:t>5</a:t>
            </a:fld>
            <a:endParaRPr lang="pl-PL"/>
          </a:p>
        </p:txBody>
      </p:sp>
    </p:spTree>
    <p:extLst>
      <p:ext uri="{BB962C8B-B14F-4D97-AF65-F5344CB8AC3E}">
        <p14:creationId xmlns:p14="http://schemas.microsoft.com/office/powerpoint/2010/main" val="36047992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lvl="0"/>
            <a:endParaRPr lang="pl-PL" sz="1200" b="1" kern="1200" dirty="0">
              <a:solidFill>
                <a:schemeClr val="tx1"/>
              </a:solidFill>
              <a:effectLst/>
              <a:latin typeface="+mn-lt"/>
              <a:ea typeface="+mn-ea"/>
              <a:cs typeface="+mn-cs"/>
            </a:endParaRPr>
          </a:p>
        </p:txBody>
      </p:sp>
      <p:sp>
        <p:nvSpPr>
          <p:cNvPr id="4" name="Symbol zastępczy numeru slajdu 3"/>
          <p:cNvSpPr>
            <a:spLocks noGrp="1"/>
          </p:cNvSpPr>
          <p:nvPr>
            <p:ph type="sldNum" sz="quarter" idx="5"/>
          </p:nvPr>
        </p:nvSpPr>
        <p:spPr/>
        <p:txBody>
          <a:bodyPr/>
          <a:lstStyle/>
          <a:p>
            <a:fld id="{2C02B4DB-5212-AD42-B2C1-BD19AC94D45E}" type="slidenum">
              <a:rPr lang="pl-PL" smtClean="0"/>
              <a:t>6</a:t>
            </a:fld>
            <a:endParaRPr lang="pl-PL"/>
          </a:p>
        </p:txBody>
      </p:sp>
    </p:spTree>
    <p:extLst>
      <p:ext uri="{BB962C8B-B14F-4D97-AF65-F5344CB8AC3E}">
        <p14:creationId xmlns:p14="http://schemas.microsoft.com/office/powerpoint/2010/main" val="2366993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lvl="0"/>
            <a:endParaRPr lang="pl-PL" sz="1200" kern="1200" dirty="0">
              <a:solidFill>
                <a:schemeClr val="tx1"/>
              </a:solidFill>
              <a:effectLst/>
              <a:latin typeface="+mn-lt"/>
              <a:ea typeface="+mn-ea"/>
              <a:cs typeface="+mn-cs"/>
            </a:endParaRPr>
          </a:p>
        </p:txBody>
      </p:sp>
      <p:sp>
        <p:nvSpPr>
          <p:cNvPr id="4" name="Symbol zastępczy numeru slajdu 3"/>
          <p:cNvSpPr>
            <a:spLocks noGrp="1"/>
          </p:cNvSpPr>
          <p:nvPr>
            <p:ph type="sldNum" sz="quarter" idx="5"/>
          </p:nvPr>
        </p:nvSpPr>
        <p:spPr/>
        <p:txBody>
          <a:bodyPr/>
          <a:lstStyle/>
          <a:p>
            <a:fld id="{2C02B4DB-5212-AD42-B2C1-BD19AC94D45E}" type="slidenum">
              <a:rPr lang="pl-PL" smtClean="0"/>
              <a:t>7</a:t>
            </a:fld>
            <a:endParaRPr lang="pl-PL"/>
          </a:p>
        </p:txBody>
      </p:sp>
    </p:spTree>
    <p:extLst>
      <p:ext uri="{BB962C8B-B14F-4D97-AF65-F5344CB8AC3E}">
        <p14:creationId xmlns:p14="http://schemas.microsoft.com/office/powerpoint/2010/main" val="20795145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lvl="0"/>
            <a:endParaRPr lang="pl-PL" sz="1200" kern="1200" dirty="0">
              <a:solidFill>
                <a:schemeClr val="tx1"/>
              </a:solidFill>
              <a:effectLst/>
              <a:latin typeface="+mn-lt"/>
              <a:ea typeface="+mn-ea"/>
              <a:cs typeface="+mn-cs"/>
            </a:endParaRPr>
          </a:p>
        </p:txBody>
      </p:sp>
      <p:sp>
        <p:nvSpPr>
          <p:cNvPr id="4" name="Symbol zastępczy numeru slajdu 3"/>
          <p:cNvSpPr>
            <a:spLocks noGrp="1"/>
          </p:cNvSpPr>
          <p:nvPr>
            <p:ph type="sldNum" sz="quarter" idx="5"/>
          </p:nvPr>
        </p:nvSpPr>
        <p:spPr/>
        <p:txBody>
          <a:bodyPr/>
          <a:lstStyle/>
          <a:p>
            <a:fld id="{2C02B4DB-5212-AD42-B2C1-BD19AC94D45E}" type="slidenum">
              <a:rPr lang="pl-PL" smtClean="0"/>
              <a:t>8</a:t>
            </a:fld>
            <a:endParaRPr lang="pl-PL"/>
          </a:p>
        </p:txBody>
      </p:sp>
    </p:spTree>
    <p:extLst>
      <p:ext uri="{BB962C8B-B14F-4D97-AF65-F5344CB8AC3E}">
        <p14:creationId xmlns:p14="http://schemas.microsoft.com/office/powerpoint/2010/main" val="17279665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lvl="0"/>
            <a:endParaRPr lang="pl-PL" sz="1200" kern="1200" dirty="0">
              <a:solidFill>
                <a:schemeClr val="tx1"/>
              </a:solidFill>
              <a:effectLst/>
              <a:latin typeface="+mn-lt"/>
              <a:ea typeface="+mn-ea"/>
              <a:cs typeface="+mn-cs"/>
            </a:endParaRPr>
          </a:p>
        </p:txBody>
      </p:sp>
      <p:sp>
        <p:nvSpPr>
          <p:cNvPr id="4" name="Symbol zastępczy numeru slajdu 3"/>
          <p:cNvSpPr>
            <a:spLocks noGrp="1"/>
          </p:cNvSpPr>
          <p:nvPr>
            <p:ph type="sldNum" sz="quarter" idx="5"/>
          </p:nvPr>
        </p:nvSpPr>
        <p:spPr/>
        <p:txBody>
          <a:bodyPr/>
          <a:lstStyle/>
          <a:p>
            <a:fld id="{2C02B4DB-5212-AD42-B2C1-BD19AC94D45E}" type="slidenum">
              <a:rPr lang="pl-PL" smtClean="0"/>
              <a:t>9</a:t>
            </a:fld>
            <a:endParaRPr lang="pl-PL"/>
          </a:p>
        </p:txBody>
      </p:sp>
    </p:spTree>
    <p:extLst>
      <p:ext uri="{BB962C8B-B14F-4D97-AF65-F5344CB8AC3E}">
        <p14:creationId xmlns:p14="http://schemas.microsoft.com/office/powerpoint/2010/main" val="40822340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5" Type="http://schemas.openxmlformats.org/officeDocument/2006/relationships/image" Target="../media/image8.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 Id="rId14" Type="http://schemas.openxmlformats.org/officeDocument/2006/relationships/image" Target="../media/image20.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5" Type="http://schemas.openxmlformats.org/officeDocument/2006/relationships/image" Target="../media/image8.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 Id="rId14" Type="http://schemas.openxmlformats.org/officeDocument/2006/relationships/image" Target="../media/image20.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lajd tytułowy (długi tytuł)">
    <p:spTree>
      <p:nvGrpSpPr>
        <p:cNvPr id="1" name=""/>
        <p:cNvGrpSpPr/>
        <p:nvPr/>
      </p:nvGrpSpPr>
      <p:grpSpPr>
        <a:xfrm>
          <a:off x="0" y="0"/>
          <a:ext cx="0" cy="0"/>
          <a:chOff x="0" y="0"/>
          <a:chExt cx="0" cy="0"/>
        </a:xfrm>
      </p:grpSpPr>
      <p:sp>
        <p:nvSpPr>
          <p:cNvPr id="9" name="Prostokąt 8">
            <a:extLst>
              <a:ext uri="{FF2B5EF4-FFF2-40B4-BE49-F238E27FC236}">
                <a16:creationId xmlns:a16="http://schemas.microsoft.com/office/drawing/2014/main" id="{A63EBD56-4A88-4F5C-BEAF-A33740721C44}"/>
              </a:ext>
              <a:ext uri="{C183D7F6-B498-43B3-948B-1728B52AA6E4}">
                <adec:decorative xmlns:adec="http://schemas.microsoft.com/office/drawing/2017/decorative" val="1"/>
              </a:ext>
            </a:extLst>
          </p:cNvPr>
          <p:cNvSpPr/>
          <p:nvPr userDrawn="1"/>
        </p:nvSpPr>
        <p:spPr>
          <a:xfrm>
            <a:off x="1026613" y="1973818"/>
            <a:ext cx="8639675" cy="4326381"/>
          </a:xfrm>
          <a:prstGeom prst="rect">
            <a:avLst/>
          </a:prstGeom>
          <a:solidFill>
            <a:srgbClr val="A6D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Prostokąt 10">
            <a:extLst>
              <a:ext uri="{FF2B5EF4-FFF2-40B4-BE49-F238E27FC236}">
                <a16:creationId xmlns:a16="http://schemas.microsoft.com/office/drawing/2014/main" id="{48CDFE25-4437-7188-EA7B-7D9DAD502275}"/>
              </a:ext>
            </a:extLst>
          </p:cNvPr>
          <p:cNvSpPr/>
          <p:nvPr userDrawn="1"/>
        </p:nvSpPr>
        <p:spPr>
          <a:xfrm>
            <a:off x="1" y="0"/>
            <a:ext cx="4986337" cy="26939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3" name="Obraz 12" descr="Fundusze Europejskie">
            <a:extLst>
              <a:ext uri="{FF2B5EF4-FFF2-40B4-BE49-F238E27FC236}">
                <a16:creationId xmlns:a16="http://schemas.microsoft.com/office/drawing/2014/main" id="{49D1ECBE-9DB2-9B2A-CE8F-84EF95EA484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6760" y="1973818"/>
            <a:ext cx="3959225" cy="720090"/>
          </a:xfrm>
          <a:prstGeom prst="rect">
            <a:avLst/>
          </a:prstGeom>
        </p:spPr>
      </p:pic>
      <p:pic>
        <p:nvPicPr>
          <p:cNvPr id="14" name="Obraz 13">
            <a:extLst>
              <a:ext uri="{FF2B5EF4-FFF2-40B4-BE49-F238E27FC236}">
                <a16:creationId xmlns:a16="http://schemas.microsoft.com/office/drawing/2014/main" id="{2B41AD81-079D-B212-C8B7-9A9D3BEE5179}"/>
              </a:ext>
              <a:ext uri="{C183D7F6-B498-43B3-948B-1728B52AA6E4}">
                <adec:decorative xmlns:adec="http://schemas.microsoft.com/office/drawing/2017/decorative" val="1"/>
              </a:ext>
            </a:extLst>
          </p:cNvPr>
          <p:cNvPicPr>
            <a:picLocks noChangeAspect="1"/>
          </p:cNvPicPr>
          <p:nvPr userDrawn="1"/>
        </p:nvPicPr>
        <p:blipFill>
          <a:blip r:embed="rId3">
            <a:alphaModFix amt="55000"/>
            <a:extLst>
              <a:ext uri="{28A0092B-C50C-407E-A947-70E740481C1C}">
                <a14:useLocalDpi xmlns:a14="http://schemas.microsoft.com/office/drawing/2010/main" val="0"/>
              </a:ext>
            </a:extLst>
          </a:blip>
          <a:stretch>
            <a:fillRect/>
          </a:stretch>
        </p:blipFill>
        <p:spPr>
          <a:xfrm>
            <a:off x="597632" y="540402"/>
            <a:ext cx="1080000" cy="1080000"/>
          </a:xfrm>
          <a:prstGeom prst="rect">
            <a:avLst/>
          </a:prstGeom>
        </p:spPr>
      </p:pic>
      <p:pic>
        <p:nvPicPr>
          <p:cNvPr id="15" name="Obraz 14">
            <a:extLst>
              <a:ext uri="{FF2B5EF4-FFF2-40B4-BE49-F238E27FC236}">
                <a16:creationId xmlns:a16="http://schemas.microsoft.com/office/drawing/2014/main" id="{0A433181-6EED-44B3-4822-4AF9E6BA906A}"/>
              </a:ext>
              <a:ext uri="{C183D7F6-B498-43B3-948B-1728B52AA6E4}">
                <adec:decorative xmlns:adec="http://schemas.microsoft.com/office/drawing/2017/decorative" val="1"/>
              </a:ext>
            </a:extLst>
          </p:cNvPr>
          <p:cNvPicPr>
            <a:picLocks noChangeAspect="1"/>
          </p:cNvPicPr>
          <p:nvPr userDrawn="1"/>
        </p:nvPicPr>
        <p:blipFill>
          <a:blip r:embed="rId4">
            <a:alphaModFix amt="55000"/>
            <a:extLst>
              <a:ext uri="{28A0092B-C50C-407E-A947-70E740481C1C}">
                <a14:useLocalDpi xmlns:a14="http://schemas.microsoft.com/office/drawing/2010/main" val="0"/>
              </a:ext>
            </a:extLst>
          </a:blip>
          <a:stretch>
            <a:fillRect/>
          </a:stretch>
        </p:blipFill>
        <p:spPr>
          <a:xfrm>
            <a:off x="2105788" y="540402"/>
            <a:ext cx="1080000" cy="1080000"/>
          </a:xfrm>
          <a:prstGeom prst="rect">
            <a:avLst/>
          </a:prstGeom>
        </p:spPr>
      </p:pic>
      <p:pic>
        <p:nvPicPr>
          <p:cNvPr id="16" name="Obraz 15">
            <a:extLst>
              <a:ext uri="{FF2B5EF4-FFF2-40B4-BE49-F238E27FC236}">
                <a16:creationId xmlns:a16="http://schemas.microsoft.com/office/drawing/2014/main" id="{276322E5-6025-7EA2-67FB-9F57E9210052}"/>
              </a:ext>
              <a:ext uri="{C183D7F6-B498-43B3-948B-1728B52AA6E4}">
                <adec:decorative xmlns:adec="http://schemas.microsoft.com/office/drawing/2017/decorative" val="1"/>
              </a:ext>
            </a:extLst>
          </p:cNvPr>
          <p:cNvPicPr>
            <a:picLocks noChangeAspect="1"/>
          </p:cNvPicPr>
          <p:nvPr userDrawn="1"/>
        </p:nvPicPr>
        <p:blipFill>
          <a:blip r:embed="rId5">
            <a:alphaModFix amt="55000"/>
            <a:extLst>
              <a:ext uri="{28A0092B-C50C-407E-A947-70E740481C1C}">
                <a14:useLocalDpi xmlns:a14="http://schemas.microsoft.com/office/drawing/2010/main" val="0"/>
              </a:ext>
            </a:extLst>
          </a:blip>
          <a:stretch>
            <a:fillRect/>
          </a:stretch>
        </p:blipFill>
        <p:spPr>
          <a:xfrm>
            <a:off x="3613944" y="540402"/>
            <a:ext cx="1080000" cy="1080000"/>
          </a:xfrm>
          <a:prstGeom prst="rect">
            <a:avLst/>
          </a:prstGeom>
        </p:spPr>
      </p:pic>
      <p:sp>
        <p:nvSpPr>
          <p:cNvPr id="3" name="Subtitle 2"/>
          <p:cNvSpPr>
            <a:spLocks noGrp="1"/>
          </p:cNvSpPr>
          <p:nvPr>
            <p:ph type="subTitle" idx="1"/>
          </p:nvPr>
        </p:nvSpPr>
        <p:spPr>
          <a:xfrm>
            <a:off x="1385888" y="4861794"/>
            <a:ext cx="7920037" cy="1080000"/>
          </a:xfrm>
        </p:spPr>
        <p:txBody>
          <a:bodyPr>
            <a:normAutofit/>
          </a:bodyPr>
          <a:lstStyle>
            <a:lvl1pPr marL="0" indent="0" algn="l">
              <a:lnSpc>
                <a:spcPts val="3500"/>
              </a:lnSpc>
              <a:buNone/>
              <a:defRPr sz="2800" b="1">
                <a:solidFill>
                  <a:schemeClr val="tx2"/>
                </a:solidFill>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pl-PL" dirty="0"/>
              <a:t>Kliknij, aby edytować styl wzorca podtytułu</a:t>
            </a:r>
            <a:endParaRPr lang="en-US" dirty="0"/>
          </a:p>
        </p:txBody>
      </p:sp>
      <p:sp>
        <p:nvSpPr>
          <p:cNvPr id="4" name="Date Placeholder 3"/>
          <p:cNvSpPr>
            <a:spLocks noGrp="1"/>
          </p:cNvSpPr>
          <p:nvPr>
            <p:ph type="dt" sz="half" idx="10"/>
          </p:nvPr>
        </p:nvSpPr>
        <p:spPr>
          <a:xfrm>
            <a:off x="7865356" y="540402"/>
            <a:ext cx="1799844" cy="349114"/>
          </a:xfrm>
          <a:prstGeom prst="rect">
            <a:avLst/>
          </a:prstGeom>
        </p:spPr>
        <p:txBody>
          <a:bodyPr lIns="0" tIns="0" rIns="0" bIns="0"/>
          <a:lstStyle>
            <a:lvl1pPr algn="r">
              <a:lnSpc>
                <a:spcPts val="1800"/>
              </a:lnSpc>
              <a:defRPr sz="1400">
                <a:solidFill>
                  <a:schemeClr val="tx2"/>
                </a:solidFill>
                <a:latin typeface="Open Sans" pitchFamily="2" charset="0"/>
                <a:ea typeface="Open Sans" pitchFamily="2" charset="0"/>
                <a:cs typeface="Open Sans" pitchFamily="2" charset="0"/>
              </a:defRPr>
            </a:lvl1pPr>
          </a:lstStyle>
          <a:p>
            <a:endParaRPr lang="pl-PL" dirty="0"/>
          </a:p>
        </p:txBody>
      </p:sp>
      <p:pic>
        <p:nvPicPr>
          <p:cNvPr id="6" name="Obraz 5" descr="Ciąg czterech logotypów w kolejności od lewej: 1. Fundusze Europejskie dla Pomorza, 2. Rzeczpospolita Polska, 3. Dofinansowane przez Unię Europejską, 4. Urząd Marszałkowski Województwa Pomorskiego">
            <a:extLst>
              <a:ext uri="{FF2B5EF4-FFF2-40B4-BE49-F238E27FC236}">
                <a16:creationId xmlns:a16="http://schemas.microsoft.com/office/drawing/2014/main" id="{3FDB76B9-FC6C-44C1-A4FF-DBB958B8D7F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883133" y="6444133"/>
            <a:ext cx="8855261" cy="828683"/>
          </a:xfrm>
          <a:prstGeom prst="rect">
            <a:avLst/>
          </a:prstGeom>
        </p:spPr>
      </p:pic>
      <p:sp>
        <p:nvSpPr>
          <p:cNvPr id="5" name="Symbol zastępczy numeru slajdu 4">
            <a:extLst>
              <a:ext uri="{FF2B5EF4-FFF2-40B4-BE49-F238E27FC236}">
                <a16:creationId xmlns:a16="http://schemas.microsoft.com/office/drawing/2014/main" id="{22160DB5-1EAD-4FBD-8F38-C81A13BC8677}"/>
              </a:ext>
            </a:extLst>
          </p:cNvPr>
          <p:cNvSpPr>
            <a:spLocks noGrp="1"/>
          </p:cNvSpPr>
          <p:nvPr>
            <p:ph type="sldNum" sz="quarter" idx="11"/>
          </p:nvPr>
        </p:nvSpPr>
        <p:spPr/>
        <p:txBody>
          <a:bodyPr/>
          <a:lstStyle/>
          <a:p>
            <a:fld id="{EB4015AA-59F6-416B-87A6-8E3D940284E2}" type="slidenum">
              <a:rPr lang="pl-PL" smtClean="0"/>
              <a:pPr/>
              <a:t>‹#›</a:t>
            </a:fld>
            <a:endParaRPr lang="pl-PL" dirty="0"/>
          </a:p>
        </p:txBody>
      </p:sp>
      <p:sp>
        <p:nvSpPr>
          <p:cNvPr id="7" name="Tytuł 6">
            <a:extLst>
              <a:ext uri="{FF2B5EF4-FFF2-40B4-BE49-F238E27FC236}">
                <a16:creationId xmlns:a16="http://schemas.microsoft.com/office/drawing/2014/main" id="{66614A53-20B3-4B39-A3EF-0C99DA93CE88}"/>
              </a:ext>
              <a:ext uri="{C183D7F6-B498-43B3-948B-1728B52AA6E4}">
                <adec:decorative xmlns:adec="http://schemas.microsoft.com/office/drawing/2017/decorative" val="1"/>
              </a:ext>
            </a:extLst>
          </p:cNvPr>
          <p:cNvSpPr>
            <a:spLocks noGrp="1"/>
          </p:cNvSpPr>
          <p:nvPr>
            <p:ph type="title"/>
          </p:nvPr>
        </p:nvSpPr>
        <p:spPr>
          <a:xfrm>
            <a:off x="957843" y="893817"/>
            <a:ext cx="8640381" cy="1080001"/>
          </a:xfrm>
        </p:spPr>
        <p:txBody>
          <a:bodyPr/>
          <a:lstStyle/>
          <a:p>
            <a:r>
              <a:rPr lang="pl-PL"/>
              <a:t>Kliknij, aby edytować styl</a:t>
            </a:r>
          </a:p>
        </p:txBody>
      </p:sp>
    </p:spTree>
    <p:extLst>
      <p:ext uri="{BB962C8B-B14F-4D97-AF65-F5344CB8AC3E}">
        <p14:creationId xmlns:p14="http://schemas.microsoft.com/office/powerpoint/2010/main" val="4255767286"/>
      </p:ext>
    </p:extLst>
  </p:cSld>
  <p:clrMapOvr>
    <a:masterClrMapping/>
  </p:clrMapOvr>
  <p:extLst mod="1">
    <p:ext uri="{DCECCB84-F9BA-43D5-87BE-67443E8EF086}">
      <p15:sldGuideLst xmlns:p15="http://schemas.microsoft.com/office/powerpoint/2012/main">
        <p15:guide id="1" pos="193"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lajd końcowy">
    <p:spTree>
      <p:nvGrpSpPr>
        <p:cNvPr id="1" name=""/>
        <p:cNvGrpSpPr/>
        <p:nvPr/>
      </p:nvGrpSpPr>
      <p:grpSpPr>
        <a:xfrm>
          <a:off x="0" y="0"/>
          <a:ext cx="0" cy="0"/>
          <a:chOff x="0" y="0"/>
          <a:chExt cx="0" cy="0"/>
        </a:xfrm>
      </p:grpSpPr>
      <p:sp>
        <p:nvSpPr>
          <p:cNvPr id="12" name="Prostokąt 11">
            <a:extLst>
              <a:ext uri="{FF2B5EF4-FFF2-40B4-BE49-F238E27FC236}">
                <a16:creationId xmlns:a16="http://schemas.microsoft.com/office/drawing/2014/main" id="{F8E39A3A-22D6-B8ED-2F58-16F69704FFAA}"/>
              </a:ext>
              <a:ext uri="{C183D7F6-B498-43B3-948B-1728B52AA6E4}">
                <adec:decorative xmlns:adec="http://schemas.microsoft.com/office/drawing/2017/decorative" val="1"/>
              </a:ext>
            </a:extLst>
          </p:cNvPr>
          <p:cNvSpPr/>
          <p:nvPr userDrawn="1"/>
        </p:nvSpPr>
        <p:spPr>
          <a:xfrm>
            <a:off x="2465388" y="4500563"/>
            <a:ext cx="8226426" cy="179963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Symbol zastępczy obrazu 10">
            <a:extLst>
              <a:ext uri="{FF2B5EF4-FFF2-40B4-BE49-F238E27FC236}">
                <a16:creationId xmlns:a16="http://schemas.microsoft.com/office/drawing/2014/main" id="{A760FD32-D539-3290-0E5F-1B5EF08EB2F0}"/>
              </a:ext>
            </a:extLst>
          </p:cNvPr>
          <p:cNvSpPr>
            <a:spLocks noGrp="1"/>
          </p:cNvSpPr>
          <p:nvPr>
            <p:ph type="pic" sz="quarter" idx="10"/>
          </p:nvPr>
        </p:nvSpPr>
        <p:spPr>
          <a:xfrm>
            <a:off x="1025525" y="0"/>
            <a:ext cx="8640763" cy="5221288"/>
          </a:xfrm>
          <a:custGeom>
            <a:avLst/>
            <a:gdLst>
              <a:gd name="connsiteX0" fmla="*/ 0 w 8640763"/>
              <a:gd name="connsiteY0" fmla="*/ 0 h 5221288"/>
              <a:gd name="connsiteX1" fmla="*/ 8640763 w 8640763"/>
              <a:gd name="connsiteY1" fmla="*/ 0 h 5221288"/>
              <a:gd name="connsiteX2" fmla="*/ 8640763 w 8640763"/>
              <a:gd name="connsiteY2" fmla="*/ 4500563 h 5221288"/>
              <a:gd name="connsiteX3" fmla="*/ 1439863 w 8640763"/>
              <a:gd name="connsiteY3" fmla="*/ 4500563 h 5221288"/>
              <a:gd name="connsiteX4" fmla="*/ 1439863 w 8640763"/>
              <a:gd name="connsiteY4" fmla="*/ 5221288 h 5221288"/>
              <a:gd name="connsiteX5" fmla="*/ 0 w 8640763"/>
              <a:gd name="connsiteY5" fmla="*/ 5221288 h 5221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640763" h="5221288">
                <a:moveTo>
                  <a:pt x="0" y="0"/>
                </a:moveTo>
                <a:lnTo>
                  <a:pt x="8640763" y="0"/>
                </a:lnTo>
                <a:lnTo>
                  <a:pt x="8640763" y="4500563"/>
                </a:lnTo>
                <a:lnTo>
                  <a:pt x="1439863" y="4500563"/>
                </a:lnTo>
                <a:lnTo>
                  <a:pt x="1439863" y="5221288"/>
                </a:lnTo>
                <a:lnTo>
                  <a:pt x="0" y="5221288"/>
                </a:lnTo>
                <a:close/>
              </a:path>
            </a:pathLst>
          </a:custGeom>
          <a:solidFill>
            <a:schemeClr val="bg1">
              <a:lumMod val="95000"/>
            </a:schemeClr>
          </a:solidFill>
        </p:spPr>
        <p:txBody>
          <a:bodyPr wrap="square" anchor="ctr" anchorCtr="0">
            <a:noAutofit/>
          </a:bodyPr>
          <a:lstStyle>
            <a:lvl1pPr marL="0" indent="0" algn="ctr">
              <a:buFont typeface="Arial" panose="020B0604020202020204" pitchFamily="34" charset="0"/>
              <a:buNone/>
              <a:defRPr sz="1000"/>
            </a:lvl1pPr>
          </a:lstStyle>
          <a:p>
            <a:r>
              <a:rPr lang="pl-PL"/>
              <a:t>Kliknij ikonę, aby dodać obraz</a:t>
            </a:r>
            <a:endParaRPr lang="pl-PL" dirty="0"/>
          </a:p>
        </p:txBody>
      </p:sp>
      <p:pic>
        <p:nvPicPr>
          <p:cNvPr id="7" name="Obraz 6" descr="Fundusze Europejskie">
            <a:extLst>
              <a:ext uri="{FF2B5EF4-FFF2-40B4-BE49-F238E27FC236}">
                <a16:creationId xmlns:a16="http://schemas.microsoft.com/office/drawing/2014/main" id="{3B4B8A84-3D08-244B-BF5B-6E361D1A74B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66975" y="4500563"/>
            <a:ext cx="3959225" cy="720090"/>
          </a:xfrm>
          <a:prstGeom prst="rect">
            <a:avLst/>
          </a:prstGeom>
        </p:spPr>
      </p:pic>
      <p:sp>
        <p:nvSpPr>
          <p:cNvPr id="2" name="Tytuł 1">
            <a:extLst>
              <a:ext uri="{FF2B5EF4-FFF2-40B4-BE49-F238E27FC236}">
                <a16:creationId xmlns:a16="http://schemas.microsoft.com/office/drawing/2014/main" id="{C3C397EF-E780-3941-A190-8FF660EE9016}"/>
              </a:ext>
            </a:extLst>
          </p:cNvPr>
          <p:cNvSpPr>
            <a:spLocks noGrp="1"/>
          </p:cNvSpPr>
          <p:nvPr>
            <p:ph type="title"/>
          </p:nvPr>
        </p:nvSpPr>
        <p:spPr>
          <a:xfrm>
            <a:off x="2825750" y="5593629"/>
            <a:ext cx="7559675" cy="705572"/>
          </a:xfrm>
        </p:spPr>
        <p:txBody>
          <a:bodyPr/>
          <a:lstStyle/>
          <a:p>
            <a:r>
              <a:rPr lang="pl-PL" dirty="0"/>
              <a:t>Kliknij, aby edytować styl</a:t>
            </a:r>
          </a:p>
        </p:txBody>
      </p:sp>
      <p:pic>
        <p:nvPicPr>
          <p:cNvPr id="13" name="Obraz 12" descr="Ciąg czterech logotypów w kolejności od lewej: 1. Fundusze Europejskie dla Pomorza, 2. Rzeczpospolita Polska, 3. Dofinansowane przez Unię Europejską, 4. Urząd Marszałkowski Województwa Pomorskiego">
            <a:extLst>
              <a:ext uri="{FF2B5EF4-FFF2-40B4-BE49-F238E27FC236}">
                <a16:creationId xmlns:a16="http://schemas.microsoft.com/office/drawing/2014/main" id="{6FCFA159-EADF-49BB-9E3A-21FD1519198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83133" y="6444133"/>
            <a:ext cx="8855261" cy="828683"/>
          </a:xfrm>
          <a:prstGeom prst="rect">
            <a:avLst/>
          </a:prstGeom>
        </p:spPr>
      </p:pic>
    </p:spTree>
    <p:extLst>
      <p:ext uri="{BB962C8B-B14F-4D97-AF65-F5344CB8AC3E}">
        <p14:creationId xmlns:p14="http://schemas.microsoft.com/office/powerpoint/2010/main" val="2785084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_Slajd końcowy">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0A228201-59AA-470F-B779-D4FECA3DF137}"/>
              </a:ext>
            </a:extLst>
          </p:cNvPr>
          <p:cNvSpPr/>
          <p:nvPr userDrawn="1"/>
        </p:nvSpPr>
        <p:spPr>
          <a:xfrm>
            <a:off x="1025525" y="1983572"/>
            <a:ext cx="8640763" cy="4321274"/>
          </a:xfrm>
          <a:prstGeom prst="rect">
            <a:avLst/>
          </a:prstGeom>
          <a:solidFill>
            <a:srgbClr val="A6D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rostokąt 9">
            <a:extLst>
              <a:ext uri="{FF2B5EF4-FFF2-40B4-BE49-F238E27FC236}">
                <a16:creationId xmlns:a16="http://schemas.microsoft.com/office/drawing/2014/main" id="{C7D00171-EF30-4814-B375-246769FD4B15}"/>
              </a:ext>
              <a:ext uri="{C183D7F6-B498-43B3-948B-1728B52AA6E4}">
                <adec:decorative xmlns:adec="http://schemas.microsoft.com/office/drawing/2017/decorative" val="1"/>
              </a:ext>
            </a:extLst>
          </p:cNvPr>
          <p:cNvSpPr/>
          <p:nvPr userDrawn="1"/>
        </p:nvSpPr>
        <p:spPr>
          <a:xfrm>
            <a:off x="1" y="0"/>
            <a:ext cx="4986337" cy="26939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1" name="Obraz 10" descr="Fundusze Europejskie">
            <a:extLst>
              <a:ext uri="{FF2B5EF4-FFF2-40B4-BE49-F238E27FC236}">
                <a16:creationId xmlns:a16="http://schemas.microsoft.com/office/drawing/2014/main" id="{2ABF63AC-8150-4C02-BE62-EBE0A03986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5525" y="1983572"/>
            <a:ext cx="3959225" cy="720090"/>
          </a:xfrm>
          <a:prstGeom prst="rect">
            <a:avLst/>
          </a:prstGeom>
        </p:spPr>
      </p:pic>
      <p:sp>
        <p:nvSpPr>
          <p:cNvPr id="14" name="Title 1">
            <a:extLst>
              <a:ext uri="{FF2B5EF4-FFF2-40B4-BE49-F238E27FC236}">
                <a16:creationId xmlns:a16="http://schemas.microsoft.com/office/drawing/2014/main" id="{1629EBDD-5340-4285-A47D-77B29466EFE4}"/>
              </a:ext>
            </a:extLst>
          </p:cNvPr>
          <p:cNvSpPr>
            <a:spLocks noGrp="1"/>
          </p:cNvSpPr>
          <p:nvPr>
            <p:ph type="ctrTitle" hasCustomPrompt="1"/>
          </p:nvPr>
        </p:nvSpPr>
        <p:spPr>
          <a:xfrm>
            <a:off x="1385848" y="3411613"/>
            <a:ext cx="7920115" cy="1087764"/>
          </a:xfrm>
        </p:spPr>
        <p:txBody>
          <a:bodyPr anchor="t" anchorCtr="0">
            <a:normAutofit/>
          </a:bodyPr>
          <a:lstStyle>
            <a:lvl1pPr algn="ctr">
              <a:lnSpc>
                <a:spcPts val="4000"/>
              </a:lnSpc>
              <a:defRPr sz="3200"/>
            </a:lvl1pPr>
          </a:lstStyle>
          <a:p>
            <a:br>
              <a:rPr lang="pl-PL" dirty="0"/>
            </a:br>
            <a:endParaRPr lang="en-US" dirty="0"/>
          </a:p>
        </p:txBody>
      </p:sp>
      <p:pic>
        <p:nvPicPr>
          <p:cNvPr id="16" name="Obraz 15">
            <a:extLst>
              <a:ext uri="{FF2B5EF4-FFF2-40B4-BE49-F238E27FC236}">
                <a16:creationId xmlns:a16="http://schemas.microsoft.com/office/drawing/2014/main" id="{E2649279-68AC-4F54-A880-75A79D7385CD}"/>
              </a:ext>
            </a:extLst>
          </p:cNvPr>
          <p:cNvPicPr>
            <a:picLocks noChangeAspect="1"/>
          </p:cNvPicPr>
          <p:nvPr userDrawn="1"/>
        </p:nvPicPr>
        <p:blipFill>
          <a:blip r:embed="rId3">
            <a:alphaModFix amt="55000"/>
            <a:extLst>
              <a:ext uri="{28A0092B-C50C-407E-A947-70E740481C1C}">
                <a14:useLocalDpi xmlns:a14="http://schemas.microsoft.com/office/drawing/2010/main" val="0"/>
              </a:ext>
            </a:extLst>
          </a:blip>
          <a:stretch>
            <a:fillRect/>
          </a:stretch>
        </p:blipFill>
        <p:spPr>
          <a:xfrm>
            <a:off x="652757" y="1244366"/>
            <a:ext cx="381000" cy="381000"/>
          </a:xfrm>
          <a:prstGeom prst="rect">
            <a:avLst/>
          </a:prstGeom>
        </p:spPr>
      </p:pic>
      <p:pic>
        <p:nvPicPr>
          <p:cNvPr id="17" name="Obraz 16">
            <a:extLst>
              <a:ext uri="{FF2B5EF4-FFF2-40B4-BE49-F238E27FC236}">
                <a16:creationId xmlns:a16="http://schemas.microsoft.com/office/drawing/2014/main" id="{1C169691-7357-4DDF-8437-CEB5E8C7275F}"/>
              </a:ext>
            </a:extLst>
          </p:cNvPr>
          <p:cNvPicPr>
            <a:picLocks noChangeAspect="1"/>
          </p:cNvPicPr>
          <p:nvPr userDrawn="1"/>
        </p:nvPicPr>
        <p:blipFill>
          <a:blip r:embed="rId4">
            <a:alphaModFix amt="55000"/>
            <a:extLst>
              <a:ext uri="{28A0092B-C50C-407E-A947-70E740481C1C}">
                <a14:useLocalDpi xmlns:a14="http://schemas.microsoft.com/office/drawing/2010/main" val="0"/>
              </a:ext>
            </a:extLst>
          </a:blip>
          <a:stretch>
            <a:fillRect/>
          </a:stretch>
        </p:blipFill>
        <p:spPr>
          <a:xfrm>
            <a:off x="1365250" y="545866"/>
            <a:ext cx="381000" cy="381000"/>
          </a:xfrm>
          <a:prstGeom prst="rect">
            <a:avLst/>
          </a:prstGeom>
        </p:spPr>
      </p:pic>
      <p:pic>
        <p:nvPicPr>
          <p:cNvPr id="18" name="Obraz 17">
            <a:extLst>
              <a:ext uri="{FF2B5EF4-FFF2-40B4-BE49-F238E27FC236}">
                <a16:creationId xmlns:a16="http://schemas.microsoft.com/office/drawing/2014/main" id="{69B9B22B-67E4-4504-8A58-6D72DCD7A2AE}"/>
              </a:ext>
            </a:extLst>
          </p:cNvPr>
          <p:cNvPicPr>
            <a:picLocks noChangeAspect="1"/>
          </p:cNvPicPr>
          <p:nvPr userDrawn="1"/>
        </p:nvPicPr>
        <p:blipFill>
          <a:blip r:embed="rId5">
            <a:alphaModFix amt="55000"/>
            <a:extLst>
              <a:ext uri="{28A0092B-C50C-407E-A947-70E740481C1C}">
                <a14:useLocalDpi xmlns:a14="http://schemas.microsoft.com/office/drawing/2010/main" val="0"/>
              </a:ext>
            </a:extLst>
          </a:blip>
          <a:stretch>
            <a:fillRect/>
          </a:stretch>
        </p:blipFill>
        <p:spPr>
          <a:xfrm>
            <a:off x="1380511" y="1244366"/>
            <a:ext cx="381000" cy="381000"/>
          </a:xfrm>
          <a:prstGeom prst="rect">
            <a:avLst/>
          </a:prstGeom>
        </p:spPr>
      </p:pic>
      <p:pic>
        <p:nvPicPr>
          <p:cNvPr id="19" name="Obraz 18">
            <a:extLst>
              <a:ext uri="{FF2B5EF4-FFF2-40B4-BE49-F238E27FC236}">
                <a16:creationId xmlns:a16="http://schemas.microsoft.com/office/drawing/2014/main" id="{0BC155C9-2974-4950-B840-0E7ABDF714B1}"/>
              </a:ext>
            </a:extLst>
          </p:cNvPr>
          <p:cNvPicPr>
            <a:picLocks noChangeAspect="1"/>
          </p:cNvPicPr>
          <p:nvPr userDrawn="1"/>
        </p:nvPicPr>
        <p:blipFill>
          <a:blip r:embed="rId6">
            <a:alphaModFix amt="55000"/>
            <a:extLst>
              <a:ext uri="{28A0092B-C50C-407E-A947-70E740481C1C}">
                <a14:useLocalDpi xmlns:a14="http://schemas.microsoft.com/office/drawing/2010/main" val="0"/>
              </a:ext>
            </a:extLst>
          </a:blip>
          <a:stretch>
            <a:fillRect/>
          </a:stretch>
        </p:blipFill>
        <p:spPr>
          <a:xfrm>
            <a:off x="4265786" y="538288"/>
            <a:ext cx="381000" cy="381000"/>
          </a:xfrm>
          <a:prstGeom prst="rect">
            <a:avLst/>
          </a:prstGeom>
        </p:spPr>
      </p:pic>
      <p:pic>
        <p:nvPicPr>
          <p:cNvPr id="20" name="Obraz 19">
            <a:extLst>
              <a:ext uri="{FF2B5EF4-FFF2-40B4-BE49-F238E27FC236}">
                <a16:creationId xmlns:a16="http://schemas.microsoft.com/office/drawing/2014/main" id="{C1C9A51C-3E9A-43B3-865C-E0B79CE15EF8}"/>
              </a:ext>
            </a:extLst>
          </p:cNvPr>
          <p:cNvPicPr>
            <a:picLocks noChangeAspect="1"/>
          </p:cNvPicPr>
          <p:nvPr userDrawn="1"/>
        </p:nvPicPr>
        <p:blipFill>
          <a:blip r:embed="rId7">
            <a:alphaModFix amt="55000"/>
            <a:extLst>
              <a:ext uri="{28A0092B-C50C-407E-A947-70E740481C1C}">
                <a14:useLocalDpi xmlns:a14="http://schemas.microsoft.com/office/drawing/2010/main" val="0"/>
              </a:ext>
            </a:extLst>
          </a:blip>
          <a:stretch>
            <a:fillRect/>
          </a:stretch>
        </p:blipFill>
        <p:spPr>
          <a:xfrm>
            <a:off x="644525" y="545866"/>
            <a:ext cx="381000" cy="381000"/>
          </a:xfrm>
          <a:prstGeom prst="rect">
            <a:avLst/>
          </a:prstGeom>
        </p:spPr>
      </p:pic>
      <p:pic>
        <p:nvPicPr>
          <p:cNvPr id="21" name="Obraz 20">
            <a:extLst>
              <a:ext uri="{FF2B5EF4-FFF2-40B4-BE49-F238E27FC236}">
                <a16:creationId xmlns:a16="http://schemas.microsoft.com/office/drawing/2014/main" id="{AE3D26F0-CB23-476D-84AC-833FF583534C}"/>
              </a:ext>
            </a:extLst>
          </p:cNvPr>
          <p:cNvPicPr>
            <a:picLocks noChangeAspect="1"/>
          </p:cNvPicPr>
          <p:nvPr userDrawn="1"/>
        </p:nvPicPr>
        <p:blipFill>
          <a:blip r:embed="rId8">
            <a:alphaModFix amt="55000"/>
            <a:extLst>
              <a:ext uri="{28A0092B-C50C-407E-A947-70E740481C1C}">
                <a14:useLocalDpi xmlns:a14="http://schemas.microsoft.com/office/drawing/2010/main" val="0"/>
              </a:ext>
            </a:extLst>
          </a:blip>
          <a:stretch>
            <a:fillRect/>
          </a:stretch>
        </p:blipFill>
        <p:spPr>
          <a:xfrm>
            <a:off x="2104293" y="1254829"/>
            <a:ext cx="381000" cy="381000"/>
          </a:xfrm>
          <a:prstGeom prst="rect">
            <a:avLst/>
          </a:prstGeom>
        </p:spPr>
      </p:pic>
      <p:pic>
        <p:nvPicPr>
          <p:cNvPr id="22" name="Obraz 21">
            <a:extLst>
              <a:ext uri="{FF2B5EF4-FFF2-40B4-BE49-F238E27FC236}">
                <a16:creationId xmlns:a16="http://schemas.microsoft.com/office/drawing/2014/main" id="{02C74DC5-C335-4B67-9BCD-34D60F57C6C6}"/>
              </a:ext>
            </a:extLst>
          </p:cNvPr>
          <p:cNvPicPr>
            <a:picLocks noChangeAspect="1"/>
          </p:cNvPicPr>
          <p:nvPr userDrawn="1"/>
        </p:nvPicPr>
        <p:blipFill>
          <a:blip r:embed="rId9">
            <a:alphaModFix amt="55000"/>
            <a:extLst>
              <a:ext uri="{28A0092B-C50C-407E-A947-70E740481C1C}">
                <a14:useLocalDpi xmlns:a14="http://schemas.microsoft.com/office/drawing/2010/main" val="0"/>
              </a:ext>
            </a:extLst>
          </a:blip>
          <a:stretch>
            <a:fillRect/>
          </a:stretch>
        </p:blipFill>
        <p:spPr>
          <a:xfrm>
            <a:off x="2814637" y="543567"/>
            <a:ext cx="381000" cy="381000"/>
          </a:xfrm>
          <a:prstGeom prst="rect">
            <a:avLst/>
          </a:prstGeom>
        </p:spPr>
      </p:pic>
      <p:pic>
        <p:nvPicPr>
          <p:cNvPr id="23" name="Obraz 22">
            <a:extLst>
              <a:ext uri="{FF2B5EF4-FFF2-40B4-BE49-F238E27FC236}">
                <a16:creationId xmlns:a16="http://schemas.microsoft.com/office/drawing/2014/main" id="{0F174CC1-CE15-4868-A9EE-2844EB32D55C}"/>
              </a:ext>
            </a:extLst>
          </p:cNvPr>
          <p:cNvPicPr>
            <a:picLocks noChangeAspect="1"/>
          </p:cNvPicPr>
          <p:nvPr userDrawn="1"/>
        </p:nvPicPr>
        <p:blipFill>
          <a:blip r:embed="rId10">
            <a:alphaModFix amt="55000"/>
            <a:extLst>
              <a:ext uri="{28A0092B-C50C-407E-A947-70E740481C1C}">
                <a14:useLocalDpi xmlns:a14="http://schemas.microsoft.com/office/drawing/2010/main" val="0"/>
              </a:ext>
            </a:extLst>
          </a:blip>
          <a:stretch>
            <a:fillRect/>
          </a:stretch>
        </p:blipFill>
        <p:spPr>
          <a:xfrm>
            <a:off x="3537018" y="535269"/>
            <a:ext cx="381000" cy="381000"/>
          </a:xfrm>
          <a:prstGeom prst="rect">
            <a:avLst/>
          </a:prstGeom>
        </p:spPr>
      </p:pic>
      <p:pic>
        <p:nvPicPr>
          <p:cNvPr id="24" name="Obraz 23">
            <a:extLst>
              <a:ext uri="{FF2B5EF4-FFF2-40B4-BE49-F238E27FC236}">
                <a16:creationId xmlns:a16="http://schemas.microsoft.com/office/drawing/2014/main" id="{580C7992-BAEE-4176-9AF5-42DA24B7599A}"/>
              </a:ext>
            </a:extLst>
          </p:cNvPr>
          <p:cNvPicPr>
            <a:picLocks noChangeAspect="1"/>
          </p:cNvPicPr>
          <p:nvPr userDrawn="1"/>
        </p:nvPicPr>
        <p:blipFill>
          <a:blip r:embed="rId11">
            <a:alphaModFix amt="55000"/>
            <a:extLst>
              <a:ext uri="{28A0092B-C50C-407E-A947-70E740481C1C}">
                <a14:useLocalDpi xmlns:a14="http://schemas.microsoft.com/office/drawing/2010/main" val="0"/>
              </a:ext>
            </a:extLst>
          </a:blip>
          <a:stretch>
            <a:fillRect/>
          </a:stretch>
        </p:blipFill>
        <p:spPr>
          <a:xfrm>
            <a:off x="2092256" y="531095"/>
            <a:ext cx="381000" cy="381000"/>
          </a:xfrm>
          <a:prstGeom prst="rect">
            <a:avLst/>
          </a:prstGeom>
        </p:spPr>
      </p:pic>
      <p:pic>
        <p:nvPicPr>
          <p:cNvPr id="25" name="Obraz 24">
            <a:extLst>
              <a:ext uri="{FF2B5EF4-FFF2-40B4-BE49-F238E27FC236}">
                <a16:creationId xmlns:a16="http://schemas.microsoft.com/office/drawing/2014/main" id="{BA86516E-B5E1-4DB3-981D-6523926A2A17}"/>
              </a:ext>
              <a:ext uri="{C183D7F6-B498-43B3-948B-1728B52AA6E4}">
                <adec:decorative xmlns:adec="http://schemas.microsoft.com/office/drawing/2017/decorative" val="1"/>
              </a:ext>
            </a:extLst>
          </p:cNvPr>
          <p:cNvPicPr>
            <a:picLocks noChangeAspect="1"/>
          </p:cNvPicPr>
          <p:nvPr userDrawn="1"/>
        </p:nvPicPr>
        <p:blipFill>
          <a:blip r:embed="rId12">
            <a:alphaModFix amt="55000"/>
            <a:extLst>
              <a:ext uri="{28A0092B-C50C-407E-A947-70E740481C1C}">
                <a14:useLocalDpi xmlns:a14="http://schemas.microsoft.com/office/drawing/2010/main" val="0"/>
              </a:ext>
            </a:extLst>
          </a:blip>
          <a:stretch>
            <a:fillRect/>
          </a:stretch>
        </p:blipFill>
        <p:spPr>
          <a:xfrm>
            <a:off x="3534802" y="1251987"/>
            <a:ext cx="381000" cy="381000"/>
          </a:xfrm>
          <a:prstGeom prst="rect">
            <a:avLst/>
          </a:prstGeom>
        </p:spPr>
      </p:pic>
      <p:pic>
        <p:nvPicPr>
          <p:cNvPr id="26" name="Obraz 25">
            <a:extLst>
              <a:ext uri="{FF2B5EF4-FFF2-40B4-BE49-F238E27FC236}">
                <a16:creationId xmlns:a16="http://schemas.microsoft.com/office/drawing/2014/main" id="{709B0195-39FE-4DB2-9F58-C6258A41F180}"/>
              </a:ext>
            </a:extLst>
          </p:cNvPr>
          <p:cNvPicPr>
            <a:picLocks noChangeAspect="1"/>
          </p:cNvPicPr>
          <p:nvPr userDrawn="1"/>
        </p:nvPicPr>
        <p:blipFill>
          <a:blip r:embed="rId13">
            <a:alphaModFix amt="55000"/>
            <a:extLst>
              <a:ext uri="{28A0092B-C50C-407E-A947-70E740481C1C}">
                <a14:useLocalDpi xmlns:a14="http://schemas.microsoft.com/office/drawing/2010/main" val="0"/>
              </a:ext>
            </a:extLst>
          </a:blip>
          <a:stretch>
            <a:fillRect/>
          </a:stretch>
        </p:blipFill>
        <p:spPr>
          <a:xfrm>
            <a:off x="4265613" y="1250549"/>
            <a:ext cx="381000" cy="381000"/>
          </a:xfrm>
          <a:prstGeom prst="rect">
            <a:avLst/>
          </a:prstGeom>
        </p:spPr>
      </p:pic>
      <p:pic>
        <p:nvPicPr>
          <p:cNvPr id="27" name="Obraz 26">
            <a:extLst>
              <a:ext uri="{FF2B5EF4-FFF2-40B4-BE49-F238E27FC236}">
                <a16:creationId xmlns:a16="http://schemas.microsoft.com/office/drawing/2014/main" id="{06B4110B-C953-4485-B94D-302AD469CBD4}"/>
              </a:ext>
            </a:extLst>
          </p:cNvPr>
          <p:cNvPicPr>
            <a:picLocks noChangeAspect="1"/>
          </p:cNvPicPr>
          <p:nvPr userDrawn="1"/>
        </p:nvPicPr>
        <p:blipFill>
          <a:blip r:embed="rId14">
            <a:alphaModFix amt="55000"/>
            <a:extLst>
              <a:ext uri="{28A0092B-C50C-407E-A947-70E740481C1C}">
                <a14:useLocalDpi xmlns:a14="http://schemas.microsoft.com/office/drawing/2010/main" val="0"/>
              </a:ext>
            </a:extLst>
          </a:blip>
          <a:stretch>
            <a:fillRect/>
          </a:stretch>
        </p:blipFill>
        <p:spPr>
          <a:xfrm>
            <a:off x="2814637" y="1250549"/>
            <a:ext cx="381000" cy="381000"/>
          </a:xfrm>
          <a:prstGeom prst="rect">
            <a:avLst/>
          </a:prstGeom>
        </p:spPr>
      </p:pic>
      <p:pic>
        <p:nvPicPr>
          <p:cNvPr id="28" name="Obraz 27" descr="Ciąg 4 logotypów: Fundusze Europejskie dla Pomorza, Rzeczpospolita Polska, Dofinansowane przez Unię Europejską, Urząd Marszałkowski Województwa Pomorskiego ">
            <a:extLst>
              <a:ext uri="{FF2B5EF4-FFF2-40B4-BE49-F238E27FC236}">
                <a16:creationId xmlns:a16="http://schemas.microsoft.com/office/drawing/2014/main" id="{7E3F8DBC-0D86-4A87-B80E-1209AC8C45A4}"/>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83133" y="6444133"/>
            <a:ext cx="8855261" cy="828683"/>
          </a:xfrm>
          <a:prstGeom prst="rect">
            <a:avLst/>
          </a:prstGeom>
        </p:spPr>
      </p:pic>
    </p:spTree>
    <p:extLst>
      <p:ext uri="{BB962C8B-B14F-4D97-AF65-F5344CB8AC3E}">
        <p14:creationId xmlns:p14="http://schemas.microsoft.com/office/powerpoint/2010/main" val="2271177638"/>
      </p:ext>
    </p:extLst>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Kasia tytuł i dwa elementy z podpisami">
    <p:spTree>
      <p:nvGrpSpPr>
        <p:cNvPr id="1" name=""/>
        <p:cNvGrpSpPr/>
        <p:nvPr/>
      </p:nvGrpSpPr>
      <p:grpSpPr>
        <a:xfrm>
          <a:off x="0" y="0"/>
          <a:ext cx="0" cy="0"/>
          <a:chOff x="0" y="0"/>
          <a:chExt cx="0" cy="0"/>
        </a:xfrm>
      </p:grpSpPr>
      <p:sp>
        <p:nvSpPr>
          <p:cNvPr id="2" name="Title 1"/>
          <p:cNvSpPr>
            <a:spLocks noGrp="1"/>
          </p:cNvSpPr>
          <p:nvPr>
            <p:ph type="title"/>
          </p:nvPr>
        </p:nvSpPr>
        <p:spPr>
          <a:xfrm>
            <a:off x="1024819" y="345258"/>
            <a:ext cx="8640381" cy="1080001"/>
          </a:xfrm>
        </p:spPr>
        <p:txBody>
          <a:bodyPr/>
          <a:lstStyle>
            <a:lvl1pPr>
              <a:defRPr>
                <a:latin typeface="Arial" panose="020B0604020202020204" pitchFamily="34" charset="0"/>
                <a:cs typeface="Arial" panose="020B0604020202020204" pitchFamily="34" charset="0"/>
              </a:defRPr>
            </a:lvl1pPr>
          </a:lstStyle>
          <a:p>
            <a:r>
              <a:rPr lang="pl-PL" dirty="0"/>
              <a:t>Kliknij, aby edytować styl</a:t>
            </a:r>
            <a:endParaRPr lang="en-US" dirty="0"/>
          </a:p>
        </p:txBody>
      </p:sp>
      <p:sp>
        <p:nvSpPr>
          <p:cNvPr id="3" name="Content Placeholder 2"/>
          <p:cNvSpPr>
            <a:spLocks noGrp="1"/>
          </p:cNvSpPr>
          <p:nvPr>
            <p:ph sz="half" idx="1"/>
          </p:nvPr>
        </p:nvSpPr>
        <p:spPr>
          <a:xfrm>
            <a:off x="790762" y="1778358"/>
            <a:ext cx="4140000" cy="4320178"/>
          </a:xfrm>
        </p:spPr>
        <p:txBody>
          <a:bodyPr>
            <a:normAutofit/>
          </a:bodyPr>
          <a:lstStyle>
            <a:lvl1pPr marL="251986" indent="-251986">
              <a:buFont typeface="Arial" panose="020B0604020202020204" pitchFamily="34" charset="0"/>
              <a:buChar char="•"/>
              <a:defRPr sz="2200">
                <a:solidFill>
                  <a:schemeClr val="tx1"/>
                </a:solidFill>
                <a:latin typeface="Arial" panose="020B0604020202020204" pitchFamily="34" charset="0"/>
                <a:cs typeface="Arial" panose="020B0604020202020204" pitchFamily="34" charset="0"/>
              </a:defRPr>
            </a:lvl1pPr>
            <a:lvl2pPr marL="755957" indent="-251986">
              <a:buFont typeface="Wingdings" panose="05000000000000000000" pitchFamily="2" charset="2"/>
              <a:buChar char="Ø"/>
              <a:defRPr sz="2200">
                <a:solidFill>
                  <a:schemeClr val="tx1"/>
                </a:solidFill>
                <a:latin typeface="Arial" panose="020B0604020202020204" pitchFamily="34" charset="0"/>
                <a:cs typeface="Arial" panose="020B0604020202020204" pitchFamily="34" charset="0"/>
              </a:defRPr>
            </a:lvl2pPr>
            <a:lvl3pPr>
              <a:defRPr sz="2200">
                <a:solidFill>
                  <a:schemeClr val="tx1"/>
                </a:solidFill>
                <a:latin typeface="Arial" panose="020B0604020202020204" pitchFamily="34" charset="0"/>
                <a:cs typeface="Arial" panose="020B0604020202020204" pitchFamily="34" charset="0"/>
              </a:defRPr>
            </a:lvl3pPr>
          </a:lstStyle>
          <a:p>
            <a:pPr lvl="0"/>
            <a:r>
              <a:rPr lang="pl-PL" dirty="0"/>
              <a:t>Kliknij, aby edytować style wzorca tekstu</a:t>
            </a:r>
          </a:p>
          <a:p>
            <a:pPr lvl="1"/>
            <a:r>
              <a:rPr lang="pl-PL" dirty="0"/>
              <a:t>Drugi poziom</a:t>
            </a:r>
          </a:p>
          <a:p>
            <a:pPr lvl="2"/>
            <a:r>
              <a:rPr lang="pl-PL" dirty="0"/>
              <a:t>Trzeci poziom</a:t>
            </a:r>
          </a:p>
        </p:txBody>
      </p:sp>
      <p:sp>
        <p:nvSpPr>
          <p:cNvPr id="7" name="Symbol zastępczy tekstu 6">
            <a:extLst>
              <a:ext uri="{FF2B5EF4-FFF2-40B4-BE49-F238E27FC236}">
                <a16:creationId xmlns:a16="http://schemas.microsoft.com/office/drawing/2014/main" id="{74CE953C-0D1D-449C-A99B-D805C859EC5C}"/>
              </a:ext>
            </a:extLst>
          </p:cNvPr>
          <p:cNvSpPr>
            <a:spLocks noGrp="1"/>
          </p:cNvSpPr>
          <p:nvPr>
            <p:ph type="body" sz="quarter" idx="11"/>
          </p:nvPr>
        </p:nvSpPr>
        <p:spPr>
          <a:xfrm>
            <a:off x="790762" y="6534368"/>
            <a:ext cx="3671887" cy="575469"/>
          </a:xfrm>
        </p:spPr>
        <p:txBody>
          <a:bodyPr>
            <a:normAutofit/>
          </a:bodyPr>
          <a:lstStyle>
            <a:lvl1pPr marL="0" indent="0">
              <a:buNone/>
              <a:defRPr sz="22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endParaRPr lang="pl-PL" dirty="0"/>
          </a:p>
        </p:txBody>
      </p:sp>
      <p:sp>
        <p:nvSpPr>
          <p:cNvPr id="4" name="Content Placeholder 3"/>
          <p:cNvSpPr>
            <a:spLocks noGrp="1"/>
          </p:cNvSpPr>
          <p:nvPr>
            <p:ph sz="half" idx="2"/>
          </p:nvPr>
        </p:nvSpPr>
        <p:spPr>
          <a:xfrm>
            <a:off x="5525200" y="1778358"/>
            <a:ext cx="4140000" cy="4320178"/>
          </a:xfrm>
        </p:spPr>
        <p:txBody>
          <a:bodyPr>
            <a:normAutofit/>
          </a:bodyPr>
          <a:lstStyle>
            <a:lvl1pPr marL="251986" indent="-251986" algn="l" defTabSz="1007943" rtl="0" eaLnBrk="1" latinLnBrk="0" hangingPunct="1">
              <a:lnSpc>
                <a:spcPts val="2400"/>
              </a:lnSpc>
              <a:buFont typeface="Arial" panose="020B0604020202020204" pitchFamily="34" charset="0"/>
              <a:buChar char="•"/>
              <a:defRPr lang="pl-PL" sz="2200" kern="1200" dirty="0">
                <a:solidFill>
                  <a:schemeClr val="tx1"/>
                </a:solidFill>
                <a:latin typeface="Arial" panose="020B0604020202020204" pitchFamily="34" charset="0"/>
                <a:ea typeface="Open Sans" pitchFamily="2" charset="0"/>
                <a:cs typeface="Arial" panose="020B0604020202020204" pitchFamily="34" charset="0"/>
              </a:defRPr>
            </a:lvl1pPr>
            <a:lvl2pPr marL="755957" indent="-251986" algn="l" defTabSz="1007943" rtl="0" eaLnBrk="1" latinLnBrk="0" hangingPunct="1">
              <a:lnSpc>
                <a:spcPts val="2400"/>
              </a:lnSpc>
              <a:buFont typeface="Wingdings" panose="05000000000000000000" pitchFamily="2" charset="2"/>
              <a:buChar char="Ø"/>
              <a:defRPr lang="pl-PL" sz="2200" kern="1200" dirty="0">
                <a:solidFill>
                  <a:schemeClr val="tx1"/>
                </a:solidFill>
                <a:latin typeface="Arial" panose="020B0604020202020204" pitchFamily="34" charset="0"/>
                <a:ea typeface="Open Sans" pitchFamily="2" charset="0"/>
                <a:cs typeface="Arial" panose="020B0604020202020204" pitchFamily="34" charset="0"/>
              </a:defRPr>
            </a:lvl2pPr>
            <a:lvl3pPr indent="-251986" algn="l" defTabSz="1007943" rtl="0" eaLnBrk="1" latinLnBrk="0" hangingPunct="1">
              <a:lnSpc>
                <a:spcPts val="2400"/>
              </a:lnSpc>
              <a:defRPr lang="pl-PL" sz="2200" kern="1200" dirty="0">
                <a:solidFill>
                  <a:schemeClr val="tx1"/>
                </a:solidFill>
                <a:latin typeface="Arial" panose="020B0604020202020204" pitchFamily="34" charset="0"/>
                <a:ea typeface="Open Sans" pitchFamily="2" charset="0"/>
                <a:cs typeface="Arial" panose="020B0604020202020204" pitchFamily="34" charset="0"/>
              </a:defRPr>
            </a:lvl3pPr>
          </a:lstStyle>
          <a:p>
            <a:pPr lvl="0"/>
            <a:r>
              <a:rPr lang="pl-PL" dirty="0"/>
              <a:t>Kliknij, aby edytować style wzorca tekstu</a:t>
            </a:r>
          </a:p>
          <a:p>
            <a:pPr lvl="1"/>
            <a:r>
              <a:rPr lang="pl-PL" dirty="0"/>
              <a:t>Drugi poziom</a:t>
            </a:r>
          </a:p>
          <a:p>
            <a:pPr lvl="2"/>
            <a:r>
              <a:rPr lang="pl-PL" dirty="0"/>
              <a:t>Trzeci poziom</a:t>
            </a:r>
          </a:p>
        </p:txBody>
      </p:sp>
      <p:sp>
        <p:nvSpPr>
          <p:cNvPr id="9" name="Symbol zastępczy tekstu 8">
            <a:extLst>
              <a:ext uri="{FF2B5EF4-FFF2-40B4-BE49-F238E27FC236}">
                <a16:creationId xmlns:a16="http://schemas.microsoft.com/office/drawing/2014/main" id="{4657F920-DA82-443B-99CE-F255DB7F0FF0}"/>
              </a:ext>
            </a:extLst>
          </p:cNvPr>
          <p:cNvSpPr>
            <a:spLocks noGrp="1"/>
          </p:cNvSpPr>
          <p:nvPr>
            <p:ph type="body" sz="quarter" idx="12"/>
          </p:nvPr>
        </p:nvSpPr>
        <p:spPr>
          <a:xfrm>
            <a:off x="6210002" y="6570087"/>
            <a:ext cx="2590800" cy="539750"/>
          </a:xfrm>
        </p:spPr>
        <p:txBody>
          <a:bodyPr>
            <a:normAutofit/>
          </a:bodyPr>
          <a:lstStyle>
            <a:lvl1pPr marL="0" indent="0">
              <a:buNone/>
              <a:defRPr sz="22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endParaRPr lang="pl-PL" dirty="0"/>
          </a:p>
        </p:txBody>
      </p:sp>
      <p:sp>
        <p:nvSpPr>
          <p:cNvPr id="5" name="Symbol zastępczy numeru slajdu 4">
            <a:extLst>
              <a:ext uri="{FF2B5EF4-FFF2-40B4-BE49-F238E27FC236}">
                <a16:creationId xmlns:a16="http://schemas.microsoft.com/office/drawing/2014/main" id="{141AAA0E-45E9-08FB-9373-71A084B88847}"/>
              </a:ext>
            </a:extLst>
          </p:cNvPr>
          <p:cNvSpPr>
            <a:spLocks noGrp="1"/>
          </p:cNvSpPr>
          <p:nvPr>
            <p:ph type="sldNum" sz="quarter" idx="10"/>
          </p:nvPr>
        </p:nvSpPr>
        <p:spPr/>
        <p:txBody>
          <a:bodyPr/>
          <a:lstStyle/>
          <a:p>
            <a:fld id="{EB4015AA-59F6-416B-87A6-8E3D940284E2}" type="slidenum">
              <a:rPr lang="pl-PL" smtClean="0"/>
              <a:pPr/>
              <a:t>‹#›</a:t>
            </a:fld>
            <a:endParaRPr lang="pl-PL" dirty="0"/>
          </a:p>
        </p:txBody>
      </p:sp>
    </p:spTree>
    <p:extLst>
      <p:ext uri="{BB962C8B-B14F-4D97-AF65-F5344CB8AC3E}">
        <p14:creationId xmlns:p14="http://schemas.microsoft.com/office/powerpoint/2010/main" val="2140780050"/>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2_Slajd tytułowy (długi tytuł)">
    <p:spTree>
      <p:nvGrpSpPr>
        <p:cNvPr id="1" name=""/>
        <p:cNvGrpSpPr/>
        <p:nvPr/>
      </p:nvGrpSpPr>
      <p:grpSpPr>
        <a:xfrm>
          <a:off x="0" y="0"/>
          <a:ext cx="0" cy="0"/>
          <a:chOff x="0" y="0"/>
          <a:chExt cx="0" cy="0"/>
        </a:xfrm>
      </p:grpSpPr>
      <p:sp>
        <p:nvSpPr>
          <p:cNvPr id="9" name="Prostokąt 8">
            <a:extLst>
              <a:ext uri="{FF2B5EF4-FFF2-40B4-BE49-F238E27FC236}">
                <a16:creationId xmlns:a16="http://schemas.microsoft.com/office/drawing/2014/main" id="{A63EBD56-4A88-4F5C-BEAF-A33740721C44}"/>
              </a:ext>
              <a:ext uri="{C183D7F6-B498-43B3-948B-1728B52AA6E4}">
                <adec:decorative xmlns:adec="http://schemas.microsoft.com/office/drawing/2017/decorative" val="1"/>
              </a:ext>
            </a:extLst>
          </p:cNvPr>
          <p:cNvSpPr/>
          <p:nvPr userDrawn="1"/>
        </p:nvSpPr>
        <p:spPr>
          <a:xfrm>
            <a:off x="1025525" y="1983572"/>
            <a:ext cx="8640763" cy="4316627"/>
          </a:xfrm>
          <a:prstGeom prst="rect">
            <a:avLst/>
          </a:prstGeom>
          <a:solidFill>
            <a:srgbClr val="A6D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Prostokąt 10">
            <a:extLst>
              <a:ext uri="{FF2B5EF4-FFF2-40B4-BE49-F238E27FC236}">
                <a16:creationId xmlns:a16="http://schemas.microsoft.com/office/drawing/2014/main" id="{48CDFE25-4437-7188-EA7B-7D9DAD502275}"/>
              </a:ext>
              <a:ext uri="{C183D7F6-B498-43B3-948B-1728B52AA6E4}">
                <adec:decorative xmlns:adec="http://schemas.microsoft.com/office/drawing/2017/decorative" val="1"/>
              </a:ext>
            </a:extLst>
          </p:cNvPr>
          <p:cNvSpPr/>
          <p:nvPr userDrawn="1"/>
        </p:nvSpPr>
        <p:spPr>
          <a:xfrm>
            <a:off x="1" y="0"/>
            <a:ext cx="4986337" cy="26939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13" name="Obraz 12" descr="Fundusze Europejskie&#10;&#10;">
            <a:extLst>
              <a:ext uri="{FF2B5EF4-FFF2-40B4-BE49-F238E27FC236}">
                <a16:creationId xmlns:a16="http://schemas.microsoft.com/office/drawing/2014/main" id="{49D1ECBE-9DB2-9B2A-CE8F-84EF95EA484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5525" y="1983572"/>
            <a:ext cx="3959225" cy="720090"/>
          </a:xfrm>
          <a:prstGeom prst="rect">
            <a:avLst/>
          </a:prstGeom>
        </p:spPr>
      </p:pic>
      <p:sp>
        <p:nvSpPr>
          <p:cNvPr id="2" name="Title 1"/>
          <p:cNvSpPr>
            <a:spLocks noGrp="1"/>
          </p:cNvSpPr>
          <p:nvPr>
            <p:ph type="ctrTitle"/>
          </p:nvPr>
        </p:nvSpPr>
        <p:spPr>
          <a:xfrm>
            <a:off x="1385877" y="3070227"/>
            <a:ext cx="7920115" cy="1087764"/>
          </a:xfrm>
        </p:spPr>
        <p:txBody>
          <a:bodyPr anchor="t" anchorCtr="0">
            <a:normAutofit/>
          </a:bodyPr>
          <a:lstStyle>
            <a:lvl1pPr algn="l">
              <a:lnSpc>
                <a:spcPts val="4000"/>
              </a:lnSpc>
              <a:defRPr sz="3200"/>
            </a:lvl1pPr>
          </a:lstStyle>
          <a:p>
            <a:r>
              <a:rPr lang="pl-PL" dirty="0"/>
              <a:t>Kliknij, aby edytować styl</a:t>
            </a:r>
            <a:endParaRPr lang="en-US" dirty="0"/>
          </a:p>
        </p:txBody>
      </p:sp>
      <p:sp>
        <p:nvSpPr>
          <p:cNvPr id="3" name="Subtitle 2"/>
          <p:cNvSpPr>
            <a:spLocks noGrp="1"/>
          </p:cNvSpPr>
          <p:nvPr>
            <p:ph type="subTitle" idx="1"/>
          </p:nvPr>
        </p:nvSpPr>
        <p:spPr>
          <a:xfrm>
            <a:off x="1385888" y="4861794"/>
            <a:ext cx="7920037" cy="1080000"/>
          </a:xfrm>
        </p:spPr>
        <p:txBody>
          <a:bodyPr>
            <a:normAutofit/>
          </a:bodyPr>
          <a:lstStyle>
            <a:lvl1pPr marL="0" indent="0" algn="l">
              <a:lnSpc>
                <a:spcPts val="3500"/>
              </a:lnSpc>
              <a:buNone/>
              <a:defRPr sz="2800" b="1">
                <a:solidFill>
                  <a:schemeClr val="tx2"/>
                </a:solidFill>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pl-PL" dirty="0"/>
              <a:t>Kliknij, aby edytować styl wzorca podtytułu</a:t>
            </a:r>
            <a:endParaRPr lang="en-US" dirty="0"/>
          </a:p>
        </p:txBody>
      </p:sp>
      <p:sp>
        <p:nvSpPr>
          <p:cNvPr id="4" name="Date Placeholder 3"/>
          <p:cNvSpPr>
            <a:spLocks noGrp="1"/>
          </p:cNvSpPr>
          <p:nvPr>
            <p:ph type="dt" sz="half" idx="10"/>
          </p:nvPr>
        </p:nvSpPr>
        <p:spPr>
          <a:xfrm>
            <a:off x="7865356" y="540402"/>
            <a:ext cx="1799844" cy="349114"/>
          </a:xfrm>
          <a:prstGeom prst="rect">
            <a:avLst/>
          </a:prstGeom>
        </p:spPr>
        <p:txBody>
          <a:bodyPr lIns="0" tIns="0" rIns="0" bIns="0"/>
          <a:lstStyle>
            <a:lvl1pPr algn="r">
              <a:lnSpc>
                <a:spcPts val="1800"/>
              </a:lnSpc>
              <a:defRPr sz="1400">
                <a:solidFill>
                  <a:schemeClr val="tx2"/>
                </a:solidFill>
                <a:latin typeface="Open Sans" pitchFamily="2" charset="0"/>
                <a:ea typeface="Open Sans" pitchFamily="2" charset="0"/>
                <a:cs typeface="Open Sans" pitchFamily="2" charset="0"/>
              </a:defRPr>
            </a:lvl1pPr>
          </a:lstStyle>
          <a:p>
            <a:endParaRPr lang="pl-PL" dirty="0"/>
          </a:p>
        </p:txBody>
      </p:sp>
      <p:pic>
        <p:nvPicPr>
          <p:cNvPr id="6" name="Obraz 5">
            <a:extLst>
              <a:ext uri="{FF2B5EF4-FFF2-40B4-BE49-F238E27FC236}">
                <a16:creationId xmlns:a16="http://schemas.microsoft.com/office/drawing/2014/main" id="{039E0742-6ADE-F448-8437-7F591E1D07FA}"/>
              </a:ext>
              <a:ext uri="{C183D7F6-B498-43B3-948B-1728B52AA6E4}">
                <adec:decorative xmlns:adec="http://schemas.microsoft.com/office/drawing/2017/decorative" val="1"/>
              </a:ext>
            </a:extLst>
          </p:cNvPr>
          <p:cNvPicPr>
            <a:picLocks noChangeAspect="1"/>
          </p:cNvPicPr>
          <p:nvPr userDrawn="1"/>
        </p:nvPicPr>
        <p:blipFill>
          <a:blip r:embed="rId3">
            <a:alphaModFix amt="55000"/>
            <a:extLst>
              <a:ext uri="{28A0092B-C50C-407E-A947-70E740481C1C}">
                <a14:useLocalDpi xmlns:a14="http://schemas.microsoft.com/office/drawing/2010/main" val="0"/>
              </a:ext>
            </a:extLst>
          </a:blip>
          <a:stretch>
            <a:fillRect/>
          </a:stretch>
        </p:blipFill>
        <p:spPr>
          <a:xfrm>
            <a:off x="652757" y="1244366"/>
            <a:ext cx="381000" cy="381000"/>
          </a:xfrm>
          <a:prstGeom prst="rect">
            <a:avLst/>
          </a:prstGeom>
        </p:spPr>
      </p:pic>
      <p:pic>
        <p:nvPicPr>
          <p:cNvPr id="17" name="Obraz 16">
            <a:extLst>
              <a:ext uri="{FF2B5EF4-FFF2-40B4-BE49-F238E27FC236}">
                <a16:creationId xmlns:a16="http://schemas.microsoft.com/office/drawing/2014/main" id="{F60567DB-D582-D44E-A6AD-12B2B5F1FE7B}"/>
              </a:ext>
              <a:ext uri="{C183D7F6-B498-43B3-948B-1728B52AA6E4}">
                <adec:decorative xmlns:adec="http://schemas.microsoft.com/office/drawing/2017/decorative" val="1"/>
              </a:ext>
            </a:extLst>
          </p:cNvPr>
          <p:cNvPicPr>
            <a:picLocks noChangeAspect="1"/>
          </p:cNvPicPr>
          <p:nvPr userDrawn="1"/>
        </p:nvPicPr>
        <p:blipFill>
          <a:blip r:embed="rId4">
            <a:alphaModFix amt="55000"/>
            <a:extLst>
              <a:ext uri="{28A0092B-C50C-407E-A947-70E740481C1C}">
                <a14:useLocalDpi xmlns:a14="http://schemas.microsoft.com/office/drawing/2010/main" val="0"/>
              </a:ext>
            </a:extLst>
          </a:blip>
          <a:stretch>
            <a:fillRect/>
          </a:stretch>
        </p:blipFill>
        <p:spPr>
          <a:xfrm>
            <a:off x="1365250" y="545866"/>
            <a:ext cx="381000" cy="381000"/>
          </a:xfrm>
          <a:prstGeom prst="rect">
            <a:avLst/>
          </a:prstGeom>
        </p:spPr>
      </p:pic>
      <p:pic>
        <p:nvPicPr>
          <p:cNvPr id="19" name="Obraz 18">
            <a:extLst>
              <a:ext uri="{FF2B5EF4-FFF2-40B4-BE49-F238E27FC236}">
                <a16:creationId xmlns:a16="http://schemas.microsoft.com/office/drawing/2014/main" id="{39EEE39C-033E-F640-8C4C-E23D91BEA336}"/>
              </a:ext>
              <a:ext uri="{C183D7F6-B498-43B3-948B-1728B52AA6E4}">
                <adec:decorative xmlns:adec="http://schemas.microsoft.com/office/drawing/2017/decorative" val="1"/>
              </a:ext>
            </a:extLst>
          </p:cNvPr>
          <p:cNvPicPr>
            <a:picLocks noChangeAspect="1"/>
          </p:cNvPicPr>
          <p:nvPr userDrawn="1"/>
        </p:nvPicPr>
        <p:blipFill>
          <a:blip r:embed="rId5">
            <a:alphaModFix amt="55000"/>
            <a:extLst>
              <a:ext uri="{28A0092B-C50C-407E-A947-70E740481C1C}">
                <a14:useLocalDpi xmlns:a14="http://schemas.microsoft.com/office/drawing/2010/main" val="0"/>
              </a:ext>
            </a:extLst>
          </a:blip>
          <a:stretch>
            <a:fillRect/>
          </a:stretch>
        </p:blipFill>
        <p:spPr>
          <a:xfrm>
            <a:off x="1380511" y="1244366"/>
            <a:ext cx="381000" cy="381000"/>
          </a:xfrm>
          <a:prstGeom prst="rect">
            <a:avLst/>
          </a:prstGeom>
        </p:spPr>
      </p:pic>
      <p:pic>
        <p:nvPicPr>
          <p:cNvPr id="21" name="Obraz 20">
            <a:extLst>
              <a:ext uri="{FF2B5EF4-FFF2-40B4-BE49-F238E27FC236}">
                <a16:creationId xmlns:a16="http://schemas.microsoft.com/office/drawing/2014/main" id="{C169AC8E-96EA-1048-803E-97D6CEE5E102}"/>
              </a:ext>
              <a:ext uri="{C183D7F6-B498-43B3-948B-1728B52AA6E4}">
                <adec:decorative xmlns:adec="http://schemas.microsoft.com/office/drawing/2017/decorative" val="1"/>
              </a:ext>
            </a:extLst>
          </p:cNvPr>
          <p:cNvPicPr>
            <a:picLocks noChangeAspect="1"/>
          </p:cNvPicPr>
          <p:nvPr userDrawn="1"/>
        </p:nvPicPr>
        <p:blipFill>
          <a:blip r:embed="rId6">
            <a:alphaModFix amt="55000"/>
            <a:extLst>
              <a:ext uri="{28A0092B-C50C-407E-A947-70E740481C1C}">
                <a14:useLocalDpi xmlns:a14="http://schemas.microsoft.com/office/drawing/2010/main" val="0"/>
              </a:ext>
            </a:extLst>
          </a:blip>
          <a:stretch>
            <a:fillRect/>
          </a:stretch>
        </p:blipFill>
        <p:spPr>
          <a:xfrm>
            <a:off x="4265786" y="538288"/>
            <a:ext cx="381000" cy="381000"/>
          </a:xfrm>
          <a:prstGeom prst="rect">
            <a:avLst/>
          </a:prstGeom>
        </p:spPr>
      </p:pic>
      <p:pic>
        <p:nvPicPr>
          <p:cNvPr id="23" name="Obraz 22">
            <a:extLst>
              <a:ext uri="{FF2B5EF4-FFF2-40B4-BE49-F238E27FC236}">
                <a16:creationId xmlns:a16="http://schemas.microsoft.com/office/drawing/2014/main" id="{D5D90F56-CFD2-1A40-B479-B556FC2D370D}"/>
              </a:ext>
              <a:ext uri="{C183D7F6-B498-43B3-948B-1728B52AA6E4}">
                <adec:decorative xmlns:adec="http://schemas.microsoft.com/office/drawing/2017/decorative" val="1"/>
              </a:ext>
            </a:extLst>
          </p:cNvPr>
          <p:cNvPicPr>
            <a:picLocks noChangeAspect="1"/>
          </p:cNvPicPr>
          <p:nvPr userDrawn="1"/>
        </p:nvPicPr>
        <p:blipFill>
          <a:blip r:embed="rId7">
            <a:alphaModFix amt="55000"/>
            <a:extLst>
              <a:ext uri="{28A0092B-C50C-407E-A947-70E740481C1C}">
                <a14:useLocalDpi xmlns:a14="http://schemas.microsoft.com/office/drawing/2010/main" val="0"/>
              </a:ext>
            </a:extLst>
          </a:blip>
          <a:stretch>
            <a:fillRect/>
          </a:stretch>
        </p:blipFill>
        <p:spPr>
          <a:xfrm>
            <a:off x="644525" y="545866"/>
            <a:ext cx="381000" cy="381000"/>
          </a:xfrm>
          <a:prstGeom prst="rect">
            <a:avLst/>
          </a:prstGeom>
        </p:spPr>
      </p:pic>
      <p:pic>
        <p:nvPicPr>
          <p:cNvPr id="25" name="Obraz 24">
            <a:extLst>
              <a:ext uri="{FF2B5EF4-FFF2-40B4-BE49-F238E27FC236}">
                <a16:creationId xmlns:a16="http://schemas.microsoft.com/office/drawing/2014/main" id="{48E96C1A-FA5C-A24F-9872-8608B9B3BC4F}"/>
              </a:ext>
              <a:ext uri="{C183D7F6-B498-43B3-948B-1728B52AA6E4}">
                <adec:decorative xmlns:adec="http://schemas.microsoft.com/office/drawing/2017/decorative" val="1"/>
              </a:ext>
            </a:extLst>
          </p:cNvPr>
          <p:cNvPicPr>
            <a:picLocks noChangeAspect="1"/>
          </p:cNvPicPr>
          <p:nvPr userDrawn="1"/>
        </p:nvPicPr>
        <p:blipFill>
          <a:blip r:embed="rId8">
            <a:alphaModFix amt="55000"/>
            <a:extLst>
              <a:ext uri="{28A0092B-C50C-407E-A947-70E740481C1C}">
                <a14:useLocalDpi xmlns:a14="http://schemas.microsoft.com/office/drawing/2010/main" val="0"/>
              </a:ext>
            </a:extLst>
          </a:blip>
          <a:stretch>
            <a:fillRect/>
          </a:stretch>
        </p:blipFill>
        <p:spPr>
          <a:xfrm>
            <a:off x="2125689" y="1282667"/>
            <a:ext cx="381000" cy="381000"/>
          </a:xfrm>
          <a:prstGeom prst="rect">
            <a:avLst/>
          </a:prstGeom>
        </p:spPr>
      </p:pic>
      <p:pic>
        <p:nvPicPr>
          <p:cNvPr id="27" name="Obraz 26">
            <a:extLst>
              <a:ext uri="{FF2B5EF4-FFF2-40B4-BE49-F238E27FC236}">
                <a16:creationId xmlns:a16="http://schemas.microsoft.com/office/drawing/2014/main" id="{28B2440F-CBE5-784D-ADC8-E797F64F472B}"/>
              </a:ext>
              <a:ext uri="{C183D7F6-B498-43B3-948B-1728B52AA6E4}">
                <adec:decorative xmlns:adec="http://schemas.microsoft.com/office/drawing/2017/decorative" val="1"/>
              </a:ext>
            </a:extLst>
          </p:cNvPr>
          <p:cNvPicPr>
            <a:picLocks noChangeAspect="1"/>
          </p:cNvPicPr>
          <p:nvPr userDrawn="1"/>
        </p:nvPicPr>
        <p:blipFill>
          <a:blip r:embed="rId9">
            <a:alphaModFix amt="55000"/>
            <a:extLst>
              <a:ext uri="{28A0092B-C50C-407E-A947-70E740481C1C}">
                <a14:useLocalDpi xmlns:a14="http://schemas.microsoft.com/office/drawing/2010/main" val="0"/>
              </a:ext>
            </a:extLst>
          </a:blip>
          <a:stretch>
            <a:fillRect/>
          </a:stretch>
        </p:blipFill>
        <p:spPr>
          <a:xfrm>
            <a:off x="2814637" y="607082"/>
            <a:ext cx="381000" cy="381000"/>
          </a:xfrm>
          <a:prstGeom prst="rect">
            <a:avLst/>
          </a:prstGeom>
        </p:spPr>
      </p:pic>
      <p:pic>
        <p:nvPicPr>
          <p:cNvPr id="29" name="Obraz 28">
            <a:extLst>
              <a:ext uri="{FF2B5EF4-FFF2-40B4-BE49-F238E27FC236}">
                <a16:creationId xmlns:a16="http://schemas.microsoft.com/office/drawing/2014/main" id="{1C717A0E-10D0-FA43-BF65-49909BDCEAFA}"/>
              </a:ext>
              <a:ext uri="{C183D7F6-B498-43B3-948B-1728B52AA6E4}">
                <adec:decorative xmlns:adec="http://schemas.microsoft.com/office/drawing/2017/decorative" val="1"/>
              </a:ext>
            </a:extLst>
          </p:cNvPr>
          <p:cNvPicPr>
            <a:picLocks noChangeAspect="1"/>
          </p:cNvPicPr>
          <p:nvPr userDrawn="1"/>
        </p:nvPicPr>
        <p:blipFill>
          <a:blip r:embed="rId10">
            <a:alphaModFix amt="55000"/>
            <a:extLst>
              <a:ext uri="{28A0092B-C50C-407E-A947-70E740481C1C}">
                <a14:useLocalDpi xmlns:a14="http://schemas.microsoft.com/office/drawing/2010/main" val="0"/>
              </a:ext>
            </a:extLst>
          </a:blip>
          <a:stretch>
            <a:fillRect/>
          </a:stretch>
        </p:blipFill>
        <p:spPr>
          <a:xfrm>
            <a:off x="3537018" y="535269"/>
            <a:ext cx="381000" cy="381000"/>
          </a:xfrm>
          <a:prstGeom prst="rect">
            <a:avLst/>
          </a:prstGeom>
        </p:spPr>
      </p:pic>
      <p:pic>
        <p:nvPicPr>
          <p:cNvPr id="31" name="Obraz 30">
            <a:extLst>
              <a:ext uri="{FF2B5EF4-FFF2-40B4-BE49-F238E27FC236}">
                <a16:creationId xmlns:a16="http://schemas.microsoft.com/office/drawing/2014/main" id="{A2891D6F-956C-9342-B2BB-C701A5BC5154}"/>
              </a:ext>
              <a:ext uri="{C183D7F6-B498-43B3-948B-1728B52AA6E4}">
                <adec:decorative xmlns:adec="http://schemas.microsoft.com/office/drawing/2017/decorative" val="1"/>
              </a:ext>
            </a:extLst>
          </p:cNvPr>
          <p:cNvPicPr>
            <a:picLocks noChangeAspect="1"/>
          </p:cNvPicPr>
          <p:nvPr userDrawn="1"/>
        </p:nvPicPr>
        <p:blipFill>
          <a:blip r:embed="rId11">
            <a:alphaModFix amt="55000"/>
            <a:extLst>
              <a:ext uri="{28A0092B-C50C-407E-A947-70E740481C1C}">
                <a14:useLocalDpi xmlns:a14="http://schemas.microsoft.com/office/drawing/2010/main" val="0"/>
              </a:ext>
            </a:extLst>
          </a:blip>
          <a:stretch>
            <a:fillRect/>
          </a:stretch>
        </p:blipFill>
        <p:spPr>
          <a:xfrm>
            <a:off x="2092256" y="531095"/>
            <a:ext cx="381000" cy="381000"/>
          </a:xfrm>
          <a:prstGeom prst="rect">
            <a:avLst/>
          </a:prstGeom>
        </p:spPr>
      </p:pic>
      <p:pic>
        <p:nvPicPr>
          <p:cNvPr id="33" name="Obraz 32">
            <a:extLst>
              <a:ext uri="{FF2B5EF4-FFF2-40B4-BE49-F238E27FC236}">
                <a16:creationId xmlns:a16="http://schemas.microsoft.com/office/drawing/2014/main" id="{7DE0C268-A93E-1C47-9AA3-10F1F10D0971}"/>
              </a:ext>
              <a:ext uri="{C183D7F6-B498-43B3-948B-1728B52AA6E4}">
                <adec:decorative xmlns:adec="http://schemas.microsoft.com/office/drawing/2017/decorative" val="1"/>
              </a:ext>
            </a:extLst>
          </p:cNvPr>
          <p:cNvPicPr>
            <a:picLocks noChangeAspect="1"/>
          </p:cNvPicPr>
          <p:nvPr userDrawn="1"/>
        </p:nvPicPr>
        <p:blipFill>
          <a:blip r:embed="rId12">
            <a:alphaModFix amt="55000"/>
            <a:extLst>
              <a:ext uri="{28A0092B-C50C-407E-A947-70E740481C1C}">
                <a14:useLocalDpi xmlns:a14="http://schemas.microsoft.com/office/drawing/2010/main" val="0"/>
              </a:ext>
            </a:extLst>
          </a:blip>
          <a:stretch>
            <a:fillRect/>
          </a:stretch>
        </p:blipFill>
        <p:spPr>
          <a:xfrm>
            <a:off x="3534802" y="1251987"/>
            <a:ext cx="381000" cy="381000"/>
          </a:xfrm>
          <a:prstGeom prst="rect">
            <a:avLst/>
          </a:prstGeom>
        </p:spPr>
      </p:pic>
      <p:pic>
        <p:nvPicPr>
          <p:cNvPr id="35" name="Obraz 34">
            <a:extLst>
              <a:ext uri="{FF2B5EF4-FFF2-40B4-BE49-F238E27FC236}">
                <a16:creationId xmlns:a16="http://schemas.microsoft.com/office/drawing/2014/main" id="{45508241-FE91-D847-8686-4F72BD314220}"/>
              </a:ext>
              <a:ext uri="{C183D7F6-B498-43B3-948B-1728B52AA6E4}">
                <adec:decorative xmlns:adec="http://schemas.microsoft.com/office/drawing/2017/decorative" val="1"/>
              </a:ext>
            </a:extLst>
          </p:cNvPr>
          <p:cNvPicPr>
            <a:picLocks noChangeAspect="1"/>
          </p:cNvPicPr>
          <p:nvPr userDrawn="1"/>
        </p:nvPicPr>
        <p:blipFill>
          <a:blip r:embed="rId13">
            <a:alphaModFix amt="55000"/>
            <a:extLst>
              <a:ext uri="{28A0092B-C50C-407E-A947-70E740481C1C}">
                <a14:useLocalDpi xmlns:a14="http://schemas.microsoft.com/office/drawing/2010/main" val="0"/>
              </a:ext>
            </a:extLst>
          </a:blip>
          <a:stretch>
            <a:fillRect/>
          </a:stretch>
        </p:blipFill>
        <p:spPr>
          <a:xfrm>
            <a:off x="4265613" y="1250549"/>
            <a:ext cx="381000" cy="381000"/>
          </a:xfrm>
          <a:prstGeom prst="rect">
            <a:avLst/>
          </a:prstGeom>
        </p:spPr>
      </p:pic>
      <p:pic>
        <p:nvPicPr>
          <p:cNvPr id="37" name="Obraz 36">
            <a:extLst>
              <a:ext uri="{FF2B5EF4-FFF2-40B4-BE49-F238E27FC236}">
                <a16:creationId xmlns:a16="http://schemas.microsoft.com/office/drawing/2014/main" id="{EB9A3203-260A-FA4A-9526-A6276A5756DA}"/>
              </a:ext>
              <a:ext uri="{C183D7F6-B498-43B3-948B-1728B52AA6E4}">
                <adec:decorative xmlns:adec="http://schemas.microsoft.com/office/drawing/2017/decorative" val="1"/>
              </a:ext>
            </a:extLst>
          </p:cNvPr>
          <p:cNvPicPr>
            <a:picLocks noChangeAspect="1"/>
          </p:cNvPicPr>
          <p:nvPr userDrawn="1"/>
        </p:nvPicPr>
        <p:blipFill>
          <a:blip r:embed="rId14">
            <a:alphaModFix amt="55000"/>
            <a:extLst>
              <a:ext uri="{28A0092B-C50C-407E-A947-70E740481C1C}">
                <a14:useLocalDpi xmlns:a14="http://schemas.microsoft.com/office/drawing/2010/main" val="0"/>
              </a:ext>
            </a:extLst>
          </a:blip>
          <a:stretch>
            <a:fillRect/>
          </a:stretch>
        </p:blipFill>
        <p:spPr>
          <a:xfrm>
            <a:off x="2814637" y="1250549"/>
            <a:ext cx="381000" cy="381000"/>
          </a:xfrm>
          <a:prstGeom prst="rect">
            <a:avLst/>
          </a:prstGeom>
        </p:spPr>
      </p:pic>
      <p:pic>
        <p:nvPicPr>
          <p:cNvPr id="24" name="Obraz 23" descr="Ciąg czterech logotypów w kolejności od lewej: 1. Fundusze Europejskie dla Pomorza, 2. Rzeczpospolita Polska, 3. Dofinansowane przez Unię Europejską, 4. Urząd Marszałkowski Województwa Pomorskiego">
            <a:extLst>
              <a:ext uri="{FF2B5EF4-FFF2-40B4-BE49-F238E27FC236}">
                <a16:creationId xmlns:a16="http://schemas.microsoft.com/office/drawing/2014/main" id="{435F0698-B762-4CA8-B4E7-F5A604257866}"/>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83133" y="6444133"/>
            <a:ext cx="8855261" cy="828683"/>
          </a:xfrm>
          <a:prstGeom prst="rect">
            <a:avLst/>
          </a:prstGeom>
        </p:spPr>
      </p:pic>
      <p:sp>
        <p:nvSpPr>
          <p:cNvPr id="5" name="Symbol zastępczy numeru slajdu 4">
            <a:extLst>
              <a:ext uri="{FF2B5EF4-FFF2-40B4-BE49-F238E27FC236}">
                <a16:creationId xmlns:a16="http://schemas.microsoft.com/office/drawing/2014/main" id="{9AC8C3AC-0971-4F08-8A44-AAB883D783CE}"/>
              </a:ext>
            </a:extLst>
          </p:cNvPr>
          <p:cNvSpPr>
            <a:spLocks noGrp="1"/>
          </p:cNvSpPr>
          <p:nvPr>
            <p:ph type="sldNum" sz="quarter" idx="11"/>
          </p:nvPr>
        </p:nvSpPr>
        <p:spPr/>
        <p:txBody>
          <a:bodyPr/>
          <a:lstStyle/>
          <a:p>
            <a:fld id="{EB4015AA-59F6-416B-87A6-8E3D940284E2}" type="slidenum">
              <a:rPr lang="pl-PL" smtClean="0"/>
              <a:pPr/>
              <a:t>‹#›</a:t>
            </a:fld>
            <a:endParaRPr lang="pl-PL" dirty="0"/>
          </a:p>
        </p:txBody>
      </p:sp>
    </p:spTree>
    <p:extLst>
      <p:ext uri="{BB962C8B-B14F-4D97-AF65-F5344CB8AC3E}">
        <p14:creationId xmlns:p14="http://schemas.microsoft.com/office/powerpoint/2010/main" val="3586026018"/>
      </p:ext>
    </p:extLst>
  </p:cSld>
  <p:clrMapOvr>
    <a:masterClrMapping/>
  </p:clrMapOvr>
  <p:extLst mod="1">
    <p:ext uri="{DCECCB84-F9BA-43D5-87BE-67443E8EF086}">
      <p15:sldGuideLst xmlns:p15="http://schemas.microsoft.com/office/powerpoint/2012/main">
        <p15:guide id="1" pos="193"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lajd tytułowy (krótki tytuł)">
    <p:spTree>
      <p:nvGrpSpPr>
        <p:cNvPr id="1" name=""/>
        <p:cNvGrpSpPr/>
        <p:nvPr/>
      </p:nvGrpSpPr>
      <p:grpSpPr>
        <a:xfrm>
          <a:off x="0" y="0"/>
          <a:ext cx="0" cy="0"/>
          <a:chOff x="0" y="0"/>
          <a:chExt cx="0" cy="0"/>
        </a:xfrm>
      </p:grpSpPr>
      <p:sp>
        <p:nvSpPr>
          <p:cNvPr id="17" name="Symbol zastępczy obrazu 16">
            <a:extLst>
              <a:ext uri="{FF2B5EF4-FFF2-40B4-BE49-F238E27FC236}">
                <a16:creationId xmlns:a16="http://schemas.microsoft.com/office/drawing/2014/main" id="{69383BDA-94B1-6FB6-27E3-0CC3DEDF5AF5}"/>
              </a:ext>
            </a:extLst>
          </p:cNvPr>
          <p:cNvSpPr>
            <a:spLocks noGrp="1"/>
          </p:cNvSpPr>
          <p:nvPr>
            <p:ph type="pic" sz="quarter" idx="11"/>
          </p:nvPr>
        </p:nvSpPr>
        <p:spPr>
          <a:xfrm>
            <a:off x="0" y="0"/>
            <a:ext cx="6784975" cy="5221288"/>
          </a:xfrm>
          <a:custGeom>
            <a:avLst/>
            <a:gdLst>
              <a:gd name="connsiteX0" fmla="*/ 0 w 6784975"/>
              <a:gd name="connsiteY0" fmla="*/ 0 h 5221288"/>
              <a:gd name="connsiteX1" fmla="*/ 6784975 w 6784975"/>
              <a:gd name="connsiteY1" fmla="*/ 0 h 5221288"/>
              <a:gd name="connsiteX2" fmla="*/ 6784975 w 6784975"/>
              <a:gd name="connsiteY2" fmla="*/ 4500563 h 5221288"/>
              <a:gd name="connsiteX3" fmla="*/ 2825750 w 6784975"/>
              <a:gd name="connsiteY3" fmla="*/ 4500563 h 5221288"/>
              <a:gd name="connsiteX4" fmla="*/ 2825750 w 6784975"/>
              <a:gd name="connsiteY4" fmla="*/ 5221288 h 5221288"/>
              <a:gd name="connsiteX5" fmla="*/ 0 w 6784975"/>
              <a:gd name="connsiteY5" fmla="*/ 5221288 h 5221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84975" h="5221288">
                <a:moveTo>
                  <a:pt x="0" y="0"/>
                </a:moveTo>
                <a:lnTo>
                  <a:pt x="6784975" y="0"/>
                </a:lnTo>
                <a:lnTo>
                  <a:pt x="6784975" y="4500563"/>
                </a:lnTo>
                <a:lnTo>
                  <a:pt x="2825750" y="4500563"/>
                </a:lnTo>
                <a:lnTo>
                  <a:pt x="2825750" y="5221288"/>
                </a:lnTo>
                <a:lnTo>
                  <a:pt x="0" y="5221288"/>
                </a:lnTo>
                <a:close/>
              </a:path>
            </a:pathLst>
          </a:custGeom>
          <a:solidFill>
            <a:schemeClr val="bg1">
              <a:lumMod val="95000"/>
            </a:schemeClr>
          </a:solidFill>
        </p:spPr>
        <p:txBody>
          <a:bodyPr wrap="square" anchor="ctr" anchorCtr="0">
            <a:noAutofit/>
          </a:bodyPr>
          <a:lstStyle>
            <a:lvl1pPr marL="0" indent="0" algn="ctr">
              <a:buFont typeface="Arial" panose="020B0604020202020204" pitchFamily="34" charset="0"/>
              <a:buNone/>
              <a:defRPr sz="1000"/>
            </a:lvl1pPr>
          </a:lstStyle>
          <a:p>
            <a:r>
              <a:rPr lang="pl-PL" dirty="0"/>
              <a:t>Kliknij ikonę, aby dodać obraz</a:t>
            </a:r>
          </a:p>
        </p:txBody>
      </p:sp>
      <p:sp>
        <p:nvSpPr>
          <p:cNvPr id="13" name="Prostokąt 12">
            <a:extLst>
              <a:ext uri="{FF2B5EF4-FFF2-40B4-BE49-F238E27FC236}">
                <a16:creationId xmlns:a16="http://schemas.microsoft.com/office/drawing/2014/main" id="{38965D1A-9BC8-2AB7-6B73-C2BBDA5D66AA}"/>
              </a:ext>
              <a:ext uri="{C183D7F6-B498-43B3-948B-1728B52AA6E4}">
                <adec:decorative xmlns:adec="http://schemas.microsoft.com/office/drawing/2017/decorative" val="1"/>
              </a:ext>
            </a:extLst>
          </p:cNvPr>
          <p:cNvSpPr/>
          <p:nvPr userDrawn="1"/>
        </p:nvSpPr>
        <p:spPr>
          <a:xfrm>
            <a:off x="2825750" y="4500563"/>
            <a:ext cx="6840538" cy="179963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p:cNvSpPr>
            <a:spLocks noGrp="1"/>
          </p:cNvSpPr>
          <p:nvPr>
            <p:ph type="ctrTitle"/>
          </p:nvPr>
        </p:nvSpPr>
        <p:spPr>
          <a:xfrm>
            <a:off x="3172808" y="5579563"/>
            <a:ext cx="6133117" cy="648546"/>
          </a:xfrm>
        </p:spPr>
        <p:txBody>
          <a:bodyPr anchor="t" anchorCtr="0">
            <a:normAutofit/>
          </a:bodyPr>
          <a:lstStyle>
            <a:lvl1pPr algn="l">
              <a:lnSpc>
                <a:spcPts val="3500"/>
              </a:lnSpc>
              <a:defRPr sz="2800"/>
            </a:lvl1pPr>
          </a:lstStyle>
          <a:p>
            <a:r>
              <a:rPr lang="pl-PL"/>
              <a:t>Kliknij, aby edytować styl</a:t>
            </a:r>
            <a:endParaRPr lang="en-US" dirty="0"/>
          </a:p>
        </p:txBody>
      </p:sp>
      <p:sp>
        <p:nvSpPr>
          <p:cNvPr id="4" name="Date Placeholder 3"/>
          <p:cNvSpPr>
            <a:spLocks noGrp="1"/>
          </p:cNvSpPr>
          <p:nvPr>
            <p:ph type="dt" sz="half" idx="10"/>
          </p:nvPr>
        </p:nvSpPr>
        <p:spPr>
          <a:xfrm>
            <a:off x="7866444" y="539750"/>
            <a:ext cx="1799844" cy="366725"/>
          </a:xfrm>
          <a:prstGeom prst="rect">
            <a:avLst/>
          </a:prstGeom>
        </p:spPr>
        <p:txBody>
          <a:bodyPr lIns="0" tIns="0" rIns="0" bIns="0"/>
          <a:lstStyle>
            <a:lvl1pPr algn="r">
              <a:lnSpc>
                <a:spcPts val="1800"/>
              </a:lnSpc>
              <a:defRPr sz="1400">
                <a:solidFill>
                  <a:schemeClr val="tx2"/>
                </a:solidFill>
                <a:latin typeface="Open Sans" pitchFamily="2" charset="0"/>
                <a:ea typeface="Open Sans" pitchFamily="2" charset="0"/>
                <a:cs typeface="Open Sans" pitchFamily="2" charset="0"/>
              </a:defRPr>
            </a:lvl1pPr>
          </a:lstStyle>
          <a:p>
            <a:endParaRPr lang="pl-PL" dirty="0"/>
          </a:p>
        </p:txBody>
      </p:sp>
      <p:pic>
        <p:nvPicPr>
          <p:cNvPr id="18" name="Obraz 17" descr="Fundusze Europejskie &#10;">
            <a:extLst>
              <a:ext uri="{FF2B5EF4-FFF2-40B4-BE49-F238E27FC236}">
                <a16:creationId xmlns:a16="http://schemas.microsoft.com/office/drawing/2014/main" id="{EB4DB370-BCB9-D1E9-5613-5A9DCA5F31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25750" y="4500563"/>
            <a:ext cx="3959225" cy="720090"/>
          </a:xfrm>
          <a:prstGeom prst="rect">
            <a:avLst/>
          </a:prstGeom>
        </p:spPr>
      </p:pic>
      <p:pic>
        <p:nvPicPr>
          <p:cNvPr id="11" name="Obraz 10" descr="Ciąg czterech logotypów w kolejności od lewej: 1. Fundusze Europejskie dla Pomorza, 2. Rzeczpospolita Polska, 3. Dofinansowane przez Unię Europejską, 4. Urząd Marszałkowski Województwa Pomorskiego">
            <a:extLst>
              <a:ext uri="{FF2B5EF4-FFF2-40B4-BE49-F238E27FC236}">
                <a16:creationId xmlns:a16="http://schemas.microsoft.com/office/drawing/2014/main" id="{0CF3E933-1DA6-403F-9323-5B318B99433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83133" y="6444133"/>
            <a:ext cx="8855261" cy="828683"/>
          </a:xfrm>
          <a:prstGeom prst="rect">
            <a:avLst/>
          </a:prstGeom>
        </p:spPr>
      </p:pic>
    </p:spTree>
    <p:extLst>
      <p:ext uri="{BB962C8B-B14F-4D97-AF65-F5344CB8AC3E}">
        <p14:creationId xmlns:p14="http://schemas.microsoft.com/office/powerpoint/2010/main" val="163393511"/>
      </p:ext>
    </p:extLst>
  </p:cSld>
  <p:clrMapOvr>
    <a:masterClrMapping/>
  </p:clrMapOvr>
  <p:extLst mod="1">
    <p:ext uri="{DCECCB84-F9BA-43D5-87BE-67443E8EF086}">
      <p15:sldGuideLst xmlns:p15="http://schemas.microsoft.com/office/powerpoint/2012/main">
        <p15:guide id="1" pos="192"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lajd tytuł sekcji">
    <p:spTree>
      <p:nvGrpSpPr>
        <p:cNvPr id="1" name=""/>
        <p:cNvGrpSpPr/>
        <p:nvPr/>
      </p:nvGrpSpPr>
      <p:grpSpPr>
        <a:xfrm>
          <a:off x="0" y="0"/>
          <a:ext cx="0" cy="0"/>
          <a:chOff x="0" y="0"/>
          <a:chExt cx="0" cy="0"/>
        </a:xfrm>
      </p:grpSpPr>
      <p:sp>
        <p:nvSpPr>
          <p:cNvPr id="10" name="Prostokąt 9">
            <a:extLst>
              <a:ext uri="{FF2B5EF4-FFF2-40B4-BE49-F238E27FC236}">
                <a16:creationId xmlns:a16="http://schemas.microsoft.com/office/drawing/2014/main" id="{0D1F565A-4734-6B49-4F72-233C397DE031}"/>
              </a:ext>
              <a:ext uri="{C183D7F6-B498-43B3-948B-1728B52AA6E4}">
                <adec:decorative xmlns:adec="http://schemas.microsoft.com/office/drawing/2017/decorative" val="1"/>
              </a:ext>
            </a:extLst>
          </p:cNvPr>
          <p:cNvSpPr/>
          <p:nvPr userDrawn="1"/>
        </p:nvSpPr>
        <p:spPr>
          <a:xfrm>
            <a:off x="2825751" y="4500561"/>
            <a:ext cx="7196139" cy="21595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Symbol zastępczy obrazu 8">
            <a:extLst>
              <a:ext uri="{FF2B5EF4-FFF2-40B4-BE49-F238E27FC236}">
                <a16:creationId xmlns:a16="http://schemas.microsoft.com/office/drawing/2014/main" id="{12E8330A-FFD8-2BBA-E745-7200C0738BE5}"/>
              </a:ext>
            </a:extLst>
          </p:cNvPr>
          <p:cNvSpPr>
            <a:spLocks noGrp="1"/>
          </p:cNvSpPr>
          <p:nvPr>
            <p:ph type="pic" sz="quarter" idx="10"/>
          </p:nvPr>
        </p:nvSpPr>
        <p:spPr>
          <a:xfrm>
            <a:off x="669925" y="0"/>
            <a:ext cx="6835775" cy="4859338"/>
          </a:xfrm>
          <a:custGeom>
            <a:avLst/>
            <a:gdLst>
              <a:gd name="connsiteX0" fmla="*/ 0 w 6835775"/>
              <a:gd name="connsiteY0" fmla="*/ 0 h 4859338"/>
              <a:gd name="connsiteX1" fmla="*/ 6835775 w 6835775"/>
              <a:gd name="connsiteY1" fmla="*/ 0 h 4859338"/>
              <a:gd name="connsiteX2" fmla="*/ 6835775 w 6835775"/>
              <a:gd name="connsiteY2" fmla="*/ 4500563 h 4859338"/>
              <a:gd name="connsiteX3" fmla="*/ 2155824 w 6835775"/>
              <a:gd name="connsiteY3" fmla="*/ 4500563 h 4859338"/>
              <a:gd name="connsiteX4" fmla="*/ 2155824 w 6835775"/>
              <a:gd name="connsiteY4" fmla="*/ 4859338 h 4859338"/>
              <a:gd name="connsiteX5" fmla="*/ 0 w 6835775"/>
              <a:gd name="connsiteY5" fmla="*/ 4859338 h 4859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35775" h="4859338">
                <a:moveTo>
                  <a:pt x="0" y="0"/>
                </a:moveTo>
                <a:lnTo>
                  <a:pt x="6835775" y="0"/>
                </a:lnTo>
                <a:lnTo>
                  <a:pt x="6835775" y="4500563"/>
                </a:lnTo>
                <a:lnTo>
                  <a:pt x="2155824" y="4500563"/>
                </a:lnTo>
                <a:lnTo>
                  <a:pt x="2155824" y="4859338"/>
                </a:lnTo>
                <a:lnTo>
                  <a:pt x="0" y="4859338"/>
                </a:lnTo>
                <a:close/>
              </a:path>
            </a:pathLst>
          </a:custGeom>
          <a:solidFill>
            <a:schemeClr val="bg1">
              <a:lumMod val="95000"/>
            </a:schemeClr>
          </a:solidFill>
        </p:spPr>
        <p:txBody>
          <a:bodyPr wrap="square" anchor="ctr" anchorCtr="0">
            <a:noAutofit/>
          </a:bodyPr>
          <a:lstStyle>
            <a:lvl1pPr marL="0" indent="0" algn="ctr">
              <a:buFont typeface="Arial" panose="020B0604020202020204" pitchFamily="34" charset="0"/>
              <a:buNone/>
              <a:defRPr sz="1000"/>
            </a:lvl1pPr>
          </a:lstStyle>
          <a:p>
            <a:r>
              <a:rPr lang="pl-PL"/>
              <a:t>Kliknij ikonę, aby dodać obraz</a:t>
            </a:r>
            <a:endParaRPr lang="pl-PL" dirty="0"/>
          </a:p>
        </p:txBody>
      </p:sp>
      <p:sp>
        <p:nvSpPr>
          <p:cNvPr id="5" name="Prostokąt 4">
            <a:extLst>
              <a:ext uri="{FF2B5EF4-FFF2-40B4-BE49-F238E27FC236}">
                <a16:creationId xmlns:a16="http://schemas.microsoft.com/office/drawing/2014/main" id="{7BF7E1EF-0AB1-F3B1-F5CD-6A2AA3056193}"/>
              </a:ext>
              <a:ext uri="{C183D7F6-B498-43B3-948B-1728B52AA6E4}">
                <adec:decorative xmlns:adec="http://schemas.microsoft.com/office/drawing/2017/decorative" val="1"/>
              </a:ext>
            </a:extLst>
          </p:cNvPr>
          <p:cNvSpPr/>
          <p:nvPr userDrawn="1"/>
        </p:nvSpPr>
        <p:spPr>
          <a:xfrm>
            <a:off x="3905250" y="4500562"/>
            <a:ext cx="3600449" cy="359395"/>
          </a:xfrm>
          <a:prstGeom prst="rect">
            <a:avLst/>
          </a:prstGeom>
          <a:solidFill>
            <a:srgbClr val="0052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a:extLst>
              <a:ext uri="{FF2B5EF4-FFF2-40B4-BE49-F238E27FC236}">
                <a16:creationId xmlns:a16="http://schemas.microsoft.com/office/drawing/2014/main" id="{03E2C530-5988-0861-50D8-1C7FE1662A60}"/>
              </a:ext>
              <a:ext uri="{C183D7F6-B498-43B3-948B-1728B52AA6E4}">
                <adec:decorative xmlns:adec="http://schemas.microsoft.com/office/drawing/2017/decorative" val="1"/>
              </a:ext>
            </a:extLst>
          </p:cNvPr>
          <p:cNvSpPr/>
          <p:nvPr userDrawn="1"/>
        </p:nvSpPr>
        <p:spPr>
          <a:xfrm>
            <a:off x="2825751" y="4500561"/>
            <a:ext cx="1079500" cy="3587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p:cNvSpPr>
            <a:spLocks noGrp="1"/>
          </p:cNvSpPr>
          <p:nvPr>
            <p:ph type="ctrTitle"/>
          </p:nvPr>
        </p:nvSpPr>
        <p:spPr>
          <a:xfrm>
            <a:off x="3186113" y="5195719"/>
            <a:ext cx="6480176" cy="1320421"/>
          </a:xfrm>
        </p:spPr>
        <p:txBody>
          <a:bodyPr anchor="t" anchorCtr="0">
            <a:normAutofit/>
          </a:bodyPr>
          <a:lstStyle>
            <a:lvl1pPr algn="l">
              <a:lnSpc>
                <a:spcPts val="3500"/>
              </a:lnSpc>
              <a:defRPr sz="2800"/>
            </a:lvl1pPr>
          </a:lstStyle>
          <a:p>
            <a:r>
              <a:rPr lang="pl-PL"/>
              <a:t>Kliknij, aby edytować styl</a:t>
            </a:r>
            <a:endParaRPr lang="en-US" dirty="0"/>
          </a:p>
        </p:txBody>
      </p:sp>
    </p:spTree>
    <p:extLst>
      <p:ext uri="{BB962C8B-B14F-4D97-AF65-F5344CB8AC3E}">
        <p14:creationId xmlns:p14="http://schemas.microsoft.com/office/powerpoint/2010/main" val="1007901643"/>
      </p:ext>
    </p:extLst>
  </p:cSld>
  <p:clrMapOvr>
    <a:masterClrMapping/>
  </p:clrMapOvr>
  <p:extLst mod="1">
    <p:ext uri="{DCECCB84-F9BA-43D5-87BE-67443E8EF086}">
      <p15:sldGuideLst xmlns:p15="http://schemas.microsoft.com/office/powerpoint/2012/main">
        <p15:guide id="1" pos="193"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Slajd - tytuł + zawartość z paski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Kliknij, aby edytować styl</a:t>
            </a:r>
            <a:endParaRPr lang="en-US" dirty="0"/>
          </a:p>
        </p:txBody>
      </p:sp>
      <p:sp>
        <p:nvSpPr>
          <p:cNvPr id="3" name="Content Placeholder 2"/>
          <p:cNvSpPr>
            <a:spLocks noGrp="1"/>
          </p:cNvSpPr>
          <p:nvPr>
            <p:ph idx="1"/>
          </p:nvPr>
        </p:nvSpPr>
        <p:spPr/>
        <p:txBody>
          <a:bodyPr/>
          <a:lstStyle/>
          <a:p>
            <a:pPr lvl="0"/>
            <a:r>
              <a:rPr lang="pl-PL" dirty="0"/>
              <a:t>Kliknij, aby edytować style wzorca tekstu</a:t>
            </a:r>
          </a:p>
          <a:p>
            <a:pPr lvl="1"/>
            <a:r>
              <a:rPr lang="pl-PL" dirty="0"/>
              <a:t>Drugi poziom</a:t>
            </a:r>
          </a:p>
          <a:p>
            <a:pPr lvl="2"/>
            <a:r>
              <a:rPr lang="pl-PL" dirty="0"/>
              <a:t>Trzeci poziom</a:t>
            </a:r>
          </a:p>
        </p:txBody>
      </p:sp>
      <p:sp>
        <p:nvSpPr>
          <p:cNvPr id="5" name="Symbol zastępczy numeru slajdu 4">
            <a:extLst>
              <a:ext uri="{FF2B5EF4-FFF2-40B4-BE49-F238E27FC236}">
                <a16:creationId xmlns:a16="http://schemas.microsoft.com/office/drawing/2014/main" id="{96BE561E-99B3-4335-3AEE-43699306B9E0}"/>
              </a:ext>
            </a:extLst>
          </p:cNvPr>
          <p:cNvSpPr>
            <a:spLocks noGrp="1"/>
          </p:cNvSpPr>
          <p:nvPr>
            <p:ph type="sldNum" sz="quarter" idx="10"/>
          </p:nvPr>
        </p:nvSpPr>
        <p:spPr>
          <a:xfrm>
            <a:off x="8585200" y="7019837"/>
            <a:ext cx="1080000" cy="180000"/>
          </a:xfrm>
        </p:spPr>
        <p:txBody>
          <a:bodyPr/>
          <a:lstStyle/>
          <a:p>
            <a:fld id="{EB4015AA-59F6-416B-87A6-8E3D940284E2}" type="slidenum">
              <a:rPr lang="pl-PL" smtClean="0"/>
              <a:pPr/>
              <a:t>‹#›</a:t>
            </a:fld>
            <a:endParaRPr lang="pl-PL" dirty="0"/>
          </a:p>
        </p:txBody>
      </p:sp>
    </p:spTree>
    <p:extLst>
      <p:ext uri="{BB962C8B-B14F-4D97-AF65-F5344CB8AC3E}">
        <p14:creationId xmlns:p14="http://schemas.microsoft.com/office/powerpoint/2010/main" val="905279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Slajd - tytuł + 2 elementy zawartości z paski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25906" y="1979837"/>
            <a:ext cx="4140000" cy="4680018"/>
          </a:xfrm>
        </p:spPr>
        <p:txBody>
          <a:bodyPr/>
          <a:lstStyle/>
          <a:p>
            <a:pPr lvl="0"/>
            <a:r>
              <a:rPr lang="pl-PL" dirty="0"/>
              <a:t>Kliknij, aby edytować style wzorca tekstu</a:t>
            </a:r>
          </a:p>
          <a:p>
            <a:pPr lvl="1"/>
            <a:r>
              <a:rPr lang="pl-PL" dirty="0"/>
              <a:t>Drugi poziom</a:t>
            </a:r>
          </a:p>
          <a:p>
            <a:pPr lvl="2"/>
            <a:r>
              <a:rPr lang="pl-PL" dirty="0"/>
              <a:t>Trzeci poziom</a:t>
            </a:r>
          </a:p>
        </p:txBody>
      </p:sp>
      <p:sp>
        <p:nvSpPr>
          <p:cNvPr id="4" name="Content Placeholder 3"/>
          <p:cNvSpPr>
            <a:spLocks noGrp="1"/>
          </p:cNvSpPr>
          <p:nvPr>
            <p:ph sz="half" idx="2"/>
          </p:nvPr>
        </p:nvSpPr>
        <p:spPr>
          <a:xfrm>
            <a:off x="5525906" y="1979613"/>
            <a:ext cx="4140000" cy="4680226"/>
          </a:xfrm>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141AAA0E-45E9-08FB-9373-71A084B88847}"/>
              </a:ext>
            </a:extLst>
          </p:cNvPr>
          <p:cNvSpPr>
            <a:spLocks noGrp="1"/>
          </p:cNvSpPr>
          <p:nvPr>
            <p:ph type="sldNum" sz="quarter" idx="10"/>
          </p:nvPr>
        </p:nvSpPr>
        <p:spPr/>
        <p:txBody>
          <a:bodyPr/>
          <a:lstStyle/>
          <a:p>
            <a:fld id="{EB4015AA-59F6-416B-87A6-8E3D940284E2}" type="slidenum">
              <a:rPr lang="pl-PL" smtClean="0"/>
              <a:pPr/>
              <a:t>‹#›</a:t>
            </a:fld>
            <a:endParaRPr lang="pl-PL" dirty="0"/>
          </a:p>
        </p:txBody>
      </p:sp>
    </p:spTree>
    <p:extLst>
      <p:ext uri="{BB962C8B-B14F-4D97-AF65-F5344CB8AC3E}">
        <p14:creationId xmlns:p14="http://schemas.microsoft.com/office/powerpoint/2010/main" val="3134000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lajd - tytuł + zdjęcie + zawartość z paskiem">
    <p:spTree>
      <p:nvGrpSpPr>
        <p:cNvPr id="1" name=""/>
        <p:cNvGrpSpPr/>
        <p:nvPr/>
      </p:nvGrpSpPr>
      <p:grpSpPr>
        <a:xfrm>
          <a:off x="0" y="0"/>
          <a:ext cx="0" cy="0"/>
          <a:chOff x="0" y="0"/>
          <a:chExt cx="0" cy="0"/>
        </a:xfrm>
      </p:grpSpPr>
      <p:sp>
        <p:nvSpPr>
          <p:cNvPr id="2" name="Title 1"/>
          <p:cNvSpPr>
            <a:spLocks noGrp="1"/>
          </p:cNvSpPr>
          <p:nvPr>
            <p:ph type="title"/>
          </p:nvPr>
        </p:nvSpPr>
        <p:spPr>
          <a:xfrm>
            <a:off x="5345906" y="899836"/>
            <a:ext cx="4320000" cy="1080001"/>
          </a:xfrm>
        </p:spPr>
        <p:txBody>
          <a:bodyPr/>
          <a:lstStyle/>
          <a:p>
            <a:r>
              <a:rPr lang="pl-PL"/>
              <a:t>Kliknij, aby edytować styl</a:t>
            </a:r>
            <a:endParaRPr lang="en-US" dirty="0"/>
          </a:p>
        </p:txBody>
      </p:sp>
      <p:sp>
        <p:nvSpPr>
          <p:cNvPr id="3" name="Content Placeholder 2"/>
          <p:cNvSpPr>
            <a:spLocks noGrp="1"/>
          </p:cNvSpPr>
          <p:nvPr>
            <p:ph sz="half" idx="1"/>
          </p:nvPr>
        </p:nvSpPr>
        <p:spPr>
          <a:xfrm>
            <a:off x="5345906" y="1979837"/>
            <a:ext cx="4320382" cy="4680002"/>
          </a:xfrm>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141AAA0E-45E9-08FB-9373-71A084B88847}"/>
              </a:ext>
            </a:extLst>
          </p:cNvPr>
          <p:cNvSpPr>
            <a:spLocks noGrp="1"/>
          </p:cNvSpPr>
          <p:nvPr>
            <p:ph type="sldNum" sz="quarter" idx="10"/>
          </p:nvPr>
        </p:nvSpPr>
        <p:spPr/>
        <p:txBody>
          <a:bodyPr/>
          <a:lstStyle/>
          <a:p>
            <a:fld id="{EB4015AA-59F6-416B-87A6-8E3D940284E2}" type="slidenum">
              <a:rPr lang="pl-PL" smtClean="0"/>
              <a:pPr/>
              <a:t>‹#›</a:t>
            </a:fld>
            <a:endParaRPr lang="pl-PL" dirty="0"/>
          </a:p>
        </p:txBody>
      </p:sp>
      <p:sp>
        <p:nvSpPr>
          <p:cNvPr id="7" name="Symbol zastępczy obrazu 6">
            <a:extLst>
              <a:ext uri="{FF2B5EF4-FFF2-40B4-BE49-F238E27FC236}">
                <a16:creationId xmlns:a16="http://schemas.microsoft.com/office/drawing/2014/main" id="{E681B9F9-7BA5-2D43-A1BD-8AF5D0250636}"/>
              </a:ext>
            </a:extLst>
          </p:cNvPr>
          <p:cNvSpPr>
            <a:spLocks noGrp="1"/>
          </p:cNvSpPr>
          <p:nvPr>
            <p:ph type="pic" sz="quarter" idx="11"/>
          </p:nvPr>
        </p:nvSpPr>
        <p:spPr>
          <a:xfrm>
            <a:off x="0" y="900113"/>
            <a:ext cx="4986338" cy="5759726"/>
          </a:xfrm>
          <a:solidFill>
            <a:schemeClr val="bg1">
              <a:lumMod val="95000"/>
            </a:schemeClr>
          </a:solidFill>
        </p:spPr>
        <p:txBody>
          <a:bodyPr anchor="ctr" anchorCtr="0"/>
          <a:lstStyle>
            <a:lvl1pPr algn="ctr">
              <a:buFont typeface="Arial" panose="020B0604020202020204" pitchFamily="34" charset="0"/>
              <a:buNone/>
              <a:defRPr sz="1000"/>
            </a:lvl1pPr>
          </a:lstStyle>
          <a:p>
            <a:r>
              <a:rPr lang="pl-PL"/>
              <a:t>Kliknij ikonę, aby dodać obraz</a:t>
            </a:r>
            <a:endParaRPr lang="pl-PL" dirty="0"/>
          </a:p>
        </p:txBody>
      </p:sp>
    </p:spTree>
    <p:extLst>
      <p:ext uri="{BB962C8B-B14F-4D97-AF65-F5344CB8AC3E}">
        <p14:creationId xmlns:p14="http://schemas.microsoft.com/office/powerpoint/2010/main" val="1453987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 preserve="1">
  <p:cSld name="1_Slajd - tytuł + zawartość bez pask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96BE561E-99B3-4335-3AEE-43699306B9E0}"/>
              </a:ext>
            </a:extLst>
          </p:cNvPr>
          <p:cNvSpPr>
            <a:spLocks noGrp="1"/>
          </p:cNvSpPr>
          <p:nvPr>
            <p:ph type="sldNum" sz="quarter" idx="10"/>
          </p:nvPr>
        </p:nvSpPr>
        <p:spPr/>
        <p:txBody>
          <a:bodyPr/>
          <a:lstStyle/>
          <a:p>
            <a:fld id="{EB4015AA-59F6-416B-87A6-8E3D940284E2}" type="slidenum">
              <a:rPr lang="pl-PL" smtClean="0"/>
              <a:pPr/>
              <a:t>‹#›</a:t>
            </a:fld>
            <a:endParaRPr lang="pl-PL" dirty="0"/>
          </a:p>
        </p:txBody>
      </p:sp>
      <p:sp>
        <p:nvSpPr>
          <p:cNvPr id="6" name="Prostokąt 5">
            <a:extLst>
              <a:ext uri="{FF2B5EF4-FFF2-40B4-BE49-F238E27FC236}">
                <a16:creationId xmlns:a16="http://schemas.microsoft.com/office/drawing/2014/main" id="{630E28BA-19A4-6182-CE10-65107EDF6B75}"/>
              </a:ext>
            </a:extLst>
          </p:cNvPr>
          <p:cNvSpPr/>
          <p:nvPr userDrawn="1"/>
        </p:nvSpPr>
        <p:spPr>
          <a:xfrm>
            <a:off x="8585546" y="7380288"/>
            <a:ext cx="1080742"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169991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woObj" preserve="1">
  <p:cSld name="1_Slajd - tytuł + 2 elementy zawartości bez pask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25906" y="1979837"/>
            <a:ext cx="4140000" cy="4680018"/>
          </a:xfrm>
        </p:spPr>
        <p:txBody>
          <a:bodyPr/>
          <a:lstStyle/>
          <a:p>
            <a:pPr lvl="0"/>
            <a:r>
              <a:rPr lang="pl-PL" dirty="0"/>
              <a:t>Kliknij, aby edytować style wzorca tekstu</a:t>
            </a:r>
          </a:p>
          <a:p>
            <a:pPr lvl="1"/>
            <a:r>
              <a:rPr lang="pl-PL" dirty="0"/>
              <a:t>Drugi poziom</a:t>
            </a:r>
          </a:p>
          <a:p>
            <a:pPr lvl="2"/>
            <a:r>
              <a:rPr lang="pl-PL" dirty="0"/>
              <a:t>Trzeci poziom</a:t>
            </a:r>
          </a:p>
        </p:txBody>
      </p:sp>
      <p:sp>
        <p:nvSpPr>
          <p:cNvPr id="4" name="Content Placeholder 3"/>
          <p:cNvSpPr>
            <a:spLocks noGrp="1"/>
          </p:cNvSpPr>
          <p:nvPr>
            <p:ph sz="half" idx="2"/>
          </p:nvPr>
        </p:nvSpPr>
        <p:spPr>
          <a:xfrm>
            <a:off x="5525906" y="1979613"/>
            <a:ext cx="4140000" cy="4680226"/>
          </a:xfrm>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9A72189C-757E-47DF-313E-E0F36399C09C}"/>
              </a:ext>
            </a:extLst>
          </p:cNvPr>
          <p:cNvSpPr>
            <a:spLocks noGrp="1"/>
          </p:cNvSpPr>
          <p:nvPr>
            <p:ph type="sldNum" sz="quarter" idx="10"/>
          </p:nvPr>
        </p:nvSpPr>
        <p:spPr/>
        <p:txBody>
          <a:bodyPr/>
          <a:lstStyle/>
          <a:p>
            <a:fld id="{EB4015AA-59F6-416B-87A6-8E3D940284E2}" type="slidenum">
              <a:rPr lang="pl-PL" smtClean="0"/>
              <a:pPr/>
              <a:t>‹#›</a:t>
            </a:fld>
            <a:endParaRPr lang="pl-PL" dirty="0"/>
          </a:p>
        </p:txBody>
      </p:sp>
      <p:sp>
        <p:nvSpPr>
          <p:cNvPr id="6" name="Prostokąt 5">
            <a:extLst>
              <a:ext uri="{FF2B5EF4-FFF2-40B4-BE49-F238E27FC236}">
                <a16:creationId xmlns:a16="http://schemas.microsoft.com/office/drawing/2014/main" id="{E363107C-97A9-9A5D-A2A2-E6ABB7ED4C62}"/>
              </a:ext>
              <a:ext uri="{C183D7F6-B498-43B3-948B-1728B52AA6E4}">
                <adec:decorative xmlns:adec="http://schemas.microsoft.com/office/drawing/2017/decorative" val="1"/>
              </a:ext>
            </a:extLst>
          </p:cNvPr>
          <p:cNvSpPr/>
          <p:nvPr userDrawn="1"/>
        </p:nvSpPr>
        <p:spPr>
          <a:xfrm>
            <a:off x="8585546" y="7380288"/>
            <a:ext cx="1080742"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895970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5525" y="899836"/>
            <a:ext cx="8640381" cy="1080001"/>
          </a:xfrm>
          <a:prstGeom prst="rect">
            <a:avLst/>
          </a:prstGeom>
        </p:spPr>
        <p:txBody>
          <a:bodyPr vert="horz" lIns="0" tIns="0" rIns="0" bIns="0" rtlCol="0" anchor="t" anchorCtr="0">
            <a:normAutofit/>
          </a:bodyPr>
          <a:lstStyle/>
          <a:p>
            <a:r>
              <a:rPr lang="pl-PL" dirty="0"/>
              <a:t>Kliknij, aby edytować styl</a:t>
            </a:r>
            <a:endParaRPr lang="en-US" dirty="0"/>
          </a:p>
        </p:txBody>
      </p:sp>
      <p:sp>
        <p:nvSpPr>
          <p:cNvPr id="3" name="Text Placeholder 2"/>
          <p:cNvSpPr>
            <a:spLocks noGrp="1"/>
          </p:cNvSpPr>
          <p:nvPr>
            <p:ph type="body" idx="1"/>
          </p:nvPr>
        </p:nvSpPr>
        <p:spPr>
          <a:xfrm>
            <a:off x="1025907" y="1979837"/>
            <a:ext cx="8640382" cy="4680002"/>
          </a:xfrm>
          <a:prstGeom prst="rect">
            <a:avLst/>
          </a:prstGeom>
        </p:spPr>
        <p:txBody>
          <a:bodyPr vert="horz" lIns="0" tIns="0" rIns="0" bIns="0" rtlCol="0">
            <a:normAutofit/>
          </a:bodyPr>
          <a:lstStyle/>
          <a:p>
            <a:pPr lvl="0"/>
            <a:r>
              <a:rPr lang="pl-PL" dirty="0"/>
              <a:t>Kliknij, aby edytować style wzorca tekstu</a:t>
            </a:r>
          </a:p>
          <a:p>
            <a:pPr lvl="1"/>
            <a:r>
              <a:rPr lang="pl-PL" dirty="0"/>
              <a:t>Drugi poziom</a:t>
            </a:r>
          </a:p>
          <a:p>
            <a:pPr lvl="2"/>
            <a:r>
              <a:rPr lang="pl-PL" dirty="0"/>
              <a:t>Trzeci poziom</a:t>
            </a:r>
            <a:endParaRPr lang="en-US" dirty="0"/>
          </a:p>
        </p:txBody>
      </p:sp>
      <p:sp>
        <p:nvSpPr>
          <p:cNvPr id="10" name="Prostokąt 9">
            <a:extLst>
              <a:ext uri="{FF2B5EF4-FFF2-40B4-BE49-F238E27FC236}">
                <a16:creationId xmlns:a16="http://schemas.microsoft.com/office/drawing/2014/main" id="{617E16B8-2BD0-D12E-978E-94E428DF9717}"/>
              </a:ext>
            </a:extLst>
          </p:cNvPr>
          <p:cNvSpPr/>
          <p:nvPr userDrawn="1"/>
        </p:nvSpPr>
        <p:spPr>
          <a:xfrm>
            <a:off x="1025870" y="0"/>
            <a:ext cx="1080742" cy="1793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2" name="Prostokąt 11">
            <a:extLst>
              <a:ext uri="{FF2B5EF4-FFF2-40B4-BE49-F238E27FC236}">
                <a16:creationId xmlns:a16="http://schemas.microsoft.com/office/drawing/2014/main" id="{662915FD-1FF3-5CF3-5C57-034114B5E6A2}"/>
              </a:ext>
            </a:extLst>
          </p:cNvPr>
          <p:cNvSpPr/>
          <p:nvPr userDrawn="1"/>
        </p:nvSpPr>
        <p:spPr>
          <a:xfrm>
            <a:off x="2106612" y="0"/>
            <a:ext cx="7559293"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Symbol zastępczy numeru slajdu 3">
            <a:extLst>
              <a:ext uri="{FF2B5EF4-FFF2-40B4-BE49-F238E27FC236}">
                <a16:creationId xmlns:a16="http://schemas.microsoft.com/office/drawing/2014/main" id="{5026AD61-FC69-65FC-05E3-06AA14C89304}"/>
              </a:ext>
            </a:extLst>
          </p:cNvPr>
          <p:cNvSpPr>
            <a:spLocks noGrp="1"/>
          </p:cNvSpPr>
          <p:nvPr>
            <p:ph type="sldNum" sz="quarter" idx="4"/>
          </p:nvPr>
        </p:nvSpPr>
        <p:spPr>
          <a:xfrm>
            <a:off x="8585200" y="7019837"/>
            <a:ext cx="1080000" cy="180000"/>
          </a:xfrm>
          <a:prstGeom prst="rect">
            <a:avLst/>
          </a:prstGeom>
          <a:noFill/>
        </p:spPr>
        <p:txBody>
          <a:bodyPr vert="horz" lIns="0" tIns="72000" rIns="0" bIns="72000" rtlCol="0" anchor="ctr" anchorCtr="0"/>
          <a:lstStyle>
            <a:lvl1pPr algn="r">
              <a:defRPr sz="1000">
                <a:solidFill>
                  <a:schemeClr val="tx2"/>
                </a:solidFill>
                <a:latin typeface="Open Sans" pitchFamily="2" charset="0"/>
                <a:ea typeface="Open Sans" pitchFamily="2" charset="0"/>
                <a:cs typeface="Open Sans" pitchFamily="2" charset="0"/>
              </a:defRPr>
            </a:lvl1pPr>
          </a:lstStyle>
          <a:p>
            <a:fld id="{EB4015AA-59F6-416B-87A6-8E3D940284E2}" type="slidenum">
              <a:rPr lang="pl-PL" smtClean="0"/>
              <a:pPr/>
              <a:t>‹#›</a:t>
            </a:fld>
            <a:endParaRPr lang="pl-PL" dirty="0"/>
          </a:p>
        </p:txBody>
      </p:sp>
      <p:sp>
        <p:nvSpPr>
          <p:cNvPr id="7" name="Prostokąt 6">
            <a:extLst>
              <a:ext uri="{FF2B5EF4-FFF2-40B4-BE49-F238E27FC236}">
                <a16:creationId xmlns:a16="http://schemas.microsoft.com/office/drawing/2014/main" id="{4C2A84FB-402E-BB6C-632B-D1ADD49B7D8C}"/>
              </a:ext>
            </a:extLst>
          </p:cNvPr>
          <p:cNvSpPr/>
          <p:nvPr userDrawn="1"/>
        </p:nvSpPr>
        <p:spPr>
          <a:xfrm>
            <a:off x="8585546" y="7380288"/>
            <a:ext cx="1080742"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286163953"/>
      </p:ext>
    </p:extLst>
  </p:cSld>
  <p:clrMap bg1="lt1" tx1="dk1" bg2="lt2" tx2="dk2" accent1="accent1" accent2="accent2" accent3="accent3" accent4="accent4" accent5="accent5" accent6="accent6" hlink="hlink" folHlink="folHlink"/>
  <p:sldLayoutIdLst>
    <p:sldLayoutId id="2147483709" r:id="rId1"/>
    <p:sldLayoutId id="2147483725" r:id="rId2"/>
    <p:sldLayoutId id="2147483720" r:id="rId3"/>
    <p:sldLayoutId id="2147483721" r:id="rId4"/>
    <p:sldLayoutId id="2147483710" r:id="rId5"/>
    <p:sldLayoutId id="2147483712" r:id="rId6"/>
    <p:sldLayoutId id="2147483726" r:id="rId7"/>
    <p:sldLayoutId id="2147483740" r:id="rId8"/>
    <p:sldLayoutId id="2147483723" r:id="rId9"/>
    <p:sldLayoutId id="2147483728" r:id="rId10"/>
    <p:sldLayoutId id="2147483741" r:id="rId11"/>
    <p:sldLayoutId id="2147483742" r:id="rId12"/>
  </p:sldLayoutIdLst>
  <p:hf sldNum="0" hdr="0" ftr="0" dt="0"/>
  <p:txStyles>
    <p:titleStyle>
      <a:lvl1pPr algn="l" defTabSz="1007943" rtl="0" eaLnBrk="1" latinLnBrk="0" hangingPunct="1">
        <a:lnSpc>
          <a:spcPts val="3600"/>
        </a:lnSpc>
        <a:spcBef>
          <a:spcPct val="0"/>
        </a:spcBef>
        <a:buNone/>
        <a:defRPr sz="2800" b="1" kern="1200">
          <a:solidFill>
            <a:schemeClr val="tx2"/>
          </a:solidFill>
          <a:latin typeface="Open Sans" pitchFamily="2" charset="0"/>
          <a:ea typeface="Open Sans" pitchFamily="2" charset="0"/>
          <a:cs typeface="Open Sans" pitchFamily="2" charset="0"/>
        </a:defRPr>
      </a:lvl1pPr>
    </p:titleStyle>
    <p:bodyStyle>
      <a:lvl1pPr marL="251986" indent="-251986" algn="l" defTabSz="1007943" rtl="0" eaLnBrk="1" latinLnBrk="0" hangingPunct="1">
        <a:lnSpc>
          <a:spcPts val="2400"/>
        </a:lnSpc>
        <a:spcBef>
          <a:spcPts val="1102"/>
        </a:spcBef>
        <a:buClr>
          <a:schemeClr val="accent1"/>
        </a:buClr>
        <a:buFontTx/>
        <a:buBlip>
          <a:blip r:embed="rId14"/>
        </a:buBlip>
        <a:defRPr sz="1800" kern="1200">
          <a:solidFill>
            <a:schemeClr val="tx1"/>
          </a:solidFill>
          <a:latin typeface="Open Sans" pitchFamily="2" charset="0"/>
          <a:ea typeface="Open Sans" pitchFamily="2" charset="0"/>
          <a:cs typeface="Open Sans" pitchFamily="2" charset="0"/>
        </a:defRPr>
      </a:lvl1pPr>
      <a:lvl2pPr marL="755957" indent="-251986" algn="l" defTabSz="1007943" rtl="0" eaLnBrk="1" latinLnBrk="0" hangingPunct="1">
        <a:lnSpc>
          <a:spcPts val="2400"/>
        </a:lnSpc>
        <a:spcBef>
          <a:spcPts val="551"/>
        </a:spcBef>
        <a:buFontTx/>
        <a:buBlip>
          <a:blip r:embed="rId15"/>
        </a:buBlip>
        <a:defRPr sz="1800" kern="1200">
          <a:solidFill>
            <a:schemeClr val="tx1"/>
          </a:solidFill>
          <a:latin typeface="Open Sans" pitchFamily="2" charset="0"/>
          <a:ea typeface="Open Sans" pitchFamily="2" charset="0"/>
          <a:cs typeface="Open Sans" pitchFamily="2" charset="0"/>
        </a:defRPr>
      </a:lvl2pPr>
      <a:lvl3pPr marL="1259929" indent="-251986" algn="l" defTabSz="1007943" rtl="0" eaLnBrk="1" latinLnBrk="0" hangingPunct="1">
        <a:lnSpc>
          <a:spcPts val="2400"/>
        </a:lnSpc>
        <a:spcBef>
          <a:spcPts val="551"/>
        </a:spcBef>
        <a:buFontTx/>
        <a:buBlip>
          <a:blip r:embed="rId16"/>
        </a:buBlip>
        <a:defRPr sz="1800" kern="1200">
          <a:solidFill>
            <a:schemeClr val="tx1"/>
          </a:solidFill>
          <a:latin typeface="Open Sans" pitchFamily="2" charset="0"/>
          <a:ea typeface="Open Sans" pitchFamily="2" charset="0"/>
          <a:cs typeface="Open Sans" pitchFamily="2" charset="0"/>
        </a:defRPr>
      </a:lvl3pPr>
      <a:lvl4pPr marL="1763900" indent="-251986" algn="l" defTabSz="1007943" rtl="0" eaLnBrk="1" latinLnBrk="0" hangingPunct="1">
        <a:lnSpc>
          <a:spcPts val="2400"/>
        </a:lnSpc>
        <a:spcBef>
          <a:spcPts val="551"/>
        </a:spcBef>
        <a:buFont typeface="Arial" panose="020B0604020202020204" pitchFamily="34" charset="0"/>
        <a:buChar char="•"/>
        <a:defRPr sz="1800" kern="1200">
          <a:solidFill>
            <a:schemeClr val="tx1"/>
          </a:solidFill>
          <a:latin typeface="Open Sans" pitchFamily="2" charset="0"/>
          <a:ea typeface="Open Sans" pitchFamily="2" charset="0"/>
          <a:cs typeface="Open Sans" pitchFamily="2" charset="0"/>
        </a:defRPr>
      </a:lvl4pPr>
      <a:lvl5pPr marL="2267872" indent="-251986" algn="l" defTabSz="1007943" rtl="0" eaLnBrk="1" latinLnBrk="0" hangingPunct="1">
        <a:lnSpc>
          <a:spcPts val="2400"/>
        </a:lnSpc>
        <a:spcBef>
          <a:spcPts val="551"/>
        </a:spcBef>
        <a:buFont typeface="Arial" panose="020B0604020202020204" pitchFamily="34" charset="0"/>
        <a:buChar char="•"/>
        <a:defRPr sz="1800" kern="1200">
          <a:solidFill>
            <a:schemeClr val="tx1"/>
          </a:solidFill>
          <a:latin typeface="Open Sans" pitchFamily="2" charset="0"/>
          <a:ea typeface="Open Sans" pitchFamily="2" charset="0"/>
          <a:cs typeface="Open Sans" pitchFamily="2" charset="0"/>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93" userDrawn="1">
          <p15:clr>
            <a:srgbClr val="F26B43"/>
          </p15:clr>
        </p15:guide>
        <p15:guide id="2" pos="419" userDrawn="1">
          <p15:clr>
            <a:srgbClr val="F26B43"/>
          </p15:clr>
        </p15:guide>
        <p15:guide id="3" pos="646" userDrawn="1">
          <p15:clr>
            <a:srgbClr val="F26B43"/>
          </p15:clr>
        </p15:guide>
        <p15:guide id="4" pos="873" userDrawn="1">
          <p15:clr>
            <a:srgbClr val="F26B43"/>
          </p15:clr>
        </p15:guide>
        <p15:guide id="5" pos="1100" userDrawn="1">
          <p15:clr>
            <a:srgbClr val="F26B43"/>
          </p15:clr>
        </p15:guide>
        <p15:guide id="6" pos="1327" userDrawn="1">
          <p15:clr>
            <a:srgbClr val="F26B43"/>
          </p15:clr>
        </p15:guide>
        <p15:guide id="7" pos="1553" userDrawn="1">
          <p15:clr>
            <a:srgbClr val="F26B43"/>
          </p15:clr>
        </p15:guide>
        <p15:guide id="8" pos="1780" userDrawn="1">
          <p15:clr>
            <a:srgbClr val="F26B43"/>
          </p15:clr>
        </p15:guide>
        <p15:guide id="9" pos="2007" userDrawn="1">
          <p15:clr>
            <a:srgbClr val="F26B43"/>
          </p15:clr>
        </p15:guide>
        <p15:guide id="10" pos="2234" userDrawn="1">
          <p15:clr>
            <a:srgbClr val="F26B43"/>
          </p15:clr>
        </p15:guide>
        <p15:guide id="11" pos="2460" userDrawn="1">
          <p15:clr>
            <a:srgbClr val="F26B43"/>
          </p15:clr>
        </p15:guide>
        <p15:guide id="12" pos="2687" userDrawn="1">
          <p15:clr>
            <a:srgbClr val="F26B43"/>
          </p15:clr>
        </p15:guide>
        <p15:guide id="13" pos="2914" userDrawn="1">
          <p15:clr>
            <a:srgbClr val="F26B43"/>
          </p15:clr>
        </p15:guide>
        <p15:guide id="14" pos="3141" userDrawn="1">
          <p15:clr>
            <a:srgbClr val="F26B43"/>
          </p15:clr>
        </p15:guide>
        <p15:guide id="15" pos="3368" userDrawn="1">
          <p15:clr>
            <a:srgbClr val="F26B43"/>
          </p15:clr>
        </p15:guide>
        <p15:guide id="16" pos="3594" userDrawn="1">
          <p15:clr>
            <a:srgbClr val="F26B43"/>
          </p15:clr>
        </p15:guide>
        <p15:guide id="17" pos="3821" userDrawn="1">
          <p15:clr>
            <a:srgbClr val="F26B43"/>
          </p15:clr>
        </p15:guide>
        <p15:guide id="18" pos="4048" userDrawn="1">
          <p15:clr>
            <a:srgbClr val="F26B43"/>
          </p15:clr>
        </p15:guide>
        <p15:guide id="19" pos="4275" userDrawn="1">
          <p15:clr>
            <a:srgbClr val="F26B43"/>
          </p15:clr>
        </p15:guide>
        <p15:guide id="20" pos="4501" userDrawn="1">
          <p15:clr>
            <a:srgbClr val="F26B43"/>
          </p15:clr>
        </p15:guide>
        <p15:guide id="21" pos="4728" userDrawn="1">
          <p15:clr>
            <a:srgbClr val="F26B43"/>
          </p15:clr>
        </p15:guide>
        <p15:guide id="22" pos="4955" userDrawn="1">
          <p15:clr>
            <a:srgbClr val="F26B43"/>
          </p15:clr>
        </p15:guide>
        <p15:guide id="23" pos="5182" userDrawn="1">
          <p15:clr>
            <a:srgbClr val="F26B43"/>
          </p15:clr>
        </p15:guide>
        <p15:guide id="24" pos="5408" userDrawn="1">
          <p15:clr>
            <a:srgbClr val="F26B43"/>
          </p15:clr>
        </p15:guide>
        <p15:guide id="25" pos="5635" userDrawn="1">
          <p15:clr>
            <a:srgbClr val="F26B43"/>
          </p15:clr>
        </p15:guide>
        <p15:guide id="26" pos="5862" userDrawn="1">
          <p15:clr>
            <a:srgbClr val="F26B43"/>
          </p15:clr>
        </p15:guide>
        <p15:guide id="27" pos="6089" userDrawn="1">
          <p15:clr>
            <a:srgbClr val="F26B43"/>
          </p15:clr>
        </p15:guide>
        <p15:guide id="28" pos="6316" userDrawn="1">
          <p15:clr>
            <a:srgbClr val="F26B43"/>
          </p15:clr>
        </p15:guide>
        <p15:guide id="29" pos="6542" userDrawn="1">
          <p15:clr>
            <a:srgbClr val="F26B43"/>
          </p15:clr>
        </p15:guide>
        <p15:guide id="30" orient="horz" pos="113" userDrawn="1">
          <p15:clr>
            <a:srgbClr val="F26B43"/>
          </p15:clr>
        </p15:guide>
        <p15:guide id="31" orient="horz" pos="340" userDrawn="1">
          <p15:clr>
            <a:srgbClr val="F26B43"/>
          </p15:clr>
        </p15:guide>
        <p15:guide id="32" orient="horz" pos="567" userDrawn="1">
          <p15:clr>
            <a:srgbClr val="F26B43"/>
          </p15:clr>
        </p15:guide>
        <p15:guide id="33" orient="horz" pos="794" userDrawn="1">
          <p15:clr>
            <a:srgbClr val="F26B43"/>
          </p15:clr>
        </p15:guide>
        <p15:guide id="34" orient="horz" pos="1020" userDrawn="1">
          <p15:clr>
            <a:srgbClr val="F26B43"/>
          </p15:clr>
        </p15:guide>
        <p15:guide id="35" orient="horz" pos="1247" userDrawn="1">
          <p15:clr>
            <a:srgbClr val="F26B43"/>
          </p15:clr>
        </p15:guide>
        <p15:guide id="36" orient="horz" pos="1474" userDrawn="1">
          <p15:clr>
            <a:srgbClr val="F26B43"/>
          </p15:clr>
        </p15:guide>
        <p15:guide id="37" orient="horz" pos="1701" userDrawn="1">
          <p15:clr>
            <a:srgbClr val="F26B43"/>
          </p15:clr>
        </p15:guide>
        <p15:guide id="38" orient="horz" pos="1927" userDrawn="1">
          <p15:clr>
            <a:srgbClr val="F26B43"/>
          </p15:clr>
        </p15:guide>
        <p15:guide id="39" orient="horz" pos="2154" userDrawn="1">
          <p15:clr>
            <a:srgbClr val="F26B43"/>
          </p15:clr>
        </p15:guide>
        <p15:guide id="40" orient="horz" pos="2381" userDrawn="1">
          <p15:clr>
            <a:srgbClr val="F26B43"/>
          </p15:clr>
        </p15:guide>
        <p15:guide id="41" orient="horz" pos="2608" userDrawn="1">
          <p15:clr>
            <a:srgbClr val="F26B43"/>
          </p15:clr>
        </p15:guide>
        <p15:guide id="42" orient="horz" pos="2835" userDrawn="1">
          <p15:clr>
            <a:srgbClr val="F26B43"/>
          </p15:clr>
        </p15:guide>
        <p15:guide id="43" orient="horz" pos="3061" userDrawn="1">
          <p15:clr>
            <a:srgbClr val="F26B43"/>
          </p15:clr>
        </p15:guide>
        <p15:guide id="44" orient="horz" pos="3288" userDrawn="1">
          <p15:clr>
            <a:srgbClr val="F26B43"/>
          </p15:clr>
        </p15:guide>
        <p15:guide id="45" orient="horz" pos="3515" userDrawn="1">
          <p15:clr>
            <a:srgbClr val="F26B43"/>
          </p15:clr>
        </p15:guide>
        <p15:guide id="46" orient="horz" pos="3742" userDrawn="1">
          <p15:clr>
            <a:srgbClr val="F26B43"/>
          </p15:clr>
        </p15:guide>
        <p15:guide id="47" orient="horz" pos="3968" userDrawn="1">
          <p15:clr>
            <a:srgbClr val="F26B43"/>
          </p15:clr>
        </p15:guide>
        <p15:guide id="48" orient="horz" pos="4195" userDrawn="1">
          <p15:clr>
            <a:srgbClr val="F26B43"/>
          </p15:clr>
        </p15:guide>
        <p15:guide id="49" orient="horz" pos="4422" userDrawn="1">
          <p15:clr>
            <a:srgbClr val="F26B43"/>
          </p15:clr>
        </p15:guide>
        <p15:guide id="50" orient="horz" pos="464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mailto:zatrudnienie.efs@pomorskie.eu"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funduszeuepomorskie.pl/" TargetMode="External"/><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funduszeuepomorskie.pl/nabory/6581-54-kobiety-na-rynku-pracy-fepm0504-iz00-00124" TargetMode="External"/><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https://funduszeuepomorskie.pl/nabory/6581-54-kobiety-na-rynku-pracy-fepm0504-iz00-00124" TargetMode="External"/><Relationship Id="rId2" Type="http://schemas.openxmlformats.org/officeDocument/2006/relationships/notesSlide" Target="../notesSlides/notesSlide18.xml"/><Relationship Id="rId1" Type="http://schemas.openxmlformats.org/officeDocument/2006/relationships/slideLayout" Target="../slideLayouts/slideLayout5.xml"/><Relationship Id="rId4" Type="http://schemas.openxmlformats.org/officeDocument/2006/relationships/hyperlink" Target="mailto:zatrudnienie.efs@pomorskie.eu"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hyperlink" Target="https://sowa2021.efs.gov.pl/"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hyperlink" Target="https://funduszeuepomorskie.pl/nabory/6581-54-kobiety-na-rynku-pracy-fepm0504-iz00-00124"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2726208F-D6F7-1381-5132-3B60A6BFE74B}"/>
              </a:ext>
            </a:extLst>
          </p:cNvPr>
          <p:cNvSpPr>
            <a:spLocks noGrp="1"/>
          </p:cNvSpPr>
          <p:nvPr>
            <p:ph type="ctrTitle"/>
          </p:nvPr>
        </p:nvSpPr>
        <p:spPr>
          <a:xfrm>
            <a:off x="1385811" y="3070227"/>
            <a:ext cx="7920182" cy="709610"/>
          </a:xfrm>
        </p:spPr>
        <p:txBody>
          <a:bodyPr>
            <a:normAutofit/>
          </a:bodyPr>
          <a:lstStyle/>
          <a:p>
            <a:r>
              <a:rPr lang="pl-PL" sz="2800" dirty="0">
                <a:latin typeface="Arial" panose="020B0604020202020204" pitchFamily="34" charset="0"/>
                <a:cs typeface="Arial" panose="020B0604020202020204" pitchFamily="34" charset="0"/>
              </a:rPr>
              <a:t>System wyboru projektów</a:t>
            </a:r>
            <a:endParaRPr lang="pl-PL" sz="2800" dirty="0"/>
          </a:p>
        </p:txBody>
      </p:sp>
      <p:sp>
        <p:nvSpPr>
          <p:cNvPr id="5" name="Podtytuł 4">
            <a:extLst>
              <a:ext uri="{FF2B5EF4-FFF2-40B4-BE49-F238E27FC236}">
                <a16:creationId xmlns:a16="http://schemas.microsoft.com/office/drawing/2014/main" id="{0F4B11A1-2445-C731-5567-0EBA6FAF8969}"/>
              </a:ext>
            </a:extLst>
          </p:cNvPr>
          <p:cNvSpPr>
            <a:spLocks noGrp="1"/>
          </p:cNvSpPr>
          <p:nvPr>
            <p:ph type="subTitle" idx="1"/>
          </p:nvPr>
        </p:nvSpPr>
        <p:spPr>
          <a:xfrm>
            <a:off x="1385744" y="3635821"/>
            <a:ext cx="7488554" cy="2520280"/>
          </a:xfrm>
        </p:spPr>
        <p:txBody>
          <a:bodyPr>
            <a:normAutofit fontScale="92500"/>
          </a:bodyPr>
          <a:lstStyle/>
          <a:p>
            <a:pPr>
              <a:lnSpc>
                <a:spcPct val="150000"/>
              </a:lnSpc>
              <a:spcBef>
                <a:spcPts val="600"/>
              </a:spcBef>
              <a:spcAft>
                <a:spcPts val="1200"/>
              </a:spcAft>
            </a:pPr>
            <a:r>
              <a:rPr lang="pl-PL" sz="2400" b="0" dirty="0"/>
              <a:t>Seminarium informacyjne dla wnioskodawców aplikujących w ramach Działania 5.4  Kobiety na rynku pracy</a:t>
            </a:r>
            <a:br>
              <a:rPr lang="pl-PL" sz="2400" b="0" dirty="0"/>
            </a:br>
            <a:r>
              <a:rPr lang="pl-PL" sz="2400" b="0" dirty="0"/>
              <a:t>w programie Fundusze Europejskie dla Pomorza 2021-2027</a:t>
            </a:r>
          </a:p>
          <a:p>
            <a:pPr>
              <a:spcBef>
                <a:spcPts val="1800"/>
              </a:spcBef>
            </a:pPr>
            <a:r>
              <a:rPr lang="pl-PL" sz="2400" b="0" dirty="0">
                <a:latin typeface="Arial" panose="020B0604020202020204" pitchFamily="34" charset="0"/>
                <a:cs typeface="Arial" panose="020B0604020202020204" pitchFamily="34" charset="0"/>
              </a:rPr>
              <a:t>Gdańsk, 9 stycznia 2025 roku</a:t>
            </a:r>
            <a:endParaRPr lang="pl-PL" sz="2400" dirty="0"/>
          </a:p>
        </p:txBody>
      </p:sp>
    </p:spTree>
    <p:extLst>
      <p:ext uri="{BB962C8B-B14F-4D97-AF65-F5344CB8AC3E}">
        <p14:creationId xmlns:p14="http://schemas.microsoft.com/office/powerpoint/2010/main" val="1061682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E5309E-7EC5-4E7A-823C-C3C3ACC9D8F0}"/>
              </a:ext>
            </a:extLst>
          </p:cNvPr>
          <p:cNvSpPr>
            <a:spLocks noGrp="1"/>
          </p:cNvSpPr>
          <p:nvPr>
            <p:ph type="title"/>
          </p:nvPr>
        </p:nvSpPr>
        <p:spPr>
          <a:xfrm>
            <a:off x="1025143" y="359837"/>
            <a:ext cx="8640764" cy="971728"/>
          </a:xfrm>
        </p:spPr>
        <p:txBody>
          <a:bodyPr>
            <a:normAutofit/>
          </a:bodyPr>
          <a:lstStyle/>
          <a:p>
            <a:r>
              <a:rPr lang="pl-PL" dirty="0">
                <a:latin typeface="Arial" panose="020B0604020202020204" pitchFamily="34" charset="0"/>
                <a:cs typeface="Arial" panose="020B0604020202020204" pitchFamily="34" charset="0"/>
              </a:rPr>
              <a:t>Zasady komunikacji pomiędzy ION </a:t>
            </a:r>
            <a:br>
              <a:rPr lang="pl-PL" dirty="0">
                <a:latin typeface="Arial" panose="020B0604020202020204" pitchFamily="34" charset="0"/>
                <a:cs typeface="Arial" panose="020B0604020202020204" pitchFamily="34" charset="0"/>
              </a:rPr>
            </a:br>
            <a:r>
              <a:rPr lang="pl-PL" dirty="0">
                <a:latin typeface="Arial" panose="020B0604020202020204" pitchFamily="34" charset="0"/>
                <a:cs typeface="Arial" panose="020B0604020202020204" pitchFamily="34" charset="0"/>
              </a:rPr>
              <a:t>a Wnioskodawcą</a:t>
            </a:r>
          </a:p>
        </p:txBody>
      </p:sp>
      <p:sp>
        <p:nvSpPr>
          <p:cNvPr id="3" name="Symbol zastępczy zawartości 2">
            <a:extLst>
              <a:ext uri="{FF2B5EF4-FFF2-40B4-BE49-F238E27FC236}">
                <a16:creationId xmlns:a16="http://schemas.microsoft.com/office/drawing/2014/main" id="{D32110F7-788A-4940-B193-69039F277381}"/>
              </a:ext>
            </a:extLst>
          </p:cNvPr>
          <p:cNvSpPr>
            <a:spLocks noGrp="1"/>
          </p:cNvSpPr>
          <p:nvPr>
            <p:ph idx="1"/>
          </p:nvPr>
        </p:nvSpPr>
        <p:spPr>
          <a:xfrm>
            <a:off x="1025143" y="1511565"/>
            <a:ext cx="8643112" cy="5688272"/>
          </a:xfrm>
        </p:spPr>
        <p:txBody>
          <a:bodyPr>
            <a:normAutofit fontScale="47500" lnSpcReduction="20000"/>
          </a:bodyPr>
          <a:lstStyle/>
          <a:p>
            <a:pPr>
              <a:lnSpc>
                <a:spcPct val="170000"/>
              </a:lnSpc>
              <a:spcBef>
                <a:spcPts val="1200"/>
              </a:spcBef>
              <a:spcAft>
                <a:spcPts val="1200"/>
              </a:spcAft>
              <a:buFont typeface="Wingdings" panose="05000000000000000000" pitchFamily="2" charset="2"/>
              <a:buChar char="§"/>
            </a:pPr>
            <a:r>
              <a:rPr lang="pl-PL" sz="4200" b="1" dirty="0">
                <a:latin typeface="Arial" panose="020B0604020202020204" pitchFamily="34" charset="0"/>
                <a:cs typeface="Arial" panose="020B0604020202020204" pitchFamily="34" charset="0"/>
              </a:rPr>
              <a:t>Korespondencja: </a:t>
            </a:r>
            <a:r>
              <a:rPr lang="pl-PL" sz="4200" dirty="0">
                <a:latin typeface="Arial" panose="020B0604020202020204" pitchFamily="34" charset="0"/>
                <a:cs typeface="Arial" panose="020B0604020202020204" pitchFamily="34" charset="0"/>
              </a:rPr>
              <a:t>na etapie naboru oraz oceny wniosków odbywa się wyłącznie drogą elektroniczną za pośrednictwem aplikacji SOWA EFS</a:t>
            </a:r>
          </a:p>
          <a:p>
            <a:pPr>
              <a:lnSpc>
                <a:spcPct val="170000"/>
              </a:lnSpc>
              <a:spcBef>
                <a:spcPts val="1200"/>
              </a:spcBef>
              <a:spcAft>
                <a:spcPts val="1200"/>
              </a:spcAft>
              <a:buFont typeface="Wingdings" panose="05000000000000000000" pitchFamily="2" charset="2"/>
              <a:buChar char="§"/>
            </a:pPr>
            <a:r>
              <a:rPr lang="pl-PL" sz="4200" b="1" dirty="0">
                <a:latin typeface="Arial" panose="020B0604020202020204" pitchFamily="34" charset="0"/>
                <a:cs typeface="Arial" panose="020B0604020202020204" pitchFamily="34" charset="0"/>
              </a:rPr>
              <a:t>Uzupełnienie lub poprawa wniosku (ocena formalna, etap negocjacji): </a:t>
            </a:r>
            <a:r>
              <a:rPr lang="pl-PL" sz="4200" dirty="0">
                <a:latin typeface="Arial" panose="020B0604020202020204" pitchFamily="34" charset="0"/>
                <a:cs typeface="Arial" panose="020B0604020202020204" pitchFamily="34" charset="0"/>
              </a:rPr>
              <a:t>tylko na wezwanie ION w wyznaczonym terminie w SOWA EFS </a:t>
            </a:r>
          </a:p>
          <a:p>
            <a:pPr>
              <a:lnSpc>
                <a:spcPct val="170000"/>
              </a:lnSpc>
              <a:spcBef>
                <a:spcPts val="1200"/>
              </a:spcBef>
              <a:spcAft>
                <a:spcPts val="1200"/>
              </a:spcAft>
              <a:buFont typeface="Wingdings" panose="05000000000000000000" pitchFamily="2" charset="2"/>
              <a:buChar char="§"/>
            </a:pPr>
            <a:r>
              <a:rPr lang="pl-PL" sz="4200" b="1" dirty="0">
                <a:latin typeface="Arial" panose="020B0604020202020204" pitchFamily="34" charset="0"/>
                <a:cs typeface="Arial" panose="020B0604020202020204" pitchFamily="34" charset="0"/>
              </a:rPr>
              <a:t>Wybór projektu do dofinansowania lub negatywna ocena:</a:t>
            </a:r>
            <a:r>
              <a:rPr lang="pl-PL" sz="4200" dirty="0">
                <a:latin typeface="Arial" panose="020B0604020202020204" pitchFamily="34" charset="0"/>
                <a:cs typeface="Arial" panose="020B0604020202020204" pitchFamily="34" charset="0"/>
              </a:rPr>
              <a:t> przekazanie informacji w formie pisemnej lub elektronicznej</a:t>
            </a:r>
            <a:endParaRPr lang="pl-PL" sz="4200" b="1" dirty="0">
              <a:latin typeface="Arial" panose="020B0604020202020204" pitchFamily="34" charset="0"/>
              <a:cs typeface="Arial" panose="020B0604020202020204" pitchFamily="34" charset="0"/>
            </a:endParaRPr>
          </a:p>
          <a:p>
            <a:pPr>
              <a:lnSpc>
                <a:spcPct val="170000"/>
              </a:lnSpc>
              <a:spcBef>
                <a:spcPts val="1200"/>
              </a:spcBef>
              <a:spcAft>
                <a:spcPts val="1200"/>
              </a:spcAft>
              <a:buFont typeface="Wingdings" panose="05000000000000000000" pitchFamily="2" charset="2"/>
              <a:buChar char="§"/>
            </a:pPr>
            <a:r>
              <a:rPr lang="pl-PL" sz="4200" b="1" dirty="0">
                <a:latin typeface="Arial" panose="020B0604020202020204" pitchFamily="34" charset="0"/>
                <a:cs typeface="Arial" panose="020B0604020202020204" pitchFamily="34" charset="0"/>
              </a:rPr>
              <a:t>Pytania dotyczące naboru </a:t>
            </a:r>
            <a:r>
              <a:rPr lang="pl-PL" sz="4200" dirty="0">
                <a:latin typeface="Arial" panose="020B0604020202020204" pitchFamily="34" charset="0"/>
                <a:cs typeface="Arial" panose="020B0604020202020204" pitchFamily="34" charset="0"/>
              </a:rPr>
              <a:t>(do dnia zakończenia naboru)</a:t>
            </a:r>
            <a:r>
              <a:rPr lang="pl-PL" sz="4200" b="1" dirty="0">
                <a:latin typeface="Arial" panose="020B0604020202020204" pitchFamily="34" charset="0"/>
                <a:cs typeface="Arial" panose="020B0604020202020204" pitchFamily="34" charset="0"/>
              </a:rPr>
              <a:t>:</a:t>
            </a:r>
            <a:r>
              <a:rPr lang="pl-PL" sz="4200" dirty="0">
                <a:latin typeface="Arial" panose="020B0604020202020204" pitchFamily="34" charset="0"/>
                <a:cs typeface="Arial" panose="020B0604020202020204" pitchFamily="34" charset="0"/>
              </a:rPr>
              <a:t> </a:t>
            </a:r>
            <a:r>
              <a:rPr lang="pl-PL" sz="4400" dirty="0">
                <a:latin typeface="Arial" panose="020B0604020202020204" pitchFamily="34" charset="0"/>
                <a:cs typeface="Arial" panose="020B0604020202020204" pitchFamily="34" charset="0"/>
                <a:hlinkClick r:id="rId3"/>
              </a:rPr>
              <a:t>zatrudnienie.efs@pomorskie.eu</a:t>
            </a:r>
            <a:endParaRPr lang="pl-PL" sz="4400" dirty="0">
              <a:latin typeface="Arial" panose="020B0604020202020204" pitchFamily="34" charset="0"/>
              <a:cs typeface="Arial" panose="020B0604020202020204" pitchFamily="34" charset="0"/>
            </a:endParaRPr>
          </a:p>
          <a:p>
            <a:pPr marL="0" indent="0">
              <a:lnSpc>
                <a:spcPct val="170000"/>
              </a:lnSpc>
              <a:spcBef>
                <a:spcPts val="1200"/>
              </a:spcBef>
              <a:spcAft>
                <a:spcPts val="1200"/>
              </a:spcAft>
              <a:buNone/>
            </a:pPr>
            <a:r>
              <a:rPr lang="pl-PL" sz="4200" dirty="0">
                <a:latin typeface="Arial" panose="020B0604020202020204" pitchFamily="34" charset="0"/>
                <a:cs typeface="Arial" panose="020B0604020202020204" pitchFamily="34" charset="0"/>
              </a:rPr>
              <a:t>(szczegółowy opis w </a:t>
            </a:r>
            <a:r>
              <a:rPr lang="pl-PL" sz="4200" b="1" dirty="0">
                <a:latin typeface="Arial" panose="020B0604020202020204" pitchFamily="34" charset="0"/>
                <a:cs typeface="Arial" panose="020B0604020202020204" pitchFamily="34" charset="0"/>
              </a:rPr>
              <a:t>pkt. 1.9 Regulaminu wyboru projektów</a:t>
            </a:r>
            <a:r>
              <a:rPr lang="pl-PL" sz="4200" dirty="0">
                <a:latin typeface="Arial" panose="020B0604020202020204" pitchFamily="34" charset="0"/>
                <a:cs typeface="Arial" panose="020B0604020202020204" pitchFamily="34" charset="0"/>
              </a:rPr>
              <a:t>)</a:t>
            </a:r>
          </a:p>
        </p:txBody>
      </p:sp>
      <p:sp>
        <p:nvSpPr>
          <p:cNvPr id="4" name="Symbol zastępczy numeru slajdu 3">
            <a:extLst>
              <a:ext uri="{FF2B5EF4-FFF2-40B4-BE49-F238E27FC236}">
                <a16:creationId xmlns:a16="http://schemas.microsoft.com/office/drawing/2014/main" id="{889DA5BF-B63E-4D14-9D77-A1059A64071A}"/>
              </a:ext>
            </a:extLst>
          </p:cNvPr>
          <p:cNvSpPr>
            <a:spLocks noGrp="1"/>
          </p:cNvSpPr>
          <p:nvPr>
            <p:ph type="sldNum" sz="quarter" idx="10"/>
          </p:nvPr>
        </p:nvSpPr>
        <p:spPr>
          <a:xfrm>
            <a:off x="8585907" y="7199837"/>
            <a:ext cx="1080000" cy="180000"/>
          </a:xfrm>
        </p:spPr>
        <p:txBody>
          <a:bodyPr/>
          <a:lstStyle/>
          <a:p>
            <a:fld id="{EB4015AA-59F6-416B-87A6-8E3D940284E2}" type="slidenum">
              <a:rPr lang="pl-PL" smtClean="0"/>
              <a:pPr/>
              <a:t>10</a:t>
            </a:fld>
            <a:endParaRPr lang="pl-PL" dirty="0"/>
          </a:p>
        </p:txBody>
      </p:sp>
    </p:spTree>
    <p:extLst>
      <p:ext uri="{BB962C8B-B14F-4D97-AF65-F5344CB8AC3E}">
        <p14:creationId xmlns:p14="http://schemas.microsoft.com/office/powerpoint/2010/main" val="3196985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FCB71D-6899-4031-A677-E371D1048616}"/>
              </a:ext>
            </a:extLst>
          </p:cNvPr>
          <p:cNvSpPr>
            <a:spLocks noGrp="1"/>
          </p:cNvSpPr>
          <p:nvPr>
            <p:ph type="title"/>
          </p:nvPr>
        </p:nvSpPr>
        <p:spPr>
          <a:xfrm>
            <a:off x="1025619" y="359838"/>
            <a:ext cx="8640574" cy="827712"/>
          </a:xfrm>
        </p:spPr>
        <p:txBody>
          <a:bodyPr/>
          <a:lstStyle/>
          <a:p>
            <a:r>
              <a:rPr lang="pl-PL" dirty="0">
                <a:latin typeface="Arial" panose="020B0604020202020204" pitchFamily="34" charset="0"/>
                <a:cs typeface="Arial" panose="020B0604020202020204" pitchFamily="34" charset="0"/>
              </a:rPr>
              <a:t>Ogólne zasady oceny</a:t>
            </a:r>
          </a:p>
        </p:txBody>
      </p:sp>
      <p:sp>
        <p:nvSpPr>
          <p:cNvPr id="3" name="Symbol zastępczy zawartości 2">
            <a:extLst>
              <a:ext uri="{FF2B5EF4-FFF2-40B4-BE49-F238E27FC236}">
                <a16:creationId xmlns:a16="http://schemas.microsoft.com/office/drawing/2014/main" id="{0EF00B0A-C4AA-4864-ABD4-5D821E699855}"/>
              </a:ext>
            </a:extLst>
          </p:cNvPr>
          <p:cNvSpPr>
            <a:spLocks noGrp="1"/>
          </p:cNvSpPr>
          <p:nvPr>
            <p:ph idx="1"/>
          </p:nvPr>
        </p:nvSpPr>
        <p:spPr>
          <a:xfrm>
            <a:off x="1025618" y="1170432"/>
            <a:ext cx="8619503" cy="6014819"/>
          </a:xfrm>
        </p:spPr>
        <p:txBody>
          <a:bodyPr>
            <a:noAutofit/>
          </a:bodyPr>
          <a:lstStyle/>
          <a:p>
            <a:pPr marL="0" indent="0">
              <a:lnSpc>
                <a:spcPct val="150000"/>
              </a:lnSpc>
              <a:spcBef>
                <a:spcPts val="0"/>
              </a:spcBef>
              <a:buNone/>
            </a:pPr>
            <a:r>
              <a:rPr lang="pl-PL" sz="2000" dirty="0">
                <a:latin typeface="Arial" panose="020B0604020202020204" pitchFamily="34" charset="0"/>
                <a:cs typeface="Arial" panose="020B0604020202020204" pitchFamily="34" charset="0"/>
              </a:rPr>
              <a:t>Ocena odbywa się w ramach </a:t>
            </a:r>
            <a:r>
              <a:rPr lang="pl-PL" sz="2000" b="1" dirty="0">
                <a:latin typeface="Arial" panose="020B0604020202020204" pitchFamily="34" charset="0"/>
                <a:cs typeface="Arial" panose="020B0604020202020204" pitchFamily="34" charset="0"/>
              </a:rPr>
              <a:t>etapów:</a:t>
            </a:r>
            <a:endParaRPr lang="pl-PL" sz="2000" dirty="0">
              <a:latin typeface="Arial" panose="020B0604020202020204" pitchFamily="34" charset="0"/>
              <a:cs typeface="Arial" panose="020B0604020202020204" pitchFamily="34" charset="0"/>
            </a:endParaRPr>
          </a:p>
          <a:p>
            <a:pPr marL="457200" indent="-457200">
              <a:lnSpc>
                <a:spcPct val="150000"/>
              </a:lnSpc>
              <a:spcBef>
                <a:spcPts val="0"/>
              </a:spcBef>
              <a:buFont typeface="+mj-lt"/>
              <a:buAutoNum type="arabicPeriod"/>
            </a:pPr>
            <a:r>
              <a:rPr lang="pl-PL" sz="2000" dirty="0">
                <a:latin typeface="Arial" panose="020B0604020202020204" pitchFamily="34" charset="0"/>
                <a:cs typeface="Arial" panose="020B0604020202020204" pitchFamily="34" charset="0"/>
              </a:rPr>
              <a:t>oceny formalnej;</a:t>
            </a:r>
          </a:p>
          <a:p>
            <a:pPr marL="457200" indent="-457200">
              <a:lnSpc>
                <a:spcPct val="150000"/>
              </a:lnSpc>
              <a:spcBef>
                <a:spcPts val="0"/>
              </a:spcBef>
              <a:buFont typeface="+mj-lt"/>
              <a:buAutoNum type="arabicPeriod"/>
            </a:pPr>
            <a:r>
              <a:rPr lang="pl-PL" sz="2000" dirty="0">
                <a:latin typeface="Arial" panose="020B0604020202020204" pitchFamily="34" charset="0"/>
                <a:cs typeface="Arial" panose="020B0604020202020204" pitchFamily="34" charset="0"/>
              </a:rPr>
              <a:t>oceny merytorycznej;</a:t>
            </a:r>
          </a:p>
          <a:p>
            <a:pPr marL="457200" indent="-457200">
              <a:lnSpc>
                <a:spcPct val="150000"/>
              </a:lnSpc>
              <a:spcBef>
                <a:spcPts val="0"/>
              </a:spcBef>
              <a:buFont typeface="+mj-lt"/>
              <a:buAutoNum type="arabicPeriod"/>
            </a:pPr>
            <a:r>
              <a:rPr lang="pl-PL" sz="2000" dirty="0">
                <a:latin typeface="Arial" panose="020B0604020202020204" pitchFamily="34" charset="0"/>
                <a:cs typeface="Arial" panose="020B0604020202020204" pitchFamily="34" charset="0"/>
              </a:rPr>
              <a:t>negocjacji.</a:t>
            </a:r>
          </a:p>
          <a:p>
            <a:pPr marL="0" lvl="0" indent="0">
              <a:lnSpc>
                <a:spcPct val="150000"/>
              </a:lnSpc>
              <a:spcBef>
                <a:spcPts val="1200"/>
              </a:spcBef>
              <a:buNone/>
            </a:pPr>
            <a:r>
              <a:rPr lang="pl-PL" sz="2000" dirty="0">
                <a:latin typeface="Arial" panose="020B0604020202020204" pitchFamily="34" charset="0"/>
                <a:cs typeface="Arial" panose="020B0604020202020204" pitchFamily="34" charset="0"/>
              </a:rPr>
              <a:t>Ocena dokonywana jest w oparciu o kryteria wyboru projektów, które stanowią załącznik nr 1 do Regulaminu wyboru projektów.</a:t>
            </a:r>
          </a:p>
          <a:p>
            <a:pPr marL="0" lvl="0" indent="0">
              <a:lnSpc>
                <a:spcPct val="150000"/>
              </a:lnSpc>
              <a:spcBef>
                <a:spcPts val="1200"/>
              </a:spcBef>
              <a:buNone/>
            </a:pPr>
            <a:r>
              <a:rPr lang="pl-PL" sz="2000" b="1" dirty="0">
                <a:latin typeface="Arial" panose="020B0604020202020204" pitchFamily="34" charset="0"/>
                <a:cs typeface="Arial" panose="020B0604020202020204" pitchFamily="34" charset="0"/>
              </a:rPr>
              <a:t>Po każdym etapie oceny ION:</a:t>
            </a:r>
          </a:p>
          <a:p>
            <a:pPr lvl="0">
              <a:lnSpc>
                <a:spcPct val="150000"/>
              </a:lnSpc>
              <a:spcBef>
                <a:spcPts val="0"/>
              </a:spcBef>
              <a:buFont typeface="Wingdings" panose="05000000000000000000" pitchFamily="2" charset="2"/>
              <a:buChar char="§"/>
            </a:pPr>
            <a:r>
              <a:rPr lang="pl-PL" sz="2000" dirty="0">
                <a:latin typeface="Arial" panose="020B0604020202020204" pitchFamily="34" charset="0"/>
                <a:cs typeface="Arial" panose="020B0604020202020204" pitchFamily="34" charset="0"/>
              </a:rPr>
              <a:t>przekazuje informację o wyniku oceny. Informacja o negatywnym wyniku zawiera pouczenie o możliwości wniesienia protestu;</a:t>
            </a:r>
          </a:p>
          <a:p>
            <a:pPr lvl="0">
              <a:lnSpc>
                <a:spcPct val="150000"/>
              </a:lnSpc>
              <a:spcBef>
                <a:spcPts val="0"/>
              </a:spcBef>
              <a:buFont typeface="Wingdings" panose="05000000000000000000" pitchFamily="2" charset="2"/>
              <a:buChar char="§"/>
            </a:pPr>
            <a:r>
              <a:rPr lang="pl-PL" sz="2000" dirty="0">
                <a:latin typeface="Arial" panose="020B0604020202020204" pitchFamily="34" charset="0"/>
                <a:cs typeface="Arial" panose="020B0604020202020204" pitchFamily="34" charset="0"/>
              </a:rPr>
              <a:t>publikuje listę wniosków, które zostały zakwalifikowane do kolejnego etapu oceny na stronie </a:t>
            </a:r>
            <a:r>
              <a:rPr lang="pl-PL" sz="2000" u="sng" dirty="0">
                <a:latin typeface="Arial" panose="020B0604020202020204" pitchFamily="34" charset="0"/>
                <a:cs typeface="Arial" panose="020B0604020202020204" pitchFamily="34" charset="0"/>
                <a:hlinkClick r:id="rId3"/>
              </a:rPr>
              <a:t>FEP 2021-2027</a:t>
            </a:r>
            <a:r>
              <a:rPr lang="pl-PL" sz="2000" u="sng" dirty="0">
                <a:latin typeface="Arial" panose="020B0604020202020204" pitchFamily="34" charset="0"/>
                <a:cs typeface="Arial" panose="020B0604020202020204" pitchFamily="34" charset="0"/>
              </a:rPr>
              <a:t>.</a:t>
            </a:r>
          </a:p>
          <a:p>
            <a:pPr marL="0" lvl="0" indent="0">
              <a:lnSpc>
                <a:spcPct val="150000"/>
              </a:lnSpc>
              <a:spcBef>
                <a:spcPts val="1200"/>
              </a:spcBef>
              <a:buNone/>
            </a:pPr>
            <a:r>
              <a:rPr lang="pl-PL" sz="2000" dirty="0">
                <a:latin typeface="Arial" panose="020B0604020202020204" pitchFamily="34" charset="0"/>
                <a:cs typeface="Arial" panose="020B0604020202020204" pitchFamily="34" charset="0"/>
              </a:rPr>
              <a:t>(szczegółowy opis w </a:t>
            </a:r>
            <a:r>
              <a:rPr lang="pl-PL" sz="2000" b="1" dirty="0">
                <a:latin typeface="Arial" panose="020B0604020202020204" pitchFamily="34" charset="0"/>
                <a:cs typeface="Arial" panose="020B0604020202020204" pitchFamily="34" charset="0"/>
              </a:rPr>
              <a:t>pkt. 5.1 Regulaminu wyboru projektów</a:t>
            </a:r>
            <a:r>
              <a:rPr lang="pl-PL" sz="2000" dirty="0">
                <a:latin typeface="Arial" panose="020B0604020202020204" pitchFamily="34" charset="0"/>
                <a:cs typeface="Arial" panose="020B0604020202020204" pitchFamily="34" charset="0"/>
              </a:rPr>
              <a:t>)</a:t>
            </a:r>
          </a:p>
        </p:txBody>
      </p:sp>
      <p:sp>
        <p:nvSpPr>
          <p:cNvPr id="4" name="Symbol zastępczy numeru slajdu 3">
            <a:extLst>
              <a:ext uri="{FF2B5EF4-FFF2-40B4-BE49-F238E27FC236}">
                <a16:creationId xmlns:a16="http://schemas.microsoft.com/office/drawing/2014/main" id="{F580C3FD-B85B-4AA5-A240-4C32D8135922}"/>
              </a:ext>
            </a:extLst>
          </p:cNvPr>
          <p:cNvSpPr>
            <a:spLocks noGrp="1"/>
          </p:cNvSpPr>
          <p:nvPr>
            <p:ph type="sldNum" sz="quarter" idx="10"/>
          </p:nvPr>
        </p:nvSpPr>
        <p:spPr>
          <a:xfrm>
            <a:off x="8586193" y="7185251"/>
            <a:ext cx="1080000" cy="185635"/>
          </a:xfrm>
        </p:spPr>
        <p:txBody>
          <a:bodyPr/>
          <a:lstStyle/>
          <a:p>
            <a:fld id="{EB4015AA-59F6-416B-87A6-8E3D940284E2}" type="slidenum">
              <a:rPr lang="pl-PL" smtClean="0"/>
              <a:pPr/>
              <a:t>11</a:t>
            </a:fld>
            <a:endParaRPr lang="pl-PL" dirty="0"/>
          </a:p>
        </p:txBody>
      </p:sp>
    </p:spTree>
    <p:extLst>
      <p:ext uri="{BB962C8B-B14F-4D97-AF65-F5344CB8AC3E}">
        <p14:creationId xmlns:p14="http://schemas.microsoft.com/office/powerpoint/2010/main" val="2537333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7CE438-EB6B-4DD8-8A30-850E7B27BAEB}"/>
              </a:ext>
            </a:extLst>
          </p:cNvPr>
          <p:cNvSpPr>
            <a:spLocks noGrp="1"/>
          </p:cNvSpPr>
          <p:nvPr>
            <p:ph type="title"/>
          </p:nvPr>
        </p:nvSpPr>
        <p:spPr>
          <a:xfrm>
            <a:off x="1025907" y="341446"/>
            <a:ext cx="8639293" cy="774095"/>
          </a:xfrm>
        </p:spPr>
        <p:txBody>
          <a:bodyPr/>
          <a:lstStyle/>
          <a:p>
            <a:r>
              <a:rPr lang="pl-PL" dirty="0">
                <a:latin typeface="Arial" panose="020B0604020202020204" pitchFamily="34" charset="0"/>
                <a:cs typeface="Arial" panose="020B0604020202020204" pitchFamily="34" charset="0"/>
              </a:rPr>
              <a:t>Etap oceny formalnej</a:t>
            </a:r>
          </a:p>
        </p:txBody>
      </p:sp>
      <p:sp>
        <p:nvSpPr>
          <p:cNvPr id="3" name="Symbol zastępczy zawartości 2">
            <a:extLst>
              <a:ext uri="{FF2B5EF4-FFF2-40B4-BE49-F238E27FC236}">
                <a16:creationId xmlns:a16="http://schemas.microsoft.com/office/drawing/2014/main" id="{1CE0F8C5-78EC-461F-AAED-F839E35E5698}"/>
              </a:ext>
            </a:extLst>
          </p:cNvPr>
          <p:cNvSpPr>
            <a:spLocks noGrp="1"/>
          </p:cNvSpPr>
          <p:nvPr>
            <p:ph idx="1"/>
          </p:nvPr>
        </p:nvSpPr>
        <p:spPr>
          <a:xfrm>
            <a:off x="1025907" y="1115541"/>
            <a:ext cx="8639293" cy="6102688"/>
          </a:xfrm>
        </p:spPr>
        <p:txBody>
          <a:bodyPr>
            <a:noAutofit/>
          </a:bodyPr>
          <a:lstStyle/>
          <a:p>
            <a:pPr marL="268288" indent="-182563">
              <a:lnSpc>
                <a:spcPct val="150000"/>
              </a:lnSpc>
              <a:spcBef>
                <a:spcPts val="0"/>
              </a:spcBef>
              <a:spcAft>
                <a:spcPts val="600"/>
              </a:spcAft>
              <a:buNone/>
            </a:pPr>
            <a:r>
              <a:rPr lang="pl-PL" dirty="0">
                <a:latin typeface="Arial" panose="020B0604020202020204" pitchFamily="34" charset="0"/>
                <a:cs typeface="Arial" panose="020B0604020202020204" pitchFamily="34" charset="0"/>
              </a:rPr>
              <a:t>Ocena formalna:</a:t>
            </a:r>
          </a:p>
          <a:p>
            <a:pPr>
              <a:lnSpc>
                <a:spcPct val="150000"/>
              </a:lnSpc>
              <a:spcBef>
                <a:spcPts val="0"/>
              </a:spcBef>
              <a:spcAft>
                <a:spcPts val="600"/>
              </a:spcAft>
              <a:buFont typeface="Wingdings" panose="05000000000000000000" pitchFamily="2" charset="2"/>
              <a:buChar char="§"/>
            </a:pPr>
            <a:r>
              <a:rPr lang="pl-PL" b="1" dirty="0">
                <a:latin typeface="Arial" panose="020B0604020202020204" pitchFamily="34" charset="0"/>
                <a:cs typeface="Arial" panose="020B0604020202020204" pitchFamily="34" charset="0"/>
              </a:rPr>
              <a:t>kryteria w systemie TAK/NIE i/lub NIE DOTYCZY </a:t>
            </a:r>
            <a:r>
              <a:rPr lang="pl-PL" dirty="0">
                <a:latin typeface="Arial" panose="020B0604020202020204" pitchFamily="34" charset="0"/>
                <a:cs typeface="Arial" panose="020B0604020202020204" pitchFamily="34" charset="0"/>
              </a:rPr>
              <a:t>– obligatoryjne</a:t>
            </a:r>
          </a:p>
          <a:p>
            <a:pPr>
              <a:lnSpc>
                <a:spcPct val="150000"/>
              </a:lnSpc>
              <a:spcBef>
                <a:spcPts val="0"/>
              </a:spcBef>
              <a:buFont typeface="Wingdings" panose="05000000000000000000" pitchFamily="2" charset="2"/>
              <a:buChar char="§"/>
            </a:pPr>
            <a:r>
              <a:rPr lang="pl-PL" b="1" dirty="0">
                <a:latin typeface="Arial" panose="020B0604020202020204" pitchFamily="34" charset="0"/>
                <a:cs typeface="Arial" panose="020B0604020202020204" pitchFamily="34" charset="0"/>
              </a:rPr>
              <a:t>kryteria specyficzne </a:t>
            </a:r>
            <a:r>
              <a:rPr lang="pl-PL" dirty="0">
                <a:latin typeface="Arial" panose="020B0604020202020204" pitchFamily="34" charset="0"/>
                <a:cs typeface="Arial" panose="020B0604020202020204" pitchFamily="34" charset="0"/>
              </a:rPr>
              <a:t>– podlegają uzupełnieniu/poprawie wyłącznie na wezwanie ION w wyznaczonym terminie w SOWA EFS (z zastrzeżeniem pkt. 6 podrozdziału 8.4. Szczegółowe warunki oceny projektów EFS+ wybieranych w sposób konkurencyjny Wytycznych dotyczących wyboru projektów na lata 2021-2027 – </a:t>
            </a:r>
          </a:p>
          <a:p>
            <a:pPr marL="0" indent="0">
              <a:lnSpc>
                <a:spcPct val="150000"/>
              </a:lnSpc>
              <a:spcBef>
                <a:spcPts val="0"/>
              </a:spcBef>
              <a:buNone/>
            </a:pPr>
            <a:r>
              <a:rPr lang="pl-PL" dirty="0">
                <a:latin typeface="Arial" panose="020B0604020202020204" pitchFamily="34" charset="0"/>
                <a:cs typeface="Arial" panose="020B0604020202020204" pitchFamily="34" charset="0"/>
              </a:rPr>
              <a:t>    o ile są to zmiany/poprawki o charakterze formalnym).</a:t>
            </a:r>
            <a:endParaRPr lang="pl-PL" b="1" dirty="0">
              <a:latin typeface="Arial" panose="020B0604020202020204" pitchFamily="34" charset="0"/>
              <a:cs typeface="Arial" panose="020B0604020202020204" pitchFamily="34" charset="0"/>
            </a:endParaRPr>
          </a:p>
          <a:p>
            <a:pPr marL="0" indent="0">
              <a:lnSpc>
                <a:spcPct val="150000"/>
              </a:lnSpc>
              <a:spcBef>
                <a:spcPts val="1800"/>
              </a:spcBef>
              <a:spcAft>
                <a:spcPts val="600"/>
              </a:spcAft>
              <a:buNone/>
            </a:pPr>
            <a:r>
              <a:rPr lang="pl-PL" dirty="0">
                <a:latin typeface="Arial" panose="020B0604020202020204" pitchFamily="34" charset="0"/>
                <a:cs typeface="Arial" panose="020B0604020202020204" pitchFamily="34" charset="0"/>
              </a:rPr>
              <a:t>Zakończenie oceny:</a:t>
            </a:r>
          </a:p>
          <a:p>
            <a:pPr>
              <a:lnSpc>
                <a:spcPct val="150000"/>
              </a:lnSpc>
              <a:spcBef>
                <a:spcPts val="0"/>
              </a:spcBef>
              <a:buFont typeface="Wingdings" panose="05000000000000000000" pitchFamily="2" charset="2"/>
              <a:buChar char="§"/>
            </a:pPr>
            <a:r>
              <a:rPr lang="pl-PL" b="1" dirty="0">
                <a:latin typeface="Arial" panose="020B0604020202020204" pitchFamily="34" charset="0"/>
                <a:cs typeface="Arial" panose="020B0604020202020204" pitchFamily="34" charset="0"/>
              </a:rPr>
              <a:t>Pozytywna ocena formalna: </a:t>
            </a:r>
            <a:r>
              <a:rPr lang="pl-PL" dirty="0">
                <a:latin typeface="Arial" panose="020B0604020202020204" pitchFamily="34" charset="0"/>
                <a:cs typeface="Arial" panose="020B0604020202020204" pitchFamily="34" charset="0"/>
              </a:rPr>
              <a:t>projekt spełnia wszystkie kryteria i zostaje zakwalifikowany do oceny merytorycznej.</a:t>
            </a:r>
          </a:p>
          <a:p>
            <a:pPr>
              <a:lnSpc>
                <a:spcPct val="150000"/>
              </a:lnSpc>
              <a:spcBef>
                <a:spcPts val="600"/>
              </a:spcBef>
              <a:buFont typeface="Wingdings" panose="05000000000000000000" pitchFamily="2" charset="2"/>
              <a:buChar char="§"/>
            </a:pPr>
            <a:r>
              <a:rPr lang="pl-PL" b="1" dirty="0">
                <a:latin typeface="Arial" panose="020B0604020202020204" pitchFamily="34" charset="0"/>
                <a:cs typeface="Arial" panose="020B0604020202020204" pitchFamily="34" charset="0"/>
              </a:rPr>
              <a:t>Negatywna ocena formalna: </a:t>
            </a:r>
            <a:r>
              <a:rPr lang="pl-PL" dirty="0">
                <a:latin typeface="Arial" panose="020B0604020202020204" pitchFamily="34" charset="0"/>
                <a:cs typeface="Arial" panose="020B0604020202020204" pitchFamily="34" charset="0"/>
              </a:rPr>
              <a:t>projekt nie spełnia któregokolwiek </a:t>
            </a:r>
          </a:p>
          <a:p>
            <a:pPr marL="0" indent="0">
              <a:lnSpc>
                <a:spcPct val="150000"/>
              </a:lnSpc>
              <a:spcBef>
                <a:spcPts val="600"/>
              </a:spcBef>
              <a:buNone/>
            </a:pPr>
            <a:r>
              <a:rPr lang="pl-PL" dirty="0">
                <a:latin typeface="Arial" panose="020B0604020202020204" pitchFamily="34" charset="0"/>
                <a:cs typeface="Arial" panose="020B0604020202020204" pitchFamily="34" charset="0"/>
              </a:rPr>
              <a:t>    z kryteriów.</a:t>
            </a:r>
          </a:p>
          <a:p>
            <a:pPr marL="0" indent="0">
              <a:lnSpc>
                <a:spcPct val="150000"/>
              </a:lnSpc>
              <a:spcBef>
                <a:spcPts val="1200"/>
              </a:spcBef>
              <a:buNone/>
            </a:pPr>
            <a:r>
              <a:rPr lang="pl-PL" dirty="0">
                <a:latin typeface="Arial" panose="020B0604020202020204" pitchFamily="34" charset="0"/>
                <a:cs typeface="Arial" panose="020B0604020202020204" pitchFamily="34" charset="0"/>
              </a:rPr>
              <a:t>(szczegółowy opis w </a:t>
            </a:r>
            <a:r>
              <a:rPr lang="pl-PL" b="1" dirty="0">
                <a:latin typeface="Arial" panose="020B0604020202020204" pitchFamily="34" charset="0"/>
                <a:cs typeface="Arial" panose="020B0604020202020204" pitchFamily="34" charset="0"/>
              </a:rPr>
              <a:t>pkt. 5.2 Regulaminu wyboru projektów</a:t>
            </a:r>
            <a:r>
              <a:rPr lang="pl-PL" dirty="0">
                <a:latin typeface="Arial" panose="020B0604020202020204" pitchFamily="34" charset="0"/>
                <a:cs typeface="Arial" panose="020B0604020202020204" pitchFamily="34" charset="0"/>
              </a:rPr>
              <a:t>)</a:t>
            </a:r>
          </a:p>
        </p:txBody>
      </p:sp>
      <p:sp>
        <p:nvSpPr>
          <p:cNvPr id="4" name="Symbol zastępczy numeru slajdu 3">
            <a:extLst>
              <a:ext uri="{FF2B5EF4-FFF2-40B4-BE49-F238E27FC236}">
                <a16:creationId xmlns:a16="http://schemas.microsoft.com/office/drawing/2014/main" id="{353B9846-E240-47BD-843A-BEC453A4B4DE}"/>
              </a:ext>
            </a:extLst>
          </p:cNvPr>
          <p:cNvSpPr>
            <a:spLocks noGrp="1"/>
          </p:cNvSpPr>
          <p:nvPr>
            <p:ph type="sldNum" sz="quarter" idx="10"/>
          </p:nvPr>
        </p:nvSpPr>
        <p:spPr>
          <a:xfrm>
            <a:off x="8585200" y="7218229"/>
            <a:ext cx="1080000" cy="180000"/>
          </a:xfrm>
        </p:spPr>
        <p:txBody>
          <a:bodyPr/>
          <a:lstStyle/>
          <a:p>
            <a:fld id="{EB4015AA-59F6-416B-87A6-8E3D940284E2}" type="slidenum">
              <a:rPr lang="pl-PL" smtClean="0"/>
              <a:pPr/>
              <a:t>12</a:t>
            </a:fld>
            <a:endParaRPr lang="pl-PL" dirty="0"/>
          </a:p>
        </p:txBody>
      </p:sp>
    </p:spTree>
    <p:extLst>
      <p:ext uri="{BB962C8B-B14F-4D97-AF65-F5344CB8AC3E}">
        <p14:creationId xmlns:p14="http://schemas.microsoft.com/office/powerpoint/2010/main" val="3950717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34413B-AAE3-4311-84BF-EF88B26970BD}"/>
              </a:ext>
            </a:extLst>
          </p:cNvPr>
          <p:cNvSpPr>
            <a:spLocks noGrp="1"/>
          </p:cNvSpPr>
          <p:nvPr>
            <p:ph type="title"/>
          </p:nvPr>
        </p:nvSpPr>
        <p:spPr>
          <a:xfrm>
            <a:off x="1024055" y="359838"/>
            <a:ext cx="8641145" cy="755703"/>
          </a:xfrm>
        </p:spPr>
        <p:txBody>
          <a:bodyPr/>
          <a:lstStyle/>
          <a:p>
            <a:r>
              <a:rPr lang="pl-PL" dirty="0">
                <a:solidFill>
                  <a:schemeClr val="accent2">
                    <a:lumMod val="25000"/>
                  </a:schemeClr>
                </a:solidFill>
                <a:latin typeface="Arial" panose="020B0604020202020204" pitchFamily="34" charset="0"/>
                <a:cs typeface="Arial" panose="020B0604020202020204" pitchFamily="34" charset="0"/>
              </a:rPr>
              <a:t>Etap oceny merytorycznej (1 z 2)</a:t>
            </a:r>
          </a:p>
        </p:txBody>
      </p:sp>
      <p:sp>
        <p:nvSpPr>
          <p:cNvPr id="3" name="Symbol zastępczy zawartości 2">
            <a:extLst>
              <a:ext uri="{FF2B5EF4-FFF2-40B4-BE49-F238E27FC236}">
                <a16:creationId xmlns:a16="http://schemas.microsoft.com/office/drawing/2014/main" id="{4CCC763C-D97E-45A2-AC91-4E504623399F}"/>
              </a:ext>
            </a:extLst>
          </p:cNvPr>
          <p:cNvSpPr>
            <a:spLocks noGrp="1"/>
          </p:cNvSpPr>
          <p:nvPr>
            <p:ph idx="1"/>
          </p:nvPr>
        </p:nvSpPr>
        <p:spPr>
          <a:xfrm>
            <a:off x="1024055" y="1115541"/>
            <a:ext cx="8604643" cy="6084296"/>
          </a:xfrm>
        </p:spPr>
        <p:txBody>
          <a:bodyPr>
            <a:noAutofit/>
          </a:bodyPr>
          <a:lstStyle/>
          <a:p>
            <a:pPr marL="0" indent="0">
              <a:lnSpc>
                <a:spcPct val="150000"/>
              </a:lnSpc>
              <a:spcBef>
                <a:spcPts val="0"/>
              </a:spcBef>
              <a:buNone/>
            </a:pPr>
            <a:r>
              <a:rPr lang="pl-PL" dirty="0">
                <a:latin typeface="Arial" panose="020B0604020202020204" pitchFamily="34" charset="0"/>
                <a:cs typeface="Arial" panose="020B0604020202020204" pitchFamily="34" charset="0"/>
              </a:rPr>
              <a:t>Ocena merytoryczna:</a:t>
            </a:r>
          </a:p>
          <a:p>
            <a:pPr>
              <a:lnSpc>
                <a:spcPct val="150000"/>
              </a:lnSpc>
              <a:spcBef>
                <a:spcPts val="0"/>
              </a:spcBef>
              <a:buFont typeface="Wingdings" panose="05000000000000000000" pitchFamily="2" charset="2"/>
              <a:buChar char="§"/>
            </a:pPr>
            <a:r>
              <a:rPr lang="pl-PL" b="1" dirty="0">
                <a:latin typeface="Arial" panose="020B0604020202020204" pitchFamily="34" charset="0"/>
                <a:cs typeface="Arial" panose="020B0604020202020204" pitchFamily="34" charset="0"/>
              </a:rPr>
              <a:t>kryteria wykonalności </a:t>
            </a:r>
            <a:r>
              <a:rPr lang="pl-PL" dirty="0">
                <a:latin typeface="Arial" panose="020B0604020202020204" pitchFamily="34" charset="0"/>
                <a:cs typeface="Arial" panose="020B0604020202020204" pitchFamily="34" charset="0"/>
              </a:rPr>
              <a:t>oraz </a:t>
            </a:r>
            <a:r>
              <a:rPr lang="pl-PL" b="1" dirty="0">
                <a:latin typeface="Arial" panose="020B0604020202020204" pitchFamily="34" charset="0"/>
                <a:cs typeface="Arial" panose="020B0604020202020204" pitchFamily="34" charset="0"/>
              </a:rPr>
              <a:t>zgodności z zasadami horyzontalnymi: </a:t>
            </a:r>
            <a:r>
              <a:rPr lang="pl-PL" dirty="0">
                <a:latin typeface="Arial" panose="020B0604020202020204" pitchFamily="34" charset="0"/>
                <a:cs typeface="Arial" panose="020B0604020202020204" pitchFamily="34" charset="0"/>
              </a:rPr>
              <a:t>weryfikacja w systemie TAK/SKIEROWAĆ DO NEGOCJACJI/NIE, która podlega uzupełnieniu/poprawie na etapie negocjacji wyłącznie na wezwanie ION,</a:t>
            </a:r>
          </a:p>
          <a:p>
            <a:pPr lvl="0">
              <a:lnSpc>
                <a:spcPct val="150000"/>
              </a:lnSpc>
              <a:spcBef>
                <a:spcPts val="600"/>
              </a:spcBef>
              <a:buFont typeface="Wingdings" panose="05000000000000000000" pitchFamily="2" charset="2"/>
              <a:buChar char="§"/>
            </a:pPr>
            <a:r>
              <a:rPr lang="pl-PL" b="1" dirty="0">
                <a:latin typeface="Arial" panose="020B0604020202020204" pitchFamily="34" charset="0"/>
                <a:cs typeface="Arial" panose="020B0604020202020204" pitchFamily="34" charset="0"/>
              </a:rPr>
              <a:t>kryteria strategiczne: </a:t>
            </a:r>
            <a:r>
              <a:rPr lang="pl-PL" dirty="0">
                <a:latin typeface="Arial" panose="020B0604020202020204" pitchFamily="34" charset="0"/>
                <a:cs typeface="Arial" panose="020B0604020202020204" pitchFamily="34" charset="0"/>
              </a:rPr>
              <a:t>punktowy system oceny w ramach obszarów A, B, C i D, które nie podlegają uzupełnieniu/poprawie.</a:t>
            </a:r>
          </a:p>
          <a:p>
            <a:pPr marL="0" lvl="0" indent="0">
              <a:lnSpc>
                <a:spcPct val="150000"/>
              </a:lnSpc>
              <a:spcBef>
                <a:spcPts val="1800"/>
              </a:spcBef>
              <a:buNone/>
            </a:pPr>
            <a:r>
              <a:rPr lang="pl-PL" dirty="0">
                <a:solidFill>
                  <a:srgbClr val="000000"/>
                </a:solidFill>
                <a:latin typeface="Arial" panose="020B0604020202020204" pitchFamily="34" charset="0"/>
                <a:cs typeface="Arial" panose="020B0604020202020204" pitchFamily="34" charset="0"/>
              </a:rPr>
              <a:t>Maksymalna możliwa do uzyskania </a:t>
            </a:r>
            <a:r>
              <a:rPr lang="pl-PL" b="1" dirty="0">
                <a:solidFill>
                  <a:srgbClr val="000000"/>
                </a:solidFill>
                <a:latin typeface="Arial" panose="020B0604020202020204" pitchFamily="34" charset="0"/>
                <a:cs typeface="Arial" panose="020B0604020202020204" pitchFamily="34" charset="0"/>
              </a:rPr>
              <a:t>liczba punktów </a:t>
            </a:r>
            <a:r>
              <a:rPr lang="pl-PL" dirty="0">
                <a:solidFill>
                  <a:srgbClr val="000000"/>
                </a:solidFill>
                <a:latin typeface="Arial" panose="020B0604020202020204" pitchFamily="34" charset="0"/>
                <a:cs typeface="Arial" panose="020B0604020202020204" pitchFamily="34" charset="0"/>
              </a:rPr>
              <a:t>w ramach kryteriów strategicznych wynosi </a:t>
            </a:r>
            <a:r>
              <a:rPr lang="pl-PL" b="1" dirty="0">
                <a:solidFill>
                  <a:srgbClr val="000000"/>
                </a:solidFill>
                <a:latin typeface="Arial" panose="020B0604020202020204" pitchFamily="34" charset="0"/>
                <a:cs typeface="Arial" panose="020B0604020202020204" pitchFamily="34" charset="0"/>
              </a:rPr>
              <a:t>126 punktów</a:t>
            </a:r>
            <a:r>
              <a:rPr lang="pl-PL" dirty="0">
                <a:solidFill>
                  <a:srgbClr val="000000"/>
                </a:solidFill>
                <a:latin typeface="Arial" panose="020B0604020202020204" pitchFamily="34" charset="0"/>
                <a:cs typeface="Arial" panose="020B0604020202020204" pitchFamily="34" charset="0"/>
              </a:rPr>
              <a:t>, w tym:</a:t>
            </a:r>
          </a:p>
          <a:p>
            <a:pPr lvl="0">
              <a:lnSpc>
                <a:spcPct val="150000"/>
              </a:lnSpc>
              <a:spcBef>
                <a:spcPts val="0"/>
              </a:spcBef>
              <a:buFont typeface="Wingdings" panose="05000000000000000000" pitchFamily="2" charset="2"/>
              <a:buChar char="§"/>
            </a:pPr>
            <a:r>
              <a:rPr lang="pl-PL" b="1" dirty="0">
                <a:solidFill>
                  <a:srgbClr val="000000"/>
                </a:solidFill>
                <a:latin typeface="Arial" panose="020B0604020202020204" pitchFamily="34" charset="0"/>
                <a:cs typeface="Arial" panose="020B0604020202020204" pitchFamily="34" charset="0"/>
              </a:rPr>
              <a:t>100</a:t>
            </a:r>
            <a:r>
              <a:rPr lang="pl-PL" dirty="0">
                <a:solidFill>
                  <a:srgbClr val="000000"/>
                </a:solidFill>
                <a:latin typeface="Arial" panose="020B0604020202020204" pitchFamily="34" charset="0"/>
                <a:cs typeface="Arial" panose="020B0604020202020204" pitchFamily="34" charset="0"/>
              </a:rPr>
              <a:t> punktów łącznie za ocenę Obszaru A i B,</a:t>
            </a:r>
          </a:p>
          <a:p>
            <a:pPr lvl="0">
              <a:lnSpc>
                <a:spcPct val="150000"/>
              </a:lnSpc>
              <a:spcBef>
                <a:spcPts val="0"/>
              </a:spcBef>
              <a:buFont typeface="Wingdings" panose="05000000000000000000" pitchFamily="2" charset="2"/>
              <a:buChar char="§"/>
            </a:pPr>
            <a:r>
              <a:rPr lang="pl-PL" b="1" dirty="0">
                <a:solidFill>
                  <a:srgbClr val="000000"/>
                </a:solidFill>
                <a:latin typeface="Arial" panose="020B0604020202020204" pitchFamily="34" charset="0"/>
                <a:cs typeface="Arial" panose="020B0604020202020204" pitchFamily="34" charset="0"/>
              </a:rPr>
              <a:t>26</a:t>
            </a:r>
            <a:r>
              <a:rPr lang="pl-PL" dirty="0">
                <a:solidFill>
                  <a:srgbClr val="000000"/>
                </a:solidFill>
                <a:latin typeface="Arial" panose="020B0604020202020204" pitchFamily="34" charset="0"/>
                <a:cs typeface="Arial" panose="020B0604020202020204" pitchFamily="34" charset="0"/>
              </a:rPr>
              <a:t> punktów łącznie za ocenę Obszaru C i D.</a:t>
            </a:r>
          </a:p>
          <a:p>
            <a:pPr marL="0" lvl="0" indent="0">
              <a:lnSpc>
                <a:spcPct val="150000"/>
              </a:lnSpc>
              <a:spcBef>
                <a:spcPts val="1800"/>
              </a:spcBef>
              <a:buNone/>
            </a:pPr>
            <a:r>
              <a:rPr lang="pl-PL" dirty="0">
                <a:latin typeface="Arial" panose="020B0604020202020204" pitchFamily="34" charset="0"/>
                <a:cs typeface="Arial" panose="020B0604020202020204" pitchFamily="34" charset="0"/>
              </a:rPr>
              <a:t>Ocenę pozytywną/zakwalifikowanie do negocjacji mogą uzyskać wyłącznie wnioski </a:t>
            </a:r>
          </a:p>
          <a:p>
            <a:pPr marL="0" lvl="0" indent="0">
              <a:lnSpc>
                <a:spcPct val="150000"/>
              </a:lnSpc>
              <a:spcBef>
                <a:spcPts val="0"/>
              </a:spcBef>
              <a:buNone/>
            </a:pPr>
            <a:r>
              <a:rPr lang="pl-PL" dirty="0">
                <a:latin typeface="Arial" panose="020B0604020202020204" pitchFamily="34" charset="0"/>
                <a:cs typeface="Arial" panose="020B0604020202020204" pitchFamily="34" charset="0"/>
              </a:rPr>
              <a:t>o dofinansowanie projektu, które otrzymały minimum 50 punktów z oceny spełnienia kryteriów strategicznych z Obszaru A i B.</a:t>
            </a:r>
            <a:endParaRPr lang="pl-PL" dirty="0">
              <a:solidFill>
                <a:srgbClr val="000000"/>
              </a:solidFill>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6BC9C7D7-B570-4F13-97B8-A370B948BC7C}"/>
              </a:ext>
            </a:extLst>
          </p:cNvPr>
          <p:cNvSpPr>
            <a:spLocks noGrp="1"/>
          </p:cNvSpPr>
          <p:nvPr>
            <p:ph type="sldNum" sz="quarter" idx="10"/>
          </p:nvPr>
        </p:nvSpPr>
        <p:spPr>
          <a:xfrm>
            <a:off x="8585200" y="7199837"/>
            <a:ext cx="1080000" cy="180000"/>
          </a:xfrm>
        </p:spPr>
        <p:txBody>
          <a:bodyPr/>
          <a:lstStyle/>
          <a:p>
            <a:fld id="{EB4015AA-59F6-416B-87A6-8E3D940284E2}" type="slidenum">
              <a:rPr lang="pl-PL" smtClean="0"/>
              <a:pPr/>
              <a:t>13</a:t>
            </a:fld>
            <a:endParaRPr lang="pl-PL" dirty="0"/>
          </a:p>
        </p:txBody>
      </p:sp>
    </p:spTree>
    <p:extLst>
      <p:ext uri="{BB962C8B-B14F-4D97-AF65-F5344CB8AC3E}">
        <p14:creationId xmlns:p14="http://schemas.microsoft.com/office/powerpoint/2010/main" val="918287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6E52E4-F6F8-420D-AAD9-E7D1113D9460}"/>
              </a:ext>
            </a:extLst>
          </p:cNvPr>
          <p:cNvSpPr>
            <a:spLocks noGrp="1"/>
          </p:cNvSpPr>
          <p:nvPr>
            <p:ph type="title"/>
          </p:nvPr>
        </p:nvSpPr>
        <p:spPr>
          <a:xfrm>
            <a:off x="1025525" y="359839"/>
            <a:ext cx="8640381" cy="755704"/>
          </a:xfrm>
        </p:spPr>
        <p:txBody>
          <a:bodyPr/>
          <a:lstStyle/>
          <a:p>
            <a:r>
              <a:rPr lang="pl-PL" dirty="0">
                <a:solidFill>
                  <a:schemeClr val="accent2">
                    <a:lumMod val="25000"/>
                  </a:schemeClr>
                </a:solidFill>
                <a:latin typeface="Arial" panose="020B0604020202020204" pitchFamily="34" charset="0"/>
                <a:cs typeface="Arial" panose="020B0604020202020204" pitchFamily="34" charset="0"/>
              </a:rPr>
              <a:t>Etap oceny merytorycznej (2 z 2)</a:t>
            </a:r>
          </a:p>
        </p:txBody>
      </p:sp>
      <p:sp>
        <p:nvSpPr>
          <p:cNvPr id="3" name="Symbol zastępczy zawartości 2">
            <a:extLst>
              <a:ext uri="{FF2B5EF4-FFF2-40B4-BE49-F238E27FC236}">
                <a16:creationId xmlns:a16="http://schemas.microsoft.com/office/drawing/2014/main" id="{6AA65418-96E7-4FD6-A50B-C46382047B57}"/>
              </a:ext>
            </a:extLst>
          </p:cNvPr>
          <p:cNvSpPr>
            <a:spLocks noGrp="1"/>
          </p:cNvSpPr>
          <p:nvPr>
            <p:ph idx="1"/>
          </p:nvPr>
        </p:nvSpPr>
        <p:spPr>
          <a:xfrm>
            <a:off x="1024818" y="1115543"/>
            <a:ext cx="8857592" cy="6081898"/>
          </a:xfrm>
        </p:spPr>
        <p:txBody>
          <a:bodyPr>
            <a:noAutofit/>
          </a:bodyPr>
          <a:lstStyle/>
          <a:p>
            <a:pPr marL="0" indent="0">
              <a:lnSpc>
                <a:spcPct val="150000"/>
              </a:lnSpc>
              <a:spcBef>
                <a:spcPts val="0"/>
              </a:spcBef>
              <a:spcAft>
                <a:spcPts val="600"/>
              </a:spcAft>
              <a:buNone/>
            </a:pPr>
            <a:r>
              <a:rPr lang="pl-PL" sz="2000" dirty="0">
                <a:latin typeface="Arial" panose="020B0604020202020204" pitchFamily="34" charset="0"/>
                <a:cs typeface="Arial" panose="020B0604020202020204" pitchFamily="34" charset="0"/>
              </a:rPr>
              <a:t>Zakończenie oceny:</a:t>
            </a:r>
          </a:p>
          <a:p>
            <a:pPr marL="342900" indent="-342900">
              <a:lnSpc>
                <a:spcPct val="150000"/>
              </a:lnSpc>
              <a:spcBef>
                <a:spcPts val="0"/>
              </a:spcBef>
              <a:buFont typeface="+mj-lt"/>
              <a:buAutoNum type="arabicPeriod"/>
            </a:pPr>
            <a:r>
              <a:rPr lang="pl-PL" b="1" dirty="0">
                <a:latin typeface="Arial" panose="020B0604020202020204" pitchFamily="34" charset="0"/>
                <a:cs typeface="Arial" panose="020B0604020202020204" pitchFamily="34" charset="0"/>
              </a:rPr>
              <a:t>Pozytywna ocena merytoryczna: </a:t>
            </a:r>
            <a:r>
              <a:rPr lang="pl-PL" dirty="0">
                <a:latin typeface="Arial" panose="020B0604020202020204" pitchFamily="34" charset="0"/>
                <a:cs typeface="Arial" panose="020B0604020202020204" pitchFamily="34" charset="0"/>
              </a:rPr>
              <a:t>projekt spełnia wszystkie kryteria wykonalności  i zgodności z zasadami horyzontalnymi oraz osiągnął minimum punktowe (kwalifikacja do etapu negocjacji oczekując na jego zakończenie).</a:t>
            </a:r>
          </a:p>
          <a:p>
            <a:pPr marL="342900" indent="-342900">
              <a:lnSpc>
                <a:spcPct val="150000"/>
              </a:lnSpc>
              <a:spcBef>
                <a:spcPts val="600"/>
              </a:spcBef>
              <a:buFont typeface="+mj-lt"/>
              <a:buAutoNum type="arabicPeriod"/>
            </a:pPr>
            <a:r>
              <a:rPr lang="pl-PL" b="1" dirty="0">
                <a:latin typeface="Arial" panose="020B0604020202020204" pitchFamily="34" charset="0"/>
                <a:cs typeface="Arial" panose="020B0604020202020204" pitchFamily="34" charset="0"/>
              </a:rPr>
              <a:t>Negocjacje: </a:t>
            </a:r>
          </a:p>
          <a:p>
            <a:pPr marL="342900" indent="-342900">
              <a:lnSpc>
                <a:spcPct val="150000"/>
              </a:lnSpc>
              <a:spcBef>
                <a:spcPts val="0"/>
              </a:spcBef>
              <a:buFont typeface="+mj-lt"/>
              <a:buAutoNum type="alphaLcPeriod"/>
            </a:pPr>
            <a:r>
              <a:rPr lang="pl-PL" dirty="0">
                <a:latin typeface="Arial" panose="020B0604020202020204" pitchFamily="34" charset="0"/>
                <a:cs typeface="Arial" panose="020B0604020202020204" pitchFamily="34" charset="0"/>
              </a:rPr>
              <a:t>projekt skierowany </a:t>
            </a:r>
            <a:r>
              <a:rPr lang="pl-PL">
                <a:latin typeface="Arial" panose="020B0604020202020204" pitchFamily="34" charset="0"/>
                <a:cs typeface="Arial" panose="020B0604020202020204" pitchFamily="34" charset="0"/>
              </a:rPr>
              <a:t>do uzupełnienia/poprawy </a:t>
            </a:r>
            <a:r>
              <a:rPr lang="pl-PL" dirty="0">
                <a:latin typeface="Arial" panose="020B0604020202020204" pitchFamily="34" charset="0"/>
                <a:cs typeface="Arial" panose="020B0604020202020204" pitchFamily="34" charset="0"/>
              </a:rPr>
              <a:t>w ramach kryteriów wykonalności i/lub zgodności z zasadami horyzontalnymi oraz osiągnął minimum punktowe (w ramach wysokości alokacji na dany nabór);</a:t>
            </a:r>
          </a:p>
          <a:p>
            <a:pPr marL="342900" indent="-342900">
              <a:lnSpc>
                <a:spcPct val="150000"/>
              </a:lnSpc>
              <a:spcBef>
                <a:spcPts val="0"/>
              </a:spcBef>
              <a:buFont typeface="+mj-lt"/>
              <a:buAutoNum type="alphaLcPeriod" startAt="2"/>
            </a:pPr>
            <a:r>
              <a:rPr lang="pl-PL" dirty="0">
                <a:latin typeface="Arial" panose="020B0604020202020204" pitchFamily="34" charset="0"/>
                <a:cs typeface="Arial" panose="020B0604020202020204" pitchFamily="34" charset="0"/>
              </a:rPr>
              <a:t>projekt oczekuje na możliwość skierowania do negocjacji do czasu rozstrzygnięcia postępowania.</a:t>
            </a:r>
          </a:p>
          <a:p>
            <a:pPr marL="342900" indent="-342900">
              <a:lnSpc>
                <a:spcPct val="150000"/>
              </a:lnSpc>
              <a:spcBef>
                <a:spcPts val="600"/>
              </a:spcBef>
              <a:buFont typeface="+mj-lt"/>
              <a:buAutoNum type="arabicPeriod" startAt="3"/>
            </a:pPr>
            <a:r>
              <a:rPr lang="pl-PL" b="1" dirty="0">
                <a:latin typeface="Arial" panose="020B0604020202020204" pitchFamily="34" charset="0"/>
                <a:cs typeface="Arial" panose="020B0604020202020204" pitchFamily="34" charset="0"/>
              </a:rPr>
              <a:t>Negatywna ocena merytoryczna: </a:t>
            </a:r>
            <a:r>
              <a:rPr lang="pl-PL" dirty="0">
                <a:latin typeface="Arial" panose="020B0604020202020204" pitchFamily="34" charset="0"/>
                <a:cs typeface="Arial" panose="020B0604020202020204" pitchFamily="34" charset="0"/>
              </a:rPr>
              <a:t>projekt nie spełnia któregokolwiek z kryteriów wykonalności i/lub zgodności z zasadami horyzontalnymi i/lub nie osiągnął wymaganego minimum punktowego.</a:t>
            </a:r>
          </a:p>
          <a:p>
            <a:pPr marL="0" indent="0">
              <a:lnSpc>
                <a:spcPct val="150000"/>
              </a:lnSpc>
              <a:spcBef>
                <a:spcPts val="1200"/>
              </a:spcBef>
              <a:buNone/>
            </a:pPr>
            <a:r>
              <a:rPr lang="pl-PL" dirty="0">
                <a:latin typeface="Arial" panose="020B0604020202020204" pitchFamily="34" charset="0"/>
                <a:cs typeface="Arial" panose="020B0604020202020204" pitchFamily="34" charset="0"/>
              </a:rPr>
              <a:t>(szczegółowy opis w </a:t>
            </a:r>
            <a:r>
              <a:rPr lang="pl-PL" b="1" dirty="0">
                <a:latin typeface="Arial" panose="020B0604020202020204" pitchFamily="34" charset="0"/>
                <a:cs typeface="Arial" panose="020B0604020202020204" pitchFamily="34" charset="0"/>
              </a:rPr>
              <a:t>pkt. 5.3 Regulaminu wyboru projektów</a:t>
            </a:r>
            <a:r>
              <a:rPr lang="pl-PL" dirty="0">
                <a:latin typeface="Arial" panose="020B0604020202020204" pitchFamily="34" charset="0"/>
                <a:cs typeface="Arial" panose="020B0604020202020204" pitchFamily="34" charset="0"/>
              </a:rPr>
              <a:t>)</a:t>
            </a:r>
          </a:p>
        </p:txBody>
      </p:sp>
      <p:sp>
        <p:nvSpPr>
          <p:cNvPr id="4" name="Symbol zastępczy numeru slajdu 3">
            <a:extLst>
              <a:ext uri="{FF2B5EF4-FFF2-40B4-BE49-F238E27FC236}">
                <a16:creationId xmlns:a16="http://schemas.microsoft.com/office/drawing/2014/main" id="{7CF5DB42-7BBB-4550-822E-21F0892194D9}"/>
              </a:ext>
            </a:extLst>
          </p:cNvPr>
          <p:cNvSpPr>
            <a:spLocks noGrp="1"/>
          </p:cNvSpPr>
          <p:nvPr>
            <p:ph type="sldNum" sz="quarter" idx="10"/>
          </p:nvPr>
        </p:nvSpPr>
        <p:spPr>
          <a:xfrm>
            <a:off x="8585199" y="7197441"/>
            <a:ext cx="1080000" cy="180000"/>
          </a:xfrm>
        </p:spPr>
        <p:txBody>
          <a:bodyPr/>
          <a:lstStyle/>
          <a:p>
            <a:fld id="{EB4015AA-59F6-416B-87A6-8E3D940284E2}" type="slidenum">
              <a:rPr lang="pl-PL" smtClean="0"/>
              <a:pPr/>
              <a:t>14</a:t>
            </a:fld>
            <a:endParaRPr lang="pl-PL" dirty="0"/>
          </a:p>
        </p:txBody>
      </p:sp>
    </p:spTree>
    <p:extLst>
      <p:ext uri="{BB962C8B-B14F-4D97-AF65-F5344CB8AC3E}">
        <p14:creationId xmlns:p14="http://schemas.microsoft.com/office/powerpoint/2010/main" val="3518433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AD6F63F-EE02-45C5-B207-649331938F0F}"/>
              </a:ext>
            </a:extLst>
          </p:cNvPr>
          <p:cNvSpPr>
            <a:spLocks noGrp="1"/>
          </p:cNvSpPr>
          <p:nvPr>
            <p:ph type="title"/>
          </p:nvPr>
        </p:nvSpPr>
        <p:spPr>
          <a:xfrm>
            <a:off x="1024761" y="359838"/>
            <a:ext cx="8641146" cy="684055"/>
          </a:xfrm>
        </p:spPr>
        <p:txBody>
          <a:bodyPr>
            <a:normAutofit/>
          </a:bodyPr>
          <a:lstStyle/>
          <a:p>
            <a:r>
              <a:rPr lang="pl-PL" dirty="0">
                <a:latin typeface="Arial" panose="020B0604020202020204" pitchFamily="34" charset="0"/>
                <a:cs typeface="Arial" panose="020B0604020202020204" pitchFamily="34" charset="0"/>
              </a:rPr>
              <a:t>Etap negocjacji</a:t>
            </a:r>
          </a:p>
        </p:txBody>
      </p:sp>
      <p:sp>
        <p:nvSpPr>
          <p:cNvPr id="3" name="Symbol zastępczy zawartości 2">
            <a:extLst>
              <a:ext uri="{FF2B5EF4-FFF2-40B4-BE49-F238E27FC236}">
                <a16:creationId xmlns:a16="http://schemas.microsoft.com/office/drawing/2014/main" id="{EE623F68-CA7F-4607-9085-760123C3C5B0}"/>
              </a:ext>
            </a:extLst>
          </p:cNvPr>
          <p:cNvSpPr>
            <a:spLocks noGrp="1"/>
          </p:cNvSpPr>
          <p:nvPr>
            <p:ph idx="1"/>
          </p:nvPr>
        </p:nvSpPr>
        <p:spPr>
          <a:xfrm>
            <a:off x="1024761" y="1043892"/>
            <a:ext cx="8640439" cy="6264337"/>
          </a:xfrm>
        </p:spPr>
        <p:txBody>
          <a:bodyPr>
            <a:noAutofit/>
          </a:bodyPr>
          <a:lstStyle/>
          <a:p>
            <a:pPr marL="0" indent="0">
              <a:lnSpc>
                <a:spcPct val="150000"/>
              </a:lnSpc>
              <a:spcBef>
                <a:spcPts val="0"/>
              </a:spcBef>
              <a:buNone/>
            </a:pPr>
            <a:r>
              <a:rPr lang="pl-PL" sz="2000" b="1" dirty="0">
                <a:latin typeface="Arial" panose="020B0604020202020204" pitchFamily="34" charset="0"/>
                <a:cs typeface="Arial" panose="020B0604020202020204" pitchFamily="34" charset="0"/>
              </a:rPr>
              <a:t>Negocjacje</a:t>
            </a:r>
            <a:r>
              <a:rPr lang="pl-PL" sz="2000" dirty="0">
                <a:latin typeface="Arial" panose="020B0604020202020204" pitchFamily="34" charset="0"/>
                <a:cs typeface="Arial" panose="020B0604020202020204" pitchFamily="34" charset="0"/>
              </a:rPr>
              <a:t> obejmują kwestie wskazane w karcie oceny projektu w zakresie kryteriów wykonalności i/lub zgodności z zasadami horyzontalnymi. </a:t>
            </a:r>
          </a:p>
          <a:p>
            <a:pPr marL="0" indent="0">
              <a:lnSpc>
                <a:spcPct val="150000"/>
              </a:lnSpc>
              <a:spcBef>
                <a:spcPts val="0"/>
              </a:spcBef>
              <a:buNone/>
            </a:pPr>
            <a:r>
              <a:rPr lang="pl-PL" sz="2000" dirty="0">
                <a:latin typeface="Arial" panose="020B0604020202020204" pitchFamily="34" charset="0"/>
                <a:cs typeface="Arial" panose="020B0604020202020204" pitchFamily="34" charset="0"/>
              </a:rPr>
              <a:t>Warunki negocjacyjne mogą objąć dodatkowe ustalenia podjęte już w toku negocjacji.</a:t>
            </a:r>
          </a:p>
          <a:p>
            <a:pPr marL="0" indent="0">
              <a:lnSpc>
                <a:spcPct val="150000"/>
              </a:lnSpc>
              <a:spcBef>
                <a:spcPts val="1200"/>
              </a:spcBef>
              <a:buNone/>
            </a:pPr>
            <a:r>
              <a:rPr lang="pl-PL" sz="2000" dirty="0">
                <a:latin typeface="Arial" panose="020B0604020202020204" pitchFamily="34" charset="0"/>
                <a:cs typeface="Arial" panose="020B0604020202020204" pitchFamily="34" charset="0"/>
              </a:rPr>
              <a:t>Wszelkich </a:t>
            </a:r>
            <a:r>
              <a:rPr lang="pl-PL" sz="2000" b="1" dirty="0">
                <a:latin typeface="Arial" panose="020B0604020202020204" pitchFamily="34" charset="0"/>
                <a:cs typeface="Arial" panose="020B0604020202020204" pitchFamily="34" charset="0"/>
              </a:rPr>
              <a:t>uzupełnień/popraw </a:t>
            </a:r>
            <a:r>
              <a:rPr lang="pl-PL" sz="2000" dirty="0">
                <a:latin typeface="Arial" panose="020B0604020202020204" pitchFamily="34" charset="0"/>
                <a:cs typeface="Arial" panose="020B0604020202020204" pitchFamily="34" charset="0"/>
              </a:rPr>
              <a:t>dokonuje się we wniosku w wyznaczonym terminie w SOWA EFS (przesłanie poprawionego wniosku). </a:t>
            </a:r>
          </a:p>
          <a:p>
            <a:pPr marL="0" indent="0">
              <a:lnSpc>
                <a:spcPct val="150000"/>
              </a:lnSpc>
              <a:spcBef>
                <a:spcPts val="1200"/>
              </a:spcBef>
              <a:buNone/>
            </a:pPr>
            <a:r>
              <a:rPr lang="pl-PL" sz="2000" dirty="0">
                <a:latin typeface="Arial" panose="020B0604020202020204" pitchFamily="34" charset="0"/>
                <a:cs typeface="Arial" panose="020B0604020202020204" pitchFamily="34" charset="0"/>
              </a:rPr>
              <a:t>Zakończenie negocjacji:</a:t>
            </a:r>
          </a:p>
          <a:p>
            <a:pPr>
              <a:lnSpc>
                <a:spcPct val="150000"/>
              </a:lnSpc>
              <a:spcBef>
                <a:spcPts val="0"/>
              </a:spcBef>
              <a:buFont typeface="Wingdings" panose="05000000000000000000" pitchFamily="2" charset="2"/>
              <a:buChar char="§"/>
            </a:pPr>
            <a:r>
              <a:rPr lang="pl-PL" sz="2000" b="1" dirty="0">
                <a:latin typeface="Arial" panose="020B0604020202020204" pitchFamily="34" charset="0"/>
                <a:cs typeface="Arial" panose="020B0604020202020204" pitchFamily="34" charset="0"/>
              </a:rPr>
              <a:t>Pozytywny wynik negocjacji: </a:t>
            </a:r>
            <a:r>
              <a:rPr lang="pl-PL" sz="2000" dirty="0">
                <a:latin typeface="Arial" panose="020B0604020202020204" pitchFamily="34" charset="0"/>
                <a:cs typeface="Arial" panose="020B0604020202020204" pitchFamily="34" charset="0"/>
              </a:rPr>
              <a:t>pozytywna ocena projektu wraz </a:t>
            </a:r>
            <a:br>
              <a:rPr lang="pl-PL" sz="2000" dirty="0">
                <a:latin typeface="Arial" panose="020B0604020202020204" pitchFamily="34" charset="0"/>
                <a:cs typeface="Arial" panose="020B0604020202020204" pitchFamily="34" charset="0"/>
              </a:rPr>
            </a:br>
            <a:r>
              <a:rPr lang="pl-PL" sz="2000" dirty="0">
                <a:latin typeface="Arial" panose="020B0604020202020204" pitchFamily="34" charset="0"/>
                <a:cs typeface="Arial" panose="020B0604020202020204" pitchFamily="34" charset="0"/>
              </a:rPr>
              <a:t>z liczbą punktów uzyskanych w ramach oceny kryteriów strategicznych (etap oceny merytorycznej).</a:t>
            </a:r>
          </a:p>
          <a:p>
            <a:pPr>
              <a:lnSpc>
                <a:spcPct val="150000"/>
              </a:lnSpc>
              <a:spcBef>
                <a:spcPts val="0"/>
              </a:spcBef>
              <a:buFont typeface="Wingdings" panose="05000000000000000000" pitchFamily="2" charset="2"/>
              <a:buChar char="§"/>
            </a:pPr>
            <a:r>
              <a:rPr lang="pl-PL" sz="2000" b="1" dirty="0">
                <a:latin typeface="Arial" panose="020B0604020202020204" pitchFamily="34" charset="0"/>
                <a:cs typeface="Arial" panose="020B0604020202020204" pitchFamily="34" charset="0"/>
              </a:rPr>
              <a:t>Negatywny wynik negocjacji: </a:t>
            </a:r>
            <a:r>
              <a:rPr lang="pl-PL" sz="2000" dirty="0">
                <a:latin typeface="Arial" panose="020B0604020202020204" pitchFamily="34" charset="0"/>
                <a:cs typeface="Arial" panose="020B0604020202020204" pitchFamily="34" charset="0"/>
              </a:rPr>
              <a:t>negatywna ocena z powodu niespełnienia warunków postawionych przez oceniających.</a:t>
            </a:r>
          </a:p>
          <a:p>
            <a:pPr marL="0" indent="0">
              <a:lnSpc>
                <a:spcPct val="150000"/>
              </a:lnSpc>
              <a:spcBef>
                <a:spcPts val="600"/>
              </a:spcBef>
              <a:buNone/>
            </a:pPr>
            <a:r>
              <a:rPr lang="pl-PL" sz="2000" dirty="0">
                <a:latin typeface="Arial" panose="020B0604020202020204" pitchFamily="34" charset="0"/>
                <a:cs typeface="Arial" panose="020B0604020202020204" pitchFamily="34" charset="0"/>
              </a:rPr>
              <a:t>(szczegółowy opis w </a:t>
            </a:r>
            <a:r>
              <a:rPr lang="pl-PL" sz="2000" b="1" dirty="0">
                <a:latin typeface="Arial" panose="020B0604020202020204" pitchFamily="34" charset="0"/>
                <a:cs typeface="Arial" panose="020B0604020202020204" pitchFamily="34" charset="0"/>
              </a:rPr>
              <a:t>pkt. 5.4 Regulaminu wyboru projektów</a:t>
            </a:r>
            <a:r>
              <a:rPr lang="pl-PL" sz="2000" dirty="0">
                <a:latin typeface="Arial" panose="020B0604020202020204" pitchFamily="34" charset="0"/>
                <a:cs typeface="Arial" panose="020B0604020202020204" pitchFamily="34" charset="0"/>
              </a:rPr>
              <a:t>)</a:t>
            </a:r>
          </a:p>
        </p:txBody>
      </p:sp>
      <p:sp>
        <p:nvSpPr>
          <p:cNvPr id="4" name="Symbol zastępczy numeru slajdu 3">
            <a:extLst>
              <a:ext uri="{FF2B5EF4-FFF2-40B4-BE49-F238E27FC236}">
                <a16:creationId xmlns:a16="http://schemas.microsoft.com/office/drawing/2014/main" id="{95B1D86A-9734-4034-A770-2E6DC6EFEFB8}"/>
              </a:ext>
            </a:extLst>
          </p:cNvPr>
          <p:cNvSpPr>
            <a:spLocks noGrp="1"/>
          </p:cNvSpPr>
          <p:nvPr>
            <p:ph type="sldNum" sz="quarter" idx="10"/>
          </p:nvPr>
        </p:nvSpPr>
        <p:spPr>
          <a:xfrm>
            <a:off x="8585200" y="7197442"/>
            <a:ext cx="1080000" cy="180000"/>
          </a:xfrm>
        </p:spPr>
        <p:txBody>
          <a:bodyPr/>
          <a:lstStyle/>
          <a:p>
            <a:fld id="{EB4015AA-59F6-416B-87A6-8E3D940284E2}" type="slidenum">
              <a:rPr lang="pl-PL" smtClean="0"/>
              <a:pPr/>
              <a:t>15</a:t>
            </a:fld>
            <a:endParaRPr lang="pl-PL" dirty="0"/>
          </a:p>
        </p:txBody>
      </p:sp>
    </p:spTree>
    <p:extLst>
      <p:ext uri="{BB962C8B-B14F-4D97-AF65-F5344CB8AC3E}">
        <p14:creationId xmlns:p14="http://schemas.microsoft.com/office/powerpoint/2010/main" val="523381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04FA34-E77B-4B17-BEC2-241813BED905}"/>
              </a:ext>
            </a:extLst>
          </p:cNvPr>
          <p:cNvSpPr>
            <a:spLocks noGrp="1"/>
          </p:cNvSpPr>
          <p:nvPr>
            <p:ph type="title"/>
          </p:nvPr>
        </p:nvSpPr>
        <p:spPr>
          <a:xfrm>
            <a:off x="1025714" y="359838"/>
            <a:ext cx="8640192" cy="627714"/>
          </a:xfrm>
        </p:spPr>
        <p:txBody>
          <a:bodyPr>
            <a:noAutofit/>
          </a:bodyPr>
          <a:lstStyle/>
          <a:p>
            <a:r>
              <a:rPr lang="pl-PL" dirty="0">
                <a:latin typeface="Arial" panose="020B0604020202020204" pitchFamily="34" charset="0"/>
                <a:cs typeface="Arial" panose="020B0604020202020204" pitchFamily="34" charset="0"/>
              </a:rPr>
              <a:t>Zatwierdzanie wyników oceny</a:t>
            </a:r>
          </a:p>
        </p:txBody>
      </p:sp>
      <p:sp>
        <p:nvSpPr>
          <p:cNvPr id="3" name="Symbol zastępczy zawartości 2">
            <a:extLst>
              <a:ext uri="{FF2B5EF4-FFF2-40B4-BE49-F238E27FC236}">
                <a16:creationId xmlns:a16="http://schemas.microsoft.com/office/drawing/2014/main" id="{86527F4B-446C-45E1-8B72-3C56A405E3CA}"/>
              </a:ext>
            </a:extLst>
          </p:cNvPr>
          <p:cNvSpPr>
            <a:spLocks noGrp="1"/>
          </p:cNvSpPr>
          <p:nvPr>
            <p:ph idx="1"/>
          </p:nvPr>
        </p:nvSpPr>
        <p:spPr>
          <a:xfrm>
            <a:off x="1025009" y="1115541"/>
            <a:ext cx="8640192" cy="6084296"/>
          </a:xfrm>
        </p:spPr>
        <p:txBody>
          <a:bodyPr>
            <a:noAutofit/>
          </a:bodyPr>
          <a:lstStyle/>
          <a:p>
            <a:pPr marL="0" indent="0">
              <a:lnSpc>
                <a:spcPct val="150000"/>
              </a:lnSpc>
              <a:spcBef>
                <a:spcPts val="0"/>
              </a:spcBef>
              <a:buNone/>
            </a:pPr>
            <a:r>
              <a:rPr lang="pl-PL" sz="2000" b="1" dirty="0">
                <a:latin typeface="Arial" panose="020B0604020202020204" pitchFamily="34" charset="0"/>
                <a:cs typeface="Arial" panose="020B0604020202020204" pitchFamily="34" charset="0"/>
              </a:rPr>
              <a:t>Planowany termin zakończenia postępowania w ramach naboru numer FEPM.05.04-IZ.00-001/24: </a:t>
            </a:r>
            <a:r>
              <a:rPr lang="pl-PL" sz="2000" dirty="0">
                <a:latin typeface="Arial" panose="020B0604020202020204" pitchFamily="34" charset="0"/>
                <a:cs typeface="Arial" panose="020B0604020202020204" pitchFamily="34" charset="0"/>
              </a:rPr>
              <a:t>sierpień 2025 r.</a:t>
            </a:r>
          </a:p>
          <a:p>
            <a:pPr marL="0" indent="0">
              <a:lnSpc>
                <a:spcPct val="150000"/>
              </a:lnSpc>
              <a:spcBef>
                <a:spcPts val="1800"/>
              </a:spcBef>
              <a:buNone/>
            </a:pPr>
            <a:r>
              <a:rPr lang="pl-PL" sz="2000" b="1" dirty="0">
                <a:latin typeface="Arial" panose="020B0604020202020204" pitchFamily="34" charset="0"/>
                <a:cs typeface="Arial" panose="020B0604020202020204" pitchFamily="34" charset="0"/>
              </a:rPr>
              <a:t>Zatwierdzenie wyników oceny projektów: </a:t>
            </a:r>
            <a:r>
              <a:rPr lang="pl-PL" sz="2000" dirty="0">
                <a:latin typeface="Arial" panose="020B0604020202020204" pitchFamily="34" charset="0"/>
                <a:cs typeface="Arial" panose="020B0604020202020204" pitchFamily="34" charset="0"/>
              </a:rPr>
              <a:t>rozstrzygnięcie naboru przez Zarząd Województwa Pomorskiego po zakończeniu ostatniego etapu oceny.</a:t>
            </a:r>
          </a:p>
          <a:p>
            <a:pPr marL="0" indent="0">
              <a:lnSpc>
                <a:spcPct val="150000"/>
              </a:lnSpc>
              <a:spcBef>
                <a:spcPts val="1800"/>
              </a:spcBef>
              <a:buNone/>
            </a:pPr>
            <a:r>
              <a:rPr lang="pl-PL" sz="2000" b="1" dirty="0">
                <a:latin typeface="Arial" panose="020B0604020202020204" pitchFamily="34" charset="0"/>
                <a:cs typeface="Arial" panose="020B0604020202020204" pitchFamily="34" charset="0"/>
              </a:rPr>
              <a:t>Lista z zatwierdzonymi wynikami oceny projektów: </a:t>
            </a:r>
            <a:r>
              <a:rPr lang="pl-PL" sz="2000" dirty="0">
                <a:latin typeface="Arial" panose="020B0604020202020204" pitchFamily="34" charset="0"/>
                <a:cs typeface="Arial" panose="020B0604020202020204" pitchFamily="34" charset="0"/>
              </a:rPr>
              <a:t>publikacja na stronie </a:t>
            </a:r>
            <a:r>
              <a:rPr lang="pl-PL" sz="2000" dirty="0">
                <a:latin typeface="Arial" panose="020B0604020202020204" pitchFamily="34" charset="0"/>
                <a:cs typeface="Arial" panose="020B0604020202020204" pitchFamily="34" charset="0"/>
                <a:hlinkClick r:id="rId3"/>
              </a:rPr>
              <a:t>https://funduszeuepomorskie.pl/nabory/6581-54-kobiety-na-rynku-pracy-fepm0504-iz00-00124</a:t>
            </a:r>
            <a:r>
              <a:rPr lang="pl-PL" sz="2000" dirty="0">
                <a:latin typeface="Arial" panose="020B0604020202020204" pitchFamily="34" charset="0"/>
                <a:cs typeface="Arial" panose="020B0604020202020204" pitchFamily="34" charset="0"/>
              </a:rPr>
              <a:t> oraz na </a:t>
            </a:r>
            <a:r>
              <a:rPr lang="pl-PL" sz="2000" dirty="0">
                <a:solidFill>
                  <a:srgbClr val="0070C0"/>
                </a:solidFill>
                <a:latin typeface="Arial" panose="020B0604020202020204" pitchFamily="34" charset="0"/>
                <a:cs typeface="Arial" panose="020B0604020202020204" pitchFamily="34" charset="0"/>
              </a:rPr>
              <a:t>Portalu Funduszy Europejskich</a:t>
            </a:r>
            <a:r>
              <a:rPr lang="pl-PL" sz="2000" dirty="0">
                <a:latin typeface="Arial" panose="020B0604020202020204" pitchFamily="34" charset="0"/>
                <a:cs typeface="Arial" panose="020B0604020202020204" pitchFamily="34" charset="0"/>
              </a:rPr>
              <a:t>.</a:t>
            </a:r>
          </a:p>
          <a:p>
            <a:pPr marL="0" indent="0">
              <a:lnSpc>
                <a:spcPct val="150000"/>
              </a:lnSpc>
              <a:spcBef>
                <a:spcPts val="1200"/>
              </a:spcBef>
              <a:buNone/>
            </a:pPr>
            <a:r>
              <a:rPr lang="pl-PL" sz="2000" dirty="0">
                <a:latin typeface="Arial" panose="020B0604020202020204" pitchFamily="34" charset="0"/>
                <a:cs typeface="Arial" panose="020B0604020202020204" pitchFamily="34" charset="0"/>
              </a:rPr>
              <a:t>Lista zawiera informacje o projektach wybranych do dofinansowania oraz o projektach ocenionych negatywnie.</a:t>
            </a:r>
          </a:p>
          <a:p>
            <a:pPr marL="0" indent="0">
              <a:lnSpc>
                <a:spcPct val="150000"/>
              </a:lnSpc>
              <a:spcBef>
                <a:spcPts val="2400"/>
              </a:spcBef>
              <a:buNone/>
            </a:pPr>
            <a:r>
              <a:rPr lang="pl-PL" sz="2000" dirty="0">
                <a:latin typeface="Arial" panose="020B0604020202020204" pitchFamily="34" charset="0"/>
                <a:cs typeface="Arial" panose="020B0604020202020204" pitchFamily="34" charset="0"/>
              </a:rPr>
              <a:t>(szczegółowy opis w </a:t>
            </a:r>
            <a:r>
              <a:rPr lang="pl-PL" sz="2000" b="1" dirty="0">
                <a:latin typeface="Arial" panose="020B0604020202020204" pitchFamily="34" charset="0"/>
                <a:cs typeface="Arial" panose="020B0604020202020204" pitchFamily="34" charset="0"/>
              </a:rPr>
              <a:t>pkt. 5.6 Regulaminu wyboru projektów</a:t>
            </a:r>
            <a:r>
              <a:rPr lang="pl-PL" sz="2000" dirty="0">
                <a:latin typeface="Arial" panose="020B0604020202020204" pitchFamily="34" charset="0"/>
                <a:cs typeface="Arial" panose="020B0604020202020204" pitchFamily="34" charset="0"/>
              </a:rPr>
              <a:t>)</a:t>
            </a:r>
          </a:p>
        </p:txBody>
      </p:sp>
      <p:sp>
        <p:nvSpPr>
          <p:cNvPr id="4" name="Symbol zastępczy numeru slajdu 3">
            <a:extLst>
              <a:ext uri="{FF2B5EF4-FFF2-40B4-BE49-F238E27FC236}">
                <a16:creationId xmlns:a16="http://schemas.microsoft.com/office/drawing/2014/main" id="{40D53BEE-4D98-4B97-A22C-F33CBE16216D}"/>
              </a:ext>
            </a:extLst>
          </p:cNvPr>
          <p:cNvSpPr>
            <a:spLocks noGrp="1"/>
          </p:cNvSpPr>
          <p:nvPr>
            <p:ph type="sldNum" sz="quarter" idx="10"/>
          </p:nvPr>
        </p:nvSpPr>
        <p:spPr>
          <a:xfrm>
            <a:off x="8585201" y="7199837"/>
            <a:ext cx="1080000" cy="180000"/>
          </a:xfrm>
        </p:spPr>
        <p:txBody>
          <a:bodyPr/>
          <a:lstStyle/>
          <a:p>
            <a:fld id="{EB4015AA-59F6-416B-87A6-8E3D940284E2}" type="slidenum">
              <a:rPr lang="pl-PL" smtClean="0"/>
              <a:pPr/>
              <a:t>16</a:t>
            </a:fld>
            <a:endParaRPr lang="pl-PL" dirty="0"/>
          </a:p>
        </p:txBody>
      </p:sp>
    </p:spTree>
    <p:extLst>
      <p:ext uri="{BB962C8B-B14F-4D97-AF65-F5344CB8AC3E}">
        <p14:creationId xmlns:p14="http://schemas.microsoft.com/office/powerpoint/2010/main" val="15875640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04FA34-E77B-4B17-BEC2-241813BED905}"/>
              </a:ext>
            </a:extLst>
          </p:cNvPr>
          <p:cNvSpPr>
            <a:spLocks noGrp="1"/>
          </p:cNvSpPr>
          <p:nvPr>
            <p:ph type="title"/>
          </p:nvPr>
        </p:nvSpPr>
        <p:spPr>
          <a:xfrm>
            <a:off x="1025714" y="359838"/>
            <a:ext cx="8640192" cy="611687"/>
          </a:xfrm>
        </p:spPr>
        <p:txBody>
          <a:bodyPr>
            <a:noAutofit/>
          </a:bodyPr>
          <a:lstStyle/>
          <a:p>
            <a:r>
              <a:rPr lang="pl-PL" dirty="0">
                <a:latin typeface="Arial" panose="020B0604020202020204" pitchFamily="34" charset="0"/>
                <a:cs typeface="Arial" panose="020B0604020202020204" pitchFamily="34" charset="0"/>
              </a:rPr>
              <a:t>Najczęstsze błędy przy składaniu wniosków</a:t>
            </a:r>
          </a:p>
        </p:txBody>
      </p:sp>
      <p:sp>
        <p:nvSpPr>
          <p:cNvPr id="3" name="Symbol zastępczy zawartości 2">
            <a:extLst>
              <a:ext uri="{FF2B5EF4-FFF2-40B4-BE49-F238E27FC236}">
                <a16:creationId xmlns:a16="http://schemas.microsoft.com/office/drawing/2014/main" id="{86527F4B-446C-45E1-8B72-3C56A405E3CA}"/>
              </a:ext>
            </a:extLst>
          </p:cNvPr>
          <p:cNvSpPr>
            <a:spLocks noGrp="1"/>
          </p:cNvSpPr>
          <p:nvPr>
            <p:ph idx="1"/>
          </p:nvPr>
        </p:nvSpPr>
        <p:spPr>
          <a:xfrm>
            <a:off x="1025009" y="971525"/>
            <a:ext cx="8640192" cy="6228312"/>
          </a:xfrm>
        </p:spPr>
        <p:txBody>
          <a:bodyPr>
            <a:noAutofit/>
          </a:bodyPr>
          <a:lstStyle/>
          <a:p>
            <a:pPr marL="216000" indent="-216000">
              <a:lnSpc>
                <a:spcPct val="150000"/>
              </a:lnSpc>
              <a:spcBef>
                <a:spcPts val="0"/>
              </a:spcBef>
              <a:buFont typeface="+mj-lt"/>
              <a:buAutoNum type="arabicPeriod"/>
            </a:pPr>
            <a:r>
              <a:rPr lang="pl-PL" sz="1700" dirty="0">
                <a:latin typeface="Arial" panose="020B0604020202020204" pitchFamily="34" charset="0"/>
                <a:cs typeface="Arial" panose="020B0604020202020204" pitchFamily="34" charset="0"/>
              </a:rPr>
              <a:t>Załącznik Oświadczenia Wnioskodawcy:</a:t>
            </a:r>
          </a:p>
          <a:p>
            <a:pPr marL="216000" indent="-216000">
              <a:lnSpc>
                <a:spcPct val="150000"/>
              </a:lnSpc>
              <a:spcBef>
                <a:spcPts val="0"/>
              </a:spcBef>
              <a:buFont typeface="+mj-lt"/>
              <a:buAutoNum type="alphaLcPeriod"/>
            </a:pPr>
            <a:r>
              <a:rPr lang="pl-PL" sz="1700" dirty="0">
                <a:latin typeface="Arial" panose="020B0604020202020204" pitchFamily="34" charset="0"/>
                <a:cs typeface="Arial" panose="020B0604020202020204" pitchFamily="34" charset="0"/>
              </a:rPr>
              <a:t>brak podpisu kwalifikowanego – podpis własnoręczny, komputerowy, profil zaufany</a:t>
            </a:r>
          </a:p>
          <a:p>
            <a:pPr marL="216000" indent="-216000">
              <a:lnSpc>
                <a:spcPct val="150000"/>
              </a:lnSpc>
              <a:spcBef>
                <a:spcPts val="0"/>
              </a:spcBef>
              <a:buFont typeface="+mj-lt"/>
              <a:buAutoNum type="alphaLcPeriod"/>
            </a:pPr>
            <a:r>
              <a:rPr lang="pl-PL" sz="1700" dirty="0">
                <a:latin typeface="Arial" panose="020B0604020202020204" pitchFamily="34" charset="0"/>
                <a:cs typeface="Arial" panose="020B0604020202020204" pitchFamily="34" charset="0"/>
              </a:rPr>
              <a:t>złożenie „pustego” załącznika – bez wypełnienia nazwy wnioskodawcy/ zaznaczenia odpowiedzi, bez logotypów, bez podpisu</a:t>
            </a:r>
          </a:p>
          <a:p>
            <a:pPr marL="216000" indent="-216000">
              <a:lnSpc>
                <a:spcPct val="150000"/>
              </a:lnSpc>
              <a:spcBef>
                <a:spcPts val="0"/>
              </a:spcBef>
              <a:buFont typeface="+mj-lt"/>
              <a:buAutoNum type="alphaLcPeriod"/>
            </a:pPr>
            <a:r>
              <a:rPr lang="pl-PL" sz="1700" dirty="0">
                <a:latin typeface="Arial" panose="020B0604020202020204" pitchFamily="34" charset="0"/>
                <a:cs typeface="Arial" panose="020B0604020202020204" pitchFamily="34" charset="0"/>
              </a:rPr>
              <a:t>brak możliwości weryfikacji podpisu kwalifikowanego – skan/zdjęcie; plik .</a:t>
            </a:r>
            <a:r>
              <a:rPr lang="pl-PL" sz="1700" dirty="0" err="1">
                <a:latin typeface="Arial" panose="020B0604020202020204" pitchFamily="34" charset="0"/>
                <a:cs typeface="Arial" panose="020B0604020202020204" pitchFamily="34" charset="0"/>
              </a:rPr>
              <a:t>word</a:t>
            </a:r>
            <a:r>
              <a:rPr lang="pl-PL" sz="1700" dirty="0">
                <a:latin typeface="Arial" panose="020B0604020202020204" pitchFamily="34" charset="0"/>
                <a:cs typeface="Arial" panose="020B0604020202020204" pitchFamily="34" charset="0"/>
              </a:rPr>
              <a:t> bez pliku podpisu; plik podpisu w rozszerzeniu .XADES - brak dokumentu, który został podpisany; oświadczenia + pełnomocnictwa/ załączniki dot. pomocy de </a:t>
            </a:r>
            <a:r>
              <a:rPr lang="pl-PL" sz="1700" dirty="0" err="1">
                <a:latin typeface="Arial" panose="020B0604020202020204" pitchFamily="34" charset="0"/>
                <a:cs typeface="Arial" panose="020B0604020202020204" pitchFamily="34" charset="0"/>
              </a:rPr>
              <a:t>minimis</a:t>
            </a:r>
            <a:r>
              <a:rPr lang="pl-PL" sz="1700" dirty="0">
                <a:latin typeface="Arial" panose="020B0604020202020204" pitchFamily="34" charset="0"/>
                <a:cs typeface="Arial" panose="020B0604020202020204" pitchFamily="34" charset="0"/>
              </a:rPr>
              <a:t> skomasowane w jeden plik;</a:t>
            </a:r>
          </a:p>
          <a:p>
            <a:pPr marL="216000" indent="-216000">
              <a:lnSpc>
                <a:spcPct val="150000"/>
              </a:lnSpc>
              <a:spcBef>
                <a:spcPts val="0"/>
              </a:spcBef>
              <a:buFont typeface="+mj-lt"/>
              <a:buAutoNum type="alphaLcPeriod"/>
            </a:pPr>
            <a:r>
              <a:rPr lang="pl-PL" sz="1700" dirty="0">
                <a:latin typeface="Arial" panose="020B0604020202020204" pitchFamily="34" charset="0"/>
                <a:cs typeface="Arial" panose="020B0604020202020204" pitchFamily="34" charset="0"/>
              </a:rPr>
              <a:t>podpis innej osoby niż wskazana jako uprawniona w sekcji Dodatkowe informacje – brak dołączonego/wskazanego pełnomocnictwa.</a:t>
            </a:r>
          </a:p>
          <a:p>
            <a:pPr marL="216000" indent="-216000">
              <a:lnSpc>
                <a:spcPct val="150000"/>
              </a:lnSpc>
              <a:spcBef>
                <a:spcPts val="0"/>
              </a:spcBef>
              <a:buFont typeface="+mj-lt"/>
              <a:buAutoNum type="arabicPeriod" startAt="2"/>
            </a:pPr>
            <a:r>
              <a:rPr lang="pl-PL" sz="1700" dirty="0">
                <a:latin typeface="Arial" panose="020B0604020202020204" pitchFamily="34" charset="0"/>
                <a:cs typeface="Arial" panose="020B0604020202020204" pitchFamily="34" charset="0"/>
              </a:rPr>
              <a:t>Załączniki dot. pomocy publicznej/ de </a:t>
            </a:r>
            <a:r>
              <a:rPr lang="pl-PL" sz="1700" dirty="0" err="1">
                <a:latin typeface="Arial" panose="020B0604020202020204" pitchFamily="34" charset="0"/>
                <a:cs typeface="Arial" panose="020B0604020202020204" pitchFamily="34" charset="0"/>
              </a:rPr>
              <a:t>minimis</a:t>
            </a:r>
            <a:r>
              <a:rPr lang="pl-PL" sz="1700" dirty="0">
                <a:latin typeface="Arial" panose="020B0604020202020204" pitchFamily="34" charset="0"/>
                <a:cs typeface="Arial" panose="020B0604020202020204" pitchFamily="34" charset="0"/>
              </a:rPr>
              <a:t> – nieaktualny wzór formularza.</a:t>
            </a:r>
          </a:p>
          <a:p>
            <a:pPr marL="216000" indent="-216000">
              <a:lnSpc>
                <a:spcPct val="150000"/>
              </a:lnSpc>
              <a:spcBef>
                <a:spcPts val="0"/>
              </a:spcBef>
              <a:buFont typeface="+mj-lt"/>
              <a:buAutoNum type="arabicPeriod" startAt="2"/>
            </a:pPr>
            <a:r>
              <a:rPr lang="pl-PL" sz="1700" dirty="0">
                <a:latin typeface="Arial" panose="020B0604020202020204" pitchFamily="34" charset="0"/>
                <a:cs typeface="Arial" panose="020B0604020202020204" pitchFamily="34" charset="0"/>
              </a:rPr>
              <a:t>Błędny sposób rozliczania projektu – projekty poniżej 200 tys. EUR rozliczane jako rzeczywiście poniesione wydatki zamiast kwot ryczałtowych.</a:t>
            </a:r>
          </a:p>
          <a:p>
            <a:pPr marL="216000" indent="-216000">
              <a:lnSpc>
                <a:spcPct val="150000"/>
              </a:lnSpc>
              <a:spcBef>
                <a:spcPts val="0"/>
              </a:spcBef>
              <a:buFont typeface="+mj-lt"/>
              <a:buAutoNum type="arabicPeriod" startAt="2"/>
            </a:pPr>
            <a:r>
              <a:rPr lang="pl-PL" sz="1700" dirty="0">
                <a:latin typeface="Arial" panose="020B0604020202020204" pitchFamily="34" charset="0"/>
                <a:cs typeface="Arial" panose="020B0604020202020204" pitchFamily="34" charset="0"/>
              </a:rPr>
              <a:t>Uzupełnienie/poprawa wniosku – należy wysłać poprawiony wniosek w SOWA EFS.</a:t>
            </a:r>
          </a:p>
          <a:p>
            <a:pPr marL="216000" indent="-216000">
              <a:lnSpc>
                <a:spcPct val="150000"/>
              </a:lnSpc>
              <a:spcBef>
                <a:spcPts val="0"/>
              </a:spcBef>
              <a:buFont typeface="+mj-lt"/>
              <a:buAutoNum type="arabicPeriod" startAt="2"/>
            </a:pPr>
            <a:r>
              <a:rPr lang="pl-PL" dirty="0">
                <a:latin typeface="Arial" panose="020B0604020202020204" pitchFamily="34" charset="0"/>
                <a:cs typeface="Arial" panose="020B0604020202020204" pitchFamily="34" charset="0"/>
              </a:rPr>
              <a:t>Średni koszt jednostkowy – niespójna wartość wskaźnika produktu z zapisami wniosku, może skutkować znaczną modyfikacją treści wniosku = odrzucenie.</a:t>
            </a:r>
          </a:p>
        </p:txBody>
      </p:sp>
      <p:sp>
        <p:nvSpPr>
          <p:cNvPr id="4" name="Symbol zastępczy numeru slajdu 3">
            <a:extLst>
              <a:ext uri="{FF2B5EF4-FFF2-40B4-BE49-F238E27FC236}">
                <a16:creationId xmlns:a16="http://schemas.microsoft.com/office/drawing/2014/main" id="{40D53BEE-4D98-4B97-A22C-F33CBE16216D}"/>
              </a:ext>
            </a:extLst>
          </p:cNvPr>
          <p:cNvSpPr>
            <a:spLocks noGrp="1"/>
          </p:cNvSpPr>
          <p:nvPr>
            <p:ph type="sldNum" sz="quarter" idx="10"/>
          </p:nvPr>
        </p:nvSpPr>
        <p:spPr>
          <a:xfrm>
            <a:off x="8585201" y="7199837"/>
            <a:ext cx="1080000" cy="180000"/>
          </a:xfrm>
        </p:spPr>
        <p:txBody>
          <a:bodyPr/>
          <a:lstStyle/>
          <a:p>
            <a:fld id="{EB4015AA-59F6-416B-87A6-8E3D940284E2}" type="slidenum">
              <a:rPr lang="pl-PL" smtClean="0"/>
              <a:pPr/>
              <a:t>17</a:t>
            </a:fld>
            <a:endParaRPr lang="pl-PL" dirty="0"/>
          </a:p>
        </p:txBody>
      </p:sp>
    </p:spTree>
    <p:extLst>
      <p:ext uri="{BB962C8B-B14F-4D97-AF65-F5344CB8AC3E}">
        <p14:creationId xmlns:p14="http://schemas.microsoft.com/office/powerpoint/2010/main" val="2841824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776F66-DDA6-4BCA-9008-02EE9D4B840E}"/>
              </a:ext>
            </a:extLst>
          </p:cNvPr>
          <p:cNvSpPr>
            <a:spLocks noGrp="1"/>
          </p:cNvSpPr>
          <p:nvPr>
            <p:ph type="title"/>
          </p:nvPr>
        </p:nvSpPr>
        <p:spPr>
          <a:xfrm>
            <a:off x="1025524" y="359838"/>
            <a:ext cx="8640383" cy="683695"/>
          </a:xfrm>
        </p:spPr>
        <p:txBody>
          <a:bodyPr/>
          <a:lstStyle/>
          <a:p>
            <a:r>
              <a:rPr lang="pl-PL" dirty="0">
                <a:latin typeface="Arial" panose="020B0604020202020204" pitchFamily="34" charset="0"/>
                <a:cs typeface="Arial" panose="020B0604020202020204" pitchFamily="34" charset="0"/>
              </a:rPr>
              <a:t>Podsumowanie</a:t>
            </a:r>
            <a:r>
              <a:rPr lang="pl-PL" dirty="0"/>
              <a:t> </a:t>
            </a:r>
          </a:p>
        </p:txBody>
      </p:sp>
      <p:sp>
        <p:nvSpPr>
          <p:cNvPr id="3" name="Symbol zastępczy zawartości 2">
            <a:extLst>
              <a:ext uri="{FF2B5EF4-FFF2-40B4-BE49-F238E27FC236}">
                <a16:creationId xmlns:a16="http://schemas.microsoft.com/office/drawing/2014/main" id="{CA6CF0E9-BED1-4EFA-B96B-9E029493AAE4}"/>
              </a:ext>
            </a:extLst>
          </p:cNvPr>
          <p:cNvSpPr>
            <a:spLocks noGrp="1"/>
          </p:cNvSpPr>
          <p:nvPr>
            <p:ph idx="1"/>
          </p:nvPr>
        </p:nvSpPr>
        <p:spPr>
          <a:xfrm>
            <a:off x="1024817" y="1187549"/>
            <a:ext cx="8640383" cy="6012287"/>
          </a:xfrm>
        </p:spPr>
        <p:txBody>
          <a:bodyPr>
            <a:normAutofit/>
          </a:bodyPr>
          <a:lstStyle/>
          <a:p>
            <a:pPr marL="360000" indent="-360000">
              <a:lnSpc>
                <a:spcPct val="170000"/>
              </a:lnSpc>
              <a:spcBef>
                <a:spcPts val="0"/>
              </a:spcBef>
              <a:buFont typeface="+mj-lt"/>
              <a:buAutoNum type="arabicPeriod"/>
            </a:pPr>
            <a:r>
              <a:rPr lang="pl-PL" sz="1700" dirty="0">
                <a:latin typeface="Arial" panose="020B0604020202020204" pitchFamily="34" charset="0"/>
                <a:cs typeface="Arial" panose="020B0604020202020204" pitchFamily="34" charset="0"/>
              </a:rPr>
              <a:t>Nabór nr </a:t>
            </a:r>
            <a:r>
              <a:rPr lang="pl-PL" sz="1700" b="1" dirty="0">
                <a:latin typeface="Arial" panose="020B0604020202020204" pitchFamily="34" charset="0"/>
                <a:cs typeface="Arial" panose="020B0604020202020204" pitchFamily="34" charset="0"/>
              </a:rPr>
              <a:t>FEPM.05.04-IZ.00-001/24</a:t>
            </a:r>
          </a:p>
          <a:p>
            <a:pPr marL="360000" indent="-360000">
              <a:lnSpc>
                <a:spcPct val="170000"/>
              </a:lnSpc>
              <a:spcBef>
                <a:spcPts val="0"/>
              </a:spcBef>
              <a:buFont typeface="+mj-lt"/>
              <a:buAutoNum type="arabicPeriod"/>
            </a:pPr>
            <a:r>
              <a:rPr lang="pl-PL" sz="1700" dirty="0">
                <a:latin typeface="Arial" panose="020B0604020202020204" pitchFamily="34" charset="0"/>
                <a:cs typeface="Arial" panose="020B0604020202020204" pitchFamily="34" charset="0"/>
              </a:rPr>
              <a:t>Składanie wniosków w formie dokumentu elektronicznego w aplikacji SOWA EFS</a:t>
            </a:r>
          </a:p>
          <a:p>
            <a:pPr marL="360000" indent="-360000">
              <a:lnSpc>
                <a:spcPct val="170000"/>
              </a:lnSpc>
              <a:spcBef>
                <a:spcPts val="0"/>
              </a:spcBef>
              <a:buFont typeface="+mj-lt"/>
              <a:buAutoNum type="arabicPeriod"/>
            </a:pPr>
            <a:r>
              <a:rPr lang="pl-PL" sz="1700" dirty="0">
                <a:latin typeface="Arial" panose="020B0604020202020204" pitchFamily="34" charset="0"/>
                <a:cs typeface="Arial" panose="020B0604020202020204" pitchFamily="34" charset="0"/>
              </a:rPr>
              <a:t>Załącznik Oświadczenia Wnioskodawcy </a:t>
            </a:r>
            <a:r>
              <a:rPr lang="pl-PL" sz="1700" b="1" dirty="0">
                <a:latin typeface="Arial" panose="020B0604020202020204" pitchFamily="34" charset="0"/>
                <a:cs typeface="Arial" panose="020B0604020202020204" pitchFamily="34" charset="0"/>
              </a:rPr>
              <a:t>podpisany podpisem kwalifikowanym przez osobę/osoby upoważnioną/e do reprezentowania Wnioskodawcy.</a:t>
            </a:r>
          </a:p>
          <a:p>
            <a:pPr marL="360000" indent="-360000">
              <a:lnSpc>
                <a:spcPct val="170000"/>
              </a:lnSpc>
              <a:spcBef>
                <a:spcPts val="0"/>
              </a:spcBef>
              <a:buFont typeface="+mj-lt"/>
              <a:buAutoNum type="arabicPeriod"/>
            </a:pPr>
            <a:r>
              <a:rPr lang="pl-PL" sz="1700" dirty="0">
                <a:latin typeface="Arial" panose="020B0604020202020204" pitchFamily="34" charset="0"/>
                <a:cs typeface="Arial" panose="020B0604020202020204" pitchFamily="34" charset="0"/>
              </a:rPr>
              <a:t>Załączniki dot. pomocy publicznej/pomocy </a:t>
            </a:r>
            <a:r>
              <a:rPr lang="pl-PL" sz="1700" i="1" dirty="0">
                <a:latin typeface="Arial" panose="020B0604020202020204" pitchFamily="34" charset="0"/>
                <a:cs typeface="Arial" panose="020B0604020202020204" pitchFamily="34" charset="0"/>
              </a:rPr>
              <a:t>de </a:t>
            </a:r>
            <a:r>
              <a:rPr lang="pl-PL" sz="1700" i="1" dirty="0" err="1">
                <a:latin typeface="Arial" panose="020B0604020202020204" pitchFamily="34" charset="0"/>
                <a:cs typeface="Arial" panose="020B0604020202020204" pitchFamily="34" charset="0"/>
              </a:rPr>
              <a:t>minimis</a:t>
            </a:r>
            <a:r>
              <a:rPr lang="pl-PL" sz="1700" dirty="0">
                <a:latin typeface="Arial" panose="020B0604020202020204" pitchFamily="34" charset="0"/>
                <a:cs typeface="Arial" panose="020B0604020202020204" pitchFamily="34" charset="0"/>
              </a:rPr>
              <a:t>: wnioskodawca/partner składa </a:t>
            </a:r>
            <a:r>
              <a:rPr lang="pl-PL" sz="1700" b="1" dirty="0">
                <a:latin typeface="Arial" panose="020B0604020202020204" pitchFamily="34" charset="0"/>
                <a:cs typeface="Arial" panose="020B0604020202020204" pitchFamily="34" charset="0"/>
              </a:rPr>
              <a:t>w formie skanów podpisanych dokumentów </a:t>
            </a:r>
            <a:r>
              <a:rPr lang="pl-PL" sz="1700" dirty="0">
                <a:latin typeface="Arial" panose="020B0604020202020204" pitchFamily="34" charset="0"/>
                <a:cs typeface="Arial" panose="020B0604020202020204" pitchFamily="34" charset="0"/>
              </a:rPr>
              <a:t>przez osobę/y uprawnioną/e do reprezentowania wnioskodawcy/partnera (można załączyć do wiadomości w SOWA </a:t>
            </a:r>
            <a:r>
              <a:rPr lang="pl-PL" sz="1700">
                <a:latin typeface="Arial" panose="020B0604020202020204" pitchFamily="34" charset="0"/>
                <a:cs typeface="Arial" panose="020B0604020202020204" pitchFamily="34" charset="0"/>
              </a:rPr>
              <a:t>EFS).</a:t>
            </a:r>
            <a:endParaRPr lang="pl-PL" sz="1700" dirty="0">
              <a:latin typeface="Arial" panose="020B0604020202020204" pitchFamily="34" charset="0"/>
              <a:cs typeface="Arial" panose="020B0604020202020204" pitchFamily="34" charset="0"/>
            </a:endParaRPr>
          </a:p>
          <a:p>
            <a:pPr marL="360000" indent="-360000">
              <a:lnSpc>
                <a:spcPct val="170000"/>
              </a:lnSpc>
              <a:spcBef>
                <a:spcPts val="0"/>
              </a:spcBef>
              <a:buFont typeface="+mj-lt"/>
              <a:buAutoNum type="arabicPeriod"/>
            </a:pPr>
            <a:r>
              <a:rPr lang="pl-PL" sz="1700" dirty="0">
                <a:latin typeface="Arial" panose="020B0604020202020204" pitchFamily="34" charset="0"/>
                <a:cs typeface="Arial" panose="020B0604020202020204" pitchFamily="34" charset="0"/>
              </a:rPr>
              <a:t>Zakładka dedykowana naborowi: </a:t>
            </a:r>
            <a:r>
              <a:rPr lang="pl-PL" sz="1700" dirty="0">
                <a:latin typeface="Arial" panose="020B0604020202020204" pitchFamily="34" charset="0"/>
                <a:cs typeface="Arial" panose="020B0604020202020204" pitchFamily="34" charset="0"/>
                <a:hlinkClick r:id="rId3"/>
              </a:rPr>
              <a:t>https://funduszeuepomorskie.pl/nabory/6581-54-kobiety-na-rynku-pracy-fepm0504-iz00-00124</a:t>
            </a:r>
            <a:endParaRPr lang="pl-PL" sz="1700" dirty="0">
              <a:latin typeface="Arial" panose="020B0604020202020204" pitchFamily="34" charset="0"/>
              <a:cs typeface="Arial" panose="020B0604020202020204" pitchFamily="34" charset="0"/>
            </a:endParaRPr>
          </a:p>
          <a:p>
            <a:pPr marL="360000" indent="-360000">
              <a:lnSpc>
                <a:spcPct val="170000"/>
              </a:lnSpc>
              <a:spcBef>
                <a:spcPts val="0"/>
              </a:spcBef>
              <a:buFont typeface="+mj-lt"/>
              <a:buAutoNum type="arabicPeriod"/>
            </a:pPr>
            <a:r>
              <a:rPr lang="pl-PL" sz="1700" dirty="0">
                <a:latin typeface="Arial" panose="020B0604020202020204" pitchFamily="34" charset="0"/>
                <a:cs typeface="Arial" panose="020B0604020202020204" pitchFamily="34" charset="0"/>
              </a:rPr>
              <a:t>Pytania: </a:t>
            </a:r>
            <a:r>
              <a:rPr lang="pl-PL" sz="1700" dirty="0">
                <a:latin typeface="Arial" panose="020B0604020202020204" pitchFamily="34" charset="0"/>
                <a:cs typeface="Arial" panose="020B0604020202020204" pitchFamily="34" charset="0"/>
                <a:hlinkClick r:id="rId4"/>
              </a:rPr>
              <a:t>zatrudnienie.efs@pomorskie.eu</a:t>
            </a:r>
            <a:endParaRPr lang="pl-PL" sz="1700" dirty="0">
              <a:latin typeface="Arial" panose="020B0604020202020204" pitchFamily="34" charset="0"/>
              <a:cs typeface="Arial" panose="020B0604020202020204" pitchFamily="34" charset="0"/>
            </a:endParaRPr>
          </a:p>
          <a:p>
            <a:pPr marL="360000" indent="-360000">
              <a:lnSpc>
                <a:spcPct val="170000"/>
              </a:lnSpc>
              <a:spcBef>
                <a:spcPts val="0"/>
              </a:spcBef>
              <a:buFont typeface="+mj-lt"/>
              <a:buAutoNum type="arabicPeriod"/>
            </a:pPr>
            <a:r>
              <a:rPr lang="pl-PL" sz="1700" dirty="0">
                <a:latin typeface="Arial" panose="020B0604020202020204" pitchFamily="34" charset="0"/>
                <a:cs typeface="Arial" panose="020B0604020202020204" pitchFamily="34" charset="0"/>
              </a:rPr>
              <a:t>Korespondencja w SOWA EFS.</a:t>
            </a:r>
          </a:p>
          <a:p>
            <a:pPr marL="360000" indent="-360000">
              <a:lnSpc>
                <a:spcPct val="170000"/>
              </a:lnSpc>
              <a:spcBef>
                <a:spcPts val="0"/>
              </a:spcBef>
              <a:buFont typeface="+mj-lt"/>
              <a:buAutoNum type="arabicPeriod"/>
            </a:pPr>
            <a:r>
              <a:rPr lang="pl-PL" sz="1700" dirty="0">
                <a:latin typeface="Arial" panose="020B0604020202020204" pitchFamily="34" charset="0"/>
                <a:cs typeface="Arial" panose="020B0604020202020204" pitchFamily="34" charset="0"/>
              </a:rPr>
              <a:t>Wszelkich uzupełnień/popraw dokonuje się tylko we wniosku na wezwanie ION.</a:t>
            </a:r>
          </a:p>
          <a:p>
            <a:pPr marL="457200" indent="-457200">
              <a:lnSpc>
                <a:spcPct val="200000"/>
              </a:lnSpc>
              <a:buFont typeface="+mj-lt"/>
              <a:buAutoNum type="arabicPeriod"/>
            </a:pPr>
            <a:endParaRPr lang="pl-PL" sz="2400" b="1" dirty="0">
              <a:solidFill>
                <a:srgbClr val="FF0000"/>
              </a:solidFill>
            </a:endParaRPr>
          </a:p>
          <a:p>
            <a:pPr marL="0" indent="0">
              <a:buNone/>
            </a:pPr>
            <a:endParaRPr lang="pl-PL" sz="2400" dirty="0"/>
          </a:p>
          <a:p>
            <a:pPr marL="457200" indent="-457200">
              <a:buFont typeface="+mj-lt"/>
              <a:buAutoNum type="arabicPeriod"/>
            </a:pPr>
            <a:endParaRPr lang="pl-PL" dirty="0"/>
          </a:p>
        </p:txBody>
      </p:sp>
      <p:sp>
        <p:nvSpPr>
          <p:cNvPr id="4" name="Symbol zastępczy numeru slajdu 3">
            <a:extLst>
              <a:ext uri="{FF2B5EF4-FFF2-40B4-BE49-F238E27FC236}">
                <a16:creationId xmlns:a16="http://schemas.microsoft.com/office/drawing/2014/main" id="{EF1A6564-FD9B-4356-B3C1-567C4400C321}"/>
              </a:ext>
            </a:extLst>
          </p:cNvPr>
          <p:cNvSpPr>
            <a:spLocks noGrp="1"/>
          </p:cNvSpPr>
          <p:nvPr>
            <p:ph type="sldNum" sz="quarter" idx="10"/>
          </p:nvPr>
        </p:nvSpPr>
        <p:spPr>
          <a:xfrm>
            <a:off x="8585200" y="7199837"/>
            <a:ext cx="1080000" cy="180000"/>
          </a:xfrm>
        </p:spPr>
        <p:txBody>
          <a:bodyPr/>
          <a:lstStyle/>
          <a:p>
            <a:fld id="{EB4015AA-59F6-416B-87A6-8E3D940284E2}" type="slidenum">
              <a:rPr lang="pl-PL" smtClean="0"/>
              <a:pPr/>
              <a:t>18</a:t>
            </a:fld>
            <a:endParaRPr lang="pl-PL" dirty="0"/>
          </a:p>
        </p:txBody>
      </p:sp>
    </p:spTree>
    <p:extLst>
      <p:ext uri="{BB962C8B-B14F-4D97-AF65-F5344CB8AC3E}">
        <p14:creationId xmlns:p14="http://schemas.microsoft.com/office/powerpoint/2010/main" val="2165345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04FA34-E77B-4B17-BEC2-241813BED905}"/>
              </a:ext>
            </a:extLst>
          </p:cNvPr>
          <p:cNvSpPr>
            <a:spLocks noGrp="1"/>
          </p:cNvSpPr>
          <p:nvPr>
            <p:ph type="title"/>
          </p:nvPr>
        </p:nvSpPr>
        <p:spPr>
          <a:xfrm>
            <a:off x="1025714" y="359838"/>
            <a:ext cx="8639486" cy="755703"/>
          </a:xfrm>
        </p:spPr>
        <p:txBody>
          <a:bodyPr>
            <a:noAutofit/>
          </a:bodyPr>
          <a:lstStyle/>
          <a:p>
            <a:r>
              <a:rPr lang="pl-PL" dirty="0">
                <a:latin typeface="Arial" panose="020B0604020202020204" pitchFamily="34" charset="0"/>
                <a:cs typeface="Arial" panose="020B0604020202020204" pitchFamily="34" charset="0"/>
              </a:rPr>
              <a:t>Zawarcie umowy o dofinansowanie projektu</a:t>
            </a:r>
          </a:p>
        </p:txBody>
      </p:sp>
      <p:sp>
        <p:nvSpPr>
          <p:cNvPr id="3" name="Symbol zastępczy zawartości 2">
            <a:extLst>
              <a:ext uri="{FF2B5EF4-FFF2-40B4-BE49-F238E27FC236}">
                <a16:creationId xmlns:a16="http://schemas.microsoft.com/office/drawing/2014/main" id="{86527F4B-446C-45E1-8B72-3C56A405E3CA}"/>
              </a:ext>
            </a:extLst>
          </p:cNvPr>
          <p:cNvSpPr>
            <a:spLocks noGrp="1"/>
          </p:cNvSpPr>
          <p:nvPr>
            <p:ph idx="1"/>
          </p:nvPr>
        </p:nvSpPr>
        <p:spPr>
          <a:xfrm>
            <a:off x="1028484" y="2229354"/>
            <a:ext cx="8639486" cy="3528392"/>
          </a:xfrm>
        </p:spPr>
        <p:txBody>
          <a:bodyPr>
            <a:normAutofit/>
          </a:bodyPr>
          <a:lstStyle/>
          <a:p>
            <a:pPr marL="0" indent="0" algn="ctr">
              <a:lnSpc>
                <a:spcPct val="150000"/>
              </a:lnSpc>
              <a:spcBef>
                <a:spcPts val="1800"/>
              </a:spcBef>
              <a:buNone/>
            </a:pPr>
            <a:r>
              <a:rPr lang="pl-PL" sz="3000" dirty="0">
                <a:latin typeface="Arial" panose="020B0604020202020204" pitchFamily="34" charset="0"/>
                <a:cs typeface="Arial" panose="020B0604020202020204" pitchFamily="34" charset="0"/>
              </a:rPr>
              <a:t>Złożenie zabezpieczenia prawidłowej </a:t>
            </a:r>
          </a:p>
          <a:p>
            <a:pPr marL="0" indent="0" algn="ctr">
              <a:lnSpc>
                <a:spcPct val="150000"/>
              </a:lnSpc>
              <a:spcBef>
                <a:spcPts val="0"/>
              </a:spcBef>
              <a:spcAft>
                <a:spcPts val="1800"/>
              </a:spcAft>
              <a:buNone/>
            </a:pPr>
            <a:r>
              <a:rPr lang="pl-PL" sz="3000" dirty="0">
                <a:latin typeface="Arial" panose="020B0604020202020204" pitchFamily="34" charset="0"/>
                <a:cs typeface="Arial" panose="020B0604020202020204" pitchFamily="34" charset="0"/>
              </a:rPr>
              <a:t>realizacji umowy o dofinansowanie projektu</a:t>
            </a:r>
            <a:endParaRPr lang="pl-PL" sz="2000" dirty="0">
              <a:latin typeface="Arial" panose="020B0604020202020204" pitchFamily="34" charset="0"/>
              <a:cs typeface="Arial" panose="020B0604020202020204" pitchFamily="34" charset="0"/>
            </a:endParaRPr>
          </a:p>
          <a:p>
            <a:pPr marL="0" indent="0" algn="ctr">
              <a:lnSpc>
                <a:spcPct val="150000"/>
              </a:lnSpc>
              <a:spcBef>
                <a:spcPts val="6000"/>
              </a:spcBef>
              <a:buNone/>
            </a:pPr>
            <a:r>
              <a:rPr lang="pl-PL" sz="2000" dirty="0">
                <a:latin typeface="Arial" panose="020B0604020202020204" pitchFamily="34" charset="0"/>
                <a:cs typeface="Arial" panose="020B0604020202020204" pitchFamily="34" charset="0"/>
              </a:rPr>
              <a:t>(szczegółowy opis w </a:t>
            </a:r>
            <a:r>
              <a:rPr lang="pl-PL" sz="2000" b="1" dirty="0">
                <a:latin typeface="Arial" panose="020B0604020202020204" pitchFamily="34" charset="0"/>
                <a:cs typeface="Arial" panose="020B0604020202020204" pitchFamily="34" charset="0"/>
              </a:rPr>
              <a:t>pkt. 6.4 Regulaminu wyboru projektów</a:t>
            </a:r>
            <a:r>
              <a:rPr lang="pl-PL" sz="2000" dirty="0">
                <a:latin typeface="Arial" panose="020B0604020202020204" pitchFamily="34" charset="0"/>
                <a:cs typeface="Arial" panose="020B0604020202020204" pitchFamily="34" charset="0"/>
              </a:rPr>
              <a:t>)</a:t>
            </a:r>
            <a:endParaRPr lang="pl-PL" sz="2000" dirty="0"/>
          </a:p>
          <a:p>
            <a:pPr marL="0" indent="0">
              <a:buNone/>
            </a:pPr>
            <a:endParaRPr lang="pl-PL" dirty="0"/>
          </a:p>
        </p:txBody>
      </p:sp>
      <p:sp>
        <p:nvSpPr>
          <p:cNvPr id="4" name="Symbol zastępczy numeru slajdu 3">
            <a:extLst>
              <a:ext uri="{FF2B5EF4-FFF2-40B4-BE49-F238E27FC236}">
                <a16:creationId xmlns:a16="http://schemas.microsoft.com/office/drawing/2014/main" id="{40D53BEE-4D98-4B97-A22C-F33CBE16216D}"/>
              </a:ext>
            </a:extLst>
          </p:cNvPr>
          <p:cNvSpPr>
            <a:spLocks noGrp="1"/>
          </p:cNvSpPr>
          <p:nvPr>
            <p:ph type="sldNum" sz="quarter" idx="10"/>
          </p:nvPr>
        </p:nvSpPr>
        <p:spPr>
          <a:xfrm>
            <a:off x="8585201" y="7199837"/>
            <a:ext cx="1080000" cy="180000"/>
          </a:xfrm>
        </p:spPr>
        <p:txBody>
          <a:bodyPr/>
          <a:lstStyle/>
          <a:p>
            <a:fld id="{EB4015AA-59F6-416B-87A6-8E3D940284E2}" type="slidenum">
              <a:rPr lang="pl-PL" smtClean="0"/>
              <a:pPr/>
              <a:t>19</a:t>
            </a:fld>
            <a:endParaRPr lang="pl-PL" dirty="0"/>
          </a:p>
        </p:txBody>
      </p:sp>
    </p:spTree>
    <p:extLst>
      <p:ext uri="{BB962C8B-B14F-4D97-AF65-F5344CB8AC3E}">
        <p14:creationId xmlns:p14="http://schemas.microsoft.com/office/powerpoint/2010/main" val="3186107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811D10F-4F19-45EB-86C6-F69BCCB3BECF}"/>
              </a:ext>
            </a:extLst>
          </p:cNvPr>
          <p:cNvSpPr>
            <a:spLocks noGrp="1"/>
          </p:cNvSpPr>
          <p:nvPr>
            <p:ph type="title"/>
          </p:nvPr>
        </p:nvSpPr>
        <p:spPr>
          <a:xfrm>
            <a:off x="1024819" y="345258"/>
            <a:ext cx="8640381" cy="698275"/>
          </a:xfrm>
        </p:spPr>
        <p:txBody>
          <a:bodyPr/>
          <a:lstStyle/>
          <a:p>
            <a:r>
              <a:rPr lang="pl-PL" dirty="0"/>
              <a:t>Poprawne wskazanie nazwy podmiotu we wniosku</a:t>
            </a:r>
          </a:p>
        </p:txBody>
      </p:sp>
      <p:sp>
        <p:nvSpPr>
          <p:cNvPr id="7" name="Symbol zastępczy numeru slajdu 6">
            <a:extLst>
              <a:ext uri="{FF2B5EF4-FFF2-40B4-BE49-F238E27FC236}">
                <a16:creationId xmlns:a16="http://schemas.microsoft.com/office/drawing/2014/main" id="{CBFDD0BD-3611-4391-9763-92C811FC13BD}"/>
              </a:ext>
            </a:extLst>
          </p:cNvPr>
          <p:cNvSpPr>
            <a:spLocks noGrp="1"/>
          </p:cNvSpPr>
          <p:nvPr>
            <p:ph type="sldNum" sz="quarter" idx="10"/>
          </p:nvPr>
        </p:nvSpPr>
        <p:spPr>
          <a:xfrm>
            <a:off x="8585200" y="7214417"/>
            <a:ext cx="1080000" cy="180000"/>
          </a:xfrm>
        </p:spPr>
        <p:txBody>
          <a:bodyPr/>
          <a:lstStyle/>
          <a:p>
            <a:fld id="{EB4015AA-59F6-416B-87A6-8E3D940284E2}" type="slidenum">
              <a:rPr lang="pl-PL" smtClean="0"/>
              <a:pPr/>
              <a:t>2</a:t>
            </a:fld>
            <a:endParaRPr lang="pl-PL" dirty="0"/>
          </a:p>
        </p:txBody>
      </p:sp>
      <p:sp>
        <p:nvSpPr>
          <p:cNvPr id="5" name="Symbol zastępczy zawartości 4" descr="art. 39 ustawy wdrożeniowej   &#10;">
            <a:extLst>
              <a:ext uri="{FF2B5EF4-FFF2-40B4-BE49-F238E27FC236}">
                <a16:creationId xmlns:a16="http://schemas.microsoft.com/office/drawing/2014/main" id="{62701F0E-A92A-4F29-9A20-426F661C7EE8}"/>
              </a:ext>
            </a:extLst>
          </p:cNvPr>
          <p:cNvSpPr>
            <a:spLocks noGrp="1"/>
          </p:cNvSpPr>
          <p:nvPr>
            <p:ph sz="half" idx="1"/>
          </p:nvPr>
        </p:nvSpPr>
        <p:spPr>
          <a:xfrm>
            <a:off x="1024819" y="1043533"/>
            <a:ext cx="8640382" cy="6170884"/>
          </a:xfrm>
        </p:spPr>
        <p:txBody>
          <a:bodyPr>
            <a:normAutofit/>
          </a:bodyPr>
          <a:lstStyle/>
          <a:p>
            <a:pPr marL="0" indent="0">
              <a:lnSpc>
                <a:spcPct val="150000"/>
              </a:lnSpc>
              <a:spcBef>
                <a:spcPts val="0"/>
              </a:spcBef>
              <a:buNone/>
            </a:pPr>
            <a:r>
              <a:rPr lang="pl-PL" sz="2000" b="1" dirty="0"/>
              <a:t>WAŻNE!</a:t>
            </a:r>
            <a:r>
              <a:rPr lang="pl-PL" sz="2000" dirty="0"/>
              <a:t> </a:t>
            </a:r>
          </a:p>
          <a:p>
            <a:pPr>
              <a:lnSpc>
                <a:spcPct val="150000"/>
              </a:lnSpc>
              <a:spcBef>
                <a:spcPts val="0"/>
              </a:spcBef>
              <a:buFont typeface="Wingdings" panose="05000000000000000000" pitchFamily="2" charset="2"/>
              <a:buChar char="§"/>
            </a:pPr>
            <a:r>
              <a:rPr lang="pl-PL" sz="2000" dirty="0"/>
              <a:t>SOWA EFS zawsze rozpoznaje Realizatora jako Partnera, czyli:  </a:t>
            </a:r>
          </a:p>
          <a:p>
            <a:pPr marL="0" indent="0" algn="ctr">
              <a:lnSpc>
                <a:spcPct val="150000"/>
              </a:lnSpc>
              <a:spcBef>
                <a:spcPts val="600"/>
              </a:spcBef>
              <a:spcAft>
                <a:spcPts val="600"/>
              </a:spcAft>
              <a:buNone/>
            </a:pPr>
            <a:r>
              <a:rPr lang="pl-PL" sz="2000" b="1" u="sng" dirty="0"/>
              <a:t>PARTNER = REALIZATOR</a:t>
            </a:r>
          </a:p>
          <a:p>
            <a:pPr marL="0" indent="0">
              <a:lnSpc>
                <a:spcPct val="150000"/>
              </a:lnSpc>
              <a:spcBef>
                <a:spcPts val="0"/>
              </a:spcBef>
              <a:spcAft>
                <a:spcPts val="1200"/>
              </a:spcAft>
              <a:buNone/>
            </a:pPr>
            <a:r>
              <a:rPr lang="pl-PL" sz="2000" b="1" dirty="0"/>
              <a:t>(Obowiązują zapisy art. 39 ustawy wdrożeniowej)</a:t>
            </a:r>
          </a:p>
          <a:p>
            <a:pPr>
              <a:lnSpc>
                <a:spcPct val="150000"/>
              </a:lnSpc>
              <a:spcBef>
                <a:spcPts val="0"/>
              </a:spcBef>
              <a:buFont typeface="Wingdings" panose="05000000000000000000" pitchFamily="2" charset="2"/>
              <a:buChar char="§"/>
            </a:pPr>
            <a:r>
              <a:rPr lang="pl-PL" sz="2000" dirty="0"/>
              <a:t>Jeśli projekt ma być realizowany przez jednostkę/podmiot podległe Wnioskodawcy lub Partnerowi należy wpisać w sekcji wniosku</a:t>
            </a:r>
            <a:br>
              <a:rPr lang="pl-PL" sz="2000" dirty="0"/>
            </a:br>
            <a:r>
              <a:rPr lang="pl-PL" sz="2000" i="1" dirty="0"/>
              <a:t>Wnioskodawca i realizatorzy</a:t>
            </a:r>
            <a:r>
              <a:rPr lang="pl-PL" sz="2000" dirty="0"/>
              <a:t> w polu Nazwa: </a:t>
            </a:r>
          </a:p>
          <a:p>
            <a:pPr marL="0" indent="0" algn="ctr">
              <a:lnSpc>
                <a:spcPct val="150000"/>
              </a:lnSpc>
              <a:spcBef>
                <a:spcPts val="1200"/>
              </a:spcBef>
              <a:spcAft>
                <a:spcPts val="1200"/>
              </a:spcAft>
              <a:buNone/>
            </a:pPr>
            <a:r>
              <a:rPr lang="pl-PL" sz="2000" b="1" dirty="0"/>
              <a:t>nazwę jednostki nadrzędnej / nazwę maksymalnie jednej jednostki podległej</a:t>
            </a:r>
            <a:br>
              <a:rPr lang="pl-PL" sz="2000" b="1" dirty="0"/>
            </a:br>
            <a:r>
              <a:rPr lang="pl-PL" sz="2000" dirty="0"/>
              <a:t>np. </a:t>
            </a:r>
            <a:r>
              <a:rPr lang="pl-PL" sz="2000" u="sng" dirty="0"/>
              <a:t>Gmina X / GOPS</a:t>
            </a:r>
          </a:p>
          <a:p>
            <a:pPr>
              <a:lnSpc>
                <a:spcPct val="150000"/>
              </a:lnSpc>
              <a:spcBef>
                <a:spcPts val="0"/>
              </a:spcBef>
              <a:buFont typeface="Wingdings" panose="05000000000000000000" pitchFamily="2" charset="2"/>
              <a:buChar char="§"/>
            </a:pPr>
            <a:r>
              <a:rPr lang="pl-PL" sz="2000" dirty="0"/>
              <a:t>W polach dotyczących danych adresowych należy wpisać dane dotyczące właściwej jednostki nadrzędnej.</a:t>
            </a:r>
          </a:p>
        </p:txBody>
      </p:sp>
    </p:spTree>
    <p:extLst>
      <p:ext uri="{BB962C8B-B14F-4D97-AF65-F5344CB8AC3E}">
        <p14:creationId xmlns:p14="http://schemas.microsoft.com/office/powerpoint/2010/main" val="1376906770"/>
      </p:ext>
    </p:extLst>
  </p:cSld>
  <p:clrMapOvr>
    <a:masterClrMapping/>
  </p:clrMapOvr>
  <mc:AlternateContent xmlns:mc="http://schemas.openxmlformats.org/markup-compatibility/2006" xmlns:p14="http://schemas.microsoft.com/office/powerpoint/2010/main">
    <mc:Choice Requires="p14">
      <p:transition p14:dur="10">
        <p:push dir="u"/>
      </p:transition>
    </mc:Choice>
    <mc:Fallback xmlns="">
      <p:transition>
        <p:push dir="u"/>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a:extLst>
              <a:ext uri="{FF2B5EF4-FFF2-40B4-BE49-F238E27FC236}">
                <a16:creationId xmlns:a16="http://schemas.microsoft.com/office/drawing/2014/main" id="{0CD17717-5751-F730-50BD-CBB39F57635A}"/>
              </a:ext>
            </a:extLst>
          </p:cNvPr>
          <p:cNvSpPr>
            <a:spLocks noGrp="1"/>
          </p:cNvSpPr>
          <p:nvPr>
            <p:ph type="ctrTitle"/>
          </p:nvPr>
        </p:nvSpPr>
        <p:spPr>
          <a:xfrm>
            <a:off x="1673498" y="3347789"/>
            <a:ext cx="7559675" cy="1728192"/>
          </a:xfrm>
        </p:spPr>
        <p:txBody>
          <a:bodyPr>
            <a:normAutofit/>
          </a:bodyPr>
          <a:lstStyle/>
          <a:p>
            <a:pPr>
              <a:lnSpc>
                <a:spcPts val="5500"/>
              </a:lnSpc>
            </a:pPr>
            <a:r>
              <a:rPr lang="pl-PL" dirty="0">
                <a:latin typeface="Arial" panose="020B0604020202020204" pitchFamily="34" charset="0"/>
                <a:cs typeface="Arial" panose="020B0604020202020204" pitchFamily="34" charset="0"/>
              </a:rPr>
              <a:t>Powodzenia w aplikowaniu o środki unijne z funduszu EFS+.</a:t>
            </a:r>
          </a:p>
        </p:txBody>
      </p:sp>
    </p:spTree>
    <p:extLst>
      <p:ext uri="{BB962C8B-B14F-4D97-AF65-F5344CB8AC3E}">
        <p14:creationId xmlns:p14="http://schemas.microsoft.com/office/powerpoint/2010/main" val="3821814459"/>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8065DC1-AB60-4A8A-B5E1-08E1316B17EB}"/>
              </a:ext>
            </a:extLst>
          </p:cNvPr>
          <p:cNvSpPr>
            <a:spLocks noGrp="1"/>
          </p:cNvSpPr>
          <p:nvPr>
            <p:ph type="title"/>
          </p:nvPr>
        </p:nvSpPr>
        <p:spPr>
          <a:xfrm>
            <a:off x="881461" y="366334"/>
            <a:ext cx="8783739" cy="749568"/>
          </a:xfrm>
        </p:spPr>
        <p:txBody>
          <a:bodyPr/>
          <a:lstStyle/>
          <a:p>
            <a:r>
              <a:rPr lang="pl-PL" dirty="0">
                <a:solidFill>
                  <a:schemeClr val="accent2">
                    <a:lumMod val="25000"/>
                  </a:schemeClr>
                </a:solidFill>
                <a:latin typeface="Arial" panose="020B0604020202020204" pitchFamily="34" charset="0"/>
                <a:cs typeface="Arial" panose="020B0604020202020204" pitchFamily="34" charset="0"/>
              </a:rPr>
              <a:t>Sposób składania wniosków (1 z 6)</a:t>
            </a:r>
          </a:p>
        </p:txBody>
      </p:sp>
      <p:sp>
        <p:nvSpPr>
          <p:cNvPr id="3" name="Symbol zastępczy zawartości 2">
            <a:extLst>
              <a:ext uri="{FF2B5EF4-FFF2-40B4-BE49-F238E27FC236}">
                <a16:creationId xmlns:a16="http://schemas.microsoft.com/office/drawing/2014/main" id="{3174FF04-D197-4A8C-89CD-DDF97624457C}"/>
              </a:ext>
            </a:extLst>
          </p:cNvPr>
          <p:cNvSpPr>
            <a:spLocks noGrp="1"/>
          </p:cNvSpPr>
          <p:nvPr>
            <p:ph idx="1"/>
          </p:nvPr>
        </p:nvSpPr>
        <p:spPr>
          <a:xfrm>
            <a:off x="881461" y="1115902"/>
            <a:ext cx="8783739" cy="6077439"/>
          </a:xfrm>
        </p:spPr>
        <p:txBody>
          <a:bodyPr>
            <a:noAutofit/>
          </a:bodyPr>
          <a:lstStyle/>
          <a:p>
            <a:pPr>
              <a:lnSpc>
                <a:spcPct val="150000"/>
              </a:lnSpc>
              <a:spcBef>
                <a:spcPts val="0"/>
              </a:spcBef>
              <a:spcAft>
                <a:spcPts val="600"/>
              </a:spcAft>
              <a:buFont typeface="Wingdings" panose="05000000000000000000" pitchFamily="2" charset="2"/>
              <a:buChar char="§"/>
            </a:pPr>
            <a:r>
              <a:rPr lang="pl-PL" b="1" dirty="0">
                <a:latin typeface="Arial" panose="020B0604020202020204" pitchFamily="34" charset="0"/>
                <a:cs typeface="Arial" panose="020B0604020202020204" pitchFamily="34" charset="0"/>
              </a:rPr>
              <a:t>Forma elektroniczna:</a:t>
            </a:r>
            <a:r>
              <a:rPr lang="pl-PL" dirty="0">
                <a:latin typeface="Arial" panose="020B0604020202020204" pitchFamily="34" charset="0"/>
                <a:cs typeface="Arial" panose="020B0604020202020204" pitchFamily="34" charset="0"/>
              </a:rPr>
              <a:t> składanie wniosku oraz wymaganego załącznika </a:t>
            </a:r>
            <a:br>
              <a:rPr lang="pl-PL" dirty="0">
                <a:latin typeface="Arial" panose="020B0604020202020204" pitchFamily="34" charset="0"/>
                <a:cs typeface="Arial" panose="020B0604020202020204" pitchFamily="34" charset="0"/>
              </a:rPr>
            </a:br>
            <a:r>
              <a:rPr lang="pl-PL" dirty="0">
                <a:latin typeface="Arial" panose="020B0604020202020204" pitchFamily="34" charset="0"/>
                <a:cs typeface="Arial" panose="020B0604020202020204" pitchFamily="34" charset="0"/>
              </a:rPr>
              <a:t>do wniosku odbywa się </a:t>
            </a:r>
            <a:r>
              <a:rPr lang="pl-PL" b="1" dirty="0">
                <a:latin typeface="Arial" panose="020B0604020202020204" pitchFamily="34" charset="0"/>
                <a:cs typeface="Arial" panose="020B0604020202020204" pitchFamily="34" charset="0"/>
              </a:rPr>
              <a:t>wyłącznie</a:t>
            </a:r>
            <a:r>
              <a:rPr lang="pl-PL" dirty="0">
                <a:latin typeface="Arial" panose="020B0604020202020204" pitchFamily="34" charset="0"/>
                <a:cs typeface="Arial" panose="020B0604020202020204" pitchFamily="34" charset="0"/>
              </a:rPr>
              <a:t> za pośrednictwem aplikacji SOWA EFS (</a:t>
            </a:r>
            <a:r>
              <a:rPr lang="pl-PL" u="sng" dirty="0">
                <a:latin typeface="Arial" panose="020B0604020202020204" pitchFamily="34" charset="0"/>
                <a:cs typeface="Arial" panose="020B0604020202020204" pitchFamily="34" charset="0"/>
                <a:hlinkClick r:id="rId3"/>
              </a:rPr>
              <a:t>https://sowa2021.efs.gov.pl</a:t>
            </a:r>
            <a:r>
              <a:rPr lang="pl-PL" dirty="0">
                <a:latin typeface="Arial" panose="020B0604020202020204" pitchFamily="34" charset="0"/>
                <a:cs typeface="Arial" panose="020B0604020202020204" pitchFamily="34" charset="0"/>
              </a:rPr>
              <a:t>)</a:t>
            </a:r>
          </a:p>
          <a:p>
            <a:pPr>
              <a:lnSpc>
                <a:spcPct val="150000"/>
              </a:lnSpc>
              <a:spcBef>
                <a:spcPts val="0"/>
              </a:spcBef>
              <a:spcAft>
                <a:spcPts val="600"/>
              </a:spcAft>
              <a:buFont typeface="Wingdings" panose="05000000000000000000" pitchFamily="2" charset="2"/>
              <a:buChar char="§"/>
            </a:pPr>
            <a:r>
              <a:rPr lang="pl-PL" b="1" dirty="0">
                <a:latin typeface="Arial" panose="020B0604020202020204" pitchFamily="34" charset="0"/>
                <a:cs typeface="Arial" panose="020B0604020202020204" pitchFamily="34" charset="0"/>
              </a:rPr>
              <a:t>Wsparcie techniczne SOWA EFS: </a:t>
            </a:r>
            <a:r>
              <a:rPr lang="pl-PL" dirty="0">
                <a:latin typeface="Arial" panose="020B0604020202020204" pitchFamily="34" charset="0"/>
                <a:cs typeface="Arial" panose="020B0604020202020204" pitchFamily="34" charset="0"/>
              </a:rPr>
              <a:t>wysyłając wniosek w ramach naboru, szczególnie w jego ostatnim dniu należy uwzględnić, że kontakt ze wsparciem technicznym SOWA EFS jest możliwy jedynie od poniedziałku do piątku (dni robocze) w określonych godzinach, tj. 08:00 – 16:00</a:t>
            </a:r>
          </a:p>
          <a:p>
            <a:pPr>
              <a:lnSpc>
                <a:spcPct val="150000"/>
              </a:lnSpc>
              <a:spcBef>
                <a:spcPts val="0"/>
              </a:spcBef>
              <a:spcAft>
                <a:spcPts val="600"/>
              </a:spcAft>
              <a:buFont typeface="Wingdings" panose="05000000000000000000" pitchFamily="2" charset="2"/>
              <a:buChar char="§"/>
            </a:pPr>
            <a:r>
              <a:rPr lang="pl-PL" b="1" dirty="0">
                <a:latin typeface="Arial" panose="020B0604020202020204" pitchFamily="34" charset="0"/>
                <a:cs typeface="Arial" panose="020B0604020202020204" pitchFamily="34" charset="0"/>
              </a:rPr>
              <a:t>Wniosek złożony poza SOWA EFS = </a:t>
            </a:r>
            <a:r>
              <a:rPr lang="pl-PL" dirty="0">
                <a:latin typeface="Arial" panose="020B0604020202020204" pitchFamily="34" charset="0"/>
                <a:cs typeface="Arial" panose="020B0604020202020204" pitchFamily="34" charset="0"/>
              </a:rPr>
              <a:t>brak rozpatrzenia</a:t>
            </a:r>
          </a:p>
          <a:p>
            <a:pPr>
              <a:lnSpc>
                <a:spcPct val="150000"/>
              </a:lnSpc>
              <a:spcBef>
                <a:spcPts val="0"/>
              </a:spcBef>
              <a:spcAft>
                <a:spcPts val="600"/>
              </a:spcAft>
              <a:buFont typeface="Wingdings" panose="05000000000000000000" pitchFamily="2" charset="2"/>
              <a:buChar char="§"/>
            </a:pPr>
            <a:r>
              <a:rPr lang="pl-PL" b="1" dirty="0">
                <a:latin typeface="Arial" panose="020B0604020202020204" pitchFamily="34" charset="0"/>
                <a:cs typeface="Arial" panose="020B0604020202020204" pitchFamily="34" charset="0"/>
              </a:rPr>
              <a:t>Wymagany załącznik </a:t>
            </a:r>
            <a:r>
              <a:rPr lang="pl-PL" dirty="0">
                <a:latin typeface="Arial" panose="020B0604020202020204" pitchFamily="34" charset="0"/>
                <a:cs typeface="Arial" panose="020B0604020202020204" pitchFamily="34" charset="0"/>
              </a:rPr>
              <a:t>do wniosku o dofinansowanie projektu to Oświadczenia Wnioskodawcy dot. kryteriów wyboru projektów i zapoznania się z Regulaminem wyboru projektów (zał. nr 32 do Regulaminu wyboru) – do pobrania pod linkiem: </a:t>
            </a:r>
            <a:r>
              <a:rPr lang="pl-PL" dirty="0">
                <a:latin typeface="Arial" panose="020B0604020202020204" pitchFamily="34" charset="0"/>
                <a:cs typeface="Arial" panose="020B0604020202020204" pitchFamily="34" charset="0"/>
                <a:hlinkClick r:id="rId4"/>
              </a:rPr>
              <a:t>https://funduszeuepomorskie.pl/nabory/6581-54-kobiety-na-rynku-pracy-fepm0504-iz00-00124</a:t>
            </a:r>
            <a:endParaRPr lang="pl-PL" dirty="0">
              <a:latin typeface="Arial" panose="020B0604020202020204" pitchFamily="34" charset="0"/>
              <a:cs typeface="Arial" panose="020B0604020202020204" pitchFamily="34" charset="0"/>
            </a:endParaRPr>
          </a:p>
          <a:p>
            <a:pPr>
              <a:lnSpc>
                <a:spcPct val="150000"/>
              </a:lnSpc>
              <a:spcBef>
                <a:spcPts val="0"/>
              </a:spcBef>
              <a:buFont typeface="Wingdings" panose="05000000000000000000" pitchFamily="2" charset="2"/>
              <a:buChar char="§"/>
            </a:pPr>
            <a:r>
              <a:rPr lang="pl-PL" dirty="0">
                <a:latin typeface="Arial" panose="020B0604020202020204" pitchFamily="34" charset="0"/>
                <a:cs typeface="Arial" panose="020B0604020202020204" pitchFamily="34" charset="0"/>
              </a:rPr>
              <a:t>Istotne jest, aby </a:t>
            </a:r>
            <a:r>
              <a:rPr lang="pl-PL" b="1" dirty="0">
                <a:latin typeface="Arial" panose="020B0604020202020204" pitchFamily="34" charset="0"/>
                <a:cs typeface="Arial" panose="020B0604020202020204" pitchFamily="34" charset="0"/>
              </a:rPr>
              <a:t>nie modyfikować </a:t>
            </a:r>
            <a:r>
              <a:rPr lang="pl-PL" dirty="0">
                <a:latin typeface="Arial" panose="020B0604020202020204" pitchFamily="34" charset="0"/>
                <a:cs typeface="Arial" panose="020B0604020202020204" pitchFamily="34" charset="0"/>
              </a:rPr>
              <a:t>treści załącznika</a:t>
            </a:r>
          </a:p>
        </p:txBody>
      </p:sp>
      <p:sp>
        <p:nvSpPr>
          <p:cNvPr id="4" name="Symbol zastępczy numeru slajdu 3">
            <a:extLst>
              <a:ext uri="{FF2B5EF4-FFF2-40B4-BE49-F238E27FC236}">
                <a16:creationId xmlns:a16="http://schemas.microsoft.com/office/drawing/2014/main" id="{67271178-75F2-4AFA-89DA-FFD7D2AC77B1}"/>
              </a:ext>
            </a:extLst>
          </p:cNvPr>
          <p:cNvSpPr>
            <a:spLocks noGrp="1"/>
          </p:cNvSpPr>
          <p:nvPr>
            <p:ph type="sldNum" sz="quarter" idx="10"/>
          </p:nvPr>
        </p:nvSpPr>
        <p:spPr>
          <a:xfrm>
            <a:off x="8585200" y="7193341"/>
            <a:ext cx="1080000" cy="180000"/>
          </a:xfrm>
        </p:spPr>
        <p:txBody>
          <a:bodyPr/>
          <a:lstStyle/>
          <a:p>
            <a:fld id="{EB4015AA-59F6-416B-87A6-8E3D940284E2}" type="slidenum">
              <a:rPr lang="pl-PL" smtClean="0"/>
              <a:pPr/>
              <a:t>3</a:t>
            </a:fld>
            <a:endParaRPr lang="pl-PL" dirty="0"/>
          </a:p>
        </p:txBody>
      </p:sp>
    </p:spTree>
    <p:extLst>
      <p:ext uri="{BB962C8B-B14F-4D97-AF65-F5344CB8AC3E}">
        <p14:creationId xmlns:p14="http://schemas.microsoft.com/office/powerpoint/2010/main" val="579745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BB590A-7078-427B-BCEA-67503A8C24F5}"/>
              </a:ext>
            </a:extLst>
          </p:cNvPr>
          <p:cNvSpPr>
            <a:spLocks noGrp="1"/>
          </p:cNvSpPr>
          <p:nvPr>
            <p:ph type="title"/>
          </p:nvPr>
        </p:nvSpPr>
        <p:spPr>
          <a:xfrm>
            <a:off x="1039373" y="323453"/>
            <a:ext cx="8640381" cy="576063"/>
          </a:xfrm>
        </p:spPr>
        <p:txBody>
          <a:bodyPr/>
          <a:lstStyle/>
          <a:p>
            <a:r>
              <a:rPr lang="pl-PL" dirty="0">
                <a:latin typeface="Arial" panose="020B0604020202020204" pitchFamily="34" charset="0"/>
                <a:cs typeface="Arial" panose="020B0604020202020204" pitchFamily="34" charset="0"/>
              </a:rPr>
              <a:t>Sposób składania wniosków (2 z 6)</a:t>
            </a:r>
            <a:endParaRPr lang="pl-PL" dirty="0"/>
          </a:p>
        </p:txBody>
      </p:sp>
      <p:pic>
        <p:nvPicPr>
          <p:cNvPr id="6" name="Symbol zastępczy zawartości 5">
            <a:extLst>
              <a:ext uri="{FF2B5EF4-FFF2-40B4-BE49-F238E27FC236}">
                <a16:creationId xmlns:a16="http://schemas.microsoft.com/office/drawing/2014/main" id="{46BA5EFB-C4E1-4B8D-929C-C0DEDBFD7830}"/>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753618" y="876745"/>
            <a:ext cx="5184576" cy="6414252"/>
          </a:xfrm>
        </p:spPr>
      </p:pic>
    </p:spTree>
    <p:extLst>
      <p:ext uri="{BB962C8B-B14F-4D97-AF65-F5344CB8AC3E}">
        <p14:creationId xmlns:p14="http://schemas.microsoft.com/office/powerpoint/2010/main" val="1201253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D77BAE-A590-4C9D-8822-2906EEE85636}"/>
              </a:ext>
            </a:extLst>
          </p:cNvPr>
          <p:cNvSpPr>
            <a:spLocks noGrp="1"/>
          </p:cNvSpPr>
          <p:nvPr>
            <p:ph type="title"/>
          </p:nvPr>
        </p:nvSpPr>
        <p:spPr>
          <a:xfrm>
            <a:off x="1025143" y="359838"/>
            <a:ext cx="8640057" cy="827711"/>
          </a:xfrm>
        </p:spPr>
        <p:txBody>
          <a:bodyPr/>
          <a:lstStyle/>
          <a:p>
            <a:r>
              <a:rPr lang="pl-PL" dirty="0">
                <a:latin typeface="Arial" panose="020B0604020202020204" pitchFamily="34" charset="0"/>
                <a:cs typeface="Arial" panose="020B0604020202020204" pitchFamily="34" charset="0"/>
              </a:rPr>
              <a:t>Sposób składania wniosków (3 z 6)</a:t>
            </a:r>
          </a:p>
        </p:txBody>
      </p:sp>
      <p:sp>
        <p:nvSpPr>
          <p:cNvPr id="3" name="Symbol zastępczy zawartości 2">
            <a:extLst>
              <a:ext uri="{FF2B5EF4-FFF2-40B4-BE49-F238E27FC236}">
                <a16:creationId xmlns:a16="http://schemas.microsoft.com/office/drawing/2014/main" id="{11F70720-FC01-46FB-A7E7-A85F23D5A2AF}"/>
              </a:ext>
            </a:extLst>
          </p:cNvPr>
          <p:cNvSpPr>
            <a:spLocks noGrp="1"/>
          </p:cNvSpPr>
          <p:nvPr>
            <p:ph idx="1"/>
          </p:nvPr>
        </p:nvSpPr>
        <p:spPr>
          <a:xfrm>
            <a:off x="1025143" y="1259557"/>
            <a:ext cx="8640057" cy="5940280"/>
          </a:xfrm>
        </p:spPr>
        <p:txBody>
          <a:bodyPr>
            <a:normAutofit lnSpcReduction="10000"/>
          </a:bodyPr>
          <a:lstStyle/>
          <a:p>
            <a:pPr>
              <a:lnSpc>
                <a:spcPct val="160000"/>
              </a:lnSpc>
              <a:spcBef>
                <a:spcPts val="0"/>
              </a:spcBef>
              <a:spcAft>
                <a:spcPts val="1200"/>
              </a:spcAft>
              <a:buFont typeface="Wingdings" panose="05000000000000000000" pitchFamily="2" charset="2"/>
              <a:buChar char="§"/>
            </a:pPr>
            <a:r>
              <a:rPr lang="pl-PL" sz="1900" b="1" dirty="0">
                <a:latin typeface="Arial" panose="020B0604020202020204" pitchFamily="34" charset="0"/>
                <a:cs typeface="Arial" panose="020B0604020202020204" pitchFamily="34" charset="0"/>
              </a:rPr>
              <a:t>Załącznik musi być podpisany podpisem kwalifikowanym przez osobę/osoby upoważnioną/e do reprezentowania Wnioskodawcy </a:t>
            </a:r>
            <a:r>
              <a:rPr lang="pl-PL" sz="1900" dirty="0">
                <a:latin typeface="Arial" panose="020B0604020202020204" pitchFamily="34" charset="0"/>
                <a:cs typeface="Arial" panose="020B0604020202020204" pitchFamily="34" charset="0"/>
              </a:rPr>
              <a:t>(należy posiadać podpis kwalifikowany, kupiony u jednego z certyfikowanych dostawców wymienionych w rejestrze Narodowego Centrum Certyfikacji)</a:t>
            </a:r>
          </a:p>
          <a:p>
            <a:pPr>
              <a:lnSpc>
                <a:spcPct val="160000"/>
              </a:lnSpc>
              <a:spcBef>
                <a:spcPts val="0"/>
              </a:spcBef>
              <a:buFont typeface="Wingdings" panose="05000000000000000000" pitchFamily="2" charset="2"/>
              <a:buChar char="§"/>
            </a:pPr>
            <a:r>
              <a:rPr lang="pl-PL" sz="1900" dirty="0">
                <a:latin typeface="Arial" panose="020B0604020202020204" pitchFamily="34" charset="0"/>
                <a:cs typeface="Arial" panose="020B0604020202020204" pitchFamily="34" charset="0"/>
              </a:rPr>
              <a:t>Załącznik do formularza wniosku musi stanowić jeden plik </a:t>
            </a:r>
            <a:r>
              <a:rPr lang="pl-PL" sz="1900" b="1" dirty="0">
                <a:latin typeface="Arial" panose="020B0604020202020204" pitchFamily="34" charset="0"/>
                <a:cs typeface="Arial" panose="020B0604020202020204" pitchFamily="34" charset="0"/>
              </a:rPr>
              <a:t>o rozmiarze nieprzekraczającym 20 MB</a:t>
            </a:r>
            <a:r>
              <a:rPr lang="pl-PL" sz="1900" dirty="0">
                <a:latin typeface="Arial" panose="020B0604020202020204" pitchFamily="34" charset="0"/>
                <a:cs typeface="Arial" panose="020B0604020202020204" pitchFamily="34" charset="0"/>
              </a:rPr>
              <a:t>, a w przypadku większej liczby dokumentów składających się na dany załącznik, wymagane jest dostarczenie ich               w postaci pliku archiwum. Maksymalna wielkość wszystkich plików załączonych </a:t>
            </a:r>
            <a:r>
              <a:rPr lang="pl-PL" sz="1900" b="1" dirty="0">
                <a:latin typeface="Arial" panose="020B0604020202020204" pitchFamily="34" charset="0"/>
                <a:cs typeface="Arial" panose="020B0604020202020204" pitchFamily="34" charset="0"/>
              </a:rPr>
              <a:t>do wniosku to 35 MB</a:t>
            </a:r>
            <a:r>
              <a:rPr lang="pl-PL" sz="1900" dirty="0">
                <a:latin typeface="Arial" panose="020B0604020202020204" pitchFamily="34" charset="0"/>
                <a:cs typeface="Arial" panose="020B0604020202020204" pitchFamily="34" charset="0"/>
              </a:rPr>
              <a:t>. Dopuszczalne są pliki z rozszerzeniami </a:t>
            </a:r>
            <a:r>
              <a:rPr lang="pl-PL" sz="1900" dirty="0" err="1">
                <a:latin typeface="Arial" panose="020B0604020202020204" pitchFamily="34" charset="0"/>
                <a:cs typeface="Arial" panose="020B0604020202020204" pitchFamily="34" charset="0"/>
              </a:rPr>
              <a:t>doc</a:t>
            </a:r>
            <a:r>
              <a:rPr lang="pl-PL" sz="1900" dirty="0">
                <a:latin typeface="Arial" panose="020B0604020202020204" pitchFamily="34" charset="0"/>
                <a:cs typeface="Arial" panose="020B0604020202020204" pitchFamily="34" charset="0"/>
              </a:rPr>
              <a:t>, xls, </a:t>
            </a:r>
            <a:r>
              <a:rPr lang="pl-PL" sz="1900" dirty="0" err="1">
                <a:latin typeface="Arial" panose="020B0604020202020204" pitchFamily="34" charset="0"/>
                <a:cs typeface="Arial" panose="020B0604020202020204" pitchFamily="34" charset="0"/>
              </a:rPr>
              <a:t>xlsx</a:t>
            </a:r>
            <a:r>
              <a:rPr lang="pl-PL" sz="1900" dirty="0">
                <a:latin typeface="Arial" panose="020B0604020202020204" pitchFamily="34" charset="0"/>
                <a:cs typeface="Arial" panose="020B0604020202020204" pitchFamily="34" charset="0"/>
              </a:rPr>
              <a:t>, pdf, </a:t>
            </a:r>
            <a:r>
              <a:rPr lang="pl-PL" sz="1900" dirty="0" err="1">
                <a:latin typeface="Arial" panose="020B0604020202020204" pitchFamily="34" charset="0"/>
                <a:cs typeface="Arial" panose="020B0604020202020204" pitchFamily="34" charset="0"/>
              </a:rPr>
              <a:t>docx</a:t>
            </a:r>
            <a:r>
              <a:rPr lang="pl-PL" sz="1900" dirty="0">
                <a:latin typeface="Arial" panose="020B0604020202020204" pitchFamily="34" charset="0"/>
                <a:cs typeface="Arial" panose="020B0604020202020204" pitchFamily="34" charset="0"/>
              </a:rPr>
              <a:t>, </a:t>
            </a:r>
            <a:r>
              <a:rPr lang="pl-PL" sz="1900" dirty="0" err="1">
                <a:latin typeface="Arial" panose="020B0604020202020204" pitchFamily="34" charset="0"/>
                <a:cs typeface="Arial" panose="020B0604020202020204" pitchFamily="34" charset="0"/>
              </a:rPr>
              <a:t>png</a:t>
            </a:r>
            <a:r>
              <a:rPr lang="pl-PL" sz="1900" dirty="0">
                <a:latin typeface="Arial" panose="020B0604020202020204" pitchFamily="34" charset="0"/>
                <a:cs typeface="Arial" panose="020B0604020202020204" pitchFamily="34" charset="0"/>
              </a:rPr>
              <a:t>, "</a:t>
            </a:r>
            <a:r>
              <a:rPr lang="pl-PL" sz="1900" dirty="0" err="1">
                <a:latin typeface="Arial" panose="020B0604020202020204" pitchFamily="34" charset="0"/>
                <a:cs typeface="Arial" panose="020B0604020202020204" pitchFamily="34" charset="0"/>
              </a:rPr>
              <a:t>pg</a:t>
            </a:r>
            <a:r>
              <a:rPr lang="pl-PL" sz="1900" dirty="0">
                <a:latin typeface="Arial" panose="020B0604020202020204" pitchFamily="34" charset="0"/>
                <a:cs typeface="Arial" panose="020B0604020202020204" pitchFamily="34" charset="0"/>
              </a:rPr>
              <a:t>, txt, </a:t>
            </a:r>
            <a:r>
              <a:rPr lang="pl-PL" sz="1900" dirty="0" err="1">
                <a:latin typeface="Arial" panose="020B0604020202020204" pitchFamily="34" charset="0"/>
                <a:cs typeface="Arial" panose="020B0604020202020204" pitchFamily="34" charset="0"/>
              </a:rPr>
              <a:t>xml</a:t>
            </a:r>
            <a:r>
              <a:rPr lang="pl-PL" sz="1900" dirty="0">
                <a:latin typeface="Arial" panose="020B0604020202020204" pitchFamily="34" charset="0"/>
                <a:cs typeface="Arial" panose="020B0604020202020204" pitchFamily="34" charset="0"/>
              </a:rPr>
              <a:t>, mp4 oraz archiwa zip i 7z. Dopuszczalne są także pliki podpisane kwalifikowanym podpisem elektronicznym w formatach TSL, </a:t>
            </a:r>
            <a:r>
              <a:rPr lang="pl-PL" sz="1900" dirty="0" err="1">
                <a:latin typeface="Arial" panose="020B0604020202020204" pitchFamily="34" charset="0"/>
                <a:cs typeface="Arial" panose="020B0604020202020204" pitchFamily="34" charset="0"/>
              </a:rPr>
              <a:t>XMLsig</a:t>
            </a:r>
            <a:r>
              <a:rPr lang="pl-PL" sz="1900" dirty="0">
                <a:latin typeface="Arial" panose="020B0604020202020204" pitchFamily="34" charset="0"/>
                <a:cs typeface="Arial" panose="020B0604020202020204" pitchFamily="34" charset="0"/>
              </a:rPr>
              <a:t>, </a:t>
            </a:r>
            <a:r>
              <a:rPr lang="pl-PL" sz="1900" dirty="0" err="1">
                <a:latin typeface="Arial" panose="020B0604020202020204" pitchFamily="34" charset="0"/>
                <a:cs typeface="Arial" panose="020B0604020202020204" pitchFamily="34" charset="0"/>
              </a:rPr>
              <a:t>XAdES</a:t>
            </a:r>
            <a:r>
              <a:rPr lang="pl-PL" sz="1900" dirty="0">
                <a:latin typeface="Arial" panose="020B0604020202020204" pitchFamily="34" charset="0"/>
                <a:cs typeface="Arial" panose="020B0604020202020204" pitchFamily="34" charset="0"/>
              </a:rPr>
              <a:t>, </a:t>
            </a:r>
            <a:r>
              <a:rPr lang="pl-PL" sz="1900" dirty="0" err="1">
                <a:latin typeface="Arial" panose="020B0604020202020204" pitchFamily="34" charset="0"/>
                <a:cs typeface="Arial" panose="020B0604020202020204" pitchFamily="34" charset="0"/>
              </a:rPr>
              <a:t>PadES</a:t>
            </a:r>
            <a:r>
              <a:rPr lang="pl-PL" sz="1900" dirty="0">
                <a:latin typeface="Arial" panose="020B0604020202020204" pitchFamily="34" charset="0"/>
                <a:cs typeface="Arial" panose="020B0604020202020204" pitchFamily="34" charset="0"/>
              </a:rPr>
              <a:t>, </a:t>
            </a:r>
            <a:r>
              <a:rPr lang="pl-PL" sz="1900" dirty="0" err="1">
                <a:latin typeface="Arial" panose="020B0604020202020204" pitchFamily="34" charset="0"/>
                <a:cs typeface="Arial" panose="020B0604020202020204" pitchFamily="34" charset="0"/>
              </a:rPr>
              <a:t>CadES</a:t>
            </a:r>
            <a:r>
              <a:rPr lang="pl-PL" sz="1900" dirty="0">
                <a:latin typeface="Arial" panose="020B0604020202020204" pitchFamily="34" charset="0"/>
                <a:cs typeface="Arial" panose="020B0604020202020204" pitchFamily="34" charset="0"/>
              </a:rPr>
              <a:t>, ASIC, </a:t>
            </a:r>
            <a:r>
              <a:rPr lang="pl-PL" sz="1900" dirty="0" err="1">
                <a:latin typeface="Arial" panose="020B0604020202020204" pitchFamily="34" charset="0"/>
                <a:cs typeface="Arial" panose="020B0604020202020204" pitchFamily="34" charset="0"/>
              </a:rPr>
              <a:t>XMLenc</a:t>
            </a:r>
            <a:r>
              <a:rPr lang="pl-PL" sz="1900" dirty="0">
                <a:latin typeface="Arial" panose="020B0604020202020204" pitchFamily="34" charset="0"/>
                <a:cs typeface="Arial" panose="020B0604020202020204" pitchFamily="34" charset="0"/>
              </a:rPr>
              <a:t>.</a:t>
            </a:r>
          </a:p>
          <a:p>
            <a:endParaRPr lang="pl-PL"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588E0784-6B6F-4ABE-9630-15D32F48FD49}"/>
              </a:ext>
            </a:extLst>
          </p:cNvPr>
          <p:cNvSpPr>
            <a:spLocks noGrp="1"/>
          </p:cNvSpPr>
          <p:nvPr>
            <p:ph type="sldNum" sz="quarter" idx="10"/>
          </p:nvPr>
        </p:nvSpPr>
        <p:spPr>
          <a:xfrm>
            <a:off x="8585200" y="7199837"/>
            <a:ext cx="1080000" cy="180000"/>
          </a:xfrm>
        </p:spPr>
        <p:txBody>
          <a:bodyPr/>
          <a:lstStyle/>
          <a:p>
            <a:fld id="{EB4015AA-59F6-416B-87A6-8E3D940284E2}" type="slidenum">
              <a:rPr lang="pl-PL" smtClean="0"/>
              <a:pPr/>
              <a:t>5</a:t>
            </a:fld>
            <a:endParaRPr lang="pl-PL" dirty="0"/>
          </a:p>
        </p:txBody>
      </p:sp>
    </p:spTree>
    <p:extLst>
      <p:ext uri="{BB962C8B-B14F-4D97-AF65-F5344CB8AC3E}">
        <p14:creationId xmlns:p14="http://schemas.microsoft.com/office/powerpoint/2010/main" val="552069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D77BAE-A590-4C9D-8822-2906EEE85636}"/>
              </a:ext>
            </a:extLst>
          </p:cNvPr>
          <p:cNvSpPr>
            <a:spLocks noGrp="1"/>
          </p:cNvSpPr>
          <p:nvPr>
            <p:ph type="title"/>
          </p:nvPr>
        </p:nvSpPr>
        <p:spPr>
          <a:xfrm>
            <a:off x="1025143" y="359838"/>
            <a:ext cx="8640057" cy="719719"/>
          </a:xfrm>
        </p:spPr>
        <p:txBody>
          <a:bodyPr/>
          <a:lstStyle/>
          <a:p>
            <a:r>
              <a:rPr lang="pl-PL" dirty="0">
                <a:latin typeface="Arial" panose="020B0604020202020204" pitchFamily="34" charset="0"/>
                <a:cs typeface="Arial" panose="020B0604020202020204" pitchFamily="34" charset="0"/>
              </a:rPr>
              <a:t>Sposób składania wniosków (4 z 6)</a:t>
            </a:r>
          </a:p>
        </p:txBody>
      </p:sp>
      <p:sp>
        <p:nvSpPr>
          <p:cNvPr id="3" name="Symbol zastępczy zawartości 2">
            <a:extLst>
              <a:ext uri="{FF2B5EF4-FFF2-40B4-BE49-F238E27FC236}">
                <a16:creationId xmlns:a16="http://schemas.microsoft.com/office/drawing/2014/main" id="{11F70720-FC01-46FB-A7E7-A85F23D5A2AF}"/>
              </a:ext>
            </a:extLst>
          </p:cNvPr>
          <p:cNvSpPr>
            <a:spLocks noGrp="1"/>
          </p:cNvSpPr>
          <p:nvPr>
            <p:ph idx="1"/>
          </p:nvPr>
        </p:nvSpPr>
        <p:spPr>
          <a:xfrm>
            <a:off x="1025143" y="1079557"/>
            <a:ext cx="8640057" cy="6120280"/>
          </a:xfrm>
        </p:spPr>
        <p:txBody>
          <a:bodyPr>
            <a:noAutofit/>
          </a:bodyPr>
          <a:lstStyle/>
          <a:p>
            <a:pPr marL="0" indent="0">
              <a:lnSpc>
                <a:spcPct val="150000"/>
              </a:lnSpc>
              <a:spcBef>
                <a:spcPts val="0"/>
              </a:spcBef>
              <a:spcAft>
                <a:spcPts val="600"/>
              </a:spcAft>
              <a:buNone/>
            </a:pPr>
            <a:r>
              <a:rPr lang="pl-PL" sz="1700" b="1" dirty="0">
                <a:latin typeface="Arial" panose="020B0604020202020204" pitchFamily="34" charset="0"/>
                <a:cs typeface="Arial" panose="020B0604020202020204" pitchFamily="34" charset="0"/>
              </a:rPr>
              <a:t>Dodatkowe załączniki do wniosku</a:t>
            </a:r>
            <a:r>
              <a:rPr lang="pl-PL" sz="1700" dirty="0">
                <a:latin typeface="Arial" panose="020B0604020202020204" pitchFamily="34" charset="0"/>
                <a:cs typeface="Arial" panose="020B0604020202020204" pitchFamily="34" charset="0"/>
              </a:rPr>
              <a:t>, gdy podmiot ubiegający się o pomoc publiczną lub pomoc </a:t>
            </a:r>
            <a:r>
              <a:rPr lang="pl-PL" sz="1700" i="1" dirty="0">
                <a:latin typeface="Arial" panose="020B0604020202020204" pitchFamily="34" charset="0"/>
                <a:cs typeface="Arial" panose="020B0604020202020204" pitchFamily="34" charset="0"/>
              </a:rPr>
              <a:t>de </a:t>
            </a:r>
            <a:r>
              <a:rPr lang="pl-PL" sz="1700" i="1" dirty="0" err="1">
                <a:latin typeface="Arial" panose="020B0604020202020204" pitchFamily="34" charset="0"/>
                <a:cs typeface="Arial" panose="020B0604020202020204" pitchFamily="34" charset="0"/>
              </a:rPr>
              <a:t>minimis</a:t>
            </a:r>
            <a:r>
              <a:rPr lang="pl-PL" sz="1700" i="1" dirty="0">
                <a:latin typeface="Arial" panose="020B0604020202020204" pitchFamily="34" charset="0"/>
                <a:cs typeface="Arial" panose="020B0604020202020204" pitchFamily="34" charset="0"/>
              </a:rPr>
              <a:t> </a:t>
            </a:r>
            <a:r>
              <a:rPr lang="pl-PL" sz="1700" dirty="0">
                <a:latin typeface="Arial" panose="020B0604020202020204" pitchFamily="34" charset="0"/>
                <a:cs typeface="Arial" panose="020B0604020202020204" pitchFamily="34" charset="0"/>
              </a:rPr>
              <a:t>jest jednocześnie </a:t>
            </a:r>
            <a:r>
              <a:rPr lang="pl-PL" sz="1700" u="sng" dirty="0">
                <a:latin typeface="Arial" panose="020B0604020202020204" pitchFamily="34" charset="0"/>
                <a:cs typeface="Arial" panose="020B0604020202020204" pitchFamily="34" charset="0"/>
              </a:rPr>
              <a:t>wnioskodawcą/partnerem</a:t>
            </a:r>
            <a:r>
              <a:rPr lang="pl-PL" sz="1700" dirty="0">
                <a:latin typeface="Arial" panose="020B0604020202020204" pitchFamily="34" charset="0"/>
                <a:cs typeface="Arial" panose="020B0604020202020204" pitchFamily="34" charset="0"/>
              </a:rPr>
              <a:t>:</a:t>
            </a:r>
          </a:p>
          <a:p>
            <a:pPr marL="342900" indent="-342900">
              <a:lnSpc>
                <a:spcPct val="150000"/>
              </a:lnSpc>
              <a:spcBef>
                <a:spcPts val="0"/>
              </a:spcBef>
              <a:buClrTx/>
              <a:buFont typeface="+mj-lt"/>
              <a:buAutoNum type="arabicPeriod"/>
            </a:pPr>
            <a:r>
              <a:rPr lang="pl-PL" sz="1700" b="1" dirty="0">
                <a:latin typeface="Arial" panose="020B0604020202020204" pitchFamily="34" charset="0"/>
                <a:cs typeface="Arial" panose="020B0604020202020204" pitchFamily="34" charset="0"/>
              </a:rPr>
              <a:t>Załączniki dla pomocy</a:t>
            </a:r>
            <a:r>
              <a:rPr lang="pl-PL" sz="1700" b="1" i="1" dirty="0">
                <a:latin typeface="Arial" panose="020B0604020202020204" pitchFamily="34" charset="0"/>
                <a:cs typeface="Arial" panose="020B0604020202020204" pitchFamily="34" charset="0"/>
              </a:rPr>
              <a:t> de </a:t>
            </a:r>
            <a:r>
              <a:rPr lang="pl-PL" sz="1700" b="1" i="1" dirty="0" err="1">
                <a:latin typeface="Arial" panose="020B0604020202020204" pitchFamily="34" charset="0"/>
                <a:cs typeface="Arial" panose="020B0604020202020204" pitchFamily="34" charset="0"/>
              </a:rPr>
              <a:t>minimis</a:t>
            </a:r>
            <a:r>
              <a:rPr lang="pl-PL" sz="1700" b="1" i="1" dirty="0">
                <a:latin typeface="Arial" panose="020B0604020202020204" pitchFamily="34" charset="0"/>
                <a:cs typeface="Arial" panose="020B0604020202020204" pitchFamily="34" charset="0"/>
              </a:rPr>
              <a:t>:</a:t>
            </a:r>
            <a:endParaRPr lang="pl-PL" sz="1700" b="1" dirty="0">
              <a:latin typeface="Arial" panose="020B0604020202020204" pitchFamily="34" charset="0"/>
              <a:cs typeface="Arial" panose="020B0604020202020204" pitchFamily="34" charset="0"/>
            </a:endParaRPr>
          </a:p>
          <a:p>
            <a:pPr marL="342900" lvl="0" indent="-342900">
              <a:lnSpc>
                <a:spcPct val="150000"/>
              </a:lnSpc>
              <a:spcBef>
                <a:spcPts val="0"/>
              </a:spcBef>
              <a:buClrTx/>
              <a:buFont typeface="+mj-lt"/>
              <a:buAutoNum type="alphaLcPeriod"/>
            </a:pPr>
            <a:r>
              <a:rPr lang="pl-PL" sz="1700" dirty="0">
                <a:latin typeface="Arial" panose="020B0604020202020204" pitchFamily="34" charset="0"/>
                <a:cs typeface="Arial" panose="020B0604020202020204" pitchFamily="34" charset="0"/>
              </a:rPr>
              <a:t>kopie zaświadczeń o otrzymanej pomocy </a:t>
            </a:r>
            <a:r>
              <a:rPr lang="pl-PL" sz="1700" i="1" dirty="0">
                <a:latin typeface="Arial" panose="020B0604020202020204" pitchFamily="34" charset="0"/>
                <a:cs typeface="Arial" panose="020B0604020202020204" pitchFamily="34" charset="0"/>
              </a:rPr>
              <a:t>de </a:t>
            </a:r>
            <a:r>
              <a:rPr lang="pl-PL" sz="1700" i="1" dirty="0" err="1">
                <a:latin typeface="Arial" panose="020B0604020202020204" pitchFamily="34" charset="0"/>
                <a:cs typeface="Arial" panose="020B0604020202020204" pitchFamily="34" charset="0"/>
              </a:rPr>
              <a:t>minimis</a:t>
            </a:r>
            <a:r>
              <a:rPr lang="pl-PL" sz="1700" dirty="0">
                <a:latin typeface="Arial" panose="020B0604020202020204" pitchFamily="34" charset="0"/>
                <a:cs typeface="Arial" panose="020B0604020202020204" pitchFamily="34" charset="0"/>
              </a:rPr>
              <a:t>, jakie </a:t>
            </a:r>
            <a:r>
              <a:rPr lang="pl-PL" sz="1700" u="sng" dirty="0">
                <a:latin typeface="Arial" panose="020B0604020202020204" pitchFamily="34" charset="0"/>
                <a:cs typeface="Arial" panose="020B0604020202020204" pitchFamily="34" charset="0"/>
              </a:rPr>
              <a:t>wnioskodawca/partner </a:t>
            </a:r>
            <a:r>
              <a:rPr lang="pl-PL" sz="1700" dirty="0">
                <a:latin typeface="Arial" panose="020B0604020202020204" pitchFamily="34" charset="0"/>
                <a:cs typeface="Arial" panose="020B0604020202020204" pitchFamily="34" charset="0"/>
              </a:rPr>
              <a:t>otrzymał w ciągu minionych 3 lat, zgodnie z art. 3 ust. 2 rozporządzenia Komisji (UE) 2023/2831 z dnia 13 grudnia 2023 r. w sprawie stosowania art. 107 i 108 Traktatu           o funkcjonowaniu Unii Europejskiej do pomocy </a:t>
            </a:r>
            <a:r>
              <a:rPr lang="pl-PL" sz="1700" i="1" dirty="0">
                <a:latin typeface="Arial" panose="020B0604020202020204" pitchFamily="34" charset="0"/>
                <a:cs typeface="Arial" panose="020B0604020202020204" pitchFamily="34" charset="0"/>
              </a:rPr>
              <a:t>de </a:t>
            </a:r>
            <a:r>
              <a:rPr lang="pl-PL" sz="1700" i="1" dirty="0" err="1">
                <a:latin typeface="Arial" panose="020B0604020202020204" pitchFamily="34" charset="0"/>
                <a:cs typeface="Arial" panose="020B0604020202020204" pitchFamily="34" charset="0"/>
              </a:rPr>
              <a:t>minimis</a:t>
            </a:r>
            <a:r>
              <a:rPr lang="pl-PL" sz="1700" dirty="0">
                <a:latin typeface="Arial" panose="020B0604020202020204" pitchFamily="34" charset="0"/>
                <a:cs typeface="Arial" panose="020B0604020202020204" pitchFamily="34" charset="0"/>
              </a:rPr>
              <a:t> (z uwzględnieniem uwagi zawartej w pkt 11 wprowadzenia do ww. rozporządzenia), albo oświadczenie                o wielkości tej pomocy otrzymanej w tym okresie, albo oświadczenie o nieotrzymaniu takiej pomocy w tym okresie;</a:t>
            </a:r>
          </a:p>
          <a:p>
            <a:pPr marL="342900" lvl="0" indent="-342900">
              <a:lnSpc>
                <a:spcPct val="150000"/>
              </a:lnSpc>
              <a:spcBef>
                <a:spcPts val="0"/>
              </a:spcBef>
              <a:buClrTx/>
              <a:buFont typeface="+mj-lt"/>
              <a:buAutoNum type="alphaLcPeriod"/>
            </a:pPr>
            <a:r>
              <a:rPr lang="pl-PL" sz="1700" dirty="0">
                <a:latin typeface="Arial" panose="020B0604020202020204" pitchFamily="34" charset="0"/>
                <a:cs typeface="Arial" panose="020B0604020202020204" pitchFamily="34" charset="0"/>
              </a:rPr>
              <a:t>informacje, o których mowa w art. 37 ust. 1 pkt 2 ustawy z dnia 30 kwietnia 2004 r. o postępowaniu w sprawach dotyczących pomocy publicznej. Zakres niezbędnych informacji określa rozporządzenie Rady Ministrów z dnia 29 marca 2010 r. w sprawie zakresu informacji przedstawianych przez podmiot ubiegający się o pomoc </a:t>
            </a:r>
            <a:r>
              <a:rPr lang="pl-PL" sz="1700" i="1" dirty="0">
                <a:latin typeface="Arial" panose="020B0604020202020204" pitchFamily="34" charset="0"/>
                <a:cs typeface="Arial" panose="020B0604020202020204" pitchFamily="34" charset="0"/>
              </a:rPr>
              <a:t>de </a:t>
            </a:r>
            <a:r>
              <a:rPr lang="pl-PL" sz="1700" i="1" dirty="0" err="1">
                <a:latin typeface="Arial" panose="020B0604020202020204" pitchFamily="34" charset="0"/>
                <a:cs typeface="Arial" panose="020B0604020202020204" pitchFamily="34" charset="0"/>
              </a:rPr>
              <a:t>minimis</a:t>
            </a:r>
            <a:r>
              <a:rPr lang="pl-PL" sz="1700" i="1" dirty="0">
                <a:latin typeface="Arial" panose="020B0604020202020204" pitchFamily="34" charset="0"/>
                <a:cs typeface="Arial" panose="020B0604020202020204" pitchFamily="34" charset="0"/>
              </a:rPr>
              <a:t> </a:t>
            </a:r>
            <a:r>
              <a:rPr lang="pl-PL" sz="1700" dirty="0">
                <a:latin typeface="Arial" panose="020B0604020202020204" pitchFamily="34" charset="0"/>
                <a:cs typeface="Arial" panose="020B0604020202020204" pitchFamily="34" charset="0"/>
              </a:rPr>
              <a:t>(Dz. U. z 2024 r. poz. 40, zm. Dz. U. z 2024 r. poz. 1206).</a:t>
            </a:r>
          </a:p>
        </p:txBody>
      </p:sp>
      <p:sp>
        <p:nvSpPr>
          <p:cNvPr id="4" name="Symbol zastępczy numeru slajdu 3">
            <a:extLst>
              <a:ext uri="{FF2B5EF4-FFF2-40B4-BE49-F238E27FC236}">
                <a16:creationId xmlns:a16="http://schemas.microsoft.com/office/drawing/2014/main" id="{588E0784-6B6F-4ABE-9630-15D32F48FD49}"/>
              </a:ext>
            </a:extLst>
          </p:cNvPr>
          <p:cNvSpPr>
            <a:spLocks noGrp="1"/>
          </p:cNvSpPr>
          <p:nvPr>
            <p:ph type="sldNum" sz="quarter" idx="10"/>
          </p:nvPr>
        </p:nvSpPr>
        <p:spPr>
          <a:xfrm>
            <a:off x="8585200" y="7199837"/>
            <a:ext cx="1080000" cy="180000"/>
          </a:xfrm>
        </p:spPr>
        <p:txBody>
          <a:bodyPr/>
          <a:lstStyle/>
          <a:p>
            <a:fld id="{EB4015AA-59F6-416B-87A6-8E3D940284E2}" type="slidenum">
              <a:rPr lang="pl-PL" smtClean="0"/>
              <a:pPr/>
              <a:t>6</a:t>
            </a:fld>
            <a:endParaRPr lang="pl-PL" dirty="0"/>
          </a:p>
        </p:txBody>
      </p:sp>
    </p:spTree>
    <p:extLst>
      <p:ext uri="{BB962C8B-B14F-4D97-AF65-F5344CB8AC3E}">
        <p14:creationId xmlns:p14="http://schemas.microsoft.com/office/powerpoint/2010/main" val="2645108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D77BAE-A590-4C9D-8822-2906EEE85636}"/>
              </a:ext>
            </a:extLst>
          </p:cNvPr>
          <p:cNvSpPr>
            <a:spLocks noGrp="1"/>
          </p:cNvSpPr>
          <p:nvPr>
            <p:ph type="title"/>
          </p:nvPr>
        </p:nvSpPr>
        <p:spPr>
          <a:xfrm>
            <a:off x="1025143" y="359838"/>
            <a:ext cx="8640057" cy="719719"/>
          </a:xfrm>
        </p:spPr>
        <p:txBody>
          <a:bodyPr/>
          <a:lstStyle/>
          <a:p>
            <a:r>
              <a:rPr lang="pl-PL" dirty="0">
                <a:latin typeface="Arial" panose="020B0604020202020204" pitchFamily="34" charset="0"/>
                <a:cs typeface="Arial" panose="020B0604020202020204" pitchFamily="34" charset="0"/>
              </a:rPr>
              <a:t>Sposób składania wniosków (5 z 6)</a:t>
            </a:r>
          </a:p>
        </p:txBody>
      </p:sp>
      <p:sp>
        <p:nvSpPr>
          <p:cNvPr id="3" name="Symbol zastępczy zawartości 2">
            <a:extLst>
              <a:ext uri="{FF2B5EF4-FFF2-40B4-BE49-F238E27FC236}">
                <a16:creationId xmlns:a16="http://schemas.microsoft.com/office/drawing/2014/main" id="{11F70720-FC01-46FB-A7E7-A85F23D5A2AF}"/>
              </a:ext>
            </a:extLst>
          </p:cNvPr>
          <p:cNvSpPr>
            <a:spLocks noGrp="1"/>
          </p:cNvSpPr>
          <p:nvPr>
            <p:ph idx="1"/>
          </p:nvPr>
        </p:nvSpPr>
        <p:spPr>
          <a:xfrm>
            <a:off x="1025143" y="1079557"/>
            <a:ext cx="8640057" cy="6012648"/>
          </a:xfrm>
        </p:spPr>
        <p:txBody>
          <a:bodyPr>
            <a:normAutofit fontScale="92500"/>
          </a:bodyPr>
          <a:lstStyle/>
          <a:p>
            <a:pPr marL="342900" indent="-342900">
              <a:lnSpc>
                <a:spcPct val="150000"/>
              </a:lnSpc>
              <a:spcBef>
                <a:spcPts val="0"/>
              </a:spcBef>
              <a:buClrTx/>
              <a:buFont typeface="+mj-lt"/>
              <a:buAutoNum type="arabicPeriod" startAt="2"/>
            </a:pPr>
            <a:r>
              <a:rPr lang="pl-PL" b="1" dirty="0">
                <a:latin typeface="Arial" panose="020B0604020202020204" pitchFamily="34" charset="0"/>
                <a:cs typeface="Arial" panose="020B0604020202020204" pitchFamily="34" charset="0"/>
              </a:rPr>
              <a:t>Załączniki dla pomocy</a:t>
            </a:r>
            <a:r>
              <a:rPr lang="pl-PL" b="1" i="1" dirty="0">
                <a:latin typeface="Arial" panose="020B0604020202020204" pitchFamily="34" charset="0"/>
                <a:cs typeface="Arial" panose="020B0604020202020204" pitchFamily="34" charset="0"/>
              </a:rPr>
              <a:t> </a:t>
            </a:r>
            <a:r>
              <a:rPr lang="pl-PL" b="1" dirty="0">
                <a:latin typeface="Arial" panose="020B0604020202020204" pitchFamily="34" charset="0"/>
                <a:cs typeface="Arial" panose="020B0604020202020204" pitchFamily="34" charset="0"/>
              </a:rPr>
              <a:t>publicznej - </a:t>
            </a:r>
            <a:r>
              <a:rPr lang="pl-PL" dirty="0">
                <a:latin typeface="Arial" panose="020B0604020202020204" pitchFamily="34" charset="0"/>
                <a:cs typeface="Arial" panose="020B0604020202020204" pitchFamily="34" charset="0"/>
              </a:rPr>
              <a:t>informacje dotyczące wnioskodawcy/partnera i prowadzonej przez niego działalności gospodarczej oraz informacje o otrzymanej pomocy publicznej. Zakres niezbędnych informacji określa rozporządzenie Rady Ministrów z dnia 29 marca 2010 r. w sprawie zakresu informacji przedstawianych przez podmiot ubiegający się o pomoc inną niż pomoc </a:t>
            </a:r>
            <a:r>
              <a:rPr lang="pl-PL" i="1" dirty="0">
                <a:latin typeface="Arial" panose="020B0604020202020204" pitchFamily="34" charset="0"/>
                <a:cs typeface="Arial" panose="020B0604020202020204" pitchFamily="34" charset="0"/>
              </a:rPr>
              <a:t>de </a:t>
            </a:r>
            <a:r>
              <a:rPr lang="pl-PL" i="1" dirty="0" err="1">
                <a:latin typeface="Arial" panose="020B0604020202020204" pitchFamily="34" charset="0"/>
                <a:cs typeface="Arial" panose="020B0604020202020204" pitchFamily="34" charset="0"/>
              </a:rPr>
              <a:t>minimis</a:t>
            </a:r>
            <a:r>
              <a:rPr lang="pl-PL" i="1" dirty="0">
                <a:latin typeface="Arial" panose="020B0604020202020204" pitchFamily="34" charset="0"/>
                <a:cs typeface="Arial" panose="020B0604020202020204" pitchFamily="34" charset="0"/>
              </a:rPr>
              <a:t> </a:t>
            </a:r>
            <a:r>
              <a:rPr lang="pl-PL" dirty="0">
                <a:latin typeface="Arial" panose="020B0604020202020204" pitchFamily="34" charset="0"/>
                <a:cs typeface="Arial" panose="020B0604020202020204" pitchFamily="34" charset="0"/>
              </a:rPr>
              <a:t>lub pomoc </a:t>
            </a:r>
            <a:r>
              <a:rPr lang="pl-PL" i="1" dirty="0">
                <a:latin typeface="Arial" panose="020B0604020202020204" pitchFamily="34" charset="0"/>
                <a:cs typeface="Arial" panose="020B0604020202020204" pitchFamily="34" charset="0"/>
              </a:rPr>
              <a:t>de </a:t>
            </a:r>
            <a:r>
              <a:rPr lang="pl-PL" i="1" dirty="0" err="1">
                <a:latin typeface="Arial" panose="020B0604020202020204" pitchFamily="34" charset="0"/>
                <a:cs typeface="Arial" panose="020B0604020202020204" pitchFamily="34" charset="0"/>
              </a:rPr>
              <a:t>minimis</a:t>
            </a:r>
            <a:r>
              <a:rPr lang="pl-PL" i="1" dirty="0">
                <a:latin typeface="Arial" panose="020B0604020202020204" pitchFamily="34" charset="0"/>
                <a:cs typeface="Arial" panose="020B0604020202020204" pitchFamily="34" charset="0"/>
              </a:rPr>
              <a:t> </a:t>
            </a:r>
            <a:r>
              <a:rPr lang="pl-PL" dirty="0">
                <a:latin typeface="Arial" panose="020B0604020202020204" pitchFamily="34" charset="0"/>
                <a:cs typeface="Arial" panose="020B0604020202020204" pitchFamily="34" charset="0"/>
              </a:rPr>
              <a:t>w rolnictwie lub rybołówstwie (Dz. U. z 2010 r. nr 53, poz. 312), zmienione rozporządzeniem z dnia 16 grudnia 2010 r. (Dz. U. z 2010 r. nr 254, poz. 1704), zmienione rozporządzeniem z dnia 2 lutego 2016 r. (Dz. U. z 2016 r. poz. 238) oraz rozporządzeniem z dnia 27 lipca 2020 r. (Dz. U. z 2020 r. poz. 1338).</a:t>
            </a:r>
            <a:endParaRPr lang="pl-PL" b="1" dirty="0">
              <a:latin typeface="Arial" panose="020B0604020202020204" pitchFamily="34" charset="0"/>
              <a:cs typeface="Arial" panose="020B0604020202020204" pitchFamily="34" charset="0"/>
            </a:endParaRPr>
          </a:p>
          <a:p>
            <a:pPr marL="0" indent="0">
              <a:lnSpc>
                <a:spcPct val="150000"/>
              </a:lnSpc>
              <a:spcBef>
                <a:spcPts val="1200"/>
              </a:spcBef>
              <a:buNone/>
            </a:pPr>
            <a:r>
              <a:rPr lang="pl-PL" dirty="0">
                <a:latin typeface="Arial" panose="020B0604020202020204" pitchFamily="34" charset="0"/>
                <a:cs typeface="Arial" panose="020B0604020202020204" pitchFamily="34" charset="0"/>
              </a:rPr>
              <a:t>Oświadczenia wskazane w pkt 1 lit. a oraz informacje wskazane w pkt 1 lit. b lub pkt 2 </a:t>
            </a:r>
            <a:r>
              <a:rPr lang="pl-PL" u="sng" dirty="0">
                <a:latin typeface="Arial" panose="020B0604020202020204" pitchFamily="34" charset="0"/>
                <a:cs typeface="Arial" panose="020B0604020202020204" pitchFamily="34" charset="0"/>
              </a:rPr>
              <a:t>wnioskodawca/partner </a:t>
            </a:r>
            <a:r>
              <a:rPr lang="pl-PL" dirty="0">
                <a:latin typeface="Arial" panose="020B0604020202020204" pitchFamily="34" charset="0"/>
                <a:cs typeface="Arial" panose="020B0604020202020204" pitchFamily="34" charset="0"/>
              </a:rPr>
              <a:t>składa </a:t>
            </a:r>
            <a:r>
              <a:rPr lang="pl-PL" b="1" dirty="0">
                <a:latin typeface="Arial" panose="020B0604020202020204" pitchFamily="34" charset="0"/>
                <a:cs typeface="Arial" panose="020B0604020202020204" pitchFamily="34" charset="0"/>
              </a:rPr>
              <a:t>w formie skanów podpisanych dokumentów </a:t>
            </a:r>
            <a:r>
              <a:rPr lang="pl-PL" dirty="0">
                <a:latin typeface="Arial" panose="020B0604020202020204" pitchFamily="34" charset="0"/>
                <a:cs typeface="Arial" panose="020B0604020202020204" pitchFamily="34" charset="0"/>
              </a:rPr>
              <a:t>przez osobę/y uprawnioną/e do reprezentowania </a:t>
            </a:r>
            <a:r>
              <a:rPr lang="pl-PL" u="sng" dirty="0">
                <a:latin typeface="Arial" panose="020B0604020202020204" pitchFamily="34" charset="0"/>
                <a:cs typeface="Arial" panose="020B0604020202020204" pitchFamily="34" charset="0"/>
              </a:rPr>
              <a:t>wnioskodawcy/partnera</a:t>
            </a:r>
            <a:r>
              <a:rPr lang="pl-PL" dirty="0">
                <a:latin typeface="Arial" panose="020B0604020202020204" pitchFamily="34" charset="0"/>
                <a:cs typeface="Arial" panose="020B0604020202020204" pitchFamily="34" charset="0"/>
              </a:rPr>
              <a:t>. (można załączyć do wiadomości w module Korespondencja w aplikacji SOWA EFS).</a:t>
            </a:r>
          </a:p>
          <a:p>
            <a:pPr marL="0" indent="0">
              <a:lnSpc>
                <a:spcPct val="150000"/>
              </a:lnSpc>
              <a:spcBef>
                <a:spcPts val="1800"/>
              </a:spcBef>
              <a:buNone/>
            </a:pPr>
            <a:r>
              <a:rPr lang="pl-PL" dirty="0">
                <a:latin typeface="Arial" panose="020B0604020202020204" pitchFamily="34" charset="0"/>
                <a:cs typeface="Arial" panose="020B0604020202020204" pitchFamily="34" charset="0"/>
              </a:rPr>
              <a:t>(szczegółowy opis w </a:t>
            </a:r>
            <a:r>
              <a:rPr lang="pl-PL" b="1" dirty="0">
                <a:latin typeface="Arial" panose="020B0604020202020204" pitchFamily="34" charset="0"/>
                <a:cs typeface="Arial" panose="020B0604020202020204" pitchFamily="34" charset="0"/>
              </a:rPr>
              <a:t>pkt. 1.8 Regulaminu wyboru projektów</a:t>
            </a:r>
            <a:r>
              <a:rPr lang="pl-PL" dirty="0">
                <a:latin typeface="Arial" panose="020B0604020202020204" pitchFamily="34" charset="0"/>
                <a:cs typeface="Arial" panose="020B0604020202020204" pitchFamily="34" charset="0"/>
              </a:rPr>
              <a:t>)</a:t>
            </a:r>
          </a:p>
        </p:txBody>
      </p:sp>
      <p:sp>
        <p:nvSpPr>
          <p:cNvPr id="4" name="Symbol zastępczy numeru slajdu 3">
            <a:extLst>
              <a:ext uri="{FF2B5EF4-FFF2-40B4-BE49-F238E27FC236}">
                <a16:creationId xmlns:a16="http://schemas.microsoft.com/office/drawing/2014/main" id="{588E0784-6B6F-4ABE-9630-15D32F48FD49}"/>
              </a:ext>
            </a:extLst>
          </p:cNvPr>
          <p:cNvSpPr>
            <a:spLocks noGrp="1"/>
          </p:cNvSpPr>
          <p:nvPr>
            <p:ph type="sldNum" sz="quarter" idx="10"/>
          </p:nvPr>
        </p:nvSpPr>
        <p:spPr>
          <a:xfrm>
            <a:off x="8585200" y="7199837"/>
            <a:ext cx="1080000" cy="180000"/>
          </a:xfrm>
        </p:spPr>
        <p:txBody>
          <a:bodyPr/>
          <a:lstStyle/>
          <a:p>
            <a:fld id="{EB4015AA-59F6-416B-87A6-8E3D940284E2}" type="slidenum">
              <a:rPr lang="pl-PL" smtClean="0"/>
              <a:pPr/>
              <a:t>7</a:t>
            </a:fld>
            <a:endParaRPr lang="pl-PL" dirty="0"/>
          </a:p>
        </p:txBody>
      </p:sp>
    </p:spTree>
    <p:extLst>
      <p:ext uri="{BB962C8B-B14F-4D97-AF65-F5344CB8AC3E}">
        <p14:creationId xmlns:p14="http://schemas.microsoft.com/office/powerpoint/2010/main" val="2674678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D77BAE-A590-4C9D-8822-2906EEE85636}"/>
              </a:ext>
            </a:extLst>
          </p:cNvPr>
          <p:cNvSpPr>
            <a:spLocks noGrp="1"/>
          </p:cNvSpPr>
          <p:nvPr>
            <p:ph type="title"/>
          </p:nvPr>
        </p:nvSpPr>
        <p:spPr>
          <a:xfrm>
            <a:off x="1025143" y="359838"/>
            <a:ext cx="8640057" cy="719719"/>
          </a:xfrm>
        </p:spPr>
        <p:txBody>
          <a:bodyPr/>
          <a:lstStyle/>
          <a:p>
            <a:r>
              <a:rPr lang="pl-PL" dirty="0">
                <a:latin typeface="Arial" panose="020B0604020202020204" pitchFamily="34" charset="0"/>
                <a:cs typeface="Arial" panose="020B0604020202020204" pitchFamily="34" charset="0"/>
              </a:rPr>
              <a:t>Sposób składania wniosków (6 z 6)</a:t>
            </a:r>
          </a:p>
        </p:txBody>
      </p:sp>
      <p:pic>
        <p:nvPicPr>
          <p:cNvPr id="6" name="Symbol zastępczy zawartości 5">
            <a:extLst>
              <a:ext uri="{FF2B5EF4-FFF2-40B4-BE49-F238E27FC236}">
                <a16:creationId xmlns:a16="http://schemas.microsoft.com/office/drawing/2014/main" id="{F69BAA42-8794-4E6E-B527-D812E2AF1C7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356614" y="827509"/>
            <a:ext cx="5978583" cy="6238521"/>
          </a:xfrm>
        </p:spPr>
      </p:pic>
      <p:sp>
        <p:nvSpPr>
          <p:cNvPr id="4" name="Symbol zastępczy numeru slajdu 3">
            <a:extLst>
              <a:ext uri="{FF2B5EF4-FFF2-40B4-BE49-F238E27FC236}">
                <a16:creationId xmlns:a16="http://schemas.microsoft.com/office/drawing/2014/main" id="{588E0784-6B6F-4ABE-9630-15D32F48FD49}"/>
              </a:ext>
            </a:extLst>
          </p:cNvPr>
          <p:cNvSpPr>
            <a:spLocks noGrp="1"/>
          </p:cNvSpPr>
          <p:nvPr>
            <p:ph type="sldNum" sz="quarter" idx="10"/>
          </p:nvPr>
        </p:nvSpPr>
        <p:spPr>
          <a:xfrm>
            <a:off x="8585200" y="7199837"/>
            <a:ext cx="1080000" cy="180000"/>
          </a:xfrm>
        </p:spPr>
        <p:txBody>
          <a:bodyPr/>
          <a:lstStyle/>
          <a:p>
            <a:fld id="{EB4015AA-59F6-416B-87A6-8E3D940284E2}" type="slidenum">
              <a:rPr lang="pl-PL" smtClean="0"/>
              <a:pPr/>
              <a:t>8</a:t>
            </a:fld>
            <a:endParaRPr lang="pl-PL" dirty="0"/>
          </a:p>
        </p:txBody>
      </p:sp>
    </p:spTree>
    <p:extLst>
      <p:ext uri="{BB962C8B-B14F-4D97-AF65-F5344CB8AC3E}">
        <p14:creationId xmlns:p14="http://schemas.microsoft.com/office/powerpoint/2010/main" val="3407535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D77BAE-A590-4C9D-8822-2906EEE85636}"/>
              </a:ext>
            </a:extLst>
          </p:cNvPr>
          <p:cNvSpPr>
            <a:spLocks noGrp="1"/>
          </p:cNvSpPr>
          <p:nvPr>
            <p:ph type="title"/>
          </p:nvPr>
        </p:nvSpPr>
        <p:spPr>
          <a:xfrm>
            <a:off x="1025143" y="359838"/>
            <a:ext cx="8640057" cy="899719"/>
          </a:xfrm>
        </p:spPr>
        <p:txBody>
          <a:bodyPr>
            <a:noAutofit/>
          </a:bodyPr>
          <a:lstStyle/>
          <a:p>
            <a:r>
              <a:rPr lang="pl-PL" dirty="0">
                <a:latin typeface="Arial" panose="020B0604020202020204" pitchFamily="34" charset="0"/>
                <a:cs typeface="Arial" panose="020B0604020202020204" pitchFamily="34" charset="0"/>
              </a:rPr>
              <a:t>Oświadczenia – pomoc publiczna / pomoc </a:t>
            </a:r>
            <a:r>
              <a:rPr lang="pl-PL" i="1" dirty="0">
                <a:latin typeface="Arial" panose="020B0604020202020204" pitchFamily="34" charset="0"/>
                <a:cs typeface="Arial" panose="020B0604020202020204" pitchFamily="34" charset="0"/>
              </a:rPr>
              <a:t>de </a:t>
            </a:r>
            <a:r>
              <a:rPr lang="pl-PL" i="1" dirty="0" err="1">
                <a:latin typeface="Arial" panose="020B0604020202020204" pitchFamily="34" charset="0"/>
                <a:cs typeface="Arial" panose="020B0604020202020204" pitchFamily="34" charset="0"/>
              </a:rPr>
              <a:t>minimis</a:t>
            </a:r>
            <a:endParaRPr lang="pl-PL" i="1"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588E0784-6B6F-4ABE-9630-15D32F48FD49}"/>
              </a:ext>
            </a:extLst>
          </p:cNvPr>
          <p:cNvSpPr>
            <a:spLocks noGrp="1"/>
          </p:cNvSpPr>
          <p:nvPr>
            <p:ph type="sldNum" sz="quarter" idx="10"/>
          </p:nvPr>
        </p:nvSpPr>
        <p:spPr>
          <a:xfrm>
            <a:off x="8585200" y="7199837"/>
            <a:ext cx="1080000" cy="180000"/>
          </a:xfrm>
        </p:spPr>
        <p:txBody>
          <a:bodyPr/>
          <a:lstStyle/>
          <a:p>
            <a:fld id="{EB4015AA-59F6-416B-87A6-8E3D940284E2}" type="slidenum">
              <a:rPr lang="pl-PL" smtClean="0"/>
              <a:pPr/>
              <a:t>9</a:t>
            </a:fld>
            <a:endParaRPr lang="pl-PL" dirty="0"/>
          </a:p>
        </p:txBody>
      </p:sp>
      <p:pic>
        <p:nvPicPr>
          <p:cNvPr id="11" name="Symbol zastępczy zawartości 10">
            <a:extLst>
              <a:ext uri="{FF2B5EF4-FFF2-40B4-BE49-F238E27FC236}">
                <a16:creationId xmlns:a16="http://schemas.microsoft.com/office/drawing/2014/main" id="{5B84B087-E69D-4FF2-9F2F-D5201A895412}"/>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37584" y="1423019"/>
            <a:ext cx="7415173" cy="5613355"/>
          </a:xfrm>
        </p:spPr>
      </p:pic>
    </p:spTree>
    <p:extLst>
      <p:ext uri="{BB962C8B-B14F-4D97-AF65-F5344CB8AC3E}">
        <p14:creationId xmlns:p14="http://schemas.microsoft.com/office/powerpoint/2010/main" val="2994462758"/>
      </p:ext>
    </p:extLst>
  </p:cSld>
  <p:clrMapOvr>
    <a:masterClrMapping/>
  </p:clrMapOvr>
</p:sld>
</file>

<file path=ppt/theme/theme1.xml><?xml version="1.0" encoding="utf-8"?>
<a:theme xmlns:a="http://schemas.openxmlformats.org/drawingml/2006/main" name="Motyw pakietu Office">
  <a:themeElements>
    <a:clrScheme name="Niestandardowy 8">
      <a:dk1>
        <a:srgbClr val="000000"/>
      </a:dk1>
      <a:lt1>
        <a:srgbClr val="FFFFFF"/>
      </a:lt1>
      <a:dk2>
        <a:srgbClr val="002073"/>
      </a:dk2>
      <a:lt2>
        <a:srgbClr val="FFFFFF"/>
      </a:lt2>
      <a:accent1>
        <a:srgbClr val="003399"/>
      </a:accent1>
      <a:accent2>
        <a:srgbClr val="A6D3FF"/>
      </a:accent2>
      <a:accent3>
        <a:srgbClr val="FFD618"/>
      </a:accent3>
      <a:accent4>
        <a:srgbClr val="0051B0"/>
      </a:accent4>
      <a:accent5>
        <a:srgbClr val="6BB1E2"/>
      </a:accent5>
      <a:accent6>
        <a:srgbClr val="FFE60B"/>
      </a:accent6>
      <a:hlink>
        <a:srgbClr val="0563C1"/>
      </a:hlink>
      <a:folHlink>
        <a:srgbClr val="954F72"/>
      </a:folHlink>
    </a:clrScheme>
    <a:fontScheme name="Motyw pakietu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ja1" id="{436F5452-C95B-4D43-A1C6-1CA5BE69C951}" vid="{ABE25C27-1E66-47F3-AA86-B88226738C33}"/>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Prezentacja z numerem strony</Template>
  <TotalTime>2264</TotalTime>
  <Words>2946</Words>
  <Application>Microsoft Office PowerPoint</Application>
  <PresentationFormat>Niestandardowy</PresentationFormat>
  <Paragraphs>186</Paragraphs>
  <Slides>20</Slides>
  <Notes>20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20</vt:i4>
      </vt:variant>
    </vt:vector>
  </HeadingPairs>
  <TitlesOfParts>
    <vt:vector size="25" baseType="lpstr">
      <vt:lpstr>Arial</vt:lpstr>
      <vt:lpstr>Calibri</vt:lpstr>
      <vt:lpstr>Open Sans</vt:lpstr>
      <vt:lpstr>Wingdings</vt:lpstr>
      <vt:lpstr>Motyw pakietu Office</vt:lpstr>
      <vt:lpstr>System wyboru projektów</vt:lpstr>
      <vt:lpstr>Poprawne wskazanie nazwy podmiotu we wniosku</vt:lpstr>
      <vt:lpstr>Sposób składania wniosków (1 z 6)</vt:lpstr>
      <vt:lpstr>Sposób składania wniosków (2 z 6)</vt:lpstr>
      <vt:lpstr>Sposób składania wniosków (3 z 6)</vt:lpstr>
      <vt:lpstr>Sposób składania wniosków (4 z 6)</vt:lpstr>
      <vt:lpstr>Sposób składania wniosków (5 z 6)</vt:lpstr>
      <vt:lpstr>Sposób składania wniosków (6 z 6)</vt:lpstr>
      <vt:lpstr>Oświadczenia – pomoc publiczna / pomoc de minimis</vt:lpstr>
      <vt:lpstr>Zasady komunikacji pomiędzy ION  a Wnioskodawcą</vt:lpstr>
      <vt:lpstr>Ogólne zasady oceny</vt:lpstr>
      <vt:lpstr>Etap oceny formalnej</vt:lpstr>
      <vt:lpstr>Etap oceny merytorycznej (1 z 2)</vt:lpstr>
      <vt:lpstr>Etap oceny merytorycznej (2 z 2)</vt:lpstr>
      <vt:lpstr>Etap negocjacji</vt:lpstr>
      <vt:lpstr>Zatwierdzanie wyników oceny</vt:lpstr>
      <vt:lpstr>Najczęstsze błędy przy składaniu wniosków</vt:lpstr>
      <vt:lpstr>Podsumowanie </vt:lpstr>
      <vt:lpstr>Zawarcie umowy o dofinansowanie projektu</vt:lpstr>
      <vt:lpstr>Powodzenia w aplikowaniu o środki unijne z funduszu EFS+.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Sowiński Piotr</dc:creator>
  <cp:lastModifiedBy>Preuhs Joanna</cp:lastModifiedBy>
  <cp:revision>311</cp:revision>
  <cp:lastPrinted>2024-07-02T08:15:29Z</cp:lastPrinted>
  <dcterms:created xsi:type="dcterms:W3CDTF">2022-06-22T09:40:44Z</dcterms:created>
  <dcterms:modified xsi:type="dcterms:W3CDTF">2025-01-08T14:02:19Z</dcterms:modified>
</cp:coreProperties>
</file>