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56" r:id="rId2"/>
    <p:sldId id="324" r:id="rId3"/>
    <p:sldId id="488" r:id="rId4"/>
    <p:sldId id="490" r:id="rId5"/>
    <p:sldId id="489" r:id="rId6"/>
    <p:sldId id="502" r:id="rId7"/>
    <p:sldId id="495" r:id="rId8"/>
    <p:sldId id="487" r:id="rId9"/>
    <p:sldId id="499" r:id="rId10"/>
    <p:sldId id="493" r:id="rId11"/>
    <p:sldId id="497" r:id="rId12"/>
    <p:sldId id="500" r:id="rId13"/>
    <p:sldId id="501" r:id="rId14"/>
    <p:sldId id="496" r:id="rId15"/>
    <p:sldId id="486" r:id="rId16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324"/>
            <p14:sldId id="488"/>
            <p14:sldId id="490"/>
            <p14:sldId id="489"/>
            <p14:sldId id="502"/>
            <p14:sldId id="495"/>
            <p14:sldId id="487"/>
            <p14:sldId id="499"/>
            <p14:sldId id="493"/>
            <p14:sldId id="497"/>
            <p14:sldId id="500"/>
            <p14:sldId id="501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 Katarzyna" initials="MK" lastIdx="1" clrIdx="1">
    <p:extLst>
      <p:ext uri="{19B8F6BF-5375-455C-9EA6-DF929625EA0E}">
        <p15:presenceInfo xmlns:p15="http://schemas.microsoft.com/office/powerpoint/2012/main" userId="S-1-5-21-352459600-126056257-345019615-8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1395" autoAdjust="0"/>
  </p:normalViewPr>
  <p:slideViewPr>
    <p:cSldViewPr showGuides="1">
      <p:cViewPr varScale="1">
        <p:scale>
          <a:sx n="45" d="100"/>
          <a:sy n="45" d="100"/>
        </p:scale>
        <p:origin x="384" y="38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07.01.2025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2688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961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0125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341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116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strona/5011-zasady-udzielania-zamowien-w-ramach-efs-plu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funduszeuepomorskie.pl/dokumenty/4797-zamowienia-udzielane-w-ramach-projektow-podrecznik-beneficjenta-i-wnioskodawcy" TargetMode="External"/><Relationship Id="rId5" Type="http://schemas.openxmlformats.org/officeDocument/2006/relationships/hyperlink" Target="https://funduszeuepomorskie.pl/strona/4916-poznaj-zasady-udzielania-zamowien" TargetMode="External"/><Relationship Id="rId4" Type="http://schemas.openxmlformats.org/officeDocument/2006/relationships/hyperlink" Target="https://funduszeuepomorskie.p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uzp/dokumenty-zwiazane-z-kontrola-zamowien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gov.pl/web/uzp/rekomendacje-dotyczace-zamowien-na-zestawy-komputerowe-marzec-2021" TargetMode="External"/><Relationship Id="rId5" Type="http://schemas.openxmlformats.org/officeDocument/2006/relationships/hyperlink" Target="https://www.gov.pl/web/uzp/razaco-niska-cena--tezy-z-orzeczen-krajowej-izby-odwolawczej-oraz-sadu-zamowien-publicznych" TargetMode="External"/><Relationship Id="rId4" Type="http://schemas.openxmlformats.org/officeDocument/2006/relationships/hyperlink" Target="https://www.gov.pl/web/uzp/opis-przedmiotu-zamowienia-w-swietle-kontroli-prezesa-uzp-i-orzecznictwa-kio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uzp/rekomendacje-dotyczace-zamowien-publicznych-na-systemy-informatyczne" TargetMode="External"/><Relationship Id="rId2" Type="http://schemas.openxmlformats.org/officeDocument/2006/relationships/hyperlink" Target="https://www.gov.pl/web/uzp/udzielanie-zamowien-publicznych-w-zakresie-urzadzen-drukujacych-i-wielofunkcyjnych-urzadzen-mobilnych-oraz-systemow-digital-signage2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gov.pl/web/uzp/co-musi-znalezc-sie-w-umowach-zgodnie-z-prawem-zamowien-publicznych" TargetMode="External"/><Relationship Id="rId4" Type="http://schemas.openxmlformats.org/officeDocument/2006/relationships/hyperlink" Target="https://www.gov.pl/web/uzp/przykladowe-zapisy-w-dokumentach-zamowienia-dotyczace-uwzgledniania-w-postepowaniu-o-udzieleniu-zamowienia-aspektow-spolecznych-srodowiskowych-i-innowacyjnych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funduszeuepomorskie.pl/strona/5011-zasady-udzielania-zamowien-w-ramach-efs-pl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4861793"/>
            <a:ext cx="7920037" cy="143832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Prowadzący: Aleksandra Majdecka</a:t>
            </a:r>
          </a:p>
          <a:p>
            <a:pPr algn="ctr"/>
            <a:r>
              <a:rPr lang="pl-PL" dirty="0"/>
              <a:t>Anna Głodkowska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35" y="1475581"/>
            <a:ext cx="9760542" cy="572425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pl-PL" sz="2000" b="1" dirty="0"/>
              <a:t>Wytyczne dotyczące kwalifikowalności wydatków na lata 2021-2027, </a:t>
            </a:r>
            <a:r>
              <a:rPr lang="pl-PL" sz="2000" dirty="0"/>
              <a:t>Warszawa 18 listopada 2022 r. </a:t>
            </a:r>
          </a:p>
          <a:p>
            <a:pPr marL="457200" indent="-457200">
              <a:buAutoNum type="arabicPeriod" startAt="2"/>
            </a:pPr>
            <a:r>
              <a:rPr lang="pl-PL" sz="2000" b="1" dirty="0"/>
              <a:t>Umowa o dofinansowanie </a:t>
            </a:r>
          </a:p>
          <a:p>
            <a:pPr>
              <a:buFontTx/>
              <a:buChar char="-"/>
            </a:pPr>
            <a:r>
              <a:rPr lang="pl-PL" sz="2000" b="1" dirty="0">
                <a:solidFill>
                  <a:schemeClr val="accent1"/>
                </a:solidFill>
              </a:rPr>
              <a:t>§ 20 Udzielanie zamówień w ramach Projektu</a:t>
            </a:r>
          </a:p>
          <a:p>
            <a:pPr>
              <a:buFontTx/>
              <a:buChar char="-"/>
            </a:pPr>
            <a:r>
              <a:rPr lang="pl-PL" sz="2000" b="1" dirty="0">
                <a:solidFill>
                  <a:schemeClr val="accent1"/>
                </a:solidFill>
              </a:rPr>
              <a:t>§ 18 Kontrola (w tym kontrola zamówień)</a:t>
            </a:r>
          </a:p>
          <a:p>
            <a:pPr marL="0" indent="0">
              <a:buNone/>
            </a:pPr>
            <a:r>
              <a:rPr lang="pl-PL" sz="2000" b="1" dirty="0"/>
              <a:t>3. Wytyczne dotyczące realizacji zasad równościowych w ramach funduszy </a:t>
            </a:r>
            <a:br>
              <a:rPr lang="pl-PL" sz="2000" b="1" dirty="0"/>
            </a:br>
            <a:r>
              <a:rPr lang="pl-PL" sz="2000" b="1" dirty="0"/>
              <a:t>    unijnych na lata 2021-2027, </a:t>
            </a:r>
            <a:r>
              <a:rPr lang="pl-PL" sz="2000" b="1" u="sng" dirty="0"/>
              <a:t>Załącznik nr 2 Standardy dostępności dla polityki </a:t>
            </a:r>
            <a:br>
              <a:rPr lang="pl-PL" sz="2000" b="1" u="sng" dirty="0"/>
            </a:br>
            <a:r>
              <a:rPr lang="pl-PL" sz="2000" b="1" dirty="0"/>
              <a:t>    </a:t>
            </a:r>
            <a:r>
              <a:rPr lang="pl-PL" sz="2000" b="1" u="sng" dirty="0"/>
              <a:t>spójności 2021-2027</a:t>
            </a:r>
          </a:p>
          <a:p>
            <a:pPr marL="0" indent="0">
              <a:buNone/>
            </a:pPr>
            <a:endParaRPr lang="pl-PL" sz="2000" b="1" u="sng" dirty="0"/>
          </a:p>
          <a:p>
            <a:pPr marL="0" indent="0">
              <a:buNone/>
            </a:pPr>
            <a:r>
              <a:rPr lang="pl-PL" sz="2000" b="1" dirty="0"/>
              <a:t>Dodatkowo: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b="1" dirty="0"/>
              <a:t>Wytyczne dotyczące kontroli realizacji programów polityki spójności na lata 2021–2027</a:t>
            </a:r>
          </a:p>
          <a:p>
            <a:pPr marL="457200" indent="-457200">
              <a:buAutoNum type="arabicPeriod" startAt="2"/>
            </a:pPr>
            <a:r>
              <a:rPr lang="pl-PL" sz="2000" b="1" dirty="0"/>
              <a:t>Wytyczne dotyczące realizacji projektów z udziałem środków Europejskiego Funduszu Społecznego Plus w regionalnych programach  na lata 2021–2027</a:t>
            </a:r>
          </a:p>
          <a:p>
            <a:pPr marL="0" indent="0">
              <a:buNone/>
            </a:pPr>
            <a:endParaRPr lang="pl-PL" sz="2400" b="1" dirty="0">
              <a:latin typeface="Calibri" panose="020F0502020204030204"/>
            </a:endParaRPr>
          </a:p>
          <a:p>
            <a:pPr marL="457200" indent="-457200">
              <a:buAutoNum type="arabicPeriod" startAt="2"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>
              <a:latin typeface="+mn-lt"/>
            </a:endParaRPr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2" y="359838"/>
            <a:ext cx="9936815" cy="899719"/>
          </a:xfrm>
        </p:spPr>
        <p:txBody>
          <a:bodyPr>
            <a:noAutofit/>
          </a:bodyPr>
          <a:lstStyle/>
          <a:p>
            <a:r>
              <a:rPr lang="pl-PL" dirty="0"/>
              <a:t>Ważne dokumenty dotyczące realizacji projektu </a:t>
            </a:r>
            <a:br>
              <a:rPr lang="pl-PL" dirty="0"/>
            </a:br>
            <a:r>
              <a:rPr lang="pl-PL" dirty="0"/>
              <a:t>w części dotyczącej zamówień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111" y="827509"/>
            <a:ext cx="10075569" cy="6372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000" b="1" u="sng" dirty="0">
                <a:hlinkClick r:id="rId3"/>
              </a:rPr>
              <a:t>https://funduszeuepomorskie.pl/strona/5011-zasady-udzielania-zamowien-w-ramach-efs-plus</a:t>
            </a:r>
            <a:r>
              <a:rPr lang="pl-PL" sz="2000" b="1" dirty="0"/>
              <a:t>, zakładka Zasady udzielania zamówień w ramach EFS Plus</a:t>
            </a:r>
          </a:p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r>
              <a:rPr lang="pl-PL" sz="2000" b="1" dirty="0"/>
              <a:t>Strona internetowa FEP </a:t>
            </a:r>
            <a:r>
              <a:rPr lang="pl-PL" sz="2000" b="1" dirty="0">
                <a:hlinkClick r:id="rId4"/>
              </a:rPr>
              <a:t>https://funduszeuepomorskie.pl/</a:t>
            </a:r>
            <a:r>
              <a:rPr lang="pl-PL" sz="2000" b="1" dirty="0"/>
              <a:t> , zakładka Poznaj zasady udzielenia zamówień.</a:t>
            </a:r>
          </a:p>
          <a:p>
            <a:pPr marL="0" indent="0">
              <a:buNone/>
            </a:pPr>
            <a:r>
              <a:rPr lang="pl-PL" sz="2000" b="1" dirty="0">
                <a:hlinkClick r:id="rId5"/>
              </a:rPr>
              <a:t>https://funduszeuepomorskie.pl/strona/4916-poznaj-zasady-udzielania-zamowien</a:t>
            </a:r>
            <a:r>
              <a:rPr lang="pl-PL" sz="2000" b="1" dirty="0"/>
              <a:t>, </a:t>
            </a:r>
          </a:p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r>
              <a:rPr lang="pl-PL" sz="2000" b="1" dirty="0"/>
              <a:t>Podręcznik beneficjenta i wnioskodawcy programów polityki spójności 2021-2027 „Zamówienia udzielane w ramach  projektów”</a:t>
            </a:r>
          </a:p>
          <a:p>
            <a:pPr marL="0" indent="0">
              <a:buNone/>
            </a:pPr>
            <a:r>
              <a:rPr lang="pl-PL" sz="2000" b="1" dirty="0">
                <a:hlinkClick r:id="rId6"/>
              </a:rPr>
              <a:t>https://funduszeuepomorskie.pl/dokumenty/4797-zamowienia-udzielane-w-ramach-projektow-podrecznik-beneficjenta-i-wnioskodawcy</a:t>
            </a:r>
            <a:r>
              <a:rPr lang="pl-PL" sz="2000" b="1" dirty="0"/>
              <a:t>, </a:t>
            </a:r>
          </a:p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r>
              <a:rPr lang="pl-PL" sz="2000" b="1" dirty="0"/>
              <a:t>Szkolenia z Beneficjentami dot. zasad udzielenia zamówień </a:t>
            </a:r>
          </a:p>
          <a:p>
            <a:pPr marL="0" indent="0" algn="ctr">
              <a:buNone/>
            </a:pPr>
            <a:endParaRPr lang="pl-PL" sz="2000" b="1" dirty="0"/>
          </a:p>
          <a:p>
            <a:pPr marL="0" indent="0">
              <a:buNone/>
            </a:pPr>
            <a:endParaRPr lang="pl-PL" sz="20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970" y="143814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75398381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53D9B0-731B-4878-B70F-104F8CA8A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8639485" cy="971727"/>
          </a:xfrm>
        </p:spPr>
        <p:txBody>
          <a:bodyPr>
            <a:normAutofit fontScale="90000"/>
          </a:bodyPr>
          <a:lstStyle/>
          <a:p>
            <a:r>
              <a:rPr lang="pl-PL" dirty="0"/>
              <a:t>Materiały pomocnicze opracowane przez Urząd Zamówień Publicznych 1/2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398ABD-FBA0-4D67-BFA3-05378A2C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1. Szacowanie wartości zamówienia, rażąco niska cena, zmiany umowy                </a:t>
            </a:r>
            <a:br>
              <a:rPr lang="pl-PL" b="1" dirty="0"/>
            </a:br>
            <a:r>
              <a:rPr lang="pl-PL" b="1" dirty="0"/>
              <a:t>    o zamówienie publiczne</a:t>
            </a:r>
          </a:p>
          <a:p>
            <a:r>
              <a:rPr lang="pl-PL" b="1" dirty="0">
                <a:hlinkClick r:id="rId3"/>
              </a:rPr>
              <a:t> </a:t>
            </a:r>
            <a:r>
              <a:rPr lang="pl-PL" dirty="0">
                <a:hlinkClick r:id="rId3"/>
              </a:rPr>
              <a:t>https://www.gov.pl/web/uzp/dokumenty-zwiazane-z-kontrola-zamowien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2. Opis przedmiotu zamówienia w świetle kontroli Prezesa UZP</a:t>
            </a:r>
            <a:br>
              <a:rPr lang="pl-PL" b="1" dirty="0"/>
            </a:br>
            <a:r>
              <a:rPr lang="pl-PL" b="1" dirty="0"/>
              <a:t>     i orzecznictwa KIO</a:t>
            </a:r>
          </a:p>
          <a:p>
            <a:r>
              <a:rPr lang="pl-PL" dirty="0">
                <a:hlinkClick r:id="rId4"/>
              </a:rPr>
              <a:t>https://www.gov.pl/web/uzp/opis-przedmiotu-zamowienia-w-swietle-kontroli-prezesa-uzp-i-orzecznictwa-kio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3. Rażąco niska cena – Tezy z orzeczeń Krajowej Izby Odwoławczej oraz </a:t>
            </a:r>
            <a:br>
              <a:rPr lang="pl-PL" b="1" dirty="0"/>
            </a:br>
            <a:r>
              <a:rPr lang="pl-PL" b="1" dirty="0"/>
              <a:t>    Sądu Zamówień Publicznych</a:t>
            </a:r>
          </a:p>
          <a:p>
            <a:r>
              <a:rPr lang="pl-PL" dirty="0">
                <a:hlinkClick r:id="rId5"/>
              </a:rPr>
              <a:t>https://www.gov.pl/web/uzp/razaco-niska-cena--tezy-z-orzeczen-krajowej-izby-odwolawczej-oraz-sadu-zamowien-publicznych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4. </a:t>
            </a:r>
            <a:r>
              <a:rPr lang="pl-PL" b="1" dirty="0"/>
              <a:t>Rekomendacje dotyczące zamówień na zestawy komputerowe</a:t>
            </a:r>
          </a:p>
          <a:p>
            <a:r>
              <a:rPr lang="pl-PL" dirty="0">
                <a:hlinkClick r:id="rId6"/>
              </a:rPr>
              <a:t>https://www.gov.pl/web/uzp/rekomendacje-dotyczace-zamowien-na-zestawy-komputerowe-marzec-2021</a:t>
            </a:r>
            <a:endParaRPr lang="pl-PL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53E3D2F-3045-43F2-89CC-41A691DCC5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111879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8D2AC6-1E77-4B58-A76A-FC578A3C8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8784687" cy="899719"/>
          </a:xfrm>
        </p:spPr>
        <p:txBody>
          <a:bodyPr>
            <a:normAutofit/>
          </a:bodyPr>
          <a:lstStyle/>
          <a:p>
            <a:r>
              <a:rPr lang="pl-PL" dirty="0"/>
              <a:t>Materiały pomocnicze opracowane przez Urząd Zamówień Publicznych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6F5437-A3B5-4292-B3B1-F79D1923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5</a:t>
            </a:r>
            <a:r>
              <a:rPr lang="pl-PL" dirty="0"/>
              <a:t>. </a:t>
            </a:r>
            <a:r>
              <a:rPr lang="pl-PL" b="1" dirty="0"/>
              <a:t>Udzielanie zamówień publicznych w zakresie urządzeń drukujących              </a:t>
            </a:r>
            <a:br>
              <a:rPr lang="pl-PL" b="1" dirty="0"/>
            </a:br>
            <a:r>
              <a:rPr lang="pl-PL" b="1" dirty="0"/>
              <a:t>    i wielofunkcyjnych, urządzeń mobilnych oraz systemów </a:t>
            </a:r>
            <a:r>
              <a:rPr lang="pl-PL" b="1" dirty="0" err="1"/>
              <a:t>digital</a:t>
            </a:r>
            <a:r>
              <a:rPr lang="pl-PL" b="1" dirty="0"/>
              <a:t> </a:t>
            </a:r>
            <a:r>
              <a:rPr lang="pl-PL" b="1" dirty="0" err="1"/>
              <a:t>signage</a:t>
            </a:r>
            <a:endParaRPr lang="pl-PL" b="1" dirty="0"/>
          </a:p>
          <a:p>
            <a:r>
              <a:rPr lang="pl-PL" dirty="0">
                <a:hlinkClick r:id="rId2"/>
              </a:rPr>
              <a:t>https://www.gov.pl/web/uzp/udzielanie-zamowien-publicznych-w-zakresie-urzadzen-drukujacych-i-wielofunkcyjnych-urzadzen-mobilnych-oraz-systemow-digital-signage2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6. Rekomendacje dotyczące zamówień publicznych na systemy informatyczne</a:t>
            </a:r>
          </a:p>
          <a:p>
            <a:r>
              <a:rPr lang="pl-PL" dirty="0">
                <a:hlinkClick r:id="rId3"/>
              </a:rPr>
              <a:t>https://www.gov.pl/web/uzp/rekomendacje-dotyczace-zamowien-publicznych-na-systemy-informatyczne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7. Przykładowe zapisy w dokumentach zamówienia dotyczące uwzględniania         </a:t>
            </a:r>
            <a:br>
              <a:rPr lang="pl-PL" b="1" dirty="0"/>
            </a:br>
            <a:r>
              <a:rPr lang="pl-PL" b="1" dirty="0"/>
              <a:t>    w postępowaniu o udzieleniu zamówienia aspektów społecznych, </a:t>
            </a:r>
            <a:br>
              <a:rPr lang="pl-PL" b="1" dirty="0"/>
            </a:br>
            <a:r>
              <a:rPr lang="pl-PL" b="1" dirty="0"/>
              <a:t>    środowiskowych i innowacyjnych</a:t>
            </a:r>
          </a:p>
          <a:p>
            <a:r>
              <a:rPr lang="pl-PL" dirty="0">
                <a:hlinkClick r:id="rId4"/>
              </a:rPr>
              <a:t>https://www.gov.pl/web/uzp/przykladowe-zapisy-w-dokumentach-zamowienia-dotyczace-uwzgledniania-w-postepowaniu-o-udzieleniu-zamowienia-aspektow-spolecznych-srodowiskowych-i-innowacyjnych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8. </a:t>
            </a:r>
            <a:r>
              <a:rPr lang="pl-PL" b="1" dirty="0"/>
              <a:t>Co musi znaleźć się w umowach zgodnie z Prawem zamówień publicznych?</a:t>
            </a:r>
          </a:p>
          <a:p>
            <a:r>
              <a:rPr lang="pl-PL" dirty="0">
                <a:hlinkClick r:id="rId5"/>
              </a:rPr>
              <a:t>https://www.gov.pl/web/uzp/co-musi-znalezc-sie-w-umowach-zgodnie-z-prawem-zamowien-publicznych</a:t>
            </a:r>
            <a:endParaRPr lang="pl-PL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51F0D30-AF24-436A-A35B-126A4A3C07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260553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</a:t>
            </a:r>
            <a:r>
              <a:rPr lang="pl-PL" sz="2400" dirty="0"/>
              <a:t>brak procedury rozeznania rynku, elektronizacja zamówień – ogłoszenie, oferty oraz komunikacja </a:t>
            </a:r>
            <a:br>
              <a:rPr lang="pl-PL" sz="2400" dirty="0"/>
            </a:br>
            <a:r>
              <a:rPr lang="pl-PL" sz="2400" dirty="0"/>
              <a:t>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</a:t>
            </a:r>
            <a:r>
              <a:rPr lang="pl-PL" sz="2400" dirty="0"/>
              <a:t>nowe obowiązki w zakresie uwzględnienia aspektu środowiskowego i społecznego oraz wymagania </a:t>
            </a:r>
            <a:br>
              <a:rPr lang="pl-PL" sz="2400" dirty="0"/>
            </a:br>
            <a:r>
              <a:rPr lang="pl-PL" sz="2400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Weryfikacja ex-ante – </a:t>
            </a:r>
            <a:r>
              <a:rPr lang="pl-PL" sz="2400" b="1" dirty="0">
                <a:solidFill>
                  <a:srgbClr val="C00000"/>
                </a:solidFill>
              </a:rPr>
              <a:t>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r>
              <a:rPr lang="pl-PL" sz="2400" dirty="0"/>
              <a:t>1. </a:t>
            </a:r>
            <a:r>
              <a:rPr lang="pl-PL" sz="2400" u="sng" dirty="0"/>
              <a:t>Zamawiający zobowiązany do stosowania ustawy Pzp stosuje: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b="1" dirty="0"/>
              <a:t> przepisy i tryby postępowania przewidziane w ustawie Pzp               od kwoty 130 tys. zł</a:t>
            </a:r>
            <a:r>
              <a:rPr lang="pl-PL" sz="2400" dirty="0"/>
              <a:t>. włącznie, </a:t>
            </a:r>
          </a:p>
          <a:p>
            <a:pPr marL="0" indent="0">
              <a:buNone/>
            </a:pPr>
            <a:endParaRPr lang="pl-PL" sz="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400" b="1" dirty="0"/>
              <a:t> zasadę konkurencyjności, od kwoty powyżej 50 tys. zł. netto          do kwoty poniżej 130 tys. zł.</a:t>
            </a:r>
          </a:p>
          <a:p>
            <a:pPr marL="0" lvl="0" indent="0">
              <a:buNone/>
            </a:pPr>
            <a:r>
              <a:rPr lang="pl-PL" sz="2400" dirty="0"/>
              <a:t>2. </a:t>
            </a:r>
            <a:r>
              <a:rPr lang="pl-PL" sz="2400" u="sng" dirty="0"/>
              <a:t>Zamawiający nie zobowiązany do stosowania ustawy Pzp </a:t>
            </a:r>
            <a:r>
              <a:rPr lang="pl-PL" sz="2400" dirty="0"/>
              <a:t>zasadę konkurencyjności stosuje </a:t>
            </a:r>
            <a:r>
              <a:rPr lang="pl-PL" sz="2400" b="1" dirty="0"/>
              <a:t>od kwoty powyżej 50 tys. zł. netto.</a:t>
            </a:r>
            <a:endParaRPr lang="pl-PL" sz="2400" dirty="0"/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b="1" dirty="0"/>
              <a:t>Realizacja zamówienia poniżej minimalnego progu 50 tys. zł netto,   nie jest podporządkowana formalnym procedurom.</a:t>
            </a:r>
            <a:r>
              <a:rPr lang="pl-PL" dirty="0"/>
              <a:t>     </a:t>
            </a:r>
            <a:br>
              <a:rPr lang="pl-PL" dirty="0"/>
            </a:br>
            <a:r>
              <a:rPr lang="pl-PL" b="1" dirty="0"/>
              <a:t>Zamawiający przeprowadza postępowanie zgodnie z wewnętrznym Regulaminem udzielania zamówień publicznych.  </a:t>
            </a:r>
          </a:p>
          <a:p>
            <a:endParaRPr lang="pl-PL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1/3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F850CFF-E6C4-4166-9094-BA6C663B42F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322" y="5652045"/>
            <a:ext cx="720080" cy="74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</a:t>
            </a: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2/3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68C2AF3-4AE2-4B44-8DF0-BD9473AF32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61" y="6084093"/>
            <a:ext cx="719390" cy="7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Wytyczne kwalifikowalności – istotne zmiany 3/3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50760"/>
            <a:ext cx="9793088" cy="525626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Konflikt interesów </a:t>
            </a:r>
            <a:r>
              <a:rPr lang="pl-PL" sz="2400" dirty="0"/>
              <a:t>– obowiązek składania oświadczeń dotyczy tylko osób wykonujących czynności w postępowaniu bądź przeprowadzające postępowanie, dodanie nowych przesłanek wykluczenia,  </a:t>
            </a:r>
          </a:p>
          <a:p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Kryteria oceny ofert </a:t>
            </a:r>
            <a:r>
              <a:rPr lang="pl-PL" sz="2400" dirty="0"/>
              <a:t>– wskazano pozacenowe kryteria oceny ofert </a:t>
            </a:r>
            <a:br>
              <a:rPr lang="pl-PL" sz="2400" dirty="0"/>
            </a:br>
            <a:r>
              <a:rPr lang="pl-PL" sz="2400" dirty="0"/>
              <a:t>– kryteria jakościowe, brak wyłączenia dla usług społecznych </a:t>
            </a:r>
            <a:br>
              <a:rPr lang="pl-PL" sz="2400" dirty="0"/>
            </a:br>
            <a:r>
              <a:rPr lang="pl-PL" sz="2400" dirty="0"/>
              <a:t>i niepriorytetowych w zakresie kryteriów oceny dot. właściwości wykonawcy,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800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C00000"/>
                </a:solidFill>
              </a:rPr>
              <a:t> Rażąco niska cena </a:t>
            </a:r>
            <a:r>
              <a:rPr lang="pl-PL" sz="2400" dirty="0"/>
              <a:t>– wprowadzono obowiązek badania rażąco niskiej ceny przez zamawiającego, </a:t>
            </a:r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580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Zalecenie dotyczące stosowania preferencji dla PES m.in. poprzez:</a:t>
            </a:r>
            <a:endParaRPr lang="pl-PL" sz="2400" dirty="0"/>
          </a:p>
          <a:p>
            <a:pPr lvl="0"/>
            <a:r>
              <a:rPr lang="pl-PL" sz="2400" dirty="0"/>
              <a:t>zlecanie zadań na zasadach określonych w ustawie z dnia 24 kwietnia 2003 r. o działalności pożytku publicznego i o wolontariacie lub stosowanie innych przewidzianych prawem trybów, w tym ustawy z dnia 5 sierpnia 2022 r. o ekonomii społecznej czy ustawy z dnia 27 kwietnia 2006 r. o spółdzielniach socjalnych,</a:t>
            </a:r>
          </a:p>
          <a:p>
            <a:pPr lvl="0"/>
            <a:r>
              <a:rPr lang="pl-PL" sz="2400" dirty="0"/>
              <a:t>zlecanie zadań na podstawie ustawa z dnia 11 września 2019 r. – Prawo zamówień publicznych z wykorzystaniem klauzul społecznych,</a:t>
            </a:r>
          </a:p>
          <a:p>
            <a:pPr lvl="0"/>
            <a:r>
              <a:rPr lang="pl-PL" sz="2400" dirty="0"/>
              <a:t>zlecanie zadań zgodnie z zasadą konkurencyjności z wykorzystaniem aspektów społecznych.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Wymagania wynikają z Wytycznych dotyczących realizacji projektów               z udziałem środków Europejskiego Funduszu Społecznego Plus.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/>
          </a:bodyPr>
          <a:lstStyle/>
          <a:p>
            <a:r>
              <a:rPr lang="pl-PL" sz="2500" dirty="0"/>
              <a:t> Preferencje dla podmiotów ekonomii społecznej (PES)</a:t>
            </a:r>
          </a:p>
        </p:txBody>
      </p:sp>
    </p:spTree>
    <p:extLst>
      <p:ext uri="{BB962C8B-B14F-4D97-AF65-F5344CB8AC3E}">
        <p14:creationId xmlns:p14="http://schemas.microsoft.com/office/powerpoint/2010/main" val="288043146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dirty="0"/>
              <a:t> </a:t>
            </a:r>
            <a:r>
              <a:rPr lang="pl-PL" sz="2400" b="1" dirty="0"/>
              <a:t>Załącznik nr 2 Standardy dostępności dla polityki spójności 2021-2027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r>
              <a:rPr lang="pl-PL" dirty="0"/>
              <a:t>Wytyczne równościowe – istotne zmiany, umowa § 20 ust. 6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21EEFB2-7750-4E06-A30B-CBD8EA394D3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7354" y="2771725"/>
            <a:ext cx="1962150" cy="2333625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endParaRPr lang="pl-PL" sz="800" b="1" dirty="0"/>
          </a:p>
          <a:p>
            <a:r>
              <a:rPr lang="pl-PL" sz="2400" b="1" dirty="0"/>
              <a:t>Weryfikacja ex-ante </a:t>
            </a:r>
            <a:r>
              <a:rPr lang="pl-PL" sz="2400" dirty="0"/>
              <a:t>projektu dotyczy weryfikacji dokumentacji dotyczącej planowanych zamówień w ramach projektu </a:t>
            </a:r>
            <a:r>
              <a:rPr lang="pl-PL" sz="2400" b="1" dirty="0"/>
              <a:t>zgodnie </a:t>
            </a:r>
            <a:br>
              <a:rPr lang="pl-PL" sz="2400" b="1" dirty="0"/>
            </a:br>
            <a:r>
              <a:rPr lang="pl-PL" sz="2400" b="1" dirty="0"/>
              <a:t>z przepisami ustawy Pzp oraz w oparciu o zasadę konkurencyjności. </a:t>
            </a:r>
          </a:p>
          <a:p>
            <a:endParaRPr lang="pl-PL" sz="800" b="1" dirty="0"/>
          </a:p>
          <a:p>
            <a:r>
              <a:rPr lang="pl-PL" sz="2400" dirty="0"/>
              <a:t>Celem weryfikacji ex-ante zamówień jest zminimalizowanie ryzyka wystąpienia nieprawidłowości w ramach projektu. </a:t>
            </a:r>
          </a:p>
          <a:p>
            <a:endParaRPr lang="pl-PL" sz="800" b="1" dirty="0"/>
          </a:p>
          <a:p>
            <a:endParaRPr lang="pl-PL" sz="800" dirty="0"/>
          </a:p>
          <a:p>
            <a:r>
              <a:rPr lang="pl-PL" sz="2400" dirty="0"/>
              <a:t>Procedura ex-ante nie dotyczy projektów rozliczanych w oparciu </a:t>
            </a:r>
            <a:br>
              <a:rPr lang="pl-PL" sz="2400" dirty="0"/>
            </a:br>
            <a:r>
              <a:rPr lang="pl-PL" sz="2400" dirty="0"/>
              <a:t>o kwoty ryczałtowe. </a:t>
            </a:r>
          </a:p>
          <a:p>
            <a:pPr marL="0" indent="0">
              <a:buNone/>
            </a:pPr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Weryfikacja ex-ante 1/2 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400" b="1" dirty="0">
                <a:solidFill>
                  <a:srgbClr val="C00000"/>
                </a:solidFill>
              </a:rPr>
              <a:t>WAŻNE!</a:t>
            </a:r>
            <a:r>
              <a:rPr lang="pl-PL" sz="2400" b="1" dirty="0"/>
              <a:t> </a:t>
            </a:r>
            <a:r>
              <a:rPr lang="pl-PL" sz="2400" dirty="0"/>
              <a:t>W umowie Beneficjenci są zobligowani </a:t>
            </a:r>
            <a:r>
              <a:rPr lang="pl-PL" sz="2400" b="1" dirty="0"/>
              <a:t>w terminie 30 dni </a:t>
            </a:r>
            <a:br>
              <a:rPr lang="pl-PL" sz="2400" b="1" dirty="0"/>
            </a:br>
            <a:r>
              <a:rPr lang="pl-PL" sz="2400" dirty="0"/>
              <a:t>od podpisania umowy do przedłożenia do IZ </a:t>
            </a:r>
            <a:r>
              <a:rPr lang="pl-PL" sz="2400" b="1" dirty="0"/>
              <a:t>Wykazu zamówień planowanych w projekcie </a:t>
            </a:r>
            <a:r>
              <a:rPr lang="pl-PL" sz="2400" dirty="0"/>
              <a:t>na specjalną skrzynkę email –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		</a:t>
            </a:r>
            <a:r>
              <a:rPr lang="pl-PL" sz="2800" b="1" u="sng" dirty="0">
                <a:hlinkClick r:id="rId3"/>
              </a:rPr>
              <a:t>zamowienia.efs@pomorskie.eu</a:t>
            </a:r>
            <a:r>
              <a:rPr lang="pl-PL" sz="2800" b="1" u="sng" dirty="0"/>
              <a:t>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Wzór tabeli </a:t>
            </a:r>
            <a:r>
              <a:rPr lang="pl-PL" sz="2400" b="1" dirty="0">
                <a:solidFill>
                  <a:srgbClr val="C00000"/>
                </a:solidFill>
              </a:rPr>
              <a:t>Wykaz zamówień planowanych w projekcie </a:t>
            </a:r>
            <a:r>
              <a:rPr lang="pl-PL" sz="2400" dirty="0"/>
              <a:t>stanowi załącznik nr 30 do Regulaminu wyboru projektów i jest dostępny </a:t>
            </a:r>
            <a:br>
              <a:rPr lang="pl-PL" sz="2400" dirty="0"/>
            </a:br>
            <a:r>
              <a:rPr lang="pl-PL" sz="2400" dirty="0"/>
              <a:t>pod adresem:</a:t>
            </a:r>
          </a:p>
          <a:p>
            <a:pPr marL="0" indent="0">
              <a:buNone/>
            </a:pPr>
            <a:r>
              <a:rPr lang="pl-PL" sz="2800" b="1" u="sng" dirty="0">
                <a:hlinkClick r:id="rId4"/>
              </a:rPr>
              <a:t>https://funduszeuepomorskie.pl/strona/5011-zasady-udzielania-zamowien-w-ramach-efs-plus</a:t>
            </a:r>
            <a:endParaRPr lang="pl-PL" sz="2800" b="1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b="1" dirty="0"/>
          </a:p>
          <a:p>
            <a:endParaRPr lang="pl-PL" sz="8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r>
              <a:rPr lang="pl-PL" dirty="0"/>
              <a:t>Weryfikacja ex-</a:t>
            </a:r>
            <a:r>
              <a:rPr lang="pl-PL" dirty="0" err="1"/>
              <a:t>ante</a:t>
            </a:r>
            <a:r>
              <a:rPr lang="pl-PL" dirty="0"/>
              <a:t> 2/2 </a:t>
            </a:r>
          </a:p>
        </p:txBody>
      </p:sp>
    </p:spTree>
    <p:extLst>
      <p:ext uri="{BB962C8B-B14F-4D97-AF65-F5344CB8AC3E}">
        <p14:creationId xmlns:p14="http://schemas.microsoft.com/office/powerpoint/2010/main" val="155113760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13256</TotalTime>
  <Words>1275</Words>
  <Application>Microsoft Office PowerPoint</Application>
  <PresentationFormat>Niestandardowy</PresentationFormat>
  <Paragraphs>148</Paragraphs>
  <Slides>15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Wytyczne kwalifikowalności – istotne zmiany 1/3 </vt:lpstr>
      <vt:lpstr>Wytyczne kwalifikowalności – istotne zmiany 2/3 </vt:lpstr>
      <vt:lpstr>Wytyczne kwalifikowalności – istotne zmiany 3/3 </vt:lpstr>
      <vt:lpstr>Wytyczne kwalifikowalności – istotne zmiany, umowa § 20 ust. 5 </vt:lpstr>
      <vt:lpstr> Preferencje dla podmiotów ekonomii społecznej (PES)</vt:lpstr>
      <vt:lpstr>Wytyczne równościowe – istotne zmiany, umowa § 20 ust. 6 </vt:lpstr>
      <vt:lpstr>Weryfikacja ex-ante 1/2  </vt:lpstr>
      <vt:lpstr>Weryfikacja ex-ante 2/2 </vt:lpstr>
      <vt:lpstr>Ważne dokumenty dotyczące realizacji projektu  w części dotyczącej zamówień w ramach EFS Plus </vt:lpstr>
      <vt:lpstr>Źródła informacji o zamówieniach w ramach EFS Plus </vt:lpstr>
      <vt:lpstr>Materiały pomocnicze opracowane przez Urząd Zamówień Publicznych 1/2 </vt:lpstr>
      <vt:lpstr>Materiały pomocnicze opracowane przez Urząd Zamówień Publicznych 2/2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Majdecka Aleksandra</cp:lastModifiedBy>
  <cp:revision>285</cp:revision>
  <cp:lastPrinted>2023-09-05T09:18:00Z</cp:lastPrinted>
  <dcterms:created xsi:type="dcterms:W3CDTF">2022-06-22T09:40:44Z</dcterms:created>
  <dcterms:modified xsi:type="dcterms:W3CDTF">2025-01-07T13:24:06Z</dcterms:modified>
</cp:coreProperties>
</file>