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1046" r:id="rId4"/>
    <p:sldId id="273" r:id="rId5"/>
    <p:sldId id="345" r:id="rId6"/>
    <p:sldId id="1016" r:id="rId7"/>
    <p:sldId id="329" r:id="rId8"/>
    <p:sldId id="333" r:id="rId9"/>
    <p:sldId id="274" r:id="rId10"/>
    <p:sldId id="1047" r:id="rId11"/>
    <p:sldId id="278" r:id="rId12"/>
    <p:sldId id="331" r:id="rId13"/>
    <p:sldId id="337" r:id="rId14"/>
    <p:sldId id="332" r:id="rId15"/>
    <p:sldId id="1048" r:id="rId16"/>
    <p:sldId id="334" r:id="rId17"/>
    <p:sldId id="327" r:id="rId18"/>
    <p:sldId id="310" r:id="rId19"/>
    <p:sldId id="344" r:id="rId20"/>
    <p:sldId id="340" r:id="rId21"/>
    <p:sldId id="997" r:id="rId2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35"/>
            <p14:sldId id="1046"/>
            <p14:sldId id="273"/>
            <p14:sldId id="345"/>
            <p14:sldId id="1016"/>
            <p14:sldId id="329"/>
            <p14:sldId id="333"/>
            <p14:sldId id="274"/>
            <p14:sldId id="1047"/>
            <p14:sldId id="278"/>
            <p14:sldId id="331"/>
            <p14:sldId id="337"/>
            <p14:sldId id="332"/>
            <p14:sldId id="1048"/>
            <p14:sldId id="334"/>
            <p14:sldId id="327"/>
            <p14:sldId id="310"/>
            <p14:sldId id="344"/>
            <p14:sldId id="340"/>
            <p14:sldId id="9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0877" autoAdjust="0"/>
  </p:normalViewPr>
  <p:slideViewPr>
    <p:cSldViewPr showGuides="1">
      <p:cViewPr varScale="1">
        <p:scale>
          <a:sx n="94" d="100"/>
          <a:sy n="94" d="100"/>
        </p:scale>
        <p:origin x="1056" y="10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97A73-C664-4C47-91C6-55AC6BA87D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57B173-35F3-40FE-9C41-87FC2F9457BF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0,5%</a:t>
          </a:r>
        </a:p>
      </dgm:t>
    </dgm:pt>
    <dgm:pt modelId="{BCA59CA5-40D8-4924-B79B-3E127ADB86F1}" type="parTrans" cxnId="{9CE19619-B3F9-449F-866C-0605B977A3CC}">
      <dgm:prSet/>
      <dgm:spPr/>
      <dgm:t>
        <a:bodyPr/>
        <a:lstStyle/>
        <a:p>
          <a:endParaRPr lang="pl-PL"/>
        </a:p>
      </dgm:t>
    </dgm:pt>
    <dgm:pt modelId="{93DA10CA-742A-4689-BDC5-26C35C1F4F0F}" type="sibTrans" cxnId="{9CE19619-B3F9-449F-866C-0605B977A3CC}">
      <dgm:prSet/>
      <dgm:spPr/>
      <dgm:t>
        <a:bodyPr/>
        <a:lstStyle/>
        <a:p>
          <a:endParaRPr lang="pl-PL"/>
        </a:p>
      </dgm:t>
    </dgm:pt>
    <dgm:pt modelId="{E73C5882-4EB2-4C4E-BEB5-67E3A4BDE071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b="0" dirty="0">
              <a:latin typeface="+mn-lt"/>
              <a:ea typeface="Open Sans" pitchFamily="2" charset="0"/>
              <a:cs typeface="Open Sans" pitchFamily="2" charset="0"/>
            </a:rPr>
            <a:t>Brak opisu projektu na stronie internetowej oraz stronach mediów społecznościowych lub brak informacji o otrzymaniu dofinansowania UE</a:t>
          </a:r>
        </a:p>
      </dgm:t>
    </dgm:pt>
    <dgm:pt modelId="{F4416608-8F98-4854-B7AF-95D4D8EEBB3C}" type="parTrans" cxnId="{E921A33B-AB57-4E4F-B4FF-D303B32F7834}">
      <dgm:prSet/>
      <dgm:spPr/>
      <dgm:t>
        <a:bodyPr/>
        <a:lstStyle/>
        <a:p>
          <a:endParaRPr lang="pl-PL"/>
        </a:p>
      </dgm:t>
    </dgm:pt>
    <dgm:pt modelId="{FE924B59-9C7C-4C46-A22D-982B8AF34DE6}" type="sibTrans" cxnId="{E921A33B-AB57-4E4F-B4FF-D303B32F7834}">
      <dgm:prSet/>
      <dgm:spPr/>
      <dgm:t>
        <a:bodyPr/>
        <a:lstStyle/>
        <a:p>
          <a:endParaRPr lang="pl-PL"/>
        </a:p>
      </dgm:t>
    </dgm:pt>
    <dgm:pt modelId="{E2180226-F6C2-4515-89FF-8236509FED02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b="0" dirty="0">
              <a:latin typeface="+mn-lt"/>
              <a:ea typeface="Open Sans" pitchFamily="2" charset="0"/>
              <a:cs typeface="Open Sans" pitchFamily="2" charset="0"/>
            </a:rPr>
            <a:t>Nieumieszczenie tablicy/plakatu</a:t>
          </a:r>
        </a:p>
      </dgm:t>
    </dgm:pt>
    <dgm:pt modelId="{DEC91C84-C063-4994-B04B-A4CE4A39FC1D}" type="parTrans" cxnId="{73E227C8-9754-4240-8270-B9741BC99097}">
      <dgm:prSet/>
      <dgm:spPr/>
      <dgm:t>
        <a:bodyPr/>
        <a:lstStyle/>
        <a:p>
          <a:endParaRPr lang="pl-PL"/>
        </a:p>
      </dgm:t>
    </dgm:pt>
    <dgm:pt modelId="{FB5DBB6A-8169-49C8-BC06-30404EDE68A0}" type="sibTrans" cxnId="{73E227C8-9754-4240-8270-B9741BC99097}">
      <dgm:prSet/>
      <dgm:spPr/>
      <dgm:t>
        <a:bodyPr/>
        <a:lstStyle/>
        <a:p>
          <a:endParaRPr lang="pl-PL"/>
        </a:p>
      </dgm:t>
    </dgm:pt>
    <dgm:pt modelId="{DEF474F6-AD70-4D3E-8508-9520F3EFFEE6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dirty="0">
              <a:latin typeface="+mn-lt"/>
              <a:ea typeface="Open Sans" pitchFamily="2" charset="0"/>
              <a:cs typeface="Open Sans" pitchFamily="2" charset="0"/>
            </a:rPr>
            <a:t>Nieumieszczenie logotypów w którymkolwiek działaniu, materiale, dokumencie  </a:t>
          </a:r>
        </a:p>
      </dgm:t>
    </dgm:pt>
    <dgm:pt modelId="{A56C0C4D-0038-4367-8CD1-E4FA67592FD5}" type="parTrans" cxnId="{8A393469-07EC-42F3-9668-78675C723D3C}">
      <dgm:prSet/>
      <dgm:spPr/>
      <dgm:t>
        <a:bodyPr/>
        <a:lstStyle/>
        <a:p>
          <a:endParaRPr lang="pl-PL"/>
        </a:p>
      </dgm:t>
    </dgm:pt>
    <dgm:pt modelId="{72C65405-438E-4762-8366-E31191BB051D}" type="sibTrans" cxnId="{8A393469-07EC-42F3-9668-78675C723D3C}">
      <dgm:prSet/>
      <dgm:spPr/>
      <dgm:t>
        <a:bodyPr/>
        <a:lstStyle/>
        <a:p>
          <a:endParaRPr lang="pl-PL"/>
        </a:p>
      </dgm:t>
    </dgm:pt>
    <dgm:pt modelId="{F92B6D43-E16F-4D96-8EB1-B62AC800B18F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dirty="0">
              <a:latin typeface="+mn-lt"/>
              <a:ea typeface="Open Sans" pitchFamily="2" charset="0"/>
              <a:cs typeface="Open Sans" pitchFamily="2" charset="0"/>
            </a:rPr>
            <a:t>Umieszczenie tablicy/plakatu niezgodnie ze wzorem</a:t>
          </a:r>
        </a:p>
      </dgm:t>
    </dgm:pt>
    <dgm:pt modelId="{3726AD7A-1313-4DDB-9C32-9942DF048E03}" type="parTrans" cxnId="{3303A263-26E9-4AB8-80FA-F757E8BE7D34}">
      <dgm:prSet/>
      <dgm:spPr/>
      <dgm:t>
        <a:bodyPr/>
        <a:lstStyle/>
        <a:p>
          <a:endParaRPr lang="pl-PL"/>
        </a:p>
      </dgm:t>
    </dgm:pt>
    <dgm:pt modelId="{3DA0AF9E-4E39-473E-8EB2-A330D54E1B90}" type="sibTrans" cxnId="{3303A263-26E9-4AB8-80FA-F757E8BE7D34}">
      <dgm:prSet/>
      <dgm:spPr/>
      <dgm:t>
        <a:bodyPr/>
        <a:lstStyle/>
        <a:p>
          <a:endParaRPr lang="pl-PL"/>
        </a:p>
      </dgm:t>
    </dgm:pt>
    <dgm:pt modelId="{0E4C7716-D266-41ED-B63F-786BC100827D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b="0" dirty="0">
              <a:latin typeface="+mn-lt"/>
              <a:ea typeface="Open Sans" pitchFamily="2" charset="0"/>
              <a:cs typeface="Open Sans" pitchFamily="2" charset="0"/>
            </a:rPr>
            <a:t>Niezorganizowanie wydarzenia lub niezaproszenie przedstawicieli KE - projekty o </a:t>
          </a:r>
          <a:r>
            <a:rPr lang="pl-PL" sz="2400" b="0" dirty="0">
              <a:latin typeface="+mn-lt"/>
            </a:rPr>
            <a:t>znaczeniu strategicznym </a:t>
          </a:r>
          <a:br>
            <a:rPr lang="pl-PL" sz="2400" b="0" dirty="0">
              <a:latin typeface="+mn-lt"/>
            </a:rPr>
          </a:br>
          <a:r>
            <a:rPr lang="pl-PL" sz="2400" b="0" dirty="0">
              <a:latin typeface="+mn-lt"/>
            </a:rPr>
            <a:t>i </a:t>
          </a:r>
          <a:r>
            <a:rPr lang="pl-PL" sz="2400" b="0" dirty="0">
              <a:latin typeface="+mn-lt"/>
              <a:ea typeface="Open Sans" pitchFamily="2" charset="0"/>
              <a:cs typeface="Open Sans" pitchFamily="2" charset="0"/>
            </a:rPr>
            <a:t>wartości 10 mln euro</a:t>
          </a:r>
        </a:p>
      </dgm:t>
    </dgm:pt>
    <dgm:pt modelId="{5FC44F77-16E9-4543-86F2-5E32E1B11E45}" type="parTrans" cxnId="{948B7C87-3D80-47D5-9443-5D3D3CF38EC7}">
      <dgm:prSet/>
      <dgm:spPr/>
      <dgm:t>
        <a:bodyPr/>
        <a:lstStyle/>
        <a:p>
          <a:endParaRPr lang="pl-PL"/>
        </a:p>
      </dgm:t>
    </dgm:pt>
    <dgm:pt modelId="{87865C5C-552F-49FD-8EA3-E05B4E5E2494}" type="sibTrans" cxnId="{948B7C87-3D80-47D5-9443-5D3D3CF38EC7}">
      <dgm:prSet/>
      <dgm:spPr/>
      <dgm:t>
        <a:bodyPr/>
        <a:lstStyle/>
        <a:p>
          <a:endParaRPr lang="pl-PL"/>
        </a:p>
      </dgm:t>
    </dgm:pt>
    <dgm:pt modelId="{31989741-BED3-4DDE-8B0E-59D85DE0F3C7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l-PL" sz="2400" dirty="0">
              <a:latin typeface="+mn-lt"/>
              <a:ea typeface="Open Sans" pitchFamily="2" charset="0"/>
              <a:cs typeface="Open Sans" pitchFamily="2" charset="0"/>
            </a:rPr>
            <a:t>Umieszczenie tablicy/plakatu w miejscu niewidocznym</a:t>
          </a:r>
        </a:p>
      </dgm:t>
    </dgm:pt>
    <dgm:pt modelId="{47223DFD-97B5-4F57-B47E-D7022FA1E33C}" type="parTrans" cxnId="{7D230822-225D-408B-BD6A-862FF86391E7}">
      <dgm:prSet/>
      <dgm:spPr/>
      <dgm:t>
        <a:bodyPr/>
        <a:lstStyle/>
        <a:p>
          <a:endParaRPr lang="pl-PL"/>
        </a:p>
      </dgm:t>
    </dgm:pt>
    <dgm:pt modelId="{00606AE5-5E54-4D2A-8D6A-D18FE1600381}" type="sibTrans" cxnId="{7D230822-225D-408B-BD6A-862FF86391E7}">
      <dgm:prSet/>
      <dgm:spPr/>
      <dgm:t>
        <a:bodyPr/>
        <a:lstStyle/>
        <a:p>
          <a:endParaRPr lang="pl-PL"/>
        </a:p>
      </dgm:t>
    </dgm:pt>
    <dgm:pt modelId="{EA788F4C-BA8F-4265-9FC2-8483567E44A2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0,25%</a:t>
          </a:r>
        </a:p>
      </dgm:t>
    </dgm:pt>
    <dgm:pt modelId="{9421D56D-4951-493A-A32F-2383125D5466}" type="sibTrans" cxnId="{9F2D0E95-4E29-4AC9-A0D6-27D9CDC33D72}">
      <dgm:prSet/>
      <dgm:spPr/>
      <dgm:t>
        <a:bodyPr/>
        <a:lstStyle/>
        <a:p>
          <a:endParaRPr lang="pl-PL"/>
        </a:p>
      </dgm:t>
    </dgm:pt>
    <dgm:pt modelId="{79ED49A4-2870-400E-860B-48291844013A}" type="parTrans" cxnId="{9F2D0E95-4E29-4AC9-A0D6-27D9CDC33D72}">
      <dgm:prSet/>
      <dgm:spPr/>
      <dgm:t>
        <a:bodyPr/>
        <a:lstStyle/>
        <a:p>
          <a:endParaRPr lang="pl-PL"/>
        </a:p>
      </dgm:t>
    </dgm:pt>
    <dgm:pt modelId="{33CF710E-3251-4C86-8FF4-7DB4EE20E92E}" type="pres">
      <dgm:prSet presAssocID="{8A397A73-C664-4C47-91C6-55AC6BA87D2A}" presName="Name0" presStyleCnt="0">
        <dgm:presLayoutVars>
          <dgm:dir/>
          <dgm:animLvl val="lvl"/>
          <dgm:resizeHandles val="exact"/>
        </dgm:presLayoutVars>
      </dgm:prSet>
      <dgm:spPr/>
    </dgm:pt>
    <dgm:pt modelId="{100573B7-DFD7-44A1-8202-63DDB1EDDDD0}" type="pres">
      <dgm:prSet presAssocID="{F157B173-35F3-40FE-9C41-87FC2F9457BF}" presName="linNode" presStyleCnt="0"/>
      <dgm:spPr/>
    </dgm:pt>
    <dgm:pt modelId="{4624A1D4-7AF2-4C76-BD8F-CB2F955EB8F5}" type="pres">
      <dgm:prSet presAssocID="{F157B173-35F3-40FE-9C41-87FC2F9457BF}" presName="parentText" presStyleLbl="node1" presStyleIdx="0" presStyleCnt="2" custScaleX="92394" custScaleY="144234" custLinFactNeighborX="1168" custLinFactNeighborY="-15225">
        <dgm:presLayoutVars>
          <dgm:chMax val="1"/>
          <dgm:bulletEnabled val="1"/>
        </dgm:presLayoutVars>
      </dgm:prSet>
      <dgm:spPr/>
    </dgm:pt>
    <dgm:pt modelId="{724637B1-C19D-4514-A7C1-2C39A0920B2F}" type="pres">
      <dgm:prSet presAssocID="{F157B173-35F3-40FE-9C41-87FC2F9457BF}" presName="descendantText" presStyleLbl="alignAccFollowNode1" presStyleIdx="0" presStyleCnt="2" custScaleX="308126" custScaleY="159938" custLinFactNeighborX="4807" custLinFactNeighborY="794">
        <dgm:presLayoutVars>
          <dgm:bulletEnabled val="1"/>
        </dgm:presLayoutVars>
      </dgm:prSet>
      <dgm:spPr>
        <a:prstGeom prst="rect">
          <a:avLst/>
        </a:prstGeom>
      </dgm:spPr>
    </dgm:pt>
    <dgm:pt modelId="{675B32B4-9618-43B1-AE81-9B7D4A32342A}" type="pres">
      <dgm:prSet presAssocID="{93DA10CA-742A-4689-BDC5-26C35C1F4F0F}" presName="sp" presStyleCnt="0"/>
      <dgm:spPr/>
    </dgm:pt>
    <dgm:pt modelId="{877D3BF0-00E4-4539-805D-6466AEDB1180}" type="pres">
      <dgm:prSet presAssocID="{EA788F4C-BA8F-4265-9FC2-8483567E44A2}" presName="linNode" presStyleCnt="0"/>
      <dgm:spPr/>
    </dgm:pt>
    <dgm:pt modelId="{3337EFDD-3577-4DA9-8D8D-2544D5E97279}" type="pres">
      <dgm:prSet presAssocID="{EA788F4C-BA8F-4265-9FC2-8483567E44A2}" presName="parentText" presStyleLbl="node1" presStyleIdx="1" presStyleCnt="2" custScaleX="44901" custScaleY="131499" custLinFactNeighborX="554" custLinFactNeighborY="1525">
        <dgm:presLayoutVars>
          <dgm:chMax val="1"/>
          <dgm:bulletEnabled val="1"/>
        </dgm:presLayoutVars>
      </dgm:prSet>
      <dgm:spPr/>
    </dgm:pt>
    <dgm:pt modelId="{33FE0310-D0E1-451E-9764-6A3DF8E67790}" type="pres">
      <dgm:prSet presAssocID="{EA788F4C-BA8F-4265-9FC2-8483567E44A2}" presName="descendantText" presStyleLbl="alignAccFollowNode1" presStyleIdx="1" presStyleCnt="2" custScaleX="145573" custScaleY="14978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362690B-B403-4AE1-B107-6C9922DD4DD1}" type="presOf" srcId="{E73C5882-4EB2-4C4E-BEB5-67E3A4BDE071}" destId="{724637B1-C19D-4514-A7C1-2C39A0920B2F}" srcOrd="0" destOrd="0" presId="urn:microsoft.com/office/officeart/2005/8/layout/vList5"/>
    <dgm:cxn modelId="{00A02E0F-0BA2-4792-9DBD-412202465C75}" type="presOf" srcId="{8A397A73-C664-4C47-91C6-55AC6BA87D2A}" destId="{33CF710E-3251-4C86-8FF4-7DB4EE20E92E}" srcOrd="0" destOrd="0" presId="urn:microsoft.com/office/officeart/2005/8/layout/vList5"/>
    <dgm:cxn modelId="{18D02116-7E0F-4425-8376-AEE4B08AD575}" type="presOf" srcId="{EA788F4C-BA8F-4265-9FC2-8483567E44A2}" destId="{3337EFDD-3577-4DA9-8D8D-2544D5E97279}" srcOrd="0" destOrd="0" presId="urn:microsoft.com/office/officeart/2005/8/layout/vList5"/>
    <dgm:cxn modelId="{9CE19619-B3F9-449F-866C-0605B977A3CC}" srcId="{8A397A73-C664-4C47-91C6-55AC6BA87D2A}" destId="{F157B173-35F3-40FE-9C41-87FC2F9457BF}" srcOrd="0" destOrd="0" parTransId="{BCA59CA5-40D8-4924-B79B-3E127ADB86F1}" sibTransId="{93DA10CA-742A-4689-BDC5-26C35C1F4F0F}"/>
    <dgm:cxn modelId="{7D230822-225D-408B-BD6A-862FF86391E7}" srcId="{EA788F4C-BA8F-4265-9FC2-8483567E44A2}" destId="{31989741-BED3-4DDE-8B0E-59D85DE0F3C7}" srcOrd="2" destOrd="0" parTransId="{47223DFD-97B5-4F57-B47E-D7022FA1E33C}" sibTransId="{00606AE5-5E54-4D2A-8D6A-D18FE1600381}"/>
    <dgm:cxn modelId="{E921A33B-AB57-4E4F-B4FF-D303B32F7834}" srcId="{F157B173-35F3-40FE-9C41-87FC2F9457BF}" destId="{E73C5882-4EB2-4C4E-BEB5-67E3A4BDE071}" srcOrd="0" destOrd="0" parTransId="{F4416608-8F98-4854-B7AF-95D4D8EEBB3C}" sibTransId="{FE924B59-9C7C-4C46-A22D-982B8AF34DE6}"/>
    <dgm:cxn modelId="{E21FE95C-FC0F-41E2-9E7D-93AE64BBA20D}" type="presOf" srcId="{31989741-BED3-4DDE-8B0E-59D85DE0F3C7}" destId="{33FE0310-D0E1-451E-9764-6A3DF8E67790}" srcOrd="0" destOrd="2" presId="urn:microsoft.com/office/officeart/2005/8/layout/vList5"/>
    <dgm:cxn modelId="{3303A263-26E9-4AB8-80FA-F757E8BE7D34}" srcId="{EA788F4C-BA8F-4265-9FC2-8483567E44A2}" destId="{F92B6D43-E16F-4D96-8EB1-B62AC800B18F}" srcOrd="1" destOrd="0" parTransId="{3726AD7A-1313-4DDB-9C32-9942DF048E03}" sibTransId="{3DA0AF9E-4E39-473E-8EB2-A330D54E1B90}"/>
    <dgm:cxn modelId="{8A393469-07EC-42F3-9668-78675C723D3C}" srcId="{EA788F4C-BA8F-4265-9FC2-8483567E44A2}" destId="{DEF474F6-AD70-4D3E-8508-9520F3EFFEE6}" srcOrd="0" destOrd="0" parTransId="{A56C0C4D-0038-4367-8CD1-E4FA67592FD5}" sibTransId="{72C65405-438E-4762-8366-E31191BB051D}"/>
    <dgm:cxn modelId="{948B7C87-3D80-47D5-9443-5D3D3CF38EC7}" srcId="{F157B173-35F3-40FE-9C41-87FC2F9457BF}" destId="{0E4C7716-D266-41ED-B63F-786BC100827D}" srcOrd="2" destOrd="0" parTransId="{5FC44F77-16E9-4543-86F2-5E32E1B11E45}" sibTransId="{87865C5C-552F-49FD-8EA3-E05B4E5E2494}"/>
    <dgm:cxn modelId="{4DB29489-AE9E-4FB8-AD3B-BC0E833C6601}" type="presOf" srcId="{F157B173-35F3-40FE-9C41-87FC2F9457BF}" destId="{4624A1D4-7AF2-4C76-BD8F-CB2F955EB8F5}" srcOrd="0" destOrd="0" presId="urn:microsoft.com/office/officeart/2005/8/layout/vList5"/>
    <dgm:cxn modelId="{9F2D0E95-4E29-4AC9-A0D6-27D9CDC33D72}" srcId="{8A397A73-C664-4C47-91C6-55AC6BA87D2A}" destId="{EA788F4C-BA8F-4265-9FC2-8483567E44A2}" srcOrd="1" destOrd="0" parTransId="{79ED49A4-2870-400E-860B-48291844013A}" sibTransId="{9421D56D-4951-493A-A32F-2383125D5466}"/>
    <dgm:cxn modelId="{73E227C8-9754-4240-8270-B9741BC99097}" srcId="{F157B173-35F3-40FE-9C41-87FC2F9457BF}" destId="{E2180226-F6C2-4515-89FF-8236509FED02}" srcOrd="1" destOrd="0" parTransId="{DEC91C84-C063-4994-B04B-A4CE4A39FC1D}" sibTransId="{FB5DBB6A-8169-49C8-BC06-30404EDE68A0}"/>
    <dgm:cxn modelId="{40D402CB-D2B8-4F94-86C3-0B708E1D6237}" type="presOf" srcId="{0E4C7716-D266-41ED-B63F-786BC100827D}" destId="{724637B1-C19D-4514-A7C1-2C39A0920B2F}" srcOrd="0" destOrd="2" presId="urn:microsoft.com/office/officeart/2005/8/layout/vList5"/>
    <dgm:cxn modelId="{605A43D3-A803-4486-96F3-8AC6C6E01CF1}" type="presOf" srcId="{E2180226-F6C2-4515-89FF-8236509FED02}" destId="{724637B1-C19D-4514-A7C1-2C39A0920B2F}" srcOrd="0" destOrd="1" presId="urn:microsoft.com/office/officeart/2005/8/layout/vList5"/>
    <dgm:cxn modelId="{467E1EDE-B119-4DA5-B6E9-EBBC0F687C31}" type="presOf" srcId="{F92B6D43-E16F-4D96-8EB1-B62AC800B18F}" destId="{33FE0310-D0E1-451E-9764-6A3DF8E67790}" srcOrd="0" destOrd="1" presId="urn:microsoft.com/office/officeart/2005/8/layout/vList5"/>
    <dgm:cxn modelId="{CCF79DF2-1C34-4629-A893-5BF3C937AEFF}" type="presOf" srcId="{DEF474F6-AD70-4D3E-8508-9520F3EFFEE6}" destId="{33FE0310-D0E1-451E-9764-6A3DF8E67790}" srcOrd="0" destOrd="0" presId="urn:microsoft.com/office/officeart/2005/8/layout/vList5"/>
    <dgm:cxn modelId="{A0B0BE4C-2113-48A2-9B4F-0F09169DEF37}" type="presParOf" srcId="{33CF710E-3251-4C86-8FF4-7DB4EE20E92E}" destId="{100573B7-DFD7-44A1-8202-63DDB1EDDDD0}" srcOrd="0" destOrd="0" presId="urn:microsoft.com/office/officeart/2005/8/layout/vList5"/>
    <dgm:cxn modelId="{726441CC-5502-4CE0-9AB3-525F64EFB40F}" type="presParOf" srcId="{100573B7-DFD7-44A1-8202-63DDB1EDDDD0}" destId="{4624A1D4-7AF2-4C76-BD8F-CB2F955EB8F5}" srcOrd="0" destOrd="0" presId="urn:microsoft.com/office/officeart/2005/8/layout/vList5"/>
    <dgm:cxn modelId="{B1D00743-FD7E-4427-B851-DEF1ADDF1BE5}" type="presParOf" srcId="{100573B7-DFD7-44A1-8202-63DDB1EDDDD0}" destId="{724637B1-C19D-4514-A7C1-2C39A0920B2F}" srcOrd="1" destOrd="0" presId="urn:microsoft.com/office/officeart/2005/8/layout/vList5"/>
    <dgm:cxn modelId="{196214EF-D881-405A-A727-0C3AA9BD6330}" type="presParOf" srcId="{33CF710E-3251-4C86-8FF4-7DB4EE20E92E}" destId="{675B32B4-9618-43B1-AE81-9B7D4A32342A}" srcOrd="1" destOrd="0" presId="urn:microsoft.com/office/officeart/2005/8/layout/vList5"/>
    <dgm:cxn modelId="{992CC4FB-70C6-431D-AB8E-C79358AE0207}" type="presParOf" srcId="{33CF710E-3251-4C86-8FF4-7DB4EE20E92E}" destId="{877D3BF0-00E4-4539-805D-6466AEDB1180}" srcOrd="2" destOrd="0" presId="urn:microsoft.com/office/officeart/2005/8/layout/vList5"/>
    <dgm:cxn modelId="{90465CBF-3B34-477D-B7C7-CF8AE296520C}" type="presParOf" srcId="{877D3BF0-00E4-4539-805D-6466AEDB1180}" destId="{3337EFDD-3577-4DA9-8D8D-2544D5E97279}" srcOrd="0" destOrd="0" presId="urn:microsoft.com/office/officeart/2005/8/layout/vList5"/>
    <dgm:cxn modelId="{B9B57A9B-2F69-4394-8801-301EC1B6F300}" type="presParOf" srcId="{877D3BF0-00E4-4539-805D-6466AEDB1180}" destId="{33FE0310-D0E1-451E-9764-6A3DF8E67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97A73-C664-4C47-91C6-55AC6BA87D2A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57B173-35F3-40FE-9C41-87FC2F9457BF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Wartość projektu&gt;100 tys. euro</a:t>
          </a:r>
        </a:p>
      </dgm:t>
    </dgm:pt>
    <dgm:pt modelId="{BCA59CA5-40D8-4924-B79B-3E127ADB86F1}" type="parTrans" cxnId="{9CE19619-B3F9-449F-866C-0605B977A3CC}">
      <dgm:prSet/>
      <dgm:spPr/>
      <dgm:t>
        <a:bodyPr/>
        <a:lstStyle/>
        <a:p>
          <a:endParaRPr lang="pl-PL"/>
        </a:p>
      </dgm:t>
    </dgm:pt>
    <dgm:pt modelId="{93DA10CA-742A-4689-BDC5-26C35C1F4F0F}" type="sibTrans" cxnId="{9CE19619-B3F9-449F-866C-0605B977A3CC}">
      <dgm:prSet/>
      <dgm:spPr/>
      <dgm:t>
        <a:bodyPr/>
        <a:lstStyle/>
        <a:p>
          <a:endParaRPr lang="pl-PL"/>
        </a:p>
      </dgm:t>
    </dgm:pt>
    <dgm:pt modelId="{DE56D6D3-7277-4B83-9173-915C1701A3D3}">
      <dgm:prSet phldrT="[Tekst]" custT="1"/>
      <dgm:spPr/>
      <dgm:t>
        <a:bodyPr/>
        <a:lstStyle/>
        <a:p>
          <a:r>
            <a:rPr lang="pl-PL" sz="2000" b="1" dirty="0">
              <a:latin typeface="Calibri "/>
              <a:ea typeface="Tahoma" panose="020B0604030504040204" pitchFamily="34" charset="0"/>
              <a:cs typeface="Tahoma" panose="020B0604030504040204" pitchFamily="34" charset="0"/>
            </a:rPr>
            <a:t>Kiedy?</a:t>
          </a:r>
        </a:p>
      </dgm:t>
    </dgm:pt>
    <dgm:pt modelId="{AF4ABE9A-D778-467F-A127-62BCE1F36FAE}" type="parTrans" cxnId="{F87C3BA2-EA70-4A75-8315-D342D060B9FD}">
      <dgm:prSet/>
      <dgm:spPr/>
      <dgm:t>
        <a:bodyPr/>
        <a:lstStyle/>
        <a:p>
          <a:endParaRPr lang="pl-PL"/>
        </a:p>
      </dgm:t>
    </dgm:pt>
    <dgm:pt modelId="{939587D1-1BE3-47D8-B6A5-C11DC05E15E8}" type="sibTrans" cxnId="{F87C3BA2-EA70-4A75-8315-D342D060B9FD}">
      <dgm:prSet/>
      <dgm:spPr/>
      <dgm:t>
        <a:bodyPr/>
        <a:lstStyle/>
        <a:p>
          <a:endParaRPr lang="pl-PL"/>
        </a:p>
      </dgm:t>
    </dgm:pt>
    <dgm:pt modelId="{9CCF6AC5-B6B1-40D8-A27D-BE436BA81A5E}">
      <dgm:prSet phldrT="[Tekst]" custT="1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niezwłocznie po rozpoczęciu fizycznej realizacji projektu, przez 3 lata od zakończenia projektu</a:t>
          </a:r>
          <a:endParaRPr lang="pl-PL" sz="2400" b="1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3B50818-1A63-4C9D-AB11-2388BA746CF2}" type="parTrans" cxnId="{E8FF3438-4566-4F34-B380-16C6E0A56E02}">
      <dgm:prSet/>
      <dgm:spPr/>
      <dgm:t>
        <a:bodyPr/>
        <a:lstStyle/>
        <a:p>
          <a:endParaRPr lang="pl-PL"/>
        </a:p>
      </dgm:t>
    </dgm:pt>
    <dgm:pt modelId="{314202B7-CFA9-45CE-9E6D-5F6579B4648D}" type="sibTrans" cxnId="{E8FF3438-4566-4F34-B380-16C6E0A56E02}">
      <dgm:prSet/>
      <dgm:spPr/>
      <dgm:t>
        <a:bodyPr/>
        <a:lstStyle/>
        <a:p>
          <a:endParaRPr lang="pl-PL"/>
        </a:p>
      </dgm:t>
    </dgm:pt>
    <dgm:pt modelId="{770567F9-1D6D-4D2B-8779-8D6E9D6EB5A1}">
      <dgm:prSet phldrT="[Tekst]" custT="1"/>
      <dgm:spPr/>
      <dgm:t>
        <a:bodyPr/>
        <a:lstStyle/>
        <a:p>
          <a:r>
            <a:rPr lang="pl-PL" sz="2000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Gdzie?</a:t>
          </a:r>
        </a:p>
      </dgm:t>
    </dgm:pt>
    <dgm:pt modelId="{5F645171-7B7F-4460-BDA6-616C088C5829}" type="parTrans" cxnId="{A4BF7992-F3FB-429F-8787-91B3C7CD288B}">
      <dgm:prSet/>
      <dgm:spPr/>
      <dgm:t>
        <a:bodyPr/>
        <a:lstStyle/>
        <a:p>
          <a:endParaRPr lang="pl-PL"/>
        </a:p>
      </dgm:t>
    </dgm:pt>
    <dgm:pt modelId="{B193E04C-F6B6-4B40-88E0-F31DD27E1BCA}" type="sibTrans" cxnId="{A4BF7992-F3FB-429F-8787-91B3C7CD288B}">
      <dgm:prSet/>
      <dgm:spPr/>
      <dgm:t>
        <a:bodyPr/>
        <a:lstStyle/>
        <a:p>
          <a:endParaRPr lang="pl-PL"/>
        </a:p>
      </dgm:t>
    </dgm:pt>
    <dgm:pt modelId="{9FBD1781-DC6B-4412-8161-4E1283E0AAF2}">
      <dgm:prSet phldrT="[Teks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l-PL" sz="24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 miejscu realizacji projektu, dobrze widocznym, ogólnie dostępnym, gdzie największa liczba osób będzie mogła zapoznać się z treścią tablicy</a:t>
          </a:r>
        </a:p>
      </dgm:t>
    </dgm:pt>
    <dgm:pt modelId="{198D858D-375F-4F9F-BBAC-EDEEDA2F84A6}" type="parTrans" cxnId="{88BFE899-92A2-4AF5-A76D-CE44C3BE5DDD}">
      <dgm:prSet/>
      <dgm:spPr/>
      <dgm:t>
        <a:bodyPr/>
        <a:lstStyle/>
        <a:p>
          <a:endParaRPr lang="pl-PL"/>
        </a:p>
      </dgm:t>
    </dgm:pt>
    <dgm:pt modelId="{087E0152-D670-4F42-AADB-636EFFA7C0E5}" type="sibTrans" cxnId="{88BFE899-92A2-4AF5-A76D-CE44C3BE5DDD}">
      <dgm:prSet/>
      <dgm:spPr/>
      <dgm:t>
        <a:bodyPr/>
        <a:lstStyle/>
        <a:p>
          <a:endParaRPr lang="pl-PL"/>
        </a:p>
      </dgm:t>
    </dgm:pt>
    <dgm:pt modelId="{25074659-E9A2-4B4B-AE27-C5BD19445935}">
      <dgm:prSet phldrT="[Tekst]" custT="1"/>
      <dgm:spPr>
        <a:solidFill>
          <a:schemeClr val="bg1">
            <a:lumMod val="95000"/>
          </a:schemeClr>
        </a:solidFill>
        <a:effectLst>
          <a:softEdge rad="0"/>
        </a:effectLst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projekt obejmuje prace budowlane, infrastrukturę, inwestycje rzeczowe, zakup sprzętu oraz jest wspierany z EFS Plus</a:t>
          </a:r>
        </a:p>
      </dgm:t>
    </dgm:pt>
    <dgm:pt modelId="{B3811B10-533A-4002-91BB-F88BEC5CF8DE}" type="parTrans" cxnId="{1DFA7266-1B0F-4681-940A-AB6B817DDF73}">
      <dgm:prSet/>
      <dgm:spPr/>
      <dgm:t>
        <a:bodyPr/>
        <a:lstStyle/>
        <a:p>
          <a:endParaRPr lang="pl-PL"/>
        </a:p>
      </dgm:t>
    </dgm:pt>
    <dgm:pt modelId="{87A655F7-0EEB-4316-BCE7-E3D579871846}" type="sibTrans" cxnId="{1DFA7266-1B0F-4681-940A-AB6B817DDF73}">
      <dgm:prSet/>
      <dgm:spPr/>
      <dgm:t>
        <a:bodyPr/>
        <a:lstStyle/>
        <a:p>
          <a:endParaRPr lang="pl-PL"/>
        </a:p>
      </dgm:t>
    </dgm:pt>
    <dgm:pt modelId="{33CF710E-3251-4C86-8FF4-7DB4EE20E92E}" type="pres">
      <dgm:prSet presAssocID="{8A397A73-C664-4C47-91C6-55AC6BA87D2A}" presName="Name0" presStyleCnt="0">
        <dgm:presLayoutVars>
          <dgm:dir/>
          <dgm:animLvl val="lvl"/>
          <dgm:resizeHandles val="exact"/>
        </dgm:presLayoutVars>
      </dgm:prSet>
      <dgm:spPr/>
    </dgm:pt>
    <dgm:pt modelId="{100573B7-DFD7-44A1-8202-63DDB1EDDDD0}" type="pres">
      <dgm:prSet presAssocID="{F157B173-35F3-40FE-9C41-87FC2F9457BF}" presName="linNode" presStyleCnt="0"/>
      <dgm:spPr/>
    </dgm:pt>
    <dgm:pt modelId="{4624A1D4-7AF2-4C76-BD8F-CB2F955EB8F5}" type="pres">
      <dgm:prSet presAssocID="{F157B173-35F3-40FE-9C41-87FC2F9457BF}" presName="parentText" presStyleLbl="node1" presStyleIdx="0" presStyleCnt="6" custScaleX="42268" custScaleY="1157855" custLinFactNeighborX="-21152" custLinFactNeighborY="36960">
        <dgm:presLayoutVars>
          <dgm:chMax val="1"/>
          <dgm:bulletEnabled val="1"/>
        </dgm:presLayoutVars>
      </dgm:prSet>
      <dgm:spPr/>
    </dgm:pt>
    <dgm:pt modelId="{675B32B4-9618-43B1-AE81-9B7D4A32342A}" type="pres">
      <dgm:prSet presAssocID="{93DA10CA-742A-4689-BDC5-26C35C1F4F0F}" presName="sp" presStyleCnt="0"/>
      <dgm:spPr/>
    </dgm:pt>
    <dgm:pt modelId="{114A6D92-5118-4FB3-95DF-5993FF3B807B}" type="pres">
      <dgm:prSet presAssocID="{DE56D6D3-7277-4B83-9173-915C1701A3D3}" presName="linNode" presStyleCnt="0"/>
      <dgm:spPr/>
    </dgm:pt>
    <dgm:pt modelId="{2601967D-004C-4FFA-BBA8-2A9422606F09}" type="pres">
      <dgm:prSet presAssocID="{DE56D6D3-7277-4B83-9173-915C1701A3D3}" presName="parentText" presStyleLbl="node1" presStyleIdx="1" presStyleCnt="6" custScaleX="42268" custScaleY="829810" custLinFactY="109752" custLinFactNeighborX="-20962" custLinFactNeighborY="200000">
        <dgm:presLayoutVars>
          <dgm:chMax val="1"/>
          <dgm:bulletEnabled val="1"/>
        </dgm:presLayoutVars>
      </dgm:prSet>
      <dgm:spPr/>
    </dgm:pt>
    <dgm:pt modelId="{4715B8D9-84D7-432E-AB40-9F5737792E65}" type="pres">
      <dgm:prSet presAssocID="{939587D1-1BE3-47D8-B6A5-C11DC05E15E8}" presName="sp" presStyleCnt="0"/>
      <dgm:spPr/>
    </dgm:pt>
    <dgm:pt modelId="{DA11ABA3-9EF1-42AD-8A81-CBDF1F9592E0}" type="pres">
      <dgm:prSet presAssocID="{9CCF6AC5-B6B1-40D8-A27D-BE436BA81A5E}" presName="linNode" presStyleCnt="0"/>
      <dgm:spPr/>
    </dgm:pt>
    <dgm:pt modelId="{12DB87D0-2C27-48A7-A300-6DCD8317B0C0}" type="pres">
      <dgm:prSet presAssocID="{9CCF6AC5-B6B1-40D8-A27D-BE436BA81A5E}" presName="parentText" presStyleLbl="node1" presStyleIdx="2" presStyleCnt="6" custScaleX="232475" custScaleY="619024" custLinFactY="-200000" custLinFactNeighborX="23779" custLinFactNeighborY="-255892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A03612C9-E6CA-4467-AA00-40DCF7B59881}" type="pres">
      <dgm:prSet presAssocID="{314202B7-CFA9-45CE-9E6D-5F6579B4648D}" presName="sp" presStyleCnt="0"/>
      <dgm:spPr/>
    </dgm:pt>
    <dgm:pt modelId="{CEBB50DD-ADAC-4F74-BB6C-512851C379CE}" type="pres">
      <dgm:prSet presAssocID="{770567F9-1D6D-4D2B-8779-8D6E9D6EB5A1}" presName="linNode" presStyleCnt="0"/>
      <dgm:spPr/>
    </dgm:pt>
    <dgm:pt modelId="{25614E55-D588-4A52-8159-1DA0CEC05A94}" type="pres">
      <dgm:prSet presAssocID="{770567F9-1D6D-4D2B-8779-8D6E9D6EB5A1}" presName="parentText" presStyleLbl="node1" presStyleIdx="3" presStyleCnt="6" custScaleX="42268" custScaleY="823015" custLinFactY="115000" custLinFactNeighborX="-19745" custLinFactNeighborY="200000">
        <dgm:presLayoutVars>
          <dgm:chMax val="1"/>
          <dgm:bulletEnabled val="1"/>
        </dgm:presLayoutVars>
      </dgm:prSet>
      <dgm:spPr/>
    </dgm:pt>
    <dgm:pt modelId="{42FD0E78-6F1F-4672-9B0B-5899CC98788C}" type="pres">
      <dgm:prSet presAssocID="{B193E04C-F6B6-4B40-88E0-F31DD27E1BCA}" presName="sp" presStyleCnt="0"/>
      <dgm:spPr/>
    </dgm:pt>
    <dgm:pt modelId="{8B5E133E-BE54-416F-AD2A-EB8FCC071A92}" type="pres">
      <dgm:prSet presAssocID="{9FBD1781-DC6B-4412-8161-4E1283E0AAF2}" presName="linNode" presStyleCnt="0"/>
      <dgm:spPr/>
    </dgm:pt>
    <dgm:pt modelId="{22A1741B-955C-41BF-A22C-1B3B54576917}" type="pres">
      <dgm:prSet presAssocID="{9FBD1781-DC6B-4412-8161-4E1283E0AAF2}" presName="parentText" presStyleLbl="node1" presStyleIdx="4" presStyleCnt="6" custScaleX="232475" custScaleY="755334" custLinFactY="-200000" custLinFactNeighborX="23779" custLinFactNeighborY="-268845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1C3F4D95-2A9F-4BB1-B1B3-5E6FA24572F6}" type="pres">
      <dgm:prSet presAssocID="{087E0152-D670-4F42-AADB-636EFFA7C0E5}" presName="sp" presStyleCnt="0"/>
      <dgm:spPr/>
    </dgm:pt>
    <dgm:pt modelId="{236CE734-8F91-4CA9-9A15-25B4E2FD75C5}" type="pres">
      <dgm:prSet presAssocID="{25074659-E9A2-4B4B-AE27-C5BD19445935}" presName="linNode" presStyleCnt="0"/>
      <dgm:spPr/>
    </dgm:pt>
    <dgm:pt modelId="{AC643F1A-8364-4A5F-BB9E-9FF48C511673}" type="pres">
      <dgm:prSet presAssocID="{25074659-E9A2-4B4B-AE27-C5BD19445935}" presName="parentText" presStyleLbl="node1" presStyleIdx="5" presStyleCnt="6" custScaleX="232475" custScaleY="530391" custLinFactY="-1889863" custLinFactNeighborX="23779" custLinFactNeighborY="-1900000">
        <dgm:presLayoutVars>
          <dgm:chMax val="1"/>
          <dgm:bulletEnabled val="1"/>
        </dgm:presLayoutVars>
      </dgm:prSet>
      <dgm:spPr>
        <a:prstGeom prst="rect">
          <a:avLst/>
        </a:prstGeom>
      </dgm:spPr>
    </dgm:pt>
  </dgm:ptLst>
  <dgm:cxnLst>
    <dgm:cxn modelId="{70BF3306-CDD7-48B8-897C-D4ED06D95E9F}" type="presOf" srcId="{770567F9-1D6D-4D2B-8779-8D6E9D6EB5A1}" destId="{25614E55-D588-4A52-8159-1DA0CEC05A94}" srcOrd="0" destOrd="0" presId="urn:microsoft.com/office/officeart/2005/8/layout/vList5"/>
    <dgm:cxn modelId="{16021B15-D2C4-4A4D-BB39-AB9D069D48FE}" type="presOf" srcId="{DE56D6D3-7277-4B83-9173-915C1701A3D3}" destId="{2601967D-004C-4FFA-BBA8-2A9422606F09}" srcOrd="0" destOrd="0" presId="urn:microsoft.com/office/officeart/2005/8/layout/vList5"/>
    <dgm:cxn modelId="{9CE19619-B3F9-449F-866C-0605B977A3CC}" srcId="{8A397A73-C664-4C47-91C6-55AC6BA87D2A}" destId="{F157B173-35F3-40FE-9C41-87FC2F9457BF}" srcOrd="0" destOrd="0" parTransId="{BCA59CA5-40D8-4924-B79B-3E127ADB86F1}" sibTransId="{93DA10CA-742A-4689-BDC5-26C35C1F4F0F}"/>
    <dgm:cxn modelId="{E8FF3438-4566-4F34-B380-16C6E0A56E02}" srcId="{8A397A73-C664-4C47-91C6-55AC6BA87D2A}" destId="{9CCF6AC5-B6B1-40D8-A27D-BE436BA81A5E}" srcOrd="2" destOrd="0" parTransId="{A3B50818-1A63-4C9D-AB11-2388BA746CF2}" sibTransId="{314202B7-CFA9-45CE-9E6D-5F6579B4648D}"/>
    <dgm:cxn modelId="{1DFA7266-1B0F-4681-940A-AB6B817DDF73}" srcId="{8A397A73-C664-4C47-91C6-55AC6BA87D2A}" destId="{25074659-E9A2-4B4B-AE27-C5BD19445935}" srcOrd="5" destOrd="0" parTransId="{B3811B10-533A-4002-91BB-F88BEC5CF8DE}" sibTransId="{87A655F7-0EEB-4316-BCE7-E3D579871846}"/>
    <dgm:cxn modelId="{80D2244B-9442-46EF-A96F-A4710779C47D}" type="presOf" srcId="{9FBD1781-DC6B-4412-8161-4E1283E0AAF2}" destId="{22A1741B-955C-41BF-A22C-1B3B54576917}" srcOrd="0" destOrd="0" presId="urn:microsoft.com/office/officeart/2005/8/layout/vList5"/>
    <dgm:cxn modelId="{A4BF7992-F3FB-429F-8787-91B3C7CD288B}" srcId="{8A397A73-C664-4C47-91C6-55AC6BA87D2A}" destId="{770567F9-1D6D-4D2B-8779-8D6E9D6EB5A1}" srcOrd="3" destOrd="0" parTransId="{5F645171-7B7F-4460-BDA6-616C088C5829}" sibTransId="{B193E04C-F6B6-4B40-88E0-F31DD27E1BCA}"/>
    <dgm:cxn modelId="{88BFE899-92A2-4AF5-A76D-CE44C3BE5DDD}" srcId="{8A397A73-C664-4C47-91C6-55AC6BA87D2A}" destId="{9FBD1781-DC6B-4412-8161-4E1283E0AAF2}" srcOrd="4" destOrd="0" parTransId="{198D858D-375F-4F9F-BBAC-EDEEDA2F84A6}" sibTransId="{087E0152-D670-4F42-AADB-636EFFA7C0E5}"/>
    <dgm:cxn modelId="{F87C3BA2-EA70-4A75-8315-D342D060B9FD}" srcId="{8A397A73-C664-4C47-91C6-55AC6BA87D2A}" destId="{DE56D6D3-7277-4B83-9173-915C1701A3D3}" srcOrd="1" destOrd="0" parTransId="{AF4ABE9A-D778-467F-A127-62BCE1F36FAE}" sibTransId="{939587D1-1BE3-47D8-B6A5-C11DC05E15E8}"/>
    <dgm:cxn modelId="{2A778BA6-C99E-4961-82D3-8AE5344B1685}" type="presOf" srcId="{9CCF6AC5-B6B1-40D8-A27D-BE436BA81A5E}" destId="{12DB87D0-2C27-48A7-A300-6DCD8317B0C0}" srcOrd="0" destOrd="0" presId="urn:microsoft.com/office/officeart/2005/8/layout/vList5"/>
    <dgm:cxn modelId="{FA5911B1-E56D-4335-B876-A0E0C315B2E0}" type="presOf" srcId="{F157B173-35F3-40FE-9C41-87FC2F9457BF}" destId="{4624A1D4-7AF2-4C76-BD8F-CB2F955EB8F5}" srcOrd="0" destOrd="0" presId="urn:microsoft.com/office/officeart/2005/8/layout/vList5"/>
    <dgm:cxn modelId="{181209E7-E3CC-4519-B00E-DAE5E8E10174}" type="presOf" srcId="{25074659-E9A2-4B4B-AE27-C5BD19445935}" destId="{AC643F1A-8364-4A5F-BB9E-9FF48C511673}" srcOrd="0" destOrd="0" presId="urn:microsoft.com/office/officeart/2005/8/layout/vList5"/>
    <dgm:cxn modelId="{2E6591FA-CEEE-4B05-A194-A60DD9B8C37C}" type="presOf" srcId="{8A397A73-C664-4C47-91C6-55AC6BA87D2A}" destId="{33CF710E-3251-4C86-8FF4-7DB4EE20E92E}" srcOrd="0" destOrd="0" presId="urn:microsoft.com/office/officeart/2005/8/layout/vList5"/>
    <dgm:cxn modelId="{3AE7F11C-FDAC-44C9-B539-A4470FECD991}" type="presParOf" srcId="{33CF710E-3251-4C86-8FF4-7DB4EE20E92E}" destId="{100573B7-DFD7-44A1-8202-63DDB1EDDDD0}" srcOrd="0" destOrd="0" presId="urn:microsoft.com/office/officeart/2005/8/layout/vList5"/>
    <dgm:cxn modelId="{CF2C417F-86C6-4560-9EA5-0EC59EBE888F}" type="presParOf" srcId="{100573B7-DFD7-44A1-8202-63DDB1EDDDD0}" destId="{4624A1D4-7AF2-4C76-BD8F-CB2F955EB8F5}" srcOrd="0" destOrd="0" presId="urn:microsoft.com/office/officeart/2005/8/layout/vList5"/>
    <dgm:cxn modelId="{E0F26EF5-827A-4108-B437-807B238DA519}" type="presParOf" srcId="{33CF710E-3251-4C86-8FF4-7DB4EE20E92E}" destId="{675B32B4-9618-43B1-AE81-9B7D4A32342A}" srcOrd="1" destOrd="0" presId="urn:microsoft.com/office/officeart/2005/8/layout/vList5"/>
    <dgm:cxn modelId="{CED209B4-035F-46E8-8D0E-BFFBEE2071B6}" type="presParOf" srcId="{33CF710E-3251-4C86-8FF4-7DB4EE20E92E}" destId="{114A6D92-5118-4FB3-95DF-5993FF3B807B}" srcOrd="2" destOrd="0" presId="urn:microsoft.com/office/officeart/2005/8/layout/vList5"/>
    <dgm:cxn modelId="{B35AA109-AEEC-4663-9669-984F42FF397B}" type="presParOf" srcId="{114A6D92-5118-4FB3-95DF-5993FF3B807B}" destId="{2601967D-004C-4FFA-BBA8-2A9422606F09}" srcOrd="0" destOrd="0" presId="urn:microsoft.com/office/officeart/2005/8/layout/vList5"/>
    <dgm:cxn modelId="{0B37F77E-5E30-4EBB-8EAB-E6D3A05EC42A}" type="presParOf" srcId="{33CF710E-3251-4C86-8FF4-7DB4EE20E92E}" destId="{4715B8D9-84D7-432E-AB40-9F5737792E65}" srcOrd="3" destOrd="0" presId="urn:microsoft.com/office/officeart/2005/8/layout/vList5"/>
    <dgm:cxn modelId="{1426DA2E-8D33-4C01-8947-D90A458F988B}" type="presParOf" srcId="{33CF710E-3251-4C86-8FF4-7DB4EE20E92E}" destId="{DA11ABA3-9EF1-42AD-8A81-CBDF1F9592E0}" srcOrd="4" destOrd="0" presId="urn:microsoft.com/office/officeart/2005/8/layout/vList5"/>
    <dgm:cxn modelId="{DC389E1F-82C8-4708-B116-F7C3E87FAF0F}" type="presParOf" srcId="{DA11ABA3-9EF1-42AD-8A81-CBDF1F9592E0}" destId="{12DB87D0-2C27-48A7-A300-6DCD8317B0C0}" srcOrd="0" destOrd="0" presId="urn:microsoft.com/office/officeart/2005/8/layout/vList5"/>
    <dgm:cxn modelId="{868CFE61-DCA1-403F-9E86-BB2E0B538806}" type="presParOf" srcId="{33CF710E-3251-4C86-8FF4-7DB4EE20E92E}" destId="{A03612C9-E6CA-4467-AA00-40DCF7B59881}" srcOrd="5" destOrd="0" presId="urn:microsoft.com/office/officeart/2005/8/layout/vList5"/>
    <dgm:cxn modelId="{B0A582D5-16CD-4D15-8491-8F6F10E42F32}" type="presParOf" srcId="{33CF710E-3251-4C86-8FF4-7DB4EE20E92E}" destId="{CEBB50DD-ADAC-4F74-BB6C-512851C379CE}" srcOrd="6" destOrd="0" presId="urn:microsoft.com/office/officeart/2005/8/layout/vList5"/>
    <dgm:cxn modelId="{26208884-7B49-480F-BAF9-3A8FE63469B4}" type="presParOf" srcId="{CEBB50DD-ADAC-4F74-BB6C-512851C379CE}" destId="{25614E55-D588-4A52-8159-1DA0CEC05A94}" srcOrd="0" destOrd="0" presId="urn:microsoft.com/office/officeart/2005/8/layout/vList5"/>
    <dgm:cxn modelId="{B23C37CD-349D-431D-8C0F-2586179A6AD3}" type="presParOf" srcId="{33CF710E-3251-4C86-8FF4-7DB4EE20E92E}" destId="{42FD0E78-6F1F-4672-9B0B-5899CC98788C}" srcOrd="7" destOrd="0" presId="urn:microsoft.com/office/officeart/2005/8/layout/vList5"/>
    <dgm:cxn modelId="{1204A1DC-BD8E-4E45-8568-9C5E66940F67}" type="presParOf" srcId="{33CF710E-3251-4C86-8FF4-7DB4EE20E92E}" destId="{8B5E133E-BE54-416F-AD2A-EB8FCC071A92}" srcOrd="8" destOrd="0" presId="urn:microsoft.com/office/officeart/2005/8/layout/vList5"/>
    <dgm:cxn modelId="{B0A793DE-1E10-4565-BB17-BCE9429CD78A}" type="presParOf" srcId="{8B5E133E-BE54-416F-AD2A-EB8FCC071A92}" destId="{22A1741B-955C-41BF-A22C-1B3B54576917}" srcOrd="0" destOrd="0" presId="urn:microsoft.com/office/officeart/2005/8/layout/vList5"/>
    <dgm:cxn modelId="{8738B70F-D17D-4F64-8003-FCE2756DA62C}" type="presParOf" srcId="{33CF710E-3251-4C86-8FF4-7DB4EE20E92E}" destId="{1C3F4D95-2A9F-4BB1-B1B3-5E6FA24572F6}" srcOrd="9" destOrd="0" presId="urn:microsoft.com/office/officeart/2005/8/layout/vList5"/>
    <dgm:cxn modelId="{C67FC152-0146-4FB6-AF91-248A6E1C5402}" type="presParOf" srcId="{33CF710E-3251-4C86-8FF4-7DB4EE20E92E}" destId="{236CE734-8F91-4CA9-9A15-25B4E2FD75C5}" srcOrd="10" destOrd="0" presId="urn:microsoft.com/office/officeart/2005/8/layout/vList5"/>
    <dgm:cxn modelId="{17F62394-057C-4903-A15C-03E9954B2F72}" type="presParOf" srcId="{236CE734-8F91-4CA9-9A15-25B4E2FD75C5}" destId="{AC643F1A-8364-4A5F-BB9E-9FF48C5116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97A73-C664-4C47-91C6-55AC6BA87D2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157B173-35F3-40FE-9C41-87FC2F9457BF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Kiedy?</a:t>
          </a:r>
        </a:p>
      </dgm:t>
    </dgm:pt>
    <dgm:pt modelId="{BCA59CA5-40D8-4924-B79B-3E127ADB86F1}" type="parTrans" cxnId="{9CE19619-B3F9-449F-866C-0605B977A3CC}">
      <dgm:prSet/>
      <dgm:spPr/>
      <dgm:t>
        <a:bodyPr/>
        <a:lstStyle/>
        <a:p>
          <a:endParaRPr lang="pl-PL"/>
        </a:p>
      </dgm:t>
    </dgm:pt>
    <dgm:pt modelId="{93DA10CA-742A-4689-BDC5-26C35C1F4F0F}" type="sibTrans" cxnId="{9CE19619-B3F9-449F-866C-0605B977A3CC}">
      <dgm:prSet/>
      <dgm:spPr/>
      <dgm:t>
        <a:bodyPr/>
        <a:lstStyle/>
        <a:p>
          <a:endParaRPr lang="pl-PL"/>
        </a:p>
      </dgm:t>
    </dgm:pt>
    <dgm:pt modelId="{E73C5882-4EB2-4C4E-BEB5-67E3A4BDE071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pl-PL" sz="2400" b="0" dirty="0">
              <a:latin typeface="Calibri "/>
              <a:ea typeface="Open Sans" pitchFamily="2" charset="0"/>
              <a:cs typeface="Open Sans" pitchFamily="2" charset="0"/>
            </a:rPr>
            <a:t>   nie później niż miesiąc od podpisania umowy o dofinansowanie, w trakcie trwania realizacji projektu</a:t>
          </a:r>
          <a:endParaRPr lang="pl-PL" sz="2400" b="1" dirty="0">
            <a:latin typeface="Calibri "/>
            <a:ea typeface="Open Sans" pitchFamily="2" charset="0"/>
            <a:cs typeface="Open Sans" pitchFamily="2" charset="0"/>
          </a:endParaRPr>
        </a:p>
      </dgm:t>
    </dgm:pt>
    <dgm:pt modelId="{F4416608-8F98-4854-B7AF-95D4D8EEBB3C}" type="parTrans" cxnId="{E921A33B-AB57-4E4F-B4FF-D303B32F7834}">
      <dgm:prSet/>
      <dgm:spPr/>
      <dgm:t>
        <a:bodyPr/>
        <a:lstStyle/>
        <a:p>
          <a:endParaRPr lang="pl-PL"/>
        </a:p>
      </dgm:t>
    </dgm:pt>
    <dgm:pt modelId="{FE924B59-9C7C-4C46-A22D-982B8AF34DE6}" type="sibTrans" cxnId="{E921A33B-AB57-4E4F-B4FF-D303B32F7834}">
      <dgm:prSet/>
      <dgm:spPr/>
      <dgm:t>
        <a:bodyPr/>
        <a:lstStyle/>
        <a:p>
          <a:endParaRPr lang="pl-PL"/>
        </a:p>
      </dgm:t>
    </dgm:pt>
    <dgm:pt modelId="{DEF474F6-AD70-4D3E-8508-9520F3EFFEE6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pl-PL" sz="2000" dirty="0">
              <a:latin typeface="Open Sans" pitchFamily="2" charset="0"/>
              <a:ea typeface="Open Sans" pitchFamily="2" charset="0"/>
              <a:cs typeface="Open Sans" pitchFamily="2" charset="0"/>
            </a:rPr>
            <a:t>   </a:t>
          </a:r>
          <a:r>
            <a:rPr lang="pl-PL" sz="2400" dirty="0">
              <a:latin typeface="Open Sans" pitchFamily="2" charset="0"/>
              <a:ea typeface="Open Sans" pitchFamily="2" charset="0"/>
              <a:cs typeface="Open Sans" pitchFamily="2" charset="0"/>
            </a:rPr>
            <a:t>w</a:t>
          </a:r>
          <a:r>
            <a:rPr lang="pl-PL" sz="2400" dirty="0">
              <a:latin typeface="+mn-lt"/>
              <a:ea typeface="Open Sans" pitchFamily="2" charset="0"/>
              <a:cs typeface="Open Sans" pitchFamily="2" charset="0"/>
            </a:rPr>
            <a:t> miejscu realizacji projektu, dobrze widocznym, ogólnie dostępnym, np. wejście do budynku </a:t>
          </a:r>
          <a:endParaRPr lang="pl-PL" sz="2000" dirty="0">
            <a:latin typeface="+mn-lt"/>
            <a:ea typeface="Open Sans" pitchFamily="2" charset="0"/>
            <a:cs typeface="Open Sans" pitchFamily="2" charset="0"/>
          </a:endParaRPr>
        </a:p>
      </dgm:t>
    </dgm:pt>
    <dgm:pt modelId="{A56C0C4D-0038-4367-8CD1-E4FA67592FD5}" type="parTrans" cxnId="{8A393469-07EC-42F3-9668-78675C723D3C}">
      <dgm:prSet/>
      <dgm:spPr/>
      <dgm:t>
        <a:bodyPr/>
        <a:lstStyle/>
        <a:p>
          <a:endParaRPr lang="pl-PL"/>
        </a:p>
      </dgm:t>
    </dgm:pt>
    <dgm:pt modelId="{72C65405-438E-4762-8366-E31191BB051D}" type="sibTrans" cxnId="{8A393469-07EC-42F3-9668-78675C723D3C}">
      <dgm:prSet/>
      <dgm:spPr/>
      <dgm:t>
        <a:bodyPr/>
        <a:lstStyle/>
        <a:p>
          <a:endParaRPr lang="pl-PL"/>
        </a:p>
      </dgm:t>
    </dgm:pt>
    <dgm:pt modelId="{EA788F4C-BA8F-4265-9FC2-8483567E44A2}">
      <dgm:prSet phldrT="[Tekst]" custT="1"/>
      <dgm:spPr/>
      <dgm:t>
        <a:bodyPr/>
        <a:lstStyle/>
        <a:p>
          <a:r>
            <a:rPr lang="pl-PL" sz="2400" b="1" dirty="0">
              <a:latin typeface="+mn-lt"/>
              <a:ea typeface="Open Sans" pitchFamily="2" charset="0"/>
              <a:cs typeface="Open Sans" pitchFamily="2" charset="0"/>
            </a:rPr>
            <a:t>Gdzie?</a:t>
          </a:r>
        </a:p>
      </dgm:t>
    </dgm:pt>
    <dgm:pt modelId="{9421D56D-4951-493A-A32F-2383125D5466}" type="sibTrans" cxnId="{9F2D0E95-4E29-4AC9-A0D6-27D9CDC33D72}">
      <dgm:prSet/>
      <dgm:spPr/>
      <dgm:t>
        <a:bodyPr/>
        <a:lstStyle/>
        <a:p>
          <a:endParaRPr lang="pl-PL"/>
        </a:p>
      </dgm:t>
    </dgm:pt>
    <dgm:pt modelId="{79ED49A4-2870-400E-860B-48291844013A}" type="parTrans" cxnId="{9F2D0E95-4E29-4AC9-A0D6-27D9CDC33D72}">
      <dgm:prSet/>
      <dgm:spPr/>
      <dgm:t>
        <a:bodyPr/>
        <a:lstStyle/>
        <a:p>
          <a:endParaRPr lang="pl-PL"/>
        </a:p>
      </dgm:t>
    </dgm:pt>
    <dgm:pt modelId="{33CF710E-3251-4C86-8FF4-7DB4EE20E92E}" type="pres">
      <dgm:prSet presAssocID="{8A397A73-C664-4C47-91C6-55AC6BA87D2A}" presName="Name0" presStyleCnt="0">
        <dgm:presLayoutVars>
          <dgm:dir/>
          <dgm:animLvl val="lvl"/>
          <dgm:resizeHandles val="exact"/>
        </dgm:presLayoutVars>
      </dgm:prSet>
      <dgm:spPr/>
    </dgm:pt>
    <dgm:pt modelId="{100573B7-DFD7-44A1-8202-63DDB1EDDDD0}" type="pres">
      <dgm:prSet presAssocID="{F157B173-35F3-40FE-9C41-87FC2F9457BF}" presName="linNode" presStyleCnt="0"/>
      <dgm:spPr/>
    </dgm:pt>
    <dgm:pt modelId="{4624A1D4-7AF2-4C76-BD8F-CB2F955EB8F5}" type="pres">
      <dgm:prSet presAssocID="{F157B173-35F3-40FE-9C41-87FC2F9457BF}" presName="parentText" presStyleLbl="node1" presStyleIdx="0" presStyleCnt="2" custScaleX="168186" custScaleY="25678" custLinFactNeighborX="-65" custLinFactNeighborY="-6542">
        <dgm:presLayoutVars>
          <dgm:chMax val="1"/>
          <dgm:bulletEnabled val="1"/>
        </dgm:presLayoutVars>
      </dgm:prSet>
      <dgm:spPr/>
    </dgm:pt>
    <dgm:pt modelId="{724637B1-C19D-4514-A7C1-2C39A0920B2F}" type="pres">
      <dgm:prSet presAssocID="{F157B173-35F3-40FE-9C41-87FC2F9457BF}" presName="descendantText" presStyleLbl="alignAccFollowNode1" presStyleIdx="0" presStyleCnt="2" custScaleX="308126" custScaleY="27330" custLinFactNeighborX="-4521" custLinFactNeighborY="-6697">
        <dgm:presLayoutVars>
          <dgm:bulletEnabled val="1"/>
        </dgm:presLayoutVars>
      </dgm:prSet>
      <dgm:spPr>
        <a:prstGeom prst="rect">
          <a:avLst/>
        </a:prstGeom>
      </dgm:spPr>
    </dgm:pt>
    <dgm:pt modelId="{675B32B4-9618-43B1-AE81-9B7D4A32342A}" type="pres">
      <dgm:prSet presAssocID="{93DA10CA-742A-4689-BDC5-26C35C1F4F0F}" presName="sp" presStyleCnt="0"/>
      <dgm:spPr/>
    </dgm:pt>
    <dgm:pt modelId="{877D3BF0-00E4-4539-805D-6466AEDB1180}" type="pres">
      <dgm:prSet presAssocID="{EA788F4C-BA8F-4265-9FC2-8483567E44A2}" presName="linNode" presStyleCnt="0"/>
      <dgm:spPr/>
    </dgm:pt>
    <dgm:pt modelId="{3337EFDD-3577-4DA9-8D8D-2544D5E97279}" type="pres">
      <dgm:prSet presAssocID="{EA788F4C-BA8F-4265-9FC2-8483567E44A2}" presName="parentText" presStyleLbl="node1" presStyleIdx="1" presStyleCnt="2" custScaleX="66352" custScaleY="28808" custLinFactNeighborX="-342" custLinFactNeighborY="396">
        <dgm:presLayoutVars>
          <dgm:chMax val="1"/>
          <dgm:bulletEnabled val="1"/>
        </dgm:presLayoutVars>
      </dgm:prSet>
      <dgm:spPr/>
    </dgm:pt>
    <dgm:pt modelId="{33FE0310-D0E1-451E-9764-6A3DF8E67790}" type="pres">
      <dgm:prSet presAssocID="{EA788F4C-BA8F-4265-9FC2-8483567E44A2}" presName="descendantText" presStyleLbl="alignAccFollowNode1" presStyleIdx="1" presStyleCnt="2" custScaleX="124568" custScaleY="30155" custLinFactNeighborX="-2371" custLinFactNeighborY="14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7C78E10-6194-44A6-A3F5-6D7FF90594D7}" type="presOf" srcId="{EA788F4C-BA8F-4265-9FC2-8483567E44A2}" destId="{3337EFDD-3577-4DA9-8D8D-2544D5E97279}" srcOrd="0" destOrd="0" presId="urn:microsoft.com/office/officeart/2005/8/layout/vList5"/>
    <dgm:cxn modelId="{9CE19619-B3F9-449F-866C-0605B977A3CC}" srcId="{8A397A73-C664-4C47-91C6-55AC6BA87D2A}" destId="{F157B173-35F3-40FE-9C41-87FC2F9457BF}" srcOrd="0" destOrd="0" parTransId="{BCA59CA5-40D8-4924-B79B-3E127ADB86F1}" sibTransId="{93DA10CA-742A-4689-BDC5-26C35C1F4F0F}"/>
    <dgm:cxn modelId="{4CB2601B-0AB4-4938-A74B-027CAD6F23EF}" type="presOf" srcId="{E73C5882-4EB2-4C4E-BEB5-67E3A4BDE071}" destId="{724637B1-C19D-4514-A7C1-2C39A0920B2F}" srcOrd="0" destOrd="0" presId="urn:microsoft.com/office/officeart/2005/8/layout/vList5"/>
    <dgm:cxn modelId="{E921A33B-AB57-4E4F-B4FF-D303B32F7834}" srcId="{F157B173-35F3-40FE-9C41-87FC2F9457BF}" destId="{E73C5882-4EB2-4C4E-BEB5-67E3A4BDE071}" srcOrd="0" destOrd="0" parTransId="{F4416608-8F98-4854-B7AF-95D4D8EEBB3C}" sibTransId="{FE924B59-9C7C-4C46-A22D-982B8AF34DE6}"/>
    <dgm:cxn modelId="{8A393469-07EC-42F3-9668-78675C723D3C}" srcId="{EA788F4C-BA8F-4265-9FC2-8483567E44A2}" destId="{DEF474F6-AD70-4D3E-8508-9520F3EFFEE6}" srcOrd="0" destOrd="0" parTransId="{A56C0C4D-0038-4367-8CD1-E4FA67592FD5}" sibTransId="{72C65405-438E-4762-8366-E31191BB051D}"/>
    <dgm:cxn modelId="{9F2D0E95-4E29-4AC9-A0D6-27D9CDC33D72}" srcId="{8A397A73-C664-4C47-91C6-55AC6BA87D2A}" destId="{EA788F4C-BA8F-4265-9FC2-8483567E44A2}" srcOrd="1" destOrd="0" parTransId="{79ED49A4-2870-400E-860B-48291844013A}" sibTransId="{9421D56D-4951-493A-A32F-2383125D5466}"/>
    <dgm:cxn modelId="{FA5911B1-E56D-4335-B876-A0E0C315B2E0}" type="presOf" srcId="{F157B173-35F3-40FE-9C41-87FC2F9457BF}" destId="{4624A1D4-7AF2-4C76-BD8F-CB2F955EB8F5}" srcOrd="0" destOrd="0" presId="urn:microsoft.com/office/officeart/2005/8/layout/vList5"/>
    <dgm:cxn modelId="{4C9EF3EB-763D-4D80-84F9-1A930794797F}" type="presOf" srcId="{DEF474F6-AD70-4D3E-8508-9520F3EFFEE6}" destId="{33FE0310-D0E1-451E-9764-6A3DF8E67790}" srcOrd="0" destOrd="0" presId="urn:microsoft.com/office/officeart/2005/8/layout/vList5"/>
    <dgm:cxn modelId="{2E6591FA-CEEE-4B05-A194-A60DD9B8C37C}" type="presOf" srcId="{8A397A73-C664-4C47-91C6-55AC6BA87D2A}" destId="{33CF710E-3251-4C86-8FF4-7DB4EE20E92E}" srcOrd="0" destOrd="0" presId="urn:microsoft.com/office/officeart/2005/8/layout/vList5"/>
    <dgm:cxn modelId="{3AE7F11C-FDAC-44C9-B539-A4470FECD991}" type="presParOf" srcId="{33CF710E-3251-4C86-8FF4-7DB4EE20E92E}" destId="{100573B7-DFD7-44A1-8202-63DDB1EDDDD0}" srcOrd="0" destOrd="0" presId="urn:microsoft.com/office/officeart/2005/8/layout/vList5"/>
    <dgm:cxn modelId="{CF2C417F-86C6-4560-9EA5-0EC59EBE888F}" type="presParOf" srcId="{100573B7-DFD7-44A1-8202-63DDB1EDDDD0}" destId="{4624A1D4-7AF2-4C76-BD8F-CB2F955EB8F5}" srcOrd="0" destOrd="0" presId="urn:microsoft.com/office/officeart/2005/8/layout/vList5"/>
    <dgm:cxn modelId="{FFA6FBE5-A3DF-4EC4-93B2-C1001D73F602}" type="presParOf" srcId="{100573B7-DFD7-44A1-8202-63DDB1EDDDD0}" destId="{724637B1-C19D-4514-A7C1-2C39A0920B2F}" srcOrd="1" destOrd="0" presId="urn:microsoft.com/office/officeart/2005/8/layout/vList5"/>
    <dgm:cxn modelId="{810D9C62-0EA1-4EAE-94BA-E08193E2AA9B}" type="presParOf" srcId="{33CF710E-3251-4C86-8FF4-7DB4EE20E92E}" destId="{675B32B4-9618-43B1-AE81-9B7D4A32342A}" srcOrd="1" destOrd="0" presId="urn:microsoft.com/office/officeart/2005/8/layout/vList5"/>
    <dgm:cxn modelId="{9159ED17-6279-4E12-B0A0-1234DF472B88}" type="presParOf" srcId="{33CF710E-3251-4C86-8FF4-7DB4EE20E92E}" destId="{877D3BF0-00E4-4539-805D-6466AEDB1180}" srcOrd="2" destOrd="0" presId="urn:microsoft.com/office/officeart/2005/8/layout/vList5"/>
    <dgm:cxn modelId="{D899F778-F036-4B26-9648-970FBC82F517}" type="presParOf" srcId="{877D3BF0-00E4-4539-805D-6466AEDB1180}" destId="{3337EFDD-3577-4DA9-8D8D-2544D5E97279}" srcOrd="0" destOrd="0" presId="urn:microsoft.com/office/officeart/2005/8/layout/vList5"/>
    <dgm:cxn modelId="{DD8AF490-6251-49D3-A46F-370DCADC73BD}" type="presParOf" srcId="{877D3BF0-00E4-4539-805D-6466AEDB1180}" destId="{33FE0310-D0E1-451E-9764-6A3DF8E67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637B1-C19D-4514-A7C1-2C39A0920B2F}">
      <dsp:nvSpPr>
        <dsp:cNvPr id="0" name=""/>
        <dsp:cNvSpPr/>
      </dsp:nvSpPr>
      <dsp:spPr>
        <a:xfrm rot="5400000">
          <a:off x="4419736" y="-2804081"/>
          <a:ext cx="2533865" cy="849361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0" kern="1200" dirty="0">
              <a:latin typeface="+mn-lt"/>
              <a:ea typeface="Open Sans" pitchFamily="2" charset="0"/>
              <a:cs typeface="Open Sans" pitchFamily="2" charset="0"/>
            </a:rPr>
            <a:t>Brak opisu projektu na stronie internetowej oraz stronach mediów społecznościowych lub brak informacji o otrzymaniu dofinansowania 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0" kern="1200" dirty="0">
              <a:latin typeface="+mn-lt"/>
              <a:ea typeface="Open Sans" pitchFamily="2" charset="0"/>
              <a:cs typeface="Open Sans" pitchFamily="2" charset="0"/>
            </a:rPr>
            <a:t>Nieumieszczenie tablicy/plakatu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0" kern="1200" dirty="0">
              <a:latin typeface="+mn-lt"/>
              <a:ea typeface="Open Sans" pitchFamily="2" charset="0"/>
              <a:cs typeface="Open Sans" pitchFamily="2" charset="0"/>
            </a:rPr>
            <a:t>Niezorganizowanie wydarzenia lub niezaproszenie przedstawicieli KE - projekty o </a:t>
          </a:r>
          <a:r>
            <a:rPr lang="pl-PL" sz="2400" b="0" kern="1200" dirty="0">
              <a:latin typeface="+mn-lt"/>
            </a:rPr>
            <a:t>znaczeniu strategicznym </a:t>
          </a:r>
          <a:br>
            <a:rPr lang="pl-PL" sz="2400" b="0" kern="1200" dirty="0">
              <a:latin typeface="+mn-lt"/>
            </a:rPr>
          </a:br>
          <a:r>
            <a:rPr lang="pl-PL" sz="2400" b="0" kern="1200" dirty="0">
              <a:latin typeface="+mn-lt"/>
            </a:rPr>
            <a:t>i </a:t>
          </a:r>
          <a:r>
            <a:rPr lang="pl-PL" sz="2400" b="0" kern="1200" dirty="0">
              <a:latin typeface="+mn-lt"/>
              <a:ea typeface="Open Sans" pitchFamily="2" charset="0"/>
              <a:cs typeface="Open Sans" pitchFamily="2" charset="0"/>
            </a:rPr>
            <a:t>wartości 10 mln euro</a:t>
          </a:r>
        </a:p>
      </dsp:txBody>
      <dsp:txXfrm rot="-5400000">
        <a:off x="1439861" y="175794"/>
        <a:ext cx="8493616" cy="2533865"/>
      </dsp:txXfrm>
    </dsp:sp>
    <dsp:sp modelId="{4624A1D4-7AF2-4C76-BD8F-CB2F955EB8F5}">
      <dsp:nvSpPr>
        <dsp:cNvPr id="0" name=""/>
        <dsp:cNvSpPr/>
      </dsp:nvSpPr>
      <dsp:spPr>
        <a:xfrm>
          <a:off x="35402" y="0"/>
          <a:ext cx="1432618" cy="285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0,5%</a:t>
          </a:r>
        </a:p>
      </dsp:txBody>
      <dsp:txXfrm>
        <a:off x="105337" y="69935"/>
        <a:ext cx="1292748" cy="2716467"/>
      </dsp:txXfrm>
    </dsp:sp>
    <dsp:sp modelId="{33FE0310-D0E1-451E-9764-6A3DF8E67790}">
      <dsp:nvSpPr>
        <dsp:cNvPr id="0" name=""/>
        <dsp:cNvSpPr/>
      </dsp:nvSpPr>
      <dsp:spPr>
        <a:xfrm rot="5400000">
          <a:off x="4514087" y="29718"/>
          <a:ext cx="2372997" cy="845936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+mn-lt"/>
              <a:ea typeface="Open Sans" pitchFamily="2" charset="0"/>
              <a:cs typeface="Open Sans" pitchFamily="2" charset="0"/>
            </a:rPr>
            <a:t>Nieumieszczenie logotypów w którymkolwiek działaniu, materiale, dokumencie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+mn-lt"/>
              <a:ea typeface="Open Sans" pitchFamily="2" charset="0"/>
              <a:cs typeface="Open Sans" pitchFamily="2" charset="0"/>
            </a:rPr>
            <a:t>Umieszczenie tablicy/plakatu niezgodnie ze wzorem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+mn-lt"/>
              <a:ea typeface="Open Sans" pitchFamily="2" charset="0"/>
              <a:cs typeface="Open Sans" pitchFamily="2" charset="0"/>
            </a:rPr>
            <a:t>Umieszczenie tablicy/plakatu w miejscu niewidocznym</a:t>
          </a:r>
        </a:p>
      </dsp:txBody>
      <dsp:txXfrm rot="-5400000">
        <a:off x="1470901" y="3072904"/>
        <a:ext cx="8459369" cy="2372997"/>
      </dsp:txXfrm>
    </dsp:sp>
    <dsp:sp modelId="{3337EFDD-3577-4DA9-8D8D-2544D5E97279}">
      <dsp:nvSpPr>
        <dsp:cNvPr id="0" name=""/>
        <dsp:cNvSpPr/>
      </dsp:nvSpPr>
      <dsp:spPr>
        <a:xfrm>
          <a:off x="35399" y="2959311"/>
          <a:ext cx="1467694" cy="2604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0,25%</a:t>
          </a:r>
        </a:p>
      </dsp:txBody>
      <dsp:txXfrm>
        <a:off x="107046" y="3030958"/>
        <a:ext cx="1324400" cy="2460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4A1D4-7AF2-4C76-BD8F-CB2F955EB8F5}">
      <dsp:nvSpPr>
        <dsp:cNvPr id="0" name=""/>
        <dsp:cNvSpPr/>
      </dsp:nvSpPr>
      <dsp:spPr>
        <a:xfrm>
          <a:off x="55706" y="47643"/>
          <a:ext cx="1439994" cy="1459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Wartość projektu&gt;100 tys. euro</a:t>
          </a:r>
        </a:p>
      </dsp:txBody>
      <dsp:txXfrm>
        <a:off x="126001" y="117938"/>
        <a:ext cx="1299404" cy="1318698"/>
      </dsp:txXfrm>
    </dsp:sp>
    <dsp:sp modelId="{2601967D-004C-4FFA-BBA8-2A9422606F09}">
      <dsp:nvSpPr>
        <dsp:cNvPr id="0" name=""/>
        <dsp:cNvSpPr/>
      </dsp:nvSpPr>
      <dsp:spPr>
        <a:xfrm>
          <a:off x="62179" y="1857043"/>
          <a:ext cx="1439994" cy="1045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 "/>
              <a:ea typeface="Tahoma" panose="020B0604030504040204" pitchFamily="34" charset="0"/>
              <a:cs typeface="Tahoma" panose="020B0604030504040204" pitchFamily="34" charset="0"/>
            </a:rPr>
            <a:t>Kiedy?</a:t>
          </a:r>
        </a:p>
      </dsp:txBody>
      <dsp:txXfrm>
        <a:off x="113233" y="1908097"/>
        <a:ext cx="1337886" cy="943732"/>
      </dsp:txXfrm>
    </dsp:sp>
    <dsp:sp modelId="{12DB87D0-2C27-48A7-A300-6DCD8317B0C0}">
      <dsp:nvSpPr>
        <dsp:cNvPr id="0" name=""/>
        <dsp:cNvSpPr/>
      </dsp:nvSpPr>
      <dsp:spPr>
        <a:xfrm>
          <a:off x="1552634" y="1944215"/>
          <a:ext cx="7920006" cy="780179"/>
        </a:xfrm>
        <a:prstGeom prst="rect">
          <a:avLst/>
        </a:prstGeom>
        <a:solidFill>
          <a:schemeClr val="bg2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niezwłocznie po rozpoczęciu fizycznej realizacji projektu, przez 3 lata od zakończenia projektu</a:t>
          </a:r>
          <a:endParaRPr lang="pl-PL" sz="2400" b="1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52634" y="1944215"/>
        <a:ext cx="7920006" cy="780179"/>
      </dsp:txXfrm>
    </dsp:sp>
    <dsp:sp modelId="{25614E55-D588-4A52-8159-1DA0CEC05A94}">
      <dsp:nvSpPr>
        <dsp:cNvPr id="0" name=""/>
        <dsp:cNvSpPr/>
      </dsp:nvSpPr>
      <dsp:spPr>
        <a:xfrm>
          <a:off x="103640" y="3702281"/>
          <a:ext cx="1439994" cy="1037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Gdzie?</a:t>
          </a:r>
        </a:p>
      </dsp:txBody>
      <dsp:txXfrm>
        <a:off x="154276" y="3752917"/>
        <a:ext cx="1338722" cy="936004"/>
      </dsp:txXfrm>
    </dsp:sp>
    <dsp:sp modelId="{22A1741B-955C-41BF-A22C-1B3B54576917}">
      <dsp:nvSpPr>
        <dsp:cNvPr id="0" name=""/>
        <dsp:cNvSpPr/>
      </dsp:nvSpPr>
      <dsp:spPr>
        <a:xfrm>
          <a:off x="1552634" y="3757950"/>
          <a:ext cx="7920006" cy="951975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w miejscu realizacji projektu, dobrze widocznym, ogólnie dostępnym, gdzie największa liczba osób będzie mogła zapoznać się z treścią tablicy</a:t>
          </a:r>
        </a:p>
      </dsp:txBody>
      <dsp:txXfrm>
        <a:off x="1552634" y="3757950"/>
        <a:ext cx="7920006" cy="951975"/>
      </dsp:txXfrm>
    </dsp:sp>
    <dsp:sp modelId="{AC643F1A-8364-4A5F-BB9E-9FF48C511673}">
      <dsp:nvSpPr>
        <dsp:cNvPr id="0" name=""/>
        <dsp:cNvSpPr/>
      </dsp:nvSpPr>
      <dsp:spPr>
        <a:xfrm>
          <a:off x="1552634" y="530623"/>
          <a:ext cx="7920006" cy="668471"/>
        </a:xfrm>
        <a:prstGeom prst="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projekt obejmuje prace budowlane, infrastrukturę, inwestycje rzeczowe, zakup sprzętu oraz jest wspierany z EFS Plus</a:t>
          </a:r>
        </a:p>
      </dsp:txBody>
      <dsp:txXfrm>
        <a:off x="1552634" y="530623"/>
        <a:ext cx="7920006" cy="668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637B1-C19D-4514-A7C1-2C39A0920B2F}">
      <dsp:nvSpPr>
        <dsp:cNvPr id="0" name=""/>
        <dsp:cNvSpPr/>
      </dsp:nvSpPr>
      <dsp:spPr>
        <a:xfrm rot="5400000">
          <a:off x="5671267" y="-2619294"/>
          <a:ext cx="972737" cy="770677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400" b="0" kern="1200" dirty="0">
              <a:latin typeface="Calibri "/>
              <a:ea typeface="Open Sans" pitchFamily="2" charset="0"/>
              <a:cs typeface="Open Sans" pitchFamily="2" charset="0"/>
            </a:rPr>
            <a:t>   nie później niż miesiąc od podpisania umowy o dofinansowanie, w trakcie trwania realizacji projektu</a:t>
          </a:r>
          <a:endParaRPr lang="pl-PL" sz="2400" b="1" kern="1200" dirty="0">
            <a:latin typeface="Calibri "/>
            <a:ea typeface="Open Sans" pitchFamily="2" charset="0"/>
            <a:cs typeface="Open Sans" pitchFamily="2" charset="0"/>
          </a:endParaRPr>
        </a:p>
      </dsp:txBody>
      <dsp:txXfrm rot="-5400000">
        <a:off x="2304250" y="747723"/>
        <a:ext cx="7706772" cy="972737"/>
      </dsp:txXfrm>
    </dsp:sp>
    <dsp:sp modelId="{4624A1D4-7AF2-4C76-BD8F-CB2F955EB8F5}">
      <dsp:nvSpPr>
        <dsp:cNvPr id="0" name=""/>
        <dsp:cNvSpPr/>
      </dsp:nvSpPr>
      <dsp:spPr>
        <a:xfrm>
          <a:off x="2" y="610185"/>
          <a:ext cx="2366227" cy="11424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Kiedy?</a:t>
          </a:r>
        </a:p>
      </dsp:txBody>
      <dsp:txXfrm>
        <a:off x="55770" y="665953"/>
        <a:ext cx="2254691" cy="1030887"/>
      </dsp:txXfrm>
    </dsp:sp>
    <dsp:sp modelId="{33FE0310-D0E1-451E-9764-6A3DF8E67790}">
      <dsp:nvSpPr>
        <dsp:cNvPr id="0" name=""/>
        <dsp:cNvSpPr/>
      </dsp:nvSpPr>
      <dsp:spPr>
        <a:xfrm rot="5400000">
          <a:off x="5582094" y="-964911"/>
          <a:ext cx="1073285" cy="775384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0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   </a:t>
          </a:r>
          <a:r>
            <a:rPr lang="pl-PL" sz="24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w</a:t>
          </a:r>
          <a:r>
            <a:rPr lang="pl-PL" sz="2400" kern="1200" dirty="0">
              <a:latin typeface="+mn-lt"/>
              <a:ea typeface="Open Sans" pitchFamily="2" charset="0"/>
              <a:cs typeface="Open Sans" pitchFamily="2" charset="0"/>
            </a:rPr>
            <a:t> miejscu realizacji projektu, dobrze widocznym, ogólnie dostępnym, np. wejście do budynku </a:t>
          </a:r>
          <a:endParaRPr lang="pl-PL" sz="2000" kern="1200" dirty="0">
            <a:latin typeface="+mn-lt"/>
            <a:ea typeface="Open Sans" pitchFamily="2" charset="0"/>
            <a:cs typeface="Open Sans" pitchFamily="2" charset="0"/>
          </a:endParaRPr>
        </a:p>
      </dsp:txBody>
      <dsp:txXfrm rot="-5400000">
        <a:off x="2241814" y="2375369"/>
        <a:ext cx="7753845" cy="1073285"/>
      </dsp:txXfrm>
    </dsp:sp>
    <dsp:sp modelId="{3337EFDD-3577-4DA9-8D8D-2544D5E97279}">
      <dsp:nvSpPr>
        <dsp:cNvPr id="0" name=""/>
        <dsp:cNvSpPr/>
      </dsp:nvSpPr>
      <dsp:spPr>
        <a:xfrm>
          <a:off x="0" y="2283735"/>
          <a:ext cx="2323203" cy="1281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+mn-lt"/>
              <a:ea typeface="Open Sans" pitchFamily="2" charset="0"/>
              <a:cs typeface="Open Sans" pitchFamily="2" charset="0"/>
            </a:rPr>
            <a:t>Gdzie?</a:t>
          </a:r>
        </a:p>
      </dsp:txBody>
      <dsp:txXfrm>
        <a:off x="62566" y="2346301"/>
        <a:ext cx="2198071" cy="1156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39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59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pl-PL" sz="2800" dirty="0">
                <a:latin typeface="+mn-lt"/>
              </a:rPr>
              <a:t>Nie ma obowiązku zamieszczania dodatkowej informacji słownej o programie oraz o funduszu współfinansującym projekt. </a:t>
            </a:r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pl-PL" sz="2800" dirty="0">
                <a:latin typeface="+mn-lt"/>
              </a:rPr>
              <a:t>Zestaw znaków zawiera wszystkie niezbędne informacje.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2025-01-09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2025-01-09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l-PL" sz="36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400" dirty="0"/>
              <a:t>Gdańsk, 9 stycznia 2025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98BD8E-717A-4898-8AAA-D490FD7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Tablica informacyjna w zależności od zakresu projektu</a:t>
            </a:r>
          </a:p>
        </p:txBody>
      </p:sp>
      <p:pic>
        <p:nvPicPr>
          <p:cNvPr id="6" name="Obraz 5" descr="wzór tablicy ">
            <a:extLst>
              <a:ext uri="{FF2B5EF4-FFF2-40B4-BE49-F238E27FC236}">
                <a16:creationId xmlns:a16="http://schemas.microsoft.com/office/drawing/2014/main" id="{425215E9-836A-4938-A959-0C9EAA2D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7" y="3293253"/>
            <a:ext cx="7799077" cy="3900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7D316E-8F87-447F-9EA5-57C606273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043533"/>
            <a:ext cx="9793088" cy="2088232"/>
          </a:xfrm>
        </p:spPr>
        <p:txBody>
          <a:bodyPr>
            <a:normAutofit lnSpcReduction="10000"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Projekty tablic przygotowywane są w trzech wymiarach: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80/40 cm, 120/60 cm, 240/120 cm.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Wybór właściwego rozmiaru tablicy zależy od zakresu projektu. </a:t>
            </a:r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Jeśli realizowanych jest kilka projektów w tym samym miejscu, możesz umieścić jedną, wspólną tablicę informacyjną (120/60 cm, 240/120 cm).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868245-C85F-4460-94F8-547E15BBD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85663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Kiedy istnieje obowiązek umieszczenia plakatu?&#10;">
            <a:extLst>
              <a:ext uri="{FF2B5EF4-FFF2-40B4-BE49-F238E27FC236}">
                <a16:creationId xmlns:a16="http://schemas.microsoft.com/office/drawing/2014/main" id="{C87DE735-156E-4C88-8913-C2CD9A3F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latin typeface="+mn-lt"/>
                <a:cs typeface="Open Sans" pitchFamily="2" charset="0"/>
              </a:rPr>
              <a:t>Kiedy istnieje obowiązek umieszczenia plakatu?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cs typeface="Open Sans" pitchFamily="2" charset="0"/>
              </a:rPr>
            </a:br>
            <a:endParaRPr lang="pl-PL" dirty="0"/>
          </a:p>
        </p:txBody>
      </p:sp>
      <p:graphicFrame>
        <p:nvGraphicFramePr>
          <p:cNvPr id="6" name="Diagram 5" descr="Kiedy istnieje obowiązek umieszczenia plakatu - nie później niż miesiąc od podpisania umowy o dofinansowanie, w trakcie trwania realizacji projektu&#10;trwania realizacji projektu&#10;"/>
          <p:cNvGraphicFramePr/>
          <p:nvPr>
            <p:extLst>
              <p:ext uri="{D42A27DB-BD31-4B8C-83A1-F6EECF244321}">
                <p14:modId xmlns:p14="http://schemas.microsoft.com/office/powerpoint/2010/main" val="2625286313"/>
              </p:ext>
            </p:extLst>
          </p:nvPr>
        </p:nvGraphicFramePr>
        <p:xfrm>
          <a:off x="377354" y="1555318"/>
          <a:ext cx="10080305" cy="444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11</a:t>
            </a:fld>
            <a:endParaRPr lang="en-PL" dirty="0">
              <a:solidFill>
                <a:srgbClr val="113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53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Plakat </a:t>
            </a:r>
            <a:r>
              <a:rPr lang="pl-PL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lub elektroniczny wyświetlacz 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42" y="1403573"/>
            <a:ext cx="7400327" cy="5234630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Umieszczenie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8424936" cy="453650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5900" dirty="0">
                <a:latin typeface="+mn-lt"/>
              </a:rPr>
              <a:t>Umieszczenie krótkiego opisu projektu na oficjalnej stronie internetowej, jeśli ją posiadasz i </a:t>
            </a:r>
            <a:r>
              <a:rPr lang="pl-PL" sz="5900" b="1" dirty="0">
                <a:latin typeface="+mn-lt"/>
              </a:rPr>
              <a:t>na profilach mediów społecznościowych</a:t>
            </a:r>
            <a:r>
              <a:rPr lang="pl-PL" sz="5900" dirty="0">
                <a:latin typeface="+mn-lt"/>
              </a:rPr>
              <a:t>, (w uwzględnieniu odpowiedniego zestawienia znaków i hasztagów #</a:t>
            </a:r>
            <a:r>
              <a:rPr lang="pl-PL" sz="5900" dirty="0" err="1">
                <a:latin typeface="+mn-lt"/>
              </a:rPr>
              <a:t>FunduszeUE</a:t>
            </a:r>
            <a:r>
              <a:rPr lang="pl-PL" sz="5900" dirty="0">
                <a:latin typeface="+mn-lt"/>
              </a:rPr>
              <a:t> lub #</a:t>
            </a:r>
            <a:r>
              <a:rPr lang="pl-PL" sz="5900" dirty="0" err="1">
                <a:latin typeface="+mn-lt"/>
              </a:rPr>
              <a:t>FunduszeEuropejskie</a:t>
            </a:r>
            <a:r>
              <a:rPr lang="pl-PL" sz="5900" dirty="0">
                <a:latin typeface="+mn-lt"/>
              </a:rPr>
              <a:t>)</a:t>
            </a:r>
          </a:p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59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5900" b="1" dirty="0">
                <a:solidFill>
                  <a:srgbClr val="FF0000"/>
                </a:solidFill>
                <a:latin typeface="+mn-lt"/>
              </a:rPr>
            </a:br>
            <a:r>
              <a:rPr lang="pl-PL" sz="59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9447253" cy="863739"/>
          </a:xfrm>
        </p:spPr>
        <p:txBody>
          <a:bodyPr>
            <a:noAutofit/>
          </a:bodyPr>
          <a:lstStyle/>
          <a:p>
            <a:r>
              <a:rPr lang="pl-PL" sz="3200" dirty="0">
                <a:latin typeface="+mn-lt"/>
              </a:rPr>
              <a:t>Opis projektu 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02" y="1691605"/>
            <a:ext cx="9591269" cy="568863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tytuł projektu (maks. 150 znaków),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znaki: FE, barw RP i UE,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działania, grupy docelowe,</a:t>
            </a:r>
          </a:p>
          <a:p>
            <a:pPr>
              <a:spcAft>
                <a:spcPts val="1800"/>
              </a:spcAft>
            </a:pPr>
            <a:r>
              <a:rPr lang="pl-PL" sz="3600" b="1" dirty="0">
                <a:latin typeface="+mn-lt"/>
              </a:rPr>
              <a:t>cele projektu, efekty, rezultaty</a:t>
            </a:r>
            <a:r>
              <a:rPr lang="pl-PL" sz="3600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całkowity koszt projektu,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wysokość wkładu FE,</a:t>
            </a:r>
          </a:p>
          <a:p>
            <a:pPr>
              <a:spcAft>
                <a:spcPts val="1800"/>
              </a:spcAft>
            </a:pPr>
            <a:r>
              <a:rPr lang="pl-PL" sz="3600" dirty="0">
                <a:latin typeface="+mn-lt"/>
              </a:rPr>
              <a:t>hasztagi: #</a:t>
            </a:r>
            <a:r>
              <a:rPr lang="pl-PL" sz="3600" dirty="0" err="1">
                <a:latin typeface="+mn-lt"/>
              </a:rPr>
              <a:t>FunduszeUE</a:t>
            </a:r>
            <a:r>
              <a:rPr lang="pl-PL" sz="3600" dirty="0">
                <a:latin typeface="+mn-lt"/>
              </a:rPr>
              <a:t> lub #</a:t>
            </a:r>
            <a:r>
              <a:rPr lang="pl-PL" sz="3600" dirty="0" err="1">
                <a:latin typeface="+mn-lt"/>
              </a:rPr>
              <a:t>FunduszeEuropejskie</a:t>
            </a:r>
            <a:r>
              <a:rPr lang="pl-PL" sz="3600" dirty="0"/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824CEF-4D5B-4D30-B2D1-F6ABEC89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83695"/>
          </a:xfrm>
        </p:spPr>
        <p:txBody>
          <a:bodyPr/>
          <a:lstStyle/>
          <a:p>
            <a:r>
              <a:rPr lang="pl-PL" dirty="0"/>
              <a:t>Jak to robimy?</a:t>
            </a:r>
          </a:p>
        </p:txBody>
      </p:sp>
      <p:pic>
        <p:nvPicPr>
          <p:cNvPr id="18" name="Obraz 17" descr="Wzór postu z mediów społecznościowych - Projekt pomocy technicznej na rok 2024">
            <a:extLst>
              <a:ext uri="{FF2B5EF4-FFF2-40B4-BE49-F238E27FC236}">
                <a16:creationId xmlns:a16="http://schemas.microsoft.com/office/drawing/2014/main" id="{AC775439-DC50-4204-8494-B7EB072C5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179437"/>
            <a:ext cx="9462041" cy="730823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61E3F1-1E22-45A4-9566-164892C08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009997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Obwiązek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1. Projekt o znaczeniu strategicznym lub którego </a:t>
            </a:r>
            <a:r>
              <a:rPr lang="pl-PL" b="1" dirty="0">
                <a:latin typeface="+mn-lt"/>
              </a:rPr>
              <a:t>całkowity koszt przekracza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2.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509"/>
            <a:ext cx="9865096" cy="6444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>
              <a:latin typeface="+mn-lt"/>
            </a:endParaRP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Dokumentowanie działań informacyjnych i promocyjnych prowadzonych w projekcie,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Terminowe wprowadzanie aktualnych danych do wyszukiwarki wsparcia dla potencjalnych beneficjentów i uczestników projektów, dostępnej na Portalu Funduszy Europejskich,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Udostępnianie utworów związanych z komunikacją i widocznością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(np. zdjęcia, filmy) powstałych w ramach Projektu wraz z nieodpłatną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niewyłączną licencją do ich korzystania,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Zorganizowanie, na każdą prośbę Instytucji Zarządzającej, wspólnego wydarzenia informacyjno-promocyjnego dla mediów, 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Udzielenie pomocy w przygotowaniu wydarzenia medialnego na żądanie ministra właściwego ds. rozwoju regionalnego,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Owal 4" descr="Owal zaznaczajacy ">
            <a:extLst>
              <a:ext uri="{FF2B5EF4-FFF2-40B4-BE49-F238E27FC236}">
                <a16:creationId xmlns:a16="http://schemas.microsoft.com/office/drawing/2014/main" id="{8F2E8F98-EFCD-4C2A-B27C-DAD20E06D248}"/>
              </a:ext>
            </a:extLst>
          </p:cNvPr>
          <p:cNvSpPr/>
          <p:nvPr/>
        </p:nvSpPr>
        <p:spPr>
          <a:xfrm>
            <a:off x="449362" y="1043533"/>
            <a:ext cx="10242451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Gdzie znajdują się informacje </a:t>
            </a:r>
            <a:r>
              <a:rPr lang="pl-PL" u="sng" dirty="0">
                <a:latin typeface="+mn-lt"/>
                <a:hlinkClick r:id="rId3"/>
              </a:rPr>
              <a:t>www.funduszeuepomorskie.pl</a:t>
            </a:r>
            <a:endParaRPr lang="pl-PL" dirty="0">
              <a:latin typeface="+mn-lt"/>
            </a:endParaRPr>
          </a:p>
        </p:txBody>
      </p:sp>
      <p:pic>
        <p:nvPicPr>
          <p:cNvPr id="3" name="Obraz 2" descr="Owal zaznaczający Menu">
            <a:extLst>
              <a:ext uri="{FF2B5EF4-FFF2-40B4-BE49-F238E27FC236}">
                <a16:creationId xmlns:a16="http://schemas.microsoft.com/office/drawing/2014/main" id="{072014D0-E933-402B-A618-D55C04970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43" y="1297706"/>
            <a:ext cx="9162331" cy="6261969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 descr="Owal zaznaczający Zasady promowania projektu&#10;">
            <a:extLst>
              <a:ext uri="{FF2B5EF4-FFF2-40B4-BE49-F238E27FC236}">
                <a16:creationId xmlns:a16="http://schemas.microsoft.com/office/drawing/2014/main" id="{2F286DA9-FDB1-48CB-B0D1-C32ACB02D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89" y="933469"/>
            <a:ext cx="6670129" cy="626636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07" y="899517"/>
            <a:ext cx="9757083" cy="1008112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latin typeface="+mn-lt"/>
              </a:rPr>
              <a:t>Realizacja projektu = udział w komunikacji Funduszy Europejskich </a:t>
            </a: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Dokumenty na podstawie których wynikają obowiązki: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26" y="2915741"/>
            <a:ext cx="9397044" cy="396044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+mn-lt"/>
              </a:rPr>
              <a:t>Księga Tożsamości Wizualnej marki Fundusze Europejskie 2021-2027</a:t>
            </a:r>
            <a:r>
              <a:rPr lang="pl-PL" sz="2400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sz="2400" b="1" dirty="0">
                <a:latin typeface="+mn-lt"/>
              </a:rPr>
              <a:t>Podręcznik wnioskodawcy i beneficjenta Funduszy Europejskich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sz="2400" dirty="0">
                <a:latin typeface="+mn-lt"/>
              </a:rPr>
              <a:t>Umowa o dofinansowanie projektu.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Tytuł projektu (maks. 150 znaków) - im krótszy 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Oznaczanie działań zgodnie z Podręcznikiem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Promowanie projektu w mediach społecznościowych i online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Dokumentowanie wszystkich działań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W przypadku pytań odwiedź naszą stronę </a:t>
            </a:r>
            <a:r>
              <a:rPr lang="pl-PL" sz="2600" u="sng" dirty="0">
                <a:hlinkClick r:id="rId3"/>
              </a:rPr>
              <a:t>www.funduszeuepomorskie.pl </a:t>
            </a:r>
            <a:r>
              <a:rPr lang="pl-PL" sz="2800" dirty="0">
                <a:latin typeface="+mn-lt"/>
              </a:rPr>
              <a:t>lub napisz do nas. 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89ED-2D8C-4D4E-A95D-3CE5C21E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7" y="683493"/>
            <a:ext cx="9245597" cy="1329703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Dostępność w działaniach komunikacyjnych</a:t>
            </a:r>
            <a:br>
              <a:rPr lang="pl-P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l-PL" dirty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A504A0-94D1-4655-834E-E80299D01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11" name="Symbol zastępczy zawartości 10" descr="Obrazek animowany na którym są dzieci sprawne i z niepełnosprawnością">
            <a:extLst>
              <a:ext uri="{FF2B5EF4-FFF2-40B4-BE49-F238E27FC236}">
                <a16:creationId xmlns:a16="http://schemas.microsoft.com/office/drawing/2014/main" id="{D3D5BD21-E298-4B11-89D1-D5D2114CB5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" y="2411685"/>
            <a:ext cx="9245597" cy="3129662"/>
          </a:xfrm>
        </p:spPr>
      </p:pic>
    </p:spTree>
    <p:extLst>
      <p:ext uri="{BB962C8B-B14F-4D97-AF65-F5344CB8AC3E}">
        <p14:creationId xmlns:p14="http://schemas.microsoft.com/office/powerpoint/2010/main" val="2871153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837" y="359838"/>
            <a:ext cx="8640381" cy="864099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Konsekwencje braku realizacji obowiązków. 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37" y="1223937"/>
            <a:ext cx="9410946" cy="518457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800" dirty="0"/>
              <a:t>Korekta finansowa za naruszenie wymagań dotyczących obowiązków i promocji.</a:t>
            </a:r>
            <a:endParaRPr lang="pl-PL" sz="3200" b="1" dirty="0">
              <a:solidFill>
                <a:srgbClr val="C00000"/>
              </a:solidFill>
              <a:latin typeface="+mn-lt"/>
            </a:endParaRP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C00000"/>
                </a:solidFill>
                <a:latin typeface="+mn-lt"/>
              </a:rPr>
              <a:t>Maksymalna wielkość pomniejszenia za wszystkie uchybienia nie może przekroczyć 3% kwoty dofinansowania. 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+mn-lt"/>
              </a:rPr>
              <a:t>Szczegóły w</a:t>
            </a:r>
            <a:r>
              <a:rPr lang="pl-PL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3200" dirty="0">
                <a:latin typeface="+mn-lt"/>
              </a:rPr>
              <a:t>załączniku do umowy pn. „Wykaz pomniejszenia wartości dofinansowania projektu          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Stawki pomniejszenia wartości dofinansowania ">
            <a:extLst>
              <a:ext uri="{FF2B5EF4-FFF2-40B4-BE49-F238E27FC236}">
                <a16:creationId xmlns:a16="http://schemas.microsoft.com/office/drawing/2014/main" id="{7DD91E1C-919F-4C02-AF34-B0614B05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2" y="379033"/>
            <a:ext cx="8640381" cy="683695"/>
          </a:xfrm>
        </p:spPr>
        <p:txBody>
          <a:bodyPr/>
          <a:lstStyle/>
          <a:p>
            <a:r>
              <a:rPr lang="pl-PL" dirty="0"/>
              <a:t>Stawki pomniejszenia wartości dofinansowania </a:t>
            </a:r>
          </a:p>
        </p:txBody>
      </p:sp>
      <p:graphicFrame>
        <p:nvGraphicFramePr>
          <p:cNvPr id="6" name="Diagram 5" descr="Brak opisu projektu na stronie internetowej oraz stronach mediów społecznościowych lub brak informacji o otrzymaniu dofinansowania UE&#10;Nieumieszczenie tablicy/plakatu&#10;Niezorganizowanie wydarzenia lub niezaproszenie przedstawicieli KE - projekty o znaczeniu strategicznym &#10;i wartości 10 mln euro&#10;"/>
          <p:cNvGraphicFramePr/>
          <p:nvPr>
            <p:extLst>
              <p:ext uri="{D42A27DB-BD31-4B8C-83A1-F6EECF244321}">
                <p14:modId xmlns:p14="http://schemas.microsoft.com/office/powerpoint/2010/main" val="176192786"/>
              </p:ext>
            </p:extLst>
          </p:nvPr>
        </p:nvGraphicFramePr>
        <p:xfrm>
          <a:off x="379165" y="1259557"/>
          <a:ext cx="9933477" cy="5563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4</a:t>
            </a:fld>
            <a:endParaRPr lang="en-PL" dirty="0">
              <a:solidFill>
                <a:srgbClr val="1130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957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Etap przygotowania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projektu: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7251D-76F3-4C73-99C1-B6E6D4E1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37" y="471833"/>
            <a:ext cx="9067573" cy="5717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/>
                </a:solidFill>
                <a:latin typeface="+mn-lt"/>
              </a:rPr>
              <a:t>Zasady i wymagania dotyczące promocji projektu</a:t>
            </a:r>
          </a:p>
        </p:txBody>
      </p:sp>
      <p:pic>
        <p:nvPicPr>
          <p:cNvPr id="9" name="Obraz 8" descr="Puzlle informacyjno promocyjne - Oznaczenia dokuemntów i materiałów - tablica/plakat - opis projektu w internecie - organziacja wydarzenia lub działania &#10;- naklejki - informowanie o ważnych etpach">
            <a:extLst>
              <a:ext uri="{FF2B5EF4-FFF2-40B4-BE49-F238E27FC236}">
                <a16:creationId xmlns:a16="http://schemas.microsoft.com/office/drawing/2014/main" id="{A702D178-0F8D-4DDA-B8B7-A1E5D76E5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40" y="1909593"/>
            <a:ext cx="9232332" cy="533023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864BE21-9EA5-4DDF-931A-9C2600325174}"/>
              </a:ext>
            </a:extLst>
          </p:cNvPr>
          <p:cNvSpPr txBox="1"/>
          <p:nvPr/>
        </p:nvSpPr>
        <p:spPr>
          <a:xfrm>
            <a:off x="737394" y="1054298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Niezbędnik beneficjenta w realizacji działań informacyjno-promocyjnych w projektach dofinansowanych z Funduszy Europejskich.</a:t>
            </a:r>
          </a:p>
        </p:txBody>
      </p:sp>
    </p:spTree>
    <p:extLst>
      <p:ext uri="{BB962C8B-B14F-4D97-AF65-F5344CB8AC3E}">
        <p14:creationId xmlns:p14="http://schemas.microsoft.com/office/powerpoint/2010/main" val="27907994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Oznaczanie działań i dokumentów oraz materiałów</a:t>
            </a:r>
            <a:endParaRPr lang="pl-PL" dirty="0"/>
          </a:p>
        </p:txBody>
      </p:sp>
      <p:pic>
        <p:nvPicPr>
          <p:cNvPr id="6" name="Obraz 5" descr="Ciąg kolorowych logotypów">
            <a:extLst>
              <a:ext uri="{FF2B5EF4-FFF2-40B4-BE49-F238E27FC236}">
                <a16:creationId xmlns:a16="http://schemas.microsoft.com/office/drawing/2014/main" id="{0E1A59B9-9F8A-4280-A9C8-E1C30DE5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03" y="4805939"/>
            <a:ext cx="9827604" cy="908383"/>
          </a:xfrm>
          <a:prstGeom prst="rect">
            <a:avLst/>
          </a:prstGeom>
        </p:spPr>
      </p:pic>
      <p:pic>
        <p:nvPicPr>
          <p:cNvPr id="8" name="Obraz 7" descr="Ciag logotypów czarno-białych">
            <a:extLst>
              <a:ext uri="{FF2B5EF4-FFF2-40B4-BE49-F238E27FC236}">
                <a16:creationId xmlns:a16="http://schemas.microsoft.com/office/drawing/2014/main" id="{3F96A69D-2973-4716-84AE-CC2FB648F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24" y="5893584"/>
            <a:ext cx="8361802" cy="97373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924" y="1331565"/>
            <a:ext cx="9024026" cy="50548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Logotypy na wszystkich prowadzonych działaniach informacyjnych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promocyjnych dotyczących projektu oraz dokumentach i materiałach</a:t>
            </a:r>
          </a:p>
          <a:p>
            <a:pPr>
              <a:lnSpc>
                <a:spcPct val="15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Liczba znaków w zestawieniu logotypów nie może przekraczać czterech, wersja </a:t>
            </a:r>
            <a:r>
              <a:rPr lang="pl-PL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pełnokolorowa</a:t>
            </a:r>
            <a:r>
              <a:rPr lang="pl-PL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zawsze na białym tle (barwy RP) – wyświetlacze, www, wersja achromatyczna –  dokumentacja projektowa (np. dokumenty przetargowe, umowy, ogłoszenia, opisy stanowisk pracy), tłoczenie, grawer.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398" y="440694"/>
            <a:ext cx="8640381" cy="458824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+mn-lt"/>
              </a:rPr>
              <a:t>Naklejki</a:t>
            </a:r>
          </a:p>
        </p:txBody>
      </p:sp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7" y="4437139"/>
            <a:ext cx="5787782" cy="312253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36724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8000" dirty="0">
                <a:latin typeface="+mn-lt"/>
              </a:rPr>
              <a:t>Na produktach, sprzętach, pojazdach, aparaturze itp. powstałych lub zakupionych            w ramach projektu.   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+mn-lt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+mn-lt"/>
              </a:rPr>
              <a:t>Naklejek nie umieszczamy na przedmiotach użytku codziennego </a:t>
            </a:r>
            <a:br>
              <a:rPr lang="pl-PL" sz="8000" dirty="0">
                <a:latin typeface="+mn-lt"/>
              </a:rPr>
            </a:br>
            <a:r>
              <a:rPr lang="pl-PL" sz="8000" dirty="0">
                <a:latin typeface="+mn-lt"/>
              </a:rPr>
              <a:t>i takich, których znaczenie ma charakter pomocniczy /dodatkowy,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8000" dirty="0">
                <a:latin typeface="+mn-lt"/>
              </a:rPr>
              <a:t>Wielkość naklejki odpowiednia do rodzaju i skali przedmiotu (najmniejszy rozmiar naklejki to 14x8 cm).</a:t>
            </a:r>
          </a:p>
          <a:p>
            <a:pPr marL="503971" lvl="1" indent="0">
              <a:lnSpc>
                <a:spcPct val="120000"/>
              </a:lnSpc>
              <a:spcAft>
                <a:spcPts val="1800"/>
              </a:spcAft>
              <a:buNone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 descr="Kiedy istnieje obowiązek tablicy informacyjnej - kryteria">
            <a:extLst>
              <a:ext uri="{FF2B5EF4-FFF2-40B4-BE49-F238E27FC236}">
                <a16:creationId xmlns:a16="http://schemas.microsoft.com/office/drawing/2014/main" id="{33A02474-33EA-44A7-948F-9E7B2E8B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Kiedy istnieje obowiązek tablicy informacyjnej - kryteria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2400" dirty="0">
              <a:latin typeface="+mn-lt"/>
            </a:endParaRPr>
          </a:p>
        </p:txBody>
      </p:sp>
      <p:graphicFrame>
        <p:nvGraphicFramePr>
          <p:cNvPr id="6" name="Diagram 5" descr="Obowiązek informacyjny - niezwłocznie po rozpoczęciu fizycznej realizacji projektu, przez 3 lata od zakończenia projektu&#10;&#10;"/>
          <p:cNvGraphicFramePr/>
          <p:nvPr>
            <p:extLst>
              <p:ext uri="{D42A27DB-BD31-4B8C-83A1-F6EECF244321}">
                <p14:modId xmlns:p14="http://schemas.microsoft.com/office/powerpoint/2010/main" val="2965782794"/>
              </p:ext>
            </p:extLst>
          </p:nvPr>
        </p:nvGraphicFramePr>
        <p:xfrm>
          <a:off x="447111" y="1331565"/>
          <a:ext cx="9472641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en-PL" dirty="0">
              <a:solidFill>
                <a:srgbClr val="113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168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9735</TotalTime>
  <Words>1036</Words>
  <Application>Microsoft Office PowerPoint</Application>
  <PresentationFormat>Niestandardowy</PresentationFormat>
  <Paragraphs>127</Paragraphs>
  <Slides>21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</vt:lpstr>
      <vt:lpstr>Open Sans</vt:lpstr>
      <vt:lpstr>Tahoma</vt:lpstr>
      <vt:lpstr>Wingdings</vt:lpstr>
      <vt:lpstr>Motyw pakietu Office</vt:lpstr>
      <vt:lpstr>Fundusze Europejskie  dla Pomorza 2021-2027 </vt:lpstr>
      <vt:lpstr>Realizacja projektu = udział w komunikacji Funduszy Europejskich   Dokumenty na podstawie których wynikają obowiązki: </vt:lpstr>
      <vt:lpstr>Konsekwencje braku realizacji obowiązków.  </vt:lpstr>
      <vt:lpstr>Stawki pomniejszenia wartości dofinansowania </vt:lpstr>
      <vt:lpstr>Etap przygotowania wniosku</vt:lpstr>
      <vt:lpstr>Zasady i wymagania dotyczące promocji projektu</vt:lpstr>
      <vt:lpstr>Oznaczanie działań i dokumentów oraz materiałów</vt:lpstr>
      <vt:lpstr>Naklejki</vt:lpstr>
      <vt:lpstr>Kiedy istnieje obowiązek tablicy informacyjnej - kryteria </vt:lpstr>
      <vt:lpstr>Tablica informacyjna w zależności od zakresu projektu</vt:lpstr>
      <vt:lpstr>Kiedy istnieje obowiązek umieszczenia plakatu? </vt:lpstr>
      <vt:lpstr>Plakat lub elektroniczny wyświetlacz </vt:lpstr>
      <vt:lpstr>Umieszczenie informacji na oficjalnej stronie i w mediach społecznościowych</vt:lpstr>
      <vt:lpstr>Opis projektu na stronie internetowej i w mediach społecznościowych</vt:lpstr>
      <vt:lpstr>Jak to robimy?</vt:lpstr>
      <vt:lpstr>Obwiązek informowania o ważnych etapach projektu </vt:lpstr>
      <vt:lpstr>Inne obowiązki </vt:lpstr>
      <vt:lpstr>Gdzie znajdują się informacje www.funduszeuepomorskie.pl</vt:lpstr>
      <vt:lpstr>Fundusze Europejskie dla Pomorza 2021-2027 </vt:lpstr>
      <vt:lpstr>Podsumowanie</vt:lpstr>
      <vt:lpstr>Dostępność w działaniach komunikacyjnych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357</cp:revision>
  <cp:lastPrinted>2024-06-26T07:40:30Z</cp:lastPrinted>
  <dcterms:created xsi:type="dcterms:W3CDTF">2022-06-22T09:40:44Z</dcterms:created>
  <dcterms:modified xsi:type="dcterms:W3CDTF">2025-01-09T13:00:23Z</dcterms:modified>
</cp:coreProperties>
</file>