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54"/>
  </p:notesMasterIdLst>
  <p:sldIdLst>
    <p:sldId id="256" r:id="rId2"/>
    <p:sldId id="275" r:id="rId3"/>
    <p:sldId id="555" r:id="rId4"/>
    <p:sldId id="320" r:id="rId5"/>
    <p:sldId id="548" r:id="rId6"/>
    <p:sldId id="505" r:id="rId7"/>
    <p:sldId id="438" r:id="rId8"/>
    <p:sldId id="556" r:id="rId9"/>
    <p:sldId id="439" r:id="rId10"/>
    <p:sldId id="341" r:id="rId11"/>
    <p:sldId id="345" r:id="rId12"/>
    <p:sldId id="343" r:id="rId13"/>
    <p:sldId id="294" r:id="rId14"/>
    <p:sldId id="340" r:id="rId15"/>
    <p:sldId id="428" r:id="rId16"/>
    <p:sldId id="437" r:id="rId17"/>
    <p:sldId id="557" r:id="rId18"/>
    <p:sldId id="429" r:id="rId19"/>
    <p:sldId id="490" r:id="rId20"/>
    <p:sldId id="530" r:id="rId21"/>
    <p:sldId id="420" r:id="rId22"/>
    <p:sldId id="441" r:id="rId23"/>
    <p:sldId id="549" r:id="rId24"/>
    <p:sldId id="537" r:id="rId25"/>
    <p:sldId id="539" r:id="rId26"/>
    <p:sldId id="533" r:id="rId27"/>
    <p:sldId id="534" r:id="rId28"/>
    <p:sldId id="535" r:id="rId29"/>
    <p:sldId id="536" r:id="rId30"/>
    <p:sldId id="551" r:id="rId31"/>
    <p:sldId id="471" r:id="rId32"/>
    <p:sldId id="470" r:id="rId33"/>
    <p:sldId id="443" r:id="rId34"/>
    <p:sldId id="473" r:id="rId35"/>
    <p:sldId id="496" r:id="rId36"/>
    <p:sldId id="287" r:id="rId37"/>
    <p:sldId id="544" r:id="rId38"/>
    <p:sldId id="436" r:id="rId39"/>
    <p:sldId id="295" r:id="rId40"/>
    <p:sldId id="472" r:id="rId41"/>
    <p:sldId id="474" r:id="rId42"/>
    <p:sldId id="542" r:id="rId43"/>
    <p:sldId id="334" r:id="rId44"/>
    <p:sldId id="335" r:id="rId45"/>
    <p:sldId id="336" r:id="rId46"/>
    <p:sldId id="479" r:id="rId47"/>
    <p:sldId id="337" r:id="rId48"/>
    <p:sldId id="507" r:id="rId49"/>
    <p:sldId id="339" r:id="rId50"/>
    <p:sldId id="547" r:id="rId51"/>
    <p:sldId id="545" r:id="rId52"/>
    <p:sldId id="260" r:id="rId5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275"/>
            <p14:sldId id="555"/>
            <p14:sldId id="320"/>
            <p14:sldId id="548"/>
            <p14:sldId id="505"/>
            <p14:sldId id="438"/>
            <p14:sldId id="556"/>
            <p14:sldId id="439"/>
            <p14:sldId id="341"/>
            <p14:sldId id="345"/>
            <p14:sldId id="343"/>
            <p14:sldId id="294"/>
            <p14:sldId id="340"/>
            <p14:sldId id="428"/>
            <p14:sldId id="437"/>
            <p14:sldId id="557"/>
            <p14:sldId id="429"/>
            <p14:sldId id="490"/>
            <p14:sldId id="530"/>
            <p14:sldId id="420"/>
            <p14:sldId id="441"/>
            <p14:sldId id="549"/>
            <p14:sldId id="537"/>
            <p14:sldId id="539"/>
            <p14:sldId id="533"/>
            <p14:sldId id="534"/>
            <p14:sldId id="535"/>
            <p14:sldId id="536"/>
            <p14:sldId id="551"/>
            <p14:sldId id="471"/>
            <p14:sldId id="470"/>
            <p14:sldId id="443"/>
            <p14:sldId id="473"/>
            <p14:sldId id="496"/>
            <p14:sldId id="287"/>
            <p14:sldId id="544"/>
            <p14:sldId id="436"/>
            <p14:sldId id="295"/>
            <p14:sldId id="472"/>
            <p14:sldId id="474"/>
            <p14:sldId id="542"/>
            <p14:sldId id="334"/>
            <p14:sldId id="335"/>
            <p14:sldId id="336"/>
            <p14:sldId id="479"/>
            <p14:sldId id="337"/>
            <p14:sldId id="507"/>
            <p14:sldId id="339"/>
            <p14:sldId id="547"/>
            <p14:sldId id="545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7C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6373" autoAdjust="0"/>
  </p:normalViewPr>
  <p:slideViewPr>
    <p:cSldViewPr showGuides="1">
      <p:cViewPr varScale="1">
        <p:scale>
          <a:sx n="49" d="100"/>
          <a:sy n="49" d="100"/>
        </p:scale>
        <p:origin x="1476" y="5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46987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4E963-26D2-4828-B655-B5A75BDF586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9D0DD1-DDA0-4D67-B603-161AE9704FE7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Bariery – diagnoza</a:t>
          </a:r>
        </a:p>
      </dgm:t>
    </dgm:pt>
    <dgm:pt modelId="{54D367CD-2395-46D9-91AF-7DFD0C0802DB}" type="parTrans" cxnId="{1132FE88-CC3D-42C7-AF36-5A333062E97E}">
      <dgm:prSet/>
      <dgm:spPr/>
      <dgm:t>
        <a:bodyPr/>
        <a:lstStyle/>
        <a:p>
          <a:endParaRPr lang="pl-PL"/>
        </a:p>
      </dgm:t>
    </dgm:pt>
    <dgm:pt modelId="{312466E3-07BD-499C-B5A4-E2D55DFD8581}" type="sibTrans" cxnId="{1132FE88-CC3D-42C7-AF36-5A333062E97E}">
      <dgm:prSet/>
      <dgm:spPr/>
      <dgm:t>
        <a:bodyPr/>
        <a:lstStyle/>
        <a:p>
          <a:endParaRPr lang="pl-PL"/>
        </a:p>
      </dgm:t>
    </dgm:pt>
    <dgm:pt modelId="{FCBBDAEC-0CF3-4017-8220-1F0CDBA08C56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Działania – zadania</a:t>
          </a:r>
        </a:p>
      </dgm:t>
    </dgm:pt>
    <dgm:pt modelId="{A23D877A-8215-4963-98AA-9058B7490976}" type="parTrans" cxnId="{A2A07396-45D5-4AEF-A3AD-D714BE550224}">
      <dgm:prSet/>
      <dgm:spPr/>
      <dgm:t>
        <a:bodyPr/>
        <a:lstStyle/>
        <a:p>
          <a:endParaRPr lang="pl-PL"/>
        </a:p>
      </dgm:t>
    </dgm:pt>
    <dgm:pt modelId="{AC628985-03D1-4D67-8D7F-15B7E90DC770}" type="sibTrans" cxnId="{A2A07396-45D5-4AEF-A3AD-D714BE550224}">
      <dgm:prSet/>
      <dgm:spPr/>
      <dgm:t>
        <a:bodyPr/>
        <a:lstStyle/>
        <a:p>
          <a:endParaRPr lang="pl-PL"/>
        </a:p>
      </dgm:t>
    </dgm:pt>
    <dgm:pt modelId="{C3EA2A3C-45B5-4EF8-B176-4E12030FC6E8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Wskaźniki </a:t>
          </a:r>
        </a:p>
      </dgm:t>
    </dgm:pt>
    <dgm:pt modelId="{98814A6B-3141-4F5B-987A-8534193CFCEE}" type="parTrans" cxnId="{7D2FA254-3115-4E18-842A-4FA0D6ADF51F}">
      <dgm:prSet/>
      <dgm:spPr/>
      <dgm:t>
        <a:bodyPr/>
        <a:lstStyle/>
        <a:p>
          <a:endParaRPr lang="pl-PL"/>
        </a:p>
      </dgm:t>
    </dgm:pt>
    <dgm:pt modelId="{F5781852-67B0-47F3-B131-13E347D8A744}" type="sibTrans" cxnId="{7D2FA254-3115-4E18-842A-4FA0D6ADF51F}">
      <dgm:prSet/>
      <dgm:spPr/>
      <dgm:t>
        <a:bodyPr/>
        <a:lstStyle/>
        <a:p>
          <a:endParaRPr lang="pl-PL"/>
        </a:p>
      </dgm:t>
    </dgm:pt>
    <dgm:pt modelId="{63E635C2-8B4B-49A2-BC82-F16BB7F3AAC2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Budżet wrażliwy </a:t>
          </a:r>
          <a:br>
            <a:rPr lang="pl-PL" dirty="0"/>
          </a:br>
          <a:r>
            <a:rPr lang="pl-PL" dirty="0"/>
            <a:t>na płeć</a:t>
          </a:r>
        </a:p>
      </dgm:t>
    </dgm:pt>
    <dgm:pt modelId="{632C4089-C91D-4F3B-B25A-B24E9930F915}" type="parTrans" cxnId="{1C718459-861D-4C86-80FE-667E84579F42}">
      <dgm:prSet/>
      <dgm:spPr/>
      <dgm:t>
        <a:bodyPr/>
        <a:lstStyle/>
        <a:p>
          <a:endParaRPr lang="pl-PL"/>
        </a:p>
      </dgm:t>
    </dgm:pt>
    <dgm:pt modelId="{A96130C5-12DE-4449-B3D0-34F2B8828DE4}" type="sibTrans" cxnId="{1C718459-861D-4C86-80FE-667E84579F42}">
      <dgm:prSet/>
      <dgm:spPr/>
      <dgm:t>
        <a:bodyPr/>
        <a:lstStyle/>
        <a:p>
          <a:endParaRPr lang="pl-PL"/>
        </a:p>
      </dgm:t>
    </dgm:pt>
    <dgm:pt modelId="{CFC31B3C-7E8C-4CD5-AB84-4EE29561E868}" type="pres">
      <dgm:prSet presAssocID="{CBC4E963-26D2-4828-B655-B5A75BDF586C}" presName="Name0" presStyleCnt="0">
        <dgm:presLayoutVars>
          <dgm:dir/>
          <dgm:animLvl val="lvl"/>
          <dgm:resizeHandles val="exact"/>
        </dgm:presLayoutVars>
      </dgm:prSet>
      <dgm:spPr/>
    </dgm:pt>
    <dgm:pt modelId="{3964232A-D46A-48C0-A439-CC8B8859FE22}" type="pres">
      <dgm:prSet presAssocID="{839D0DD1-DDA0-4D67-B603-161AE9704FE7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916105C0-2960-421F-B905-30B8CCD20137}" type="pres">
      <dgm:prSet presAssocID="{312466E3-07BD-499C-B5A4-E2D55DFD8581}" presName="parTxOnlySpace" presStyleCnt="0"/>
      <dgm:spPr/>
    </dgm:pt>
    <dgm:pt modelId="{8490975C-C6D6-4DC7-8EBA-7BF28DF91074}" type="pres">
      <dgm:prSet presAssocID="{FCBBDAEC-0CF3-4017-8220-1F0CDBA08C56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F143B2E2-A7BC-485E-934B-32E0D7B2DC5B}" type="pres">
      <dgm:prSet presAssocID="{AC628985-03D1-4D67-8D7F-15B7E90DC770}" presName="parTxOnlySpace" presStyleCnt="0"/>
      <dgm:spPr/>
    </dgm:pt>
    <dgm:pt modelId="{2AAF2294-255D-4AE9-8245-FB1BDE42D3F2}" type="pres">
      <dgm:prSet presAssocID="{C3EA2A3C-45B5-4EF8-B176-4E12030FC6E8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109B5D66-49D9-465C-A010-8470C2BCBEEE}" type="pres">
      <dgm:prSet presAssocID="{F5781852-67B0-47F3-B131-13E347D8A744}" presName="parTxOnlySpace" presStyleCnt="0"/>
      <dgm:spPr/>
    </dgm:pt>
    <dgm:pt modelId="{1189EED9-0451-4B97-9F56-A540E3C058E9}" type="pres">
      <dgm:prSet presAssocID="{63E635C2-8B4B-49A2-BC82-F16BB7F3AAC2}" presName="parTxOnly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</dgm:ptLst>
  <dgm:cxnLst>
    <dgm:cxn modelId="{F6076904-51C3-442C-B3A3-514E53646BBD}" type="presOf" srcId="{839D0DD1-DDA0-4D67-B603-161AE9704FE7}" destId="{3964232A-D46A-48C0-A439-CC8B8859FE22}" srcOrd="0" destOrd="0" presId="urn:microsoft.com/office/officeart/2005/8/layout/chevron1"/>
    <dgm:cxn modelId="{2B6B6F49-90CF-408F-96CA-D3C4ED632FD8}" type="presOf" srcId="{C3EA2A3C-45B5-4EF8-B176-4E12030FC6E8}" destId="{2AAF2294-255D-4AE9-8245-FB1BDE42D3F2}" srcOrd="0" destOrd="0" presId="urn:microsoft.com/office/officeart/2005/8/layout/chevron1"/>
    <dgm:cxn modelId="{52124650-DD1F-4E2D-90A5-A3DCED77816A}" type="presOf" srcId="{FCBBDAEC-0CF3-4017-8220-1F0CDBA08C56}" destId="{8490975C-C6D6-4DC7-8EBA-7BF28DF91074}" srcOrd="0" destOrd="0" presId="urn:microsoft.com/office/officeart/2005/8/layout/chevron1"/>
    <dgm:cxn modelId="{7D2FA254-3115-4E18-842A-4FA0D6ADF51F}" srcId="{CBC4E963-26D2-4828-B655-B5A75BDF586C}" destId="{C3EA2A3C-45B5-4EF8-B176-4E12030FC6E8}" srcOrd="2" destOrd="0" parTransId="{98814A6B-3141-4F5B-987A-8534193CFCEE}" sibTransId="{F5781852-67B0-47F3-B131-13E347D8A744}"/>
    <dgm:cxn modelId="{1C718459-861D-4C86-80FE-667E84579F42}" srcId="{CBC4E963-26D2-4828-B655-B5A75BDF586C}" destId="{63E635C2-8B4B-49A2-BC82-F16BB7F3AAC2}" srcOrd="3" destOrd="0" parTransId="{632C4089-C91D-4F3B-B25A-B24E9930F915}" sibTransId="{A96130C5-12DE-4449-B3D0-34F2B8828DE4}"/>
    <dgm:cxn modelId="{1132FE88-CC3D-42C7-AF36-5A333062E97E}" srcId="{CBC4E963-26D2-4828-B655-B5A75BDF586C}" destId="{839D0DD1-DDA0-4D67-B603-161AE9704FE7}" srcOrd="0" destOrd="0" parTransId="{54D367CD-2395-46D9-91AF-7DFD0C0802DB}" sibTransId="{312466E3-07BD-499C-B5A4-E2D55DFD8581}"/>
    <dgm:cxn modelId="{A99DC893-B9E5-4B90-83B9-CCCBD706A048}" type="presOf" srcId="{CBC4E963-26D2-4828-B655-B5A75BDF586C}" destId="{CFC31B3C-7E8C-4CD5-AB84-4EE29561E868}" srcOrd="0" destOrd="0" presId="urn:microsoft.com/office/officeart/2005/8/layout/chevron1"/>
    <dgm:cxn modelId="{A2A07396-45D5-4AEF-A3AD-D714BE550224}" srcId="{CBC4E963-26D2-4828-B655-B5A75BDF586C}" destId="{FCBBDAEC-0CF3-4017-8220-1F0CDBA08C56}" srcOrd="1" destOrd="0" parTransId="{A23D877A-8215-4963-98AA-9058B7490976}" sibTransId="{AC628985-03D1-4D67-8D7F-15B7E90DC770}"/>
    <dgm:cxn modelId="{C5C687E5-D6DD-4BA8-A87D-DA37AE31FCCB}" type="presOf" srcId="{63E635C2-8B4B-49A2-BC82-F16BB7F3AAC2}" destId="{1189EED9-0451-4B97-9F56-A540E3C058E9}" srcOrd="0" destOrd="0" presId="urn:microsoft.com/office/officeart/2005/8/layout/chevron1"/>
    <dgm:cxn modelId="{86160210-7EAB-4666-870B-8F69C3559FEC}" type="presParOf" srcId="{CFC31B3C-7E8C-4CD5-AB84-4EE29561E868}" destId="{3964232A-D46A-48C0-A439-CC8B8859FE22}" srcOrd="0" destOrd="0" presId="urn:microsoft.com/office/officeart/2005/8/layout/chevron1"/>
    <dgm:cxn modelId="{11234EA6-66E4-4921-8DE1-608ED535C0E6}" type="presParOf" srcId="{CFC31B3C-7E8C-4CD5-AB84-4EE29561E868}" destId="{916105C0-2960-421F-B905-30B8CCD20137}" srcOrd="1" destOrd="0" presId="urn:microsoft.com/office/officeart/2005/8/layout/chevron1"/>
    <dgm:cxn modelId="{934CF247-96E1-4D44-A69F-C8AD06F8E69C}" type="presParOf" srcId="{CFC31B3C-7E8C-4CD5-AB84-4EE29561E868}" destId="{8490975C-C6D6-4DC7-8EBA-7BF28DF91074}" srcOrd="2" destOrd="0" presId="urn:microsoft.com/office/officeart/2005/8/layout/chevron1"/>
    <dgm:cxn modelId="{E32E9F64-63E0-48B3-A9C3-4FE29FB91937}" type="presParOf" srcId="{CFC31B3C-7E8C-4CD5-AB84-4EE29561E868}" destId="{F143B2E2-A7BC-485E-934B-32E0D7B2DC5B}" srcOrd="3" destOrd="0" presId="urn:microsoft.com/office/officeart/2005/8/layout/chevron1"/>
    <dgm:cxn modelId="{1AB24B55-B488-44B7-BDD5-A4BC8C736D1E}" type="presParOf" srcId="{CFC31B3C-7E8C-4CD5-AB84-4EE29561E868}" destId="{2AAF2294-255D-4AE9-8245-FB1BDE42D3F2}" srcOrd="4" destOrd="0" presId="urn:microsoft.com/office/officeart/2005/8/layout/chevron1"/>
    <dgm:cxn modelId="{974587C9-0B2A-4F33-8D59-3F5834639CE6}" type="presParOf" srcId="{CFC31B3C-7E8C-4CD5-AB84-4EE29561E868}" destId="{109B5D66-49D9-465C-A010-8470C2BCBEEE}" srcOrd="5" destOrd="0" presId="urn:microsoft.com/office/officeart/2005/8/layout/chevron1"/>
    <dgm:cxn modelId="{09D27211-B847-4F75-8A6E-18C1E76BE71B}" type="presParOf" srcId="{CFC31B3C-7E8C-4CD5-AB84-4EE29561E868}" destId="{1189EED9-0451-4B97-9F56-A540E3C058E9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4232A-D46A-48C0-A439-CC8B8859FE22}">
      <dsp:nvSpPr>
        <dsp:cNvPr id="0" name=""/>
        <dsp:cNvSpPr/>
      </dsp:nvSpPr>
      <dsp:spPr>
        <a:xfrm>
          <a:off x="4851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Bariery – diagnoza</a:t>
          </a:r>
        </a:p>
      </dsp:txBody>
      <dsp:txXfrm>
        <a:off x="4851" y="514702"/>
        <a:ext cx="2541587" cy="1129594"/>
      </dsp:txXfrm>
    </dsp:sp>
    <dsp:sp modelId="{8490975C-C6D6-4DC7-8EBA-7BF28DF91074}">
      <dsp:nvSpPr>
        <dsp:cNvPr id="0" name=""/>
        <dsp:cNvSpPr/>
      </dsp:nvSpPr>
      <dsp:spPr>
        <a:xfrm>
          <a:off x="2546438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Działania – zadania</a:t>
          </a:r>
        </a:p>
      </dsp:txBody>
      <dsp:txXfrm>
        <a:off x="2546438" y="514702"/>
        <a:ext cx="2541587" cy="1129594"/>
      </dsp:txXfrm>
    </dsp:sp>
    <dsp:sp modelId="{2AAF2294-255D-4AE9-8245-FB1BDE42D3F2}">
      <dsp:nvSpPr>
        <dsp:cNvPr id="0" name=""/>
        <dsp:cNvSpPr/>
      </dsp:nvSpPr>
      <dsp:spPr>
        <a:xfrm>
          <a:off x="5088025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Wskaźniki </a:t>
          </a:r>
        </a:p>
      </dsp:txBody>
      <dsp:txXfrm>
        <a:off x="5088025" y="514702"/>
        <a:ext cx="2541587" cy="1129594"/>
      </dsp:txXfrm>
    </dsp:sp>
    <dsp:sp modelId="{1189EED9-0451-4B97-9F56-A540E3C058E9}">
      <dsp:nvSpPr>
        <dsp:cNvPr id="0" name=""/>
        <dsp:cNvSpPr/>
      </dsp:nvSpPr>
      <dsp:spPr>
        <a:xfrm>
          <a:off x="7629612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Budżet wrażliwy </a:t>
          </a:r>
          <a:br>
            <a:rPr lang="pl-PL" sz="2800" kern="1200" dirty="0"/>
          </a:br>
          <a:r>
            <a:rPr lang="pl-PL" sz="2800" kern="1200" dirty="0"/>
            <a:t>na płeć</a:t>
          </a:r>
        </a:p>
      </dsp:txBody>
      <dsp:txXfrm>
        <a:off x="7629612" y="514702"/>
        <a:ext cx="2541587" cy="1129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9.01.2025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05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32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20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9.01.2025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3757" y="1975274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1333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Tekst 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600">
                <a:latin typeface="+mn-lt"/>
              </a:defRPr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994" y="1475581"/>
            <a:ext cx="4320480" cy="532859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0" y="1475581"/>
            <a:ext cx="5688632" cy="5544256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380260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2757" y="1763613"/>
            <a:ext cx="9589693" cy="4876319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986337" cy="25376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747971"/>
            <a:ext cx="4341813" cy="78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4" y="106802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77" y="36952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38" y="106802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13" y="36194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2" y="36952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20" y="107848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4" y="36722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5" y="35892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96" y="371722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29" y="107564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0" y="107420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4" y="107420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5" y="6639932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8" name="Obraz 17" descr="Tekst Fundusze Europejsk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42" y="251445"/>
            <a:ext cx="5291869" cy="3788339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1" y="1358038"/>
            <a:ext cx="2736304" cy="575469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71D460-E1E6-4A10-8196-C48FD978833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0" y="2195661"/>
            <a:ext cx="3312369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5706" y="1358038"/>
            <a:ext cx="2590800" cy="539750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126" y="2036800"/>
            <a:ext cx="3312369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9EB254-C725-4C89-885D-6EF8025C11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55200" y="1404508"/>
            <a:ext cx="3258071" cy="49328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1867" y="2058514"/>
            <a:ext cx="3498617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PL/TXT/?uri=CELEX%3A52016XC0723%2801%29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nduszeeuropejskie.gov.pl/media/119716/StandarddostepnosciPOZ.pdf" TargetMode="External"/><Relationship Id="rId3" Type="http://schemas.openxmlformats.org/officeDocument/2006/relationships/hyperlink" Target="https://www.funduszeeuropejskie.gov.pl/media/108944/Material_Rekomendacje.pdf" TargetMode="External"/><Relationship Id="rId7" Type="http://schemas.openxmlformats.org/officeDocument/2006/relationships/hyperlink" Target="https://www.dostepnaszkola.info/model-info/" TargetMode="External"/><Relationship Id="rId2" Type="http://schemas.openxmlformats.org/officeDocument/2006/relationships/hyperlink" Target="https://www.funduszeeuropejskie.gov.pl/strony/o-funduszach/fundusze-europejskie-bez-barier/dostepnosc-plus/poradniki-standardy-wskazowki/standardy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unduszeeuropejskie.gov.pl/media/100067/standardy_dokumenty_elektroniczne.pdf" TargetMode="External"/><Relationship Id="rId11" Type="http://schemas.openxmlformats.org/officeDocument/2006/relationships/hyperlink" Target="https://archiwum.ncbr.gov.pl/fileadmin/POWER/03.05...PUN_19/zalacznik_nr_13_-_Modele_projektowania_uniwersalnego.pdfStandard%20przekazywania%20ps%C3%B3w%20przewodnik%C3%B3w%20-%20http:/www.covid.pfron.org.pl/fileadmin/Projekty_UE/Pies_przewodnik/Dokumenty/Standard_przekazywania_psow_przewodnikow.pdf" TargetMode="External"/><Relationship Id="rId5" Type="http://schemas.openxmlformats.org/officeDocument/2006/relationships/hyperlink" Target="https://www.funduszeeuropejskie.gov.pl/media/100066/informacja-dla-wszystkich.pdf" TargetMode="External"/><Relationship Id="rId10" Type="http://schemas.openxmlformats.org/officeDocument/2006/relationships/hyperlink" Target="https://efs.mein.gov.pl/wp-content/uploads/2020/01/Zalacznik_nr_10_Asystent-DzieckaUcznia-ze-Specjalnymi-Potrzebami-Edukacyjnymi-ASPE-%E2%80%93-standard-pracy-i-profil-kompetencyjny.pdf" TargetMode="External"/><Relationship Id="rId4" Type="http://schemas.openxmlformats.org/officeDocument/2006/relationships/hyperlink" Target="https://budowlaneabc.gov.pl/standardy-projektowania-budynkow-dla-osob-niepelnosprawnych/" TargetMode="External"/><Relationship Id="rId9" Type="http://schemas.openxmlformats.org/officeDocument/2006/relationships/hyperlink" Target="https://archiwum.ncbr.gov.pl/programy/fundusze-europejskie/power/aktualnosci/aktualnosci/aktualnosci-szczegoly/news/modele-wsparcia-uczelni-w-celu-zwiekszenia-ich-dostepnosci-dla-osob-z-niepelnosprawnosciami-54679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bip.pomorskie.eu/a,67934,w-sprawie-przyjecia-analizy-spelniania-zasady-dnsh-dlaprojektu-programu-fundusze-europejskie-dla-po.html" TargetMode="Externa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26" y="2843733"/>
            <a:ext cx="8640959" cy="2880320"/>
          </a:xfrm>
        </p:spPr>
        <p:txBody>
          <a:bodyPr>
            <a:noAutofit/>
          </a:bodyPr>
          <a:lstStyle/>
          <a:p>
            <a:pPr algn="ctr">
              <a:spcBef>
                <a:spcPts val="4200"/>
              </a:spcBef>
            </a:pPr>
            <a:r>
              <a:rPr lang="pl-PL" dirty="0">
                <a:latin typeface="+mn-lt"/>
              </a:rPr>
              <a:t>Polityki horyzontalne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w projektach dofinansowanych z programu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Fundusze Europejskie dla Pomorza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na lata 2021-2027</a:t>
            </a:r>
            <a:br>
              <a:rPr lang="pl-PL" dirty="0">
                <a:latin typeface="+mn-lt"/>
              </a:rPr>
            </a:br>
            <a:r>
              <a:rPr lang="pl-PL" sz="2400" dirty="0">
                <a:solidFill>
                  <a:srgbClr val="002073"/>
                </a:solidFill>
                <a:latin typeface="Calibri" panose="020F0502020204030204"/>
              </a:rPr>
              <a:t>Działanie 5.4. Kobiety na rynku pracy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15" y="5868069"/>
            <a:ext cx="7920037" cy="522170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n-lt"/>
              </a:rPr>
              <a:t>Gdańsk, 9 stycznia 2025 r. 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Kryteria nr 2 i 3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259557"/>
            <a:ext cx="9289032" cy="5328592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Wniosek o dofinansowanie projektu </a:t>
            </a:r>
            <a:r>
              <a:rPr lang="pl-PL" b="1" dirty="0"/>
              <a:t>zawiera działania odpowiadające </a:t>
            </a:r>
            <a:br>
              <a:rPr lang="pl-PL" b="1" dirty="0"/>
            </a:br>
            <a:r>
              <a:rPr lang="pl-PL" b="1" dirty="0"/>
              <a:t>na zidentyfikowane bariery równościowe </a:t>
            </a:r>
            <a:r>
              <a:rPr lang="pl-PL" dirty="0"/>
              <a:t>w obszarze tematycznym interwencji i/lub zasięgu oddziaływania projektu.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– 2 pkt)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 przypadku stwierdzenia braku barier równościowych, wniosek </a:t>
            </a:r>
            <a:br>
              <a:rPr lang="pl-PL" dirty="0"/>
            </a:br>
            <a:r>
              <a:rPr lang="pl-PL" dirty="0"/>
              <a:t>o dofinansowanie projektu </a:t>
            </a:r>
            <a:r>
              <a:rPr lang="pl-PL" b="1" dirty="0"/>
              <a:t>zawiera działania zapewniające przestrzeganie zasady</a:t>
            </a:r>
            <a:r>
              <a:rPr lang="pl-PL" dirty="0"/>
              <a:t> równości kobiet i mężczyzn, tak </a:t>
            </a:r>
            <a:r>
              <a:rPr lang="pl-PL" b="1" dirty="0"/>
              <a:t>aby na żadnym etapie</a:t>
            </a:r>
            <a:r>
              <a:rPr lang="pl-PL" dirty="0"/>
              <a:t> realizacji projektu </a:t>
            </a:r>
            <a:r>
              <a:rPr lang="pl-PL" b="1" dirty="0"/>
              <a:t>nie wystąpiły bariery równościowe</a:t>
            </a:r>
            <a:r>
              <a:rPr lang="pl-PL" dirty="0"/>
              <a:t>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– 2 pkt)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Kryteria są wobec siebie alternatywne.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187358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Kryterium nr 4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75581"/>
            <a:ext cx="10009112" cy="5400600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b="1" dirty="0"/>
              <a:t>Wskaźniki realizacji projektu zostały podane w podziale na płeć.</a:t>
            </a:r>
            <a:br>
              <a:rPr lang="pl-PL" dirty="0"/>
            </a:br>
            <a:r>
              <a:rPr lang="pl-PL" dirty="0"/>
              <a:t>(0 – 1 pkt) [było: 2 pkt]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Definiowanie wskaźników i planowanych do osiągnięcia rezultatów, </a:t>
            </a:r>
            <a:br>
              <a:rPr lang="pl-PL" dirty="0"/>
            </a:br>
            <a:r>
              <a:rPr lang="pl-PL" dirty="0"/>
              <a:t>co do zasady, powinno być powiązane z całością założeń projektu: rodzajem grupy docelowej, której zostanie udzielone wsparcie (w tym kobietom </a:t>
            </a:r>
            <a:br>
              <a:rPr lang="pl-PL" dirty="0"/>
            </a:br>
            <a:r>
              <a:rPr lang="pl-PL" dirty="0"/>
              <a:t>i mężczyznom), stwierdzonymi problemami i barierami, z jakimi grupa ta </a:t>
            </a:r>
            <a:br>
              <a:rPr lang="pl-PL" dirty="0"/>
            </a:br>
            <a:r>
              <a:rPr lang="pl-PL" dirty="0"/>
              <a:t>ma do czynienia i rodzajem planowanego wsparcia.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b="1" dirty="0"/>
              <a:t>Proporcja wskaźników </a:t>
            </a:r>
            <a:r>
              <a:rPr lang="pl-PL" dirty="0"/>
              <a:t>w podziale na płeć, wskazana we wniosku </a:t>
            </a:r>
            <a:br>
              <a:rPr lang="pl-PL" dirty="0"/>
            </a:br>
            <a:r>
              <a:rPr lang="pl-PL" dirty="0"/>
              <a:t>o dofinansowanie projektu na podstawie zdiagnozowanego problemu danej grupy docelowej powinna, co do zasady, być </a:t>
            </a:r>
            <a:r>
              <a:rPr lang="pl-PL" b="1" dirty="0"/>
              <a:t>utrzymana przez cały okres realizacji projektu</a:t>
            </a:r>
            <a:r>
              <a:rPr lang="pl-PL" dirty="0"/>
              <a:t>. Dzięki temu projekt ma szansę realnie wpłynąć na zmianę nierówności płci po zakończeniu realizacji projektu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42812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611687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>
                <a:solidFill>
                  <a:srgbClr val="C00000"/>
                </a:solidFill>
              </a:rPr>
              <a:t>Kryterium nr 5 standardu minimum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483693"/>
            <a:ext cx="8855798" cy="2045466"/>
          </a:xfrm>
        </p:spPr>
        <p:txBody>
          <a:bodyPr>
            <a:norm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We wniosku o dofinansowanie projektu wskazano, jakie działania zostaną podjęte w celu zapewnienia </a:t>
            </a:r>
            <a:r>
              <a:rPr lang="pl-PL" b="1" spc="200" dirty="0">
                <a:solidFill>
                  <a:srgbClr val="C00000"/>
                </a:solidFill>
              </a:rPr>
              <a:t>równościowego zarządzania projektem.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pkt)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972204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Równość płci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763613"/>
            <a:ext cx="9163018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Przykłady do wykorzystania: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plany zarządzania różnorodnością,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strategie antydyskryminacyjne,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elastyczny czas pracy,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godzenie życia zawodowego z życiem prywatnym.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Projektowanie i gwarantowanie szerokiego i </a:t>
            </a:r>
            <a:r>
              <a:rPr lang="pl-PL" b="1" dirty="0"/>
              <a:t>reprezentatywnego zespołu w procesie </a:t>
            </a:r>
            <a:r>
              <a:rPr lang="pl-PL" dirty="0"/>
              <a:t>tworzenia, wdrażania i ewaluacji projektu podnosi jego wartość w wymiarze społecznym.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072821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Karta praw podstawowych </a:t>
            </a:r>
            <a:br>
              <a:rPr lang="pl-PL" dirty="0"/>
            </a:br>
            <a:r>
              <a:rPr lang="pl-PL" dirty="0"/>
              <a:t>Unii Europejskiej</a:t>
            </a:r>
          </a:p>
        </p:txBody>
      </p:sp>
      <p:pic>
        <p:nvPicPr>
          <p:cNvPr id="7" name="Symbol zastępczy obrazu 6" descr="Otwarta książka na tle flagi Unii Europejskiej ">
            <a:extLst>
              <a:ext uri="{FF2B5EF4-FFF2-40B4-BE49-F238E27FC236}">
                <a16:creationId xmlns:a16="http://schemas.microsoft.com/office/drawing/2014/main" id="{1DCF9426-1DC4-4D03-B242-C860C0C83F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r="8886"/>
          <a:stretch>
            <a:fillRect/>
          </a:stretch>
        </p:blipFill>
        <p:spPr>
          <a:xfrm>
            <a:off x="1169442" y="1013388"/>
            <a:ext cx="5291869" cy="3788339"/>
          </a:xfrm>
        </p:spPr>
      </p:pic>
    </p:spTree>
    <p:extLst>
      <p:ext uri="{BB962C8B-B14F-4D97-AF65-F5344CB8AC3E}">
        <p14:creationId xmlns:p14="http://schemas.microsoft.com/office/powerpoint/2010/main" val="213793947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95461"/>
            <a:ext cx="9144437" cy="129614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dirty="0"/>
              <a:t>Fundusze Europejskie dla Pomorza na lata 2021-2027 a prawa człowieka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691605"/>
            <a:ext cx="9793088" cy="5328231"/>
          </a:xfrm>
        </p:spPr>
        <p:txBody>
          <a:bodyPr>
            <a:normAutofit/>
          </a:bodyPr>
          <a:lstStyle/>
          <a:p>
            <a:pPr marL="354013" indent="-354013">
              <a:spcAft>
                <a:spcPts val="1800"/>
              </a:spcAft>
              <a:buNone/>
            </a:pPr>
            <a:r>
              <a:rPr lang="pl-PL" dirty="0"/>
              <a:t>W strategii programu (główne wyzwania w zakresie rozwoju i rozwiązań politycznych, str. 4) jest zapisane: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„Inwestycje będą musiały wykazać zgodność (…):</a:t>
            </a:r>
          </a:p>
          <a:p>
            <a:pPr marL="538163" indent="-363538">
              <a:spcAft>
                <a:spcPts val="1800"/>
              </a:spcAft>
            </a:pPr>
            <a:r>
              <a:rPr lang="pl-PL" b="1" dirty="0"/>
              <a:t>w zakresie praw człowieka, a mianowicie </a:t>
            </a:r>
            <a:r>
              <a:rPr lang="pl-PL" sz="2400" b="1" spc="300" dirty="0">
                <a:solidFill>
                  <a:srgbClr val="C00000"/>
                </a:solidFill>
              </a:rPr>
              <a:t>Kartą Praw Podstawowych UE </a:t>
            </a:r>
            <a:r>
              <a:rPr lang="pl-PL" dirty="0"/>
              <a:t>(KPP UE),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Europejskim Filarem Praw Społecznych,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Strategią na rzecz praw osób niepełnosprawnych 2021-2030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Konwencją ONZ o Prawach Dziecka.</a:t>
            </a:r>
          </a:p>
          <a:p>
            <a:pPr marL="174625" indent="0">
              <a:spcAft>
                <a:spcPts val="1800"/>
              </a:spcAft>
              <a:buNone/>
            </a:pPr>
            <a:r>
              <a:rPr lang="pl-PL" b="1" dirty="0"/>
              <a:t>Zostanie to odpowiednio odzwierciedlone w kryteriach wyboru projektów.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2989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kryterium – Karta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1" y="1367229"/>
            <a:ext cx="9793088" cy="4428832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zgodność projektu z Kartą Praw Podstawowych Unii Europejskiej, tj.: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pl-PL" b="1" dirty="0"/>
              <a:t>czy zapisy wniosku </a:t>
            </a:r>
            <a:r>
              <a:rPr lang="pl-PL" dirty="0"/>
              <a:t>o dofinansowanie dotyczące zakresu oraz sposobu realizacji projektu </a:t>
            </a:r>
            <a:r>
              <a:rPr lang="pl-PL" b="1" dirty="0"/>
              <a:t>nie stoją w sprzeczności z wymogami KPP</a:t>
            </a:r>
            <a:r>
              <a:rPr lang="pl-PL" dirty="0"/>
              <a:t>?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pl-PL" dirty="0"/>
              <a:t>w przypadku, gdy we wniosku o dofinansowanie stwierdzono neutralny charakter wymogów Karty Praw Podstawowych Unii Europejskiej względem zakresu i sposobu realizacji projektu: czy neutralny charakter wymogów został zidentyfikowany prawidłowo?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462281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1" y="359838"/>
            <a:ext cx="9793088" cy="1007391"/>
          </a:xfrm>
        </p:spPr>
        <p:txBody>
          <a:bodyPr>
            <a:normAutofit/>
          </a:bodyPr>
          <a:lstStyle/>
          <a:p>
            <a:r>
              <a:rPr lang="pl-PL" dirty="0"/>
              <a:t>Uwarunkowania realizacji wsparcia w ramach projektów</a:t>
            </a:r>
            <a:br>
              <a:rPr lang="pl-PL" dirty="0"/>
            </a:br>
            <a:r>
              <a:rPr lang="pl-PL" dirty="0"/>
              <a:t>(wyciąg z Regulaminu naboru)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97" y="2026997"/>
            <a:ext cx="9793088" cy="4428832"/>
          </a:xfrm>
        </p:spPr>
        <p:txBody>
          <a:bodyPr>
            <a:noAutofit/>
          </a:bodyPr>
          <a:lstStyle/>
          <a:p>
            <a:pPr marL="92075" lvl="3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b="1" dirty="0">
                <a:latin typeface="+mn-lt"/>
              </a:rPr>
              <a:t>2.3.1 Zasady ogólne</a:t>
            </a:r>
          </a:p>
          <a:p>
            <a:pPr marL="101600" lvl="6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dirty="0"/>
              <a:t>Celem naboru są działania służące </a:t>
            </a:r>
            <a:r>
              <a:rPr lang="pl-PL" sz="2400" b="1" dirty="0"/>
              <a:t>wzmocnieniu równości kobiet i mężczyzn na rynku pracy </a:t>
            </a:r>
            <a:r>
              <a:rPr lang="pl-PL" sz="2400" dirty="0"/>
              <a:t>województwa pomorskiego oraz zapewnieniu </a:t>
            </a:r>
            <a:r>
              <a:rPr lang="pl-PL" sz="2400" b="1" dirty="0"/>
              <a:t>większej równowagi między życiem zawodowym a prywatnym</a:t>
            </a:r>
            <a:r>
              <a:rPr lang="pl-PL" sz="2400" dirty="0"/>
              <a:t>.</a:t>
            </a:r>
          </a:p>
          <a:p>
            <a:pPr marL="101600" lvl="6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dirty="0"/>
              <a:t>Wsparcie w zakresie równości kobiet i mężczyzn dotyczy w szczególności działań mających bezpośredni wpływ na równość płci (w tym wsparcia w zakresie aktywizacji społeczno-zawodowej kobiet), a także udziału </a:t>
            </a:r>
            <a:br>
              <a:rPr lang="pl-PL" sz="2400" dirty="0"/>
            </a:br>
            <a:r>
              <a:rPr lang="pl-PL" sz="2400" dirty="0"/>
              <a:t>w szkoleniach, webinariach, warsztatach…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141622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31952"/>
            <a:ext cx="9937104" cy="1007755"/>
          </a:xfrm>
        </p:spPr>
        <p:txBody>
          <a:bodyPr>
            <a:normAutofit/>
          </a:bodyPr>
          <a:lstStyle/>
          <a:p>
            <a:r>
              <a:rPr lang="pl-PL" dirty="0"/>
              <a:t>Karta Praw Podstawowych UE w projektach EFS+ </a:t>
            </a:r>
            <a:br>
              <a:rPr lang="pl-PL" dirty="0"/>
            </a:br>
            <a:r>
              <a:rPr lang="pl-PL" dirty="0"/>
              <a:t>w FEP 2021-2027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93" y="1943653"/>
            <a:ext cx="964907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Szczególnej analizie należy poddać m.in. artykuły:</a:t>
            </a:r>
          </a:p>
          <a:p>
            <a:pPr marL="719138" lvl="0" indent="-444500"/>
            <a:r>
              <a:rPr lang="pl-PL" dirty="0"/>
              <a:t>7 Poszanowanie życia prywatnego i rodzinnego</a:t>
            </a:r>
          </a:p>
          <a:p>
            <a:pPr marL="719138" lvl="0" indent="-444500"/>
            <a:r>
              <a:rPr lang="pl-PL" dirty="0"/>
              <a:t>8 Ochrona danych osobowych</a:t>
            </a:r>
          </a:p>
          <a:p>
            <a:pPr marL="719138" lvl="0" indent="-444500"/>
            <a:r>
              <a:rPr lang="pl-PL" dirty="0"/>
              <a:t>12 Wolność zgromadzania się i stowarzyszania się</a:t>
            </a:r>
          </a:p>
          <a:p>
            <a:pPr marL="719138" lvl="0" indent="-444500"/>
            <a:r>
              <a:rPr lang="pl-PL" dirty="0"/>
              <a:t>20 Równość wobec prawa </a:t>
            </a:r>
          </a:p>
          <a:p>
            <a:pPr marL="719138" lvl="0" indent="-444500"/>
            <a:r>
              <a:rPr lang="pl-PL" dirty="0"/>
              <a:t>21 Niedyskryminacja</a:t>
            </a:r>
          </a:p>
          <a:p>
            <a:pPr marL="719138" lvl="0" indent="-444500"/>
            <a:r>
              <a:rPr lang="pl-PL" b="1" dirty="0"/>
              <a:t>23 Równość kobiet i mężczyzn </a:t>
            </a:r>
          </a:p>
          <a:p>
            <a:pPr marL="719138" lvl="0" indent="-444500"/>
            <a:r>
              <a:rPr lang="pl-PL" dirty="0"/>
              <a:t>25 Prawa osób w podeszłym wieku</a:t>
            </a:r>
          </a:p>
          <a:p>
            <a:pPr marL="719138" lvl="0" indent="-444500"/>
            <a:r>
              <a:rPr lang="pl-PL" dirty="0"/>
              <a:t>26 Integracja osób niepełnosprawnych</a:t>
            </a:r>
          </a:p>
          <a:p>
            <a:pPr marL="719138" lvl="0" indent="-444500"/>
            <a:r>
              <a:rPr lang="pl-PL" b="1" dirty="0"/>
              <a:t>33 Życie rodzinne i zawodowe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7165" y="710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332238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Zgodność projektu z Kartą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33" y="1597423"/>
            <a:ext cx="10297144" cy="4774702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Do czego mogę się odnieść, żeby </a:t>
            </a:r>
            <a:r>
              <a:rPr lang="pl-PL" b="1" dirty="0"/>
              <a:t>wykazać zgodność </a:t>
            </a:r>
            <a:r>
              <a:rPr lang="pl-PL" dirty="0"/>
              <a:t>projektu z Kartą praw podstawowych UE?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/>
              <a:t>Inaczej – co takiego planuję zrobić, żeby </a:t>
            </a:r>
            <a:r>
              <a:rPr lang="pl-PL" b="1" dirty="0"/>
              <a:t>nie być w sprzeczności </a:t>
            </a:r>
            <a:r>
              <a:rPr lang="pl-PL" dirty="0"/>
              <a:t>z wymogami Karty?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spc="200" dirty="0"/>
              <a:t>Równość płci,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Niedyskryminacja oraz integracja osób z niepełnosprawnościami,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Różnorodność kulturowa, religijna i </a:t>
            </a:r>
            <a:r>
              <a:rPr lang="pl-PL" sz="2800" b="1" spc="200" dirty="0"/>
              <a:t>językowa,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Ochrona środowiska, realizacja </a:t>
            </a:r>
            <a:r>
              <a:rPr lang="pl-PL" b="1" dirty="0"/>
              <a:t>zasady zrównoważonego rozwoju</a:t>
            </a:r>
            <a:r>
              <a:rPr lang="pl-PL" dirty="0"/>
              <a:t>…</a:t>
            </a:r>
          </a:p>
          <a:p>
            <a:pPr marL="0" indent="0">
              <a:spcAft>
                <a:spcPts val="24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938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Kryteria zgodności z zasadami horyzontalnymi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979637"/>
            <a:ext cx="9397044" cy="340224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sz="2600" dirty="0"/>
              <a:t>Zasada równości kobiet i mężczyzn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sz="2600" dirty="0"/>
              <a:t>Karta Praw Podstawowych Unii Europejskiej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sz="2600" dirty="0"/>
              <a:t>Konwencja o Prawach Osób Niepełnosprawnych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sz="2600" dirty="0"/>
              <a:t>Zasada równości szans i niedyskryminacji, w tym dostępności </a:t>
            </a:r>
            <a:br>
              <a:rPr lang="pl-PL" sz="2600" dirty="0"/>
            </a:br>
            <a:r>
              <a:rPr lang="pl-PL" sz="2600" dirty="0"/>
              <a:t>dla osób z niepełnosprawnościami.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sz="2600" dirty="0"/>
              <a:t>Zasada zrównoważonego rozwoju, w tym zasada DNSH</a:t>
            </a:r>
          </a:p>
          <a:p>
            <a:pPr marL="457200" indent="-457200">
              <a:spcAft>
                <a:spcPts val="1800"/>
              </a:spcAft>
              <a:buClrTx/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883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11308-1E2C-4DE7-B8FF-BE2C5A3F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Lista kontrolna dotycząca praw podstawowych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8ECFB1-9BCE-4D2F-B1A5-348DF71B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403573"/>
            <a:ext cx="9505056" cy="5256266"/>
          </a:xfrm>
        </p:spPr>
        <p:txBody>
          <a:bodyPr>
            <a:normAutofit/>
          </a:bodyPr>
          <a:lstStyle/>
          <a:p>
            <a:pPr marL="0" lvl="1" indent="0">
              <a:spcAft>
                <a:spcPts val="1800"/>
              </a:spcAft>
              <a:buNone/>
            </a:pPr>
            <a:r>
              <a:rPr lang="pl-PL" dirty="0"/>
              <a:t>Szczegółowe wymagania w zakresie zgodności projektu z Kartą Praw Podstawowych UE znajdują się w</a:t>
            </a:r>
            <a:br>
              <a:rPr lang="pl-PL" dirty="0"/>
            </a:br>
            <a:r>
              <a:rPr lang="pl-PL" u="sng" dirty="0">
                <a:hlinkClick r:id="rId2" tooltip="Wytyczne dotyczących zapewnienia poszanowania Karty praw podstawowych Unii Europejskiej"/>
              </a:rPr>
              <a:t>Wytycznych Komisji Europejskiej dotyczących zapewnienia poszanowania Karty praw podstawowych Unii Europejskiej przy wdrażaniu europejskich funduszy strukturalnych i inwestycyjnych. </a:t>
            </a:r>
            <a:endParaRPr lang="pl-PL" u="sng" dirty="0"/>
          </a:p>
          <a:p>
            <a:pPr marL="0" lvl="1" indent="0">
              <a:spcAft>
                <a:spcPts val="1800"/>
              </a:spcAft>
              <a:buNone/>
            </a:pPr>
            <a:r>
              <a:rPr lang="pl-PL" dirty="0"/>
              <a:t>W Załączniku nr III do wytycznych znajduje się tzw. „</a:t>
            </a:r>
            <a:r>
              <a:rPr lang="pl-PL" b="1" dirty="0"/>
              <a:t>lista kontrolna </a:t>
            </a:r>
            <a:r>
              <a:rPr lang="pl-PL" dirty="0"/>
              <a:t>dotycząca praw podstawowych” – praktyczne narzędzie, które może być stosowane przy przygotowaniu projektu.</a:t>
            </a:r>
          </a:p>
          <a:p>
            <a:pPr marL="0" indent="0">
              <a:buNone/>
            </a:pPr>
            <a:r>
              <a:rPr lang="pl-PL" sz="2000" dirty="0"/>
              <a:t>Materiały dostępne są pod adresem:</a:t>
            </a:r>
          </a:p>
          <a:p>
            <a:pPr marL="0" indent="0">
              <a:buNone/>
            </a:pPr>
            <a:r>
              <a:rPr lang="pl-PL" sz="2000" dirty="0"/>
              <a:t>https://eur-lex.europa.eu/legal-content/PL/TXT/?uri=CELEX%3A52016XC0723%2801%29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76E472-D764-4F22-BA2D-7C325962D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776767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DE5AE9F-D231-4C1D-8C1B-D710F51C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1650" y="5364013"/>
            <a:ext cx="6133117" cy="648546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/>
              <a:t>Konwencja ONZ o prawach </a:t>
            </a:r>
            <a:br>
              <a:rPr lang="pl-PL" dirty="0"/>
            </a:br>
            <a:r>
              <a:rPr lang="pl-PL" dirty="0"/>
              <a:t>osób z niepełnosprawnościami </a:t>
            </a:r>
          </a:p>
        </p:txBody>
      </p:sp>
      <p:pic>
        <p:nvPicPr>
          <p:cNvPr id="28" name="Symbol zastępczy obrazu 27" descr="rysunek osób z różnymi niepełnosprawnościami, w tym osoba na wózku, postać kobiety mężczyzny trzyma po 1 transparencie: Konwencja, Wspólna sprawa">
            <a:extLst>
              <a:ext uri="{FF2B5EF4-FFF2-40B4-BE49-F238E27FC236}">
                <a16:creationId xmlns:a16="http://schemas.microsoft.com/office/drawing/2014/main" id="{B31EC65D-2B6D-46E6-8C2E-BCB260B321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r="10691"/>
          <a:stretch>
            <a:fillRect/>
          </a:stretch>
        </p:blipFill>
        <p:spPr>
          <a:xfrm>
            <a:off x="0" y="0"/>
            <a:ext cx="6946305" cy="5221288"/>
          </a:xfrm>
        </p:spPr>
      </p:pic>
    </p:spTree>
    <p:extLst>
      <p:ext uri="{BB962C8B-B14F-4D97-AF65-F5344CB8AC3E}">
        <p14:creationId xmlns:p14="http://schemas.microsoft.com/office/powerpoint/2010/main" val="108452759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30" y="539834"/>
            <a:ext cx="10441160" cy="1007755"/>
          </a:xfrm>
        </p:spPr>
        <p:txBody>
          <a:bodyPr>
            <a:normAutofit/>
          </a:bodyPr>
          <a:lstStyle/>
          <a:p>
            <a:r>
              <a:rPr lang="pl-PL" dirty="0"/>
              <a:t>Kryterium – Konwencja o Prawach Osób Niepełnosprawnych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31565"/>
            <a:ext cx="9865096" cy="554461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zgodność projektu z Konwencją o Prawach Osób Niepełnosprawnych, sporządzoną w Nowym Jorku dnia 13 grudnia 2006 r., tj.:</a:t>
            </a:r>
          </a:p>
          <a:p>
            <a:pPr lvl="0">
              <a:spcAft>
                <a:spcPts val="1200"/>
              </a:spcAft>
            </a:pPr>
            <a:r>
              <a:rPr lang="pl-PL" dirty="0"/>
              <a:t>czy zapisy wniosku o dofinansowanie dotyczące zakresu i sposobu realizacji projektu oraz wnioskodawcy nie stoją w sprzeczności z wymogami KPON?</a:t>
            </a:r>
          </a:p>
          <a:p>
            <a:pPr lvl="0">
              <a:spcAft>
                <a:spcPts val="1200"/>
              </a:spcAft>
            </a:pPr>
            <a:r>
              <a:rPr lang="pl-PL" dirty="0"/>
              <a:t>w przypadku, gdy we wniosku o dofinansowanie stwierdzono neutralny charakter wymogów KPON względem zakresu i sposobu realizacji projektu oraz wnioskodawcy: czy neutralny charakter wymogów został zidentyfikowany prawidłowo?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dirty="0"/>
              <a:t>Kryterium uważa się za spełnione, jeśli projekt spełnił wszystkie powyższe warunki (o ile dotyczą). Dz. U. z 2012 r. poz. 1169, ze. zm.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92352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784687" cy="1115743"/>
          </a:xfrm>
        </p:spPr>
        <p:txBody>
          <a:bodyPr>
            <a:normAutofit/>
          </a:bodyPr>
          <a:lstStyle/>
          <a:p>
            <a:r>
              <a:rPr lang="pl-PL" dirty="0"/>
              <a:t>Zgodność projektu z Konwencją </a:t>
            </a:r>
            <a:br>
              <a:rPr lang="pl-PL" dirty="0"/>
            </a:br>
            <a:r>
              <a:rPr lang="pl-PL" dirty="0"/>
              <a:t>o Prawach Osób Niepełnosprawnych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475581"/>
            <a:ext cx="9649072" cy="5724256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Do czego mogę się odnieść, żeby </a:t>
            </a:r>
            <a:r>
              <a:rPr lang="pl-PL" b="1" dirty="0"/>
              <a:t>wykazać zgodność </a:t>
            </a:r>
            <a:r>
              <a:rPr lang="pl-PL" dirty="0"/>
              <a:t>projektu z Konwencją?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/>
              <a:t>Inaczej – co takiego planuję zrobić, żeby </a:t>
            </a:r>
            <a:r>
              <a:rPr lang="pl-PL" b="1" dirty="0"/>
              <a:t>nie być w sprzeczności </a:t>
            </a:r>
            <a:r>
              <a:rPr lang="pl-PL" dirty="0"/>
              <a:t>z wymogami KPON?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Równość i niedyskryminacja (art. 5) </a:t>
            </a: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Niepełnosprawne kobiety (art. 6)</a:t>
            </a: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Podnoszenie świadomości społecznej (art. 8)</a:t>
            </a: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Dostępność (art. 9)</a:t>
            </a: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Równość wobec prawa (art. 12)</a:t>
            </a: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Prawo do samodzielnego życia, integracji społecznej (art. 19)</a:t>
            </a: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Życie rodzinne i zawodowe (art. 33).</a:t>
            </a:r>
            <a:endParaRPr lang="pl-P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24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904272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C13BE-C9C7-490E-8597-E60D186D3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Artykuł 5</a:t>
            </a:r>
            <a:r>
              <a:rPr lang="pl-PL" dirty="0"/>
              <a:t> </a:t>
            </a:r>
            <a:r>
              <a:rPr lang="pl-PL" b="0" dirty="0"/>
              <a:t> </a:t>
            </a:r>
            <a:r>
              <a:rPr lang="pl-PL" sz="3600" dirty="0"/>
              <a:t>Niepełnosprawne kobiety</a:t>
            </a:r>
            <a:br>
              <a:rPr lang="pl-PL" b="0" dirty="0"/>
            </a:br>
            <a:br>
              <a:rPr lang="pl-PL" b="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B58E18-26FF-4278-9D2C-5AE5E41A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979637"/>
            <a:ext cx="9793088" cy="388843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pl-PL" dirty="0"/>
              <a:t>Państwa Strony uznają, że </a:t>
            </a:r>
            <a:r>
              <a:rPr lang="pl-PL" b="1" dirty="0"/>
              <a:t>niepełnosprawne kobiety i dziewczęta </a:t>
            </a:r>
            <a:r>
              <a:rPr lang="pl-PL" dirty="0"/>
              <a:t>są narażone na wieloaspektową dyskryminację i, w związku z tym, podejmą środki w celu zapewnienia pełnego i równego korzystania przez nie ze wszystkich praw człowieka i podstawowych wolności.</a:t>
            </a:r>
          </a:p>
          <a:p>
            <a:pPr>
              <a:spcAft>
                <a:spcPts val="1800"/>
              </a:spcAft>
            </a:pPr>
            <a:r>
              <a:rPr lang="pl-PL" dirty="0"/>
              <a:t>Państwa Strony podejmą wszelkie odpowiednie środki, aby </a:t>
            </a:r>
            <a:r>
              <a:rPr lang="pl-PL" b="1" dirty="0"/>
              <a:t>zapewnić pełen rozwój, awans i wzmocnienie pozycji kobiet</a:t>
            </a:r>
            <a:r>
              <a:rPr lang="pl-PL" dirty="0"/>
              <a:t>, w celu zagwarantowania im możliwości wykonywania i korzystania z praw człowieka i podstawowych wolności ustanowionych w niniejszej konwencji.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8F4C35-55C8-4B6E-9E46-C2701BA10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516418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A6D8C9-BEE4-4DB0-81AA-B7DFDBF8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Artykuł 8 Podnoszenie świadomości</a:t>
            </a:r>
            <a:br>
              <a:rPr lang="pl-PL" sz="36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28D812-EA18-48AB-91D3-94E5F1155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907629"/>
            <a:ext cx="9793088" cy="280831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Państwa Strony zobowiązują się podjąć natychmiastowe, skuteczne </a:t>
            </a:r>
            <a:br>
              <a:rPr lang="pl-PL" dirty="0"/>
            </a:br>
            <a:r>
              <a:rPr lang="pl-PL" dirty="0"/>
              <a:t>i odpowiednie działania w celu:</a:t>
            </a:r>
          </a:p>
          <a:p>
            <a:pPr marL="0" indent="0">
              <a:buNone/>
            </a:pPr>
            <a:r>
              <a:rPr lang="pl-PL" dirty="0"/>
              <a:t>(…)</a:t>
            </a:r>
          </a:p>
          <a:p>
            <a:pPr marL="0" indent="0">
              <a:buNone/>
            </a:pPr>
            <a:r>
              <a:rPr lang="pl-PL" dirty="0"/>
              <a:t>(b) rozwijania, </a:t>
            </a:r>
            <a:r>
              <a:rPr lang="pl-PL" b="1" dirty="0"/>
              <a:t>na wszystkich szczeblach systemu edukacji</a:t>
            </a:r>
            <a:r>
              <a:rPr lang="pl-PL" dirty="0"/>
              <a:t>, z uwzględnieniem wszystkich dzieci od najwcześniejszych lat, postawy poszanowania praw osób niepełnosprawnych…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7E1674-D360-4EAC-AC6F-EFB87C78D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35488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22130"/>
            <a:ext cx="9433049" cy="902319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0" y="2267669"/>
            <a:ext cx="9829092" cy="403244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1. Aby umożliwić osobom niepełnosprawnym </a:t>
            </a:r>
            <a:r>
              <a:rPr lang="pl-PL" b="1" dirty="0"/>
              <a:t>samodzielne funkcjonowanie </a:t>
            </a:r>
            <a:br>
              <a:rPr lang="pl-PL" dirty="0"/>
            </a:br>
            <a:r>
              <a:rPr lang="pl-PL" b="1" dirty="0"/>
              <a:t>i pełny udział we wszystkich sferach życia</a:t>
            </a:r>
            <a:r>
              <a:rPr lang="pl-PL" dirty="0"/>
              <a:t>, Państwa Strony podejmą odpowiednie środki w celu zapewnienia osobom niepełnosprawnym, na zasadzie równości z innymi osobami, </a:t>
            </a:r>
            <a:r>
              <a:rPr lang="pl-PL" b="1" dirty="0"/>
              <a:t>dostępu do </a:t>
            </a:r>
            <a:r>
              <a:rPr lang="pl-PL" dirty="0"/>
              <a:t>środowiska fizycznego, środków transportu, informacji </a:t>
            </a:r>
            <a:br>
              <a:rPr lang="pl-PL" dirty="0"/>
            </a:br>
            <a:r>
              <a:rPr lang="pl-PL" dirty="0"/>
              <a:t>i komunikacji, w tym technologii i systemów informacyjno-komunikacyjnych, a także do innych urządzeń i usług, powszechnie dostępnych lub powszechnie zapewnianych, zarówno na obszarach miejskich, jak i wiejskich.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497340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0" y="1979637"/>
            <a:ext cx="9667074" cy="388843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b="1" dirty="0"/>
              <a:t>Rozpoznanie i eliminację przeszkód i barier w zakresie dostępności</a:t>
            </a:r>
            <a:r>
              <a:rPr lang="pl-PL" dirty="0"/>
              <a:t>, stosuje się między innymi do: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budynków, dróg, transportu oraz innych urządzeń wewnętrznych </a:t>
            </a:r>
            <a:br>
              <a:rPr lang="pl-PL" dirty="0"/>
            </a:br>
            <a:r>
              <a:rPr lang="pl-PL" dirty="0"/>
              <a:t>i zewnętrznych, w tym szkół, mieszkań, instytucji zapewniających opiekę medyczną i miejsc pracy,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informacji, komunikacji i innych usług, w tym usług elektronicznych </a:t>
            </a:r>
            <a:br>
              <a:rPr lang="pl-PL" dirty="0"/>
            </a:br>
            <a:r>
              <a:rPr lang="pl-PL" dirty="0"/>
              <a:t>i służb ratowniczych.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999268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" y="1691425"/>
            <a:ext cx="9667074" cy="5040560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… zapewnienia, że instytucje prywatne, które oferują urządzenia i usługi ogólnie dostępne lub powszechnie zapewniane, będą brały pod uwagę wszystkie aspekty ich dostępności dla osób niepełnosprawnych,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b="1" dirty="0"/>
              <a:t>zapewnienia szkolenia wszystkim zainteresowanym na temat dostępności dla osób niepełnosprawnych</a:t>
            </a:r>
            <a:r>
              <a:rPr lang="pl-PL" dirty="0"/>
              <a:t>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zapewnienia w ogólnodostępnych budynkach i innych obiektach oznakowania w alfabecie Braille’a oraz w formach łatwych do czytania i zrozumienia,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zapewnienia różnych form pomocy i pośrednictwa ze strony innych osób lub zwierząt, w tym przewodników, lektorów i profesjonalnych tłumaczy języka migowego, w celu ułatwienia dostępu do ogólnodostępnych budynków i innych obiektów,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722878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" y="1763613"/>
            <a:ext cx="9667074" cy="4032448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 innych odpowiednich form pomocy i wsparcia osób niepełnosprawnych, aby zapewnić im </a:t>
            </a:r>
            <a:r>
              <a:rPr lang="pl-PL" sz="2800" b="1" dirty="0">
                <a:solidFill>
                  <a:srgbClr val="C00000"/>
                </a:solidFill>
              </a:rPr>
              <a:t>dostęp do informacji</a:t>
            </a:r>
            <a:r>
              <a:rPr lang="pl-PL" dirty="0"/>
              <a:t>,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 </a:t>
            </a:r>
            <a:r>
              <a:rPr lang="pl-PL" b="1" dirty="0"/>
              <a:t>dostępu </a:t>
            </a:r>
            <a:r>
              <a:rPr lang="pl-PL" dirty="0"/>
              <a:t>osób niepełnosprawnych do nowych technologii </a:t>
            </a:r>
            <a:br>
              <a:rPr lang="pl-PL" dirty="0"/>
            </a:br>
            <a:r>
              <a:rPr lang="pl-PL" dirty="0"/>
              <a:t>i systemów informacyjno-komunikacyjnych, w tym </a:t>
            </a:r>
            <a:r>
              <a:rPr lang="pl-PL" sz="2800" b="1" dirty="0">
                <a:solidFill>
                  <a:srgbClr val="C00000"/>
                </a:solidFill>
              </a:rPr>
              <a:t>do Internetu,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popierania, od wstępnego etapu, projektowania, rozwoju, produkcji </a:t>
            </a:r>
            <a:br>
              <a:rPr lang="pl-PL" dirty="0"/>
            </a:br>
            <a:r>
              <a:rPr lang="pl-PL" dirty="0"/>
              <a:t>i dystrybucji dostępnych technologii i systemów informacyjno-komunikacyjnych, tak aby technologie te i systemy były dostępne </a:t>
            </a:r>
            <a:br>
              <a:rPr lang="pl-PL" dirty="0"/>
            </a:br>
            <a:r>
              <a:rPr lang="pl-PL" dirty="0"/>
              <a:t>po najniższych kosztach.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235574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21185A7-CA40-4BC6-8793-CFD8A552C7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Równość kobiet i mężczyzn</a:t>
            </a:r>
          </a:p>
        </p:txBody>
      </p:sp>
      <p:pic>
        <p:nvPicPr>
          <p:cNvPr id="15" name="Symbol zastępczy obrazu 14">
            <a:extLst>
              <a:ext uri="{FF2B5EF4-FFF2-40B4-BE49-F238E27FC236}">
                <a16:creationId xmlns:a16="http://schemas.microsoft.com/office/drawing/2014/main" id="{72D50067-A3D0-4D38-883C-834344B06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1" b="14191"/>
          <a:stretch>
            <a:fillRect/>
          </a:stretch>
        </p:blipFill>
        <p:spPr>
          <a:xfrm>
            <a:off x="893393" y="323453"/>
            <a:ext cx="6336968" cy="4536504"/>
          </a:xfrm>
          <a:noFill/>
        </p:spPr>
      </p:pic>
    </p:spTree>
    <p:extLst>
      <p:ext uri="{BB962C8B-B14F-4D97-AF65-F5344CB8AC3E}">
        <p14:creationId xmlns:p14="http://schemas.microsoft.com/office/powerpoint/2010/main" val="148917573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E762B8-5E84-4E2B-AB09-B4E80007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Dostępność cyfrowa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29320-6A16-4C87-80A8-7F7BD562A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400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3000"/>
              </a:spcAft>
            </a:pPr>
            <a:r>
              <a:rPr lang="pl-PL" sz="2600" dirty="0"/>
              <a:t>Ustawa z dnia 4 kwietnia 2019 r. o dostępności cyfrowej stron internetowych i aplikacji mobilnych podmiotów publicznych (t.j. Dz.U. z 2023 r. poz. 82)</a:t>
            </a:r>
          </a:p>
          <a:p>
            <a:pPr lvl="1"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pl-PL" sz="2600" dirty="0"/>
              <a:t>Wytyczne dla dostępności treści internetowych 2.1 stosowane dla stron internetowych i aplikacji mobilnych w zakresie dostępności dla osób niepełnosprawnych (WCAG)</a:t>
            </a:r>
          </a:p>
          <a:p>
            <a:pPr>
              <a:spcAft>
                <a:spcPts val="3000"/>
              </a:spcAft>
            </a:pPr>
            <a:r>
              <a:rPr lang="pl-PL" sz="2600" dirty="0"/>
              <a:t>Wytyczne dotyczące realizacji zasad równościowych </a:t>
            </a:r>
            <a:br>
              <a:rPr lang="pl-PL" sz="2600" dirty="0"/>
            </a:br>
            <a:r>
              <a:rPr lang="pl-PL" sz="2600" dirty="0"/>
              <a:t>w ramach funduszy unijnych na lata 2021-2027 </a:t>
            </a:r>
          </a:p>
          <a:p>
            <a:pPr lvl="1"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pl-PL" sz="2600" dirty="0"/>
              <a:t>Załącznik nr 2 do</a:t>
            </a:r>
            <a:br>
              <a:rPr lang="pl-PL" sz="2600" dirty="0"/>
            </a:br>
            <a:r>
              <a:rPr lang="pl-PL" sz="2600" b="1" dirty="0"/>
              <a:t>Standardy dostępności dla polityki spójności na lata 2021-2027</a:t>
            </a:r>
          </a:p>
          <a:p>
            <a:pPr lvl="2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pl-PL" sz="2600" b="1" dirty="0"/>
              <a:t>Standard cyfrowy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655D01-BAC0-46B6-AD6C-FD197BE4F9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9701226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A913502-683D-42D7-BEFF-0E2686430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514" y="4859339"/>
            <a:ext cx="7123904" cy="165680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dirty="0"/>
              <a:t>Zasada równości szans i niedyskryminacji,  </a:t>
            </a:r>
            <a:br>
              <a:rPr lang="pl-PL" dirty="0"/>
            </a:br>
            <a:r>
              <a:rPr lang="pl-PL" dirty="0"/>
              <a:t>w tym dostępność </a:t>
            </a:r>
            <a:br>
              <a:rPr lang="pl-PL" dirty="0"/>
            </a:br>
            <a:r>
              <a:rPr lang="pl-PL" dirty="0"/>
              <a:t>dla osób z niepełnosprawnościami</a:t>
            </a:r>
          </a:p>
        </p:txBody>
      </p:sp>
      <p:pic>
        <p:nvPicPr>
          <p:cNvPr id="31" name="Symbol zastępczy obrazu 30" descr="Postać Shreka z filmu o tym samym tytule, połówka cebuli oraz napis - Wszyscy mają warstwy.">
            <a:extLst>
              <a:ext uri="{FF2B5EF4-FFF2-40B4-BE49-F238E27FC236}">
                <a16:creationId xmlns:a16="http://schemas.microsoft.com/office/drawing/2014/main" id="{71D3C9BB-36D2-4417-B588-57C0730257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>
            <a:fillRect/>
          </a:stretch>
        </p:blipFill>
        <p:spPr>
          <a:xfrm>
            <a:off x="953418" y="272487"/>
            <a:ext cx="5903912" cy="4608513"/>
          </a:xfrm>
        </p:spPr>
      </p:pic>
    </p:spTree>
    <p:extLst>
      <p:ext uri="{BB962C8B-B14F-4D97-AF65-F5344CB8AC3E}">
        <p14:creationId xmlns:p14="http://schemas.microsoft.com/office/powerpoint/2010/main" val="467977800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8639774" cy="93574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7474" y="5003973"/>
            <a:ext cx="7776864" cy="18577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Narzędzie, które w centrum stawia </a:t>
            </a:r>
            <a:br>
              <a:rPr lang="pl-PL" sz="2400" dirty="0"/>
            </a:br>
            <a:r>
              <a:rPr lang="pl-PL" sz="2400" b="1" dirty="0"/>
              <a:t>użytkownika i usuwanie ewentualnych barier </a:t>
            </a:r>
            <a:br>
              <a:rPr lang="pl-PL" sz="2400" dirty="0"/>
            </a:br>
            <a:r>
              <a:rPr lang="pl-PL" sz="2400" dirty="0"/>
              <a:t>już na etapie projektu.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  <p:pic>
        <p:nvPicPr>
          <p:cNvPr id="9" name="Symbol zastępczy zawartości 8" descr="symbol dostępności i uniwersalnego projektowania - postać człowiek a wpisana w koło na wzór Człowieka witruwiańskiego">
            <a:extLst>
              <a:ext uri="{FF2B5EF4-FFF2-40B4-BE49-F238E27FC236}">
                <a16:creationId xmlns:a16="http://schemas.microsoft.com/office/drawing/2014/main" id="{AEEE73D9-F673-4AFE-836C-9D697AB808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66" y="1028357"/>
            <a:ext cx="3791479" cy="3639058"/>
          </a:xfrm>
        </p:spPr>
      </p:pic>
    </p:spTree>
    <p:extLst>
      <p:ext uri="{BB962C8B-B14F-4D97-AF65-F5344CB8AC3E}">
        <p14:creationId xmlns:p14="http://schemas.microsoft.com/office/powerpoint/2010/main" val="3355500517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Bariery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267669"/>
            <a:ext cx="9397044" cy="295232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Przeszkody lub ograniczenia </a:t>
            </a:r>
            <a:r>
              <a:rPr lang="pl-PL" b="1" dirty="0"/>
              <a:t>cyfrowe, informacyjno-komunikacyjne lub  architektoniczne,</a:t>
            </a:r>
            <a:r>
              <a:rPr lang="pl-PL" dirty="0"/>
              <a:t> które uniemożliwiają lub utrudniają osobom </a:t>
            </a:r>
            <a:br>
              <a:rPr lang="pl-PL" dirty="0"/>
            </a:br>
            <a:r>
              <a:rPr lang="pl-PL" dirty="0"/>
              <a:t>ze szczególnymi potrzebami udział w różnych sferach życia na zasadzie równości z innymi osobami.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[Ustawa z dnia 19 lipca 2019 r. o zapewnianiu dostępności osobom </a:t>
            </a:r>
            <a:br>
              <a:rPr lang="pl-PL" dirty="0"/>
            </a:br>
            <a:r>
              <a:rPr lang="pl-PL" dirty="0"/>
              <a:t>ze szczególnymi potrzebami (Dz.U. z 2022 r. poz. 2240)]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6956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9001000" cy="93574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– definicja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5426" y="2051645"/>
            <a:ext cx="8639774" cy="324036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sz="2400" dirty="0">
                <a:latin typeface="+mn-lt"/>
              </a:rPr>
              <a:t>Oznacza projektowanie produktów, środowiska, programów i usług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w taki sposób, by były użyteczne dla wszystkich,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w możliwie największym stopniu,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bez potrzeby adaptacji lub specjalistycznego projektowania.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2400" dirty="0">
                <a:latin typeface="+mn-lt"/>
              </a:rPr>
              <a:t>„</a:t>
            </a:r>
            <a:r>
              <a:rPr lang="pl-PL" sz="2400" b="1" dirty="0">
                <a:latin typeface="+mn-lt"/>
              </a:rPr>
              <a:t>Uniwersalne projektowanie</a:t>
            </a:r>
            <a:r>
              <a:rPr lang="pl-PL" sz="2400" dirty="0">
                <a:latin typeface="+mn-lt"/>
              </a:rPr>
              <a:t>” </a:t>
            </a:r>
            <a:r>
              <a:rPr lang="pl-PL" sz="2400" b="1" dirty="0">
                <a:latin typeface="+mn-lt"/>
              </a:rPr>
              <a:t>nie wyklucza </a:t>
            </a:r>
            <a:r>
              <a:rPr lang="pl-PL" sz="2400" dirty="0">
                <a:latin typeface="+mn-lt"/>
              </a:rPr>
              <a:t>pomocy technicznych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dla szczególnych grup osób z niepełnosprawnościami,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jeżeli jest to potrzebne.</a:t>
            </a:r>
            <a:endParaRPr lang="pl-PL" altLang="pl-PL" sz="2400" dirty="0"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2590557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476411"/>
            <a:ext cx="7848873" cy="881442"/>
          </a:xfrm>
        </p:spPr>
        <p:txBody>
          <a:bodyPr>
            <a:normAutofit/>
          </a:bodyPr>
          <a:lstStyle/>
          <a:p>
            <a:r>
              <a:rPr lang="pl-PL" dirty="0"/>
              <a:t>Mechanizm racjonalnych usprawnień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357853"/>
            <a:ext cx="9145016" cy="530230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dirty="0"/>
              <a:t>W projektach, w których pojawiły się </a:t>
            </a:r>
            <a:r>
              <a:rPr lang="pl-PL" b="1" dirty="0"/>
              <a:t>nieprzewidziane na etapie planowania</a:t>
            </a:r>
            <a:r>
              <a:rPr lang="pl-PL" dirty="0"/>
              <a:t> wydatki związane z zapewnieniem dostępności uczestnikowi/uczestniczce (lub członkowi/członkini personelu) projektu, jest możliwe zastosowanie MRU.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Beneficjent korzysta w pierwszej kolejności z przesunięcia środków </a:t>
            </a:r>
            <a:br>
              <a:rPr lang="pl-PL" dirty="0"/>
            </a:br>
            <a:r>
              <a:rPr lang="pl-PL" dirty="0"/>
              <a:t>w budżecie projektu lub z powstałych oszczędności.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W przypadku braku możliwości pokrycia wydatków związanych z MRU </a:t>
            </a:r>
            <a:br>
              <a:rPr lang="pl-PL" dirty="0"/>
            </a:br>
            <a:r>
              <a:rPr lang="pl-PL" dirty="0"/>
              <a:t>z bieżącego budżetu projektu, Instytucja Zarządzająca może umożliwić zwiększenie wartości projektu o niezbędne koszty MRU – do 15 tyś. zł </a:t>
            </a:r>
            <a:br>
              <a:rPr lang="pl-PL" dirty="0"/>
            </a:br>
            <a:r>
              <a:rPr lang="pl-PL" dirty="0"/>
              <a:t>na danego uczestnika projektu.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0293358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59838"/>
            <a:ext cx="8857591" cy="1115743"/>
          </a:xfrm>
        </p:spPr>
        <p:txBody>
          <a:bodyPr>
            <a:normAutofit/>
          </a:bodyPr>
          <a:lstStyle/>
          <a:p>
            <a:r>
              <a:rPr lang="pl-PL" dirty="0"/>
              <a:t>Analiza grupy docelowej przez pryzmat definicji </a:t>
            </a:r>
            <a:br>
              <a:rPr lang="pl-PL" dirty="0"/>
            </a:br>
            <a:r>
              <a:rPr lang="pl-PL" dirty="0"/>
              <a:t>osoby ze zróżnicowanymi potrzebami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919" y="2051645"/>
            <a:ext cx="9109012" cy="468051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Osoba, która ze względu na swoje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/>
              <a:t>cechy</a:t>
            </a:r>
            <a:r>
              <a:rPr lang="pl-PL" dirty="0"/>
              <a:t> </a:t>
            </a:r>
            <a:r>
              <a:rPr lang="pl-PL" b="1" dirty="0"/>
              <a:t>zewnętrzne</a:t>
            </a:r>
            <a:r>
              <a:rPr lang="pl-PL" dirty="0"/>
              <a:t> lub </a:t>
            </a:r>
            <a:r>
              <a:rPr lang="pl-PL" b="1" dirty="0"/>
              <a:t>wewnętrzne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albo ze względu na </a:t>
            </a:r>
            <a:r>
              <a:rPr lang="pl-PL" b="1" dirty="0"/>
              <a:t>okoliczności</a:t>
            </a:r>
            <a:r>
              <a:rPr lang="pl-PL" dirty="0"/>
              <a:t>, w których się znajduje,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musi podjąć dodatkowe działania lub zastosować dodatkowe środki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w celu </a:t>
            </a:r>
            <a:r>
              <a:rPr lang="pl-PL" b="1" dirty="0"/>
              <a:t>przezwyciężenia bariery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aby uczestniczyć w różnych sferach życia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na </a:t>
            </a:r>
            <a:r>
              <a:rPr lang="pl-PL" b="1" dirty="0"/>
              <a:t>zasadzie równości z innymi osobami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106482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2FF332-3460-487B-B469-69DE6141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59838"/>
            <a:ext cx="8640381" cy="683695"/>
          </a:xfrm>
        </p:spPr>
        <p:txBody>
          <a:bodyPr/>
          <a:lstStyle/>
          <a:p>
            <a:r>
              <a:rPr lang="pl-PL" dirty="0"/>
              <a:t>Osoby ze zróżnicowanymi potrzebami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457E19-0798-4690-B7C2-C8CBD18300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  <p:pic>
        <p:nvPicPr>
          <p:cNvPr id="5" name="Symbol zastępczy obrazu 10" descr="graficzna prezentacja osób - kobieta, starszy mężczyzna o balkoniku, mężczyzna z wózkiem i dzieckiem kobieta z wózkiem dziecięcym, dziewczynka z plecakiem, mężczyzna z torba podróżną, kobieta na wózku, niewidomy mężczyzna z psem przewodnikiem, kobieta w ciąży, osoba na wózku inwalidzkim wykonująca ewolucję sportową">
            <a:extLst>
              <a:ext uri="{FF2B5EF4-FFF2-40B4-BE49-F238E27FC236}">
                <a16:creationId xmlns:a16="http://schemas.microsoft.com/office/drawing/2014/main" id="{57D74BCE-5A13-425D-BD5F-47EF4A0E9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r="5148"/>
          <a:stretch>
            <a:fillRect/>
          </a:stretch>
        </p:blipFill>
        <p:spPr>
          <a:xfrm>
            <a:off x="893700" y="1487849"/>
            <a:ext cx="9236527" cy="5316324"/>
          </a:xfrm>
        </p:spPr>
      </p:pic>
    </p:spTree>
    <p:extLst>
      <p:ext uri="{BB962C8B-B14F-4D97-AF65-F5344CB8AC3E}">
        <p14:creationId xmlns:p14="http://schemas.microsoft.com/office/powerpoint/2010/main" val="1550502905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59838"/>
            <a:ext cx="9577063" cy="755703"/>
          </a:xfrm>
        </p:spPr>
        <p:txBody>
          <a:bodyPr>
            <a:normAutofit/>
          </a:bodyPr>
          <a:lstStyle/>
          <a:p>
            <a:r>
              <a:rPr lang="pl-PL" dirty="0"/>
              <a:t>Wytyczne dotyczące zasad równościowych – były i są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5" y="1187549"/>
            <a:ext cx="9721081" cy="590465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4200" dirty="0">
                <a:hlinkClick r:id="rId2"/>
              </a:rPr>
              <a:t>Wytyczne </a:t>
            </a:r>
            <a:r>
              <a:rPr lang="pl-PL" sz="4400" dirty="0">
                <a:hlinkClick r:id="rId2"/>
              </a:rPr>
              <a:t>dotyczące realizacji zasad równościowych </a:t>
            </a:r>
            <a:br>
              <a:rPr lang="pl-PL" sz="4400" dirty="0">
                <a:hlinkClick r:id="rId2"/>
              </a:rPr>
            </a:br>
            <a:r>
              <a:rPr lang="pl-PL" sz="4400" dirty="0">
                <a:hlinkClick r:id="rId2"/>
              </a:rPr>
              <a:t>w ramach funduszy unijnych na lata 2021-2027</a:t>
            </a:r>
            <a:endParaRPr lang="pl-PL" sz="4400" dirty="0"/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4400" dirty="0"/>
              <a:t>Załączniki do wytycznych:</a:t>
            </a:r>
          </a:p>
          <a:p>
            <a:pPr marL="719138" indent="-4572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4400" b="1" dirty="0"/>
              <a:t>obowiązujące:</a:t>
            </a:r>
          </a:p>
          <a:p>
            <a:pPr marL="1169988" lvl="1" indent="-450850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4400" dirty="0"/>
              <a:t>Standard minimum;</a:t>
            </a:r>
          </a:p>
          <a:p>
            <a:pPr marL="1169988" lvl="1" indent="-450850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4400" dirty="0"/>
              <a:t>Standardy dostępności dla polityki spójności na lata 2021-2027;  </a:t>
            </a:r>
          </a:p>
          <a:p>
            <a:pPr marL="719138" indent="-4572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4400" b="1" dirty="0"/>
              <a:t>nieaktywne</a:t>
            </a:r>
            <a:r>
              <a:rPr lang="pl-PL" sz="4400" dirty="0"/>
              <a:t> – Procedura służąca do włączania zapisów Konwencji </a:t>
            </a:r>
            <a:br>
              <a:rPr lang="pl-PL" sz="4400" dirty="0"/>
            </a:br>
            <a:r>
              <a:rPr lang="pl-PL" sz="4400" dirty="0"/>
              <a:t>o prawach </a:t>
            </a:r>
            <a:r>
              <a:rPr lang="pl-PL" sz="4200" dirty="0"/>
              <a:t>osób niepełnosprawnych (KPON) do praktyki wdrażania programów.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986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0" y="1116674"/>
            <a:ext cx="10009112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sz="2400" b="1" spc="200" dirty="0">
                <a:solidFill>
                  <a:srgbClr val="C00000"/>
                </a:solidFill>
              </a:rPr>
              <a:t>Wszystkie</a:t>
            </a:r>
            <a:r>
              <a:rPr lang="pl-PL" dirty="0"/>
              <a:t> elementy </a:t>
            </a:r>
            <a:r>
              <a:rPr lang="pl-PL" b="1" spc="200" dirty="0">
                <a:solidFill>
                  <a:srgbClr val="C00000"/>
                </a:solidFill>
              </a:rPr>
              <a:t>(produkty i usługi) </a:t>
            </a:r>
            <a:r>
              <a:rPr lang="pl-PL" b="1" dirty="0"/>
              <a:t>składające się na przedmiot projektu</a:t>
            </a:r>
            <a:r>
              <a:rPr lang="pl-PL" dirty="0"/>
              <a:t>, które nie zostaną uznane za neutralne, są dostępne dla wszystkich ich użytkowniczek oraz użytkowników i </a:t>
            </a:r>
            <a:r>
              <a:rPr lang="pl-PL" b="1" spc="200" dirty="0">
                <a:solidFill>
                  <a:srgbClr val="C00000"/>
                </a:solidFill>
              </a:rPr>
              <a:t>spełniają standardy</a:t>
            </a:r>
            <a:r>
              <a:rPr lang="pl-PL" dirty="0"/>
              <a:t>: </a:t>
            </a:r>
          </a:p>
          <a:p>
            <a:pPr marL="536575" lvl="1" indent="-268288">
              <a:lnSpc>
                <a:spcPct val="12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określone w Załączniku nr 2 (Standardy dostępności dla polityki spójności </a:t>
            </a:r>
            <a:br>
              <a:rPr lang="pl-PL" dirty="0"/>
            </a:br>
            <a:r>
              <a:rPr lang="pl-PL" dirty="0"/>
              <a:t>na lata 2021-2027) do </a:t>
            </a:r>
            <a:r>
              <a:rPr lang="pl-PL" dirty="0">
                <a:hlinkClick r:id="rId2"/>
              </a:rPr>
              <a:t>Wytycznych dotyczących realizacji zasad równościowych w ramach funduszy unijnych na lata 2021-2027</a:t>
            </a:r>
            <a:endParaRPr lang="pl-PL" dirty="0"/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informacyjno-promocyjny,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szkoleniowy (szkolenia, kursy, warsztaty, doradztwo),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cyfrowy (WCAG 2.1),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architektoniczny,</a:t>
            </a:r>
          </a:p>
          <a:p>
            <a:pPr marL="1115159" lvl="2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b="1" spc="300" dirty="0"/>
              <a:t>transportowy.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3453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47" y="539838"/>
            <a:ext cx="9935918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Równości kobiet i mężczyzn w Wytycznych równościowych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40" y="2102280"/>
            <a:ext cx="9252732" cy="33551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3600"/>
              </a:spcAft>
              <a:buNone/>
            </a:pPr>
            <a:r>
              <a:rPr lang="pl-PL" dirty="0"/>
              <a:t>Przez zgodność z tą zasadą należy rozumieć (…) zaplanowanie takich działań w projekcie, które </a:t>
            </a:r>
            <a:r>
              <a:rPr lang="pl-PL" b="1" spc="300" dirty="0">
                <a:solidFill>
                  <a:srgbClr val="C00000"/>
                </a:solidFill>
              </a:rPr>
              <a:t>wpłyną na wyrównywanie szans danej płci </a:t>
            </a:r>
            <a:r>
              <a:rPr lang="pl-PL" dirty="0"/>
              <a:t>będącej w gorszym położeniu (o ile takie nierówności zostały zdiagnozowane w projekcie), stworzenie takich mechanizmów, aby </a:t>
            </a:r>
            <a:br>
              <a:rPr lang="pl-PL" dirty="0"/>
            </a:br>
            <a:r>
              <a:rPr lang="pl-PL" b="1" dirty="0"/>
              <a:t>na żadnym etapie wdrażania projektu </a:t>
            </a:r>
            <a:r>
              <a:rPr lang="pl-PL" dirty="0"/>
              <a:t>nie dochodziło do dyskryminacji </a:t>
            </a:r>
            <a:br>
              <a:rPr lang="pl-PL" dirty="0"/>
            </a:br>
            <a:r>
              <a:rPr lang="pl-PL" dirty="0"/>
              <a:t>i wykluczenia ze względu na płeć</a:t>
            </a:r>
            <a:r>
              <a:rPr lang="pl-PL" sz="2600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6178839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0" y="1187549"/>
            <a:ext cx="10009112" cy="5832288"/>
          </a:xfrm>
        </p:spPr>
        <p:txBody>
          <a:bodyPr>
            <a:normAutofit fontScale="92500" lnSpcReduction="20000"/>
          </a:bodyPr>
          <a:lstStyle/>
          <a:p>
            <a:pPr marL="536575" lvl="1" indent="-268288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600" dirty="0"/>
              <a:t>zamieszczone na </a:t>
            </a:r>
            <a:r>
              <a:rPr lang="pl-PL" sz="2600" u="sng" dirty="0">
                <a:hlinkClick r:id="rId2"/>
              </a:rPr>
              <a:t>stronie internetowej Programu Dostępność Plus</a:t>
            </a:r>
            <a:r>
              <a:rPr lang="pl-PL" sz="2600" u="sng" dirty="0"/>
              <a:t>, np.: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3" tooltip="Rekomendacje dla jakości szkoleń"/>
              </a:rPr>
              <a:t>Rekomendacje dla jakości szkoleń </a:t>
            </a:r>
            <a:r>
              <a:rPr lang="pl-PL" sz="2600" dirty="0"/>
              <a:t> (PDF 136 KB),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4" tooltip="przekierowanie do strony zewnętrznej - link otwiera się w nowej karcie"/>
              </a:rPr>
              <a:t>Standardy projektowania uniwersalnego</a:t>
            </a:r>
            <a:r>
              <a:rPr lang="pl-PL" sz="2600" u="sng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5" tooltip="Standardy przygotowania łatwego tekstu - plik w PDF"/>
              </a:rPr>
              <a:t>Europejskie standardy przygotowania tekstu łatwego do czytania i zrozumienia</a:t>
            </a:r>
            <a:r>
              <a:rPr lang="pl-PL" sz="2600" dirty="0"/>
              <a:t> (PDF 2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6" tooltip="Dostępność w dokumentach elektronicznych - plik w formacie PDF"/>
              </a:rPr>
              <a:t>Standardy dostępności dla dokumentów elektronicznych</a:t>
            </a:r>
            <a:r>
              <a:rPr lang="pl-PL" sz="2600" dirty="0"/>
              <a:t> (PDF 6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7" tooltip="przekierowanie do strony zewnętrznej - link otwiera się w nowej karcie"/>
              </a:rPr>
              <a:t>Model Dostępnej Szkoły</a:t>
            </a:r>
            <a:r>
              <a:rPr lang="pl-PL" sz="2600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8" tooltip="Standard dostępności POZ"/>
              </a:rPr>
              <a:t>Standard dostępności POZ</a:t>
            </a:r>
            <a:r>
              <a:rPr lang="pl-PL" sz="2600" dirty="0"/>
              <a:t> (PDF 12 MB), 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9" tooltip="przekierowanie do stron zewnętrznych - link otwiera się w nowej karcie"/>
              </a:rPr>
              <a:t>Modele wsparcia uczelni w celu zwiększenia ich dostępności dla osób </a:t>
            </a:r>
            <a:br>
              <a:rPr lang="pl-PL" sz="2600" u="sng" dirty="0">
                <a:hlinkClick r:id="rId9" tooltip="przekierowanie do stron zewnętrznych - link otwiera się w nowej karcie"/>
              </a:rPr>
            </a:br>
            <a:r>
              <a:rPr lang="pl-PL" sz="2600" u="sng" dirty="0">
                <a:hlinkClick r:id="rId9" tooltip="przekierowanie do stron zewnętrznych - link otwiera się w nowej karcie"/>
              </a:rPr>
              <a:t>z niepełnosprawnościami</a:t>
            </a:r>
            <a:r>
              <a:rPr lang="pl-PL" sz="2600" dirty="0"/>
              <a:t>, 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10" tooltip="plik w formacie PDF otwiera się w nowej karcie"/>
              </a:rPr>
              <a:t>Asystent Dziecka Ucznia ze Specjalnymi Potrzebami Edukacyjnymi (ASPE) – standard pracy i profil kompetencyjny (PDF)</a:t>
            </a:r>
            <a:r>
              <a:rPr lang="pl-PL" sz="2600" u="sng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dirty="0">
                <a:hlinkClick r:id="rId11" tooltip="Plik w formacie PDF otwiera się w nowej karcie"/>
              </a:rPr>
              <a:t>Moduły zajęć projektowania uniwersalnego w ramach wybranych obszarów kształcenia (PDF)</a:t>
            </a:r>
            <a:endParaRPr lang="pl-PL" sz="2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2005141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54854-6BC9-4D7A-90B6-139E16F0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Ustawy wspierające wyrównywanie szans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CB7232-2648-4933-ABBA-97A94B3EE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043533"/>
            <a:ext cx="9793088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Ustawa z dnia 19 lipca 2019 r. o zapewnianiu dostępności osobom </a:t>
            </a:r>
            <a:br>
              <a:rPr lang="pl-PL" dirty="0"/>
            </a:br>
            <a:r>
              <a:rPr lang="pl-PL" dirty="0"/>
              <a:t>ze szczególnymi potrzebami (t.j. Dz.U. z 2024 r. poz. 1411)</a:t>
            </a:r>
          </a:p>
          <a:p>
            <a:pPr>
              <a:spcAft>
                <a:spcPts val="2400"/>
              </a:spcAft>
            </a:pPr>
            <a:r>
              <a:rPr lang="pl-PL" dirty="0"/>
              <a:t>Dostępność: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 architektoniczna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Informacyjno-komunikacyjna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cyfrowa.</a:t>
            </a:r>
          </a:p>
          <a:p>
            <a:pPr>
              <a:spcAft>
                <a:spcPts val="2400"/>
              </a:spcAft>
            </a:pPr>
            <a:r>
              <a:rPr lang="pl-PL" dirty="0"/>
              <a:t>Ustawa z dnia 4 kwietnia 2019 r. o dostępności cyfrowej stron internetowych i aplikacji mobilnych podmiotów publicznych (t.j. Dz.U. z 2023 r. poz. 1440)</a:t>
            </a:r>
          </a:p>
          <a:p>
            <a:pPr>
              <a:spcAft>
                <a:spcPts val="24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C900BE-E9BB-4C1F-ACD0-CA60CD08FE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1311760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27858B-E02D-4CC6-956F-812E5194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Różne obszary niedyskryminacji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FEBF37-36FF-4B10-B155-C5AB51179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4" y="1403552"/>
            <a:ext cx="8856695" cy="525626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Cel to zapobieganie </a:t>
            </a:r>
            <a:r>
              <a:rPr lang="pl-PL" b="1" dirty="0"/>
              <a:t>wszelkiej dyskryminacji </a:t>
            </a:r>
            <a:r>
              <a:rPr lang="pl-PL" dirty="0"/>
              <a:t>ze względu na:</a:t>
            </a:r>
          </a:p>
          <a:p>
            <a:r>
              <a:rPr lang="pl-PL" dirty="0"/>
              <a:t>płeć, </a:t>
            </a:r>
          </a:p>
          <a:p>
            <a:r>
              <a:rPr lang="pl-PL" dirty="0"/>
              <a:t>rasę lub pochodzenie etniczne, </a:t>
            </a:r>
          </a:p>
          <a:p>
            <a:r>
              <a:rPr lang="pl-PL" dirty="0"/>
              <a:t>religię lub światopogląd, </a:t>
            </a:r>
          </a:p>
          <a:p>
            <a:r>
              <a:rPr lang="pl-PL" dirty="0"/>
              <a:t>niepełnosprawność, </a:t>
            </a:r>
          </a:p>
          <a:p>
            <a:r>
              <a:rPr lang="pl-PL" dirty="0"/>
              <a:t>wiek,</a:t>
            </a:r>
          </a:p>
          <a:p>
            <a:r>
              <a:rPr lang="pl-PL" dirty="0"/>
              <a:t>orientację seksualną.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pl-PL" dirty="0"/>
              <a:t>Przygotowywanie, wdrażanie, monitorowanie, </a:t>
            </a:r>
            <a:br>
              <a:rPr lang="pl-PL" dirty="0"/>
            </a:br>
            <a:r>
              <a:rPr lang="pl-PL" dirty="0"/>
              <a:t>sprawozdawczość i ewaluacja.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4FE5DC-4AE0-4A41-BCB8-6223EC976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252011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Drzewo - lewa połowa wyschniętymi gałęziami, na ziemi wysuszonej i spękanej od braku wody, zachmurzone niebo, prawa strona to bujna zielona korona pełna liści, ziemia pokryta trawą, niebo czyste i słoneczne">
            <a:extLst>
              <a:ext uri="{FF2B5EF4-FFF2-40B4-BE49-F238E27FC236}">
                <a16:creationId xmlns:a16="http://schemas.microsoft.com/office/drawing/2014/main" id="{5D184776-5A80-4E5F-A6DD-5210062282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 b="3757"/>
          <a:stretch>
            <a:fillRect/>
          </a:stretch>
        </p:blipFill>
        <p:spPr>
          <a:xfrm>
            <a:off x="665386" y="0"/>
            <a:ext cx="6835775" cy="4859338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Zasada zrównoważonego rozwoju, w tym zasada DNSH</a:t>
            </a:r>
          </a:p>
        </p:txBody>
      </p:sp>
    </p:spTree>
    <p:extLst>
      <p:ext uri="{BB962C8B-B14F-4D97-AF65-F5344CB8AC3E}">
        <p14:creationId xmlns:p14="http://schemas.microsoft.com/office/powerpoint/2010/main" val="3327443386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rozumieć zasadę zrównoważonego rozwoju?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37" y="1835621"/>
            <a:ext cx="10225136" cy="3744416"/>
          </a:xfrm>
        </p:spPr>
        <p:txBody>
          <a:bodyPr>
            <a:normAutofit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pl-PL" dirty="0"/>
              <a:t>Zrównoważony rozwój to </a:t>
            </a:r>
            <a:r>
              <a:rPr lang="pl-PL" sz="2600" b="1" spc="300" dirty="0">
                <a:solidFill>
                  <a:srgbClr val="000000"/>
                </a:solidFill>
              </a:rPr>
              <a:t>solidarność międzypokoleniowa, </a:t>
            </a:r>
            <a:r>
              <a:rPr lang="pl-PL" dirty="0"/>
              <a:t>ponosimy </a:t>
            </a:r>
            <a:r>
              <a:rPr lang="pl-PL" b="1" dirty="0"/>
              <a:t>odpowiedzialność</a:t>
            </a:r>
            <a:r>
              <a:rPr lang="pl-PL" dirty="0"/>
              <a:t> nie tylko za teraźniejszość, ale także za przyszłość – </a:t>
            </a:r>
            <a:br>
              <a:rPr lang="pl-PL" dirty="0"/>
            </a:br>
            <a:r>
              <a:rPr lang="pl-PL" b="1" dirty="0"/>
              <a:t>dla następnych pokoleń</a:t>
            </a:r>
            <a:r>
              <a:rPr lang="pl-PL" dirty="0"/>
              <a:t>.</a:t>
            </a:r>
          </a:p>
          <a:p>
            <a:pPr marL="714375" indent="0">
              <a:buNone/>
            </a:pPr>
            <a:r>
              <a:rPr lang="pl-PL" dirty="0"/>
              <a:t>„Zrównoważony rozwój </a:t>
            </a:r>
            <a:br>
              <a:rPr lang="pl-PL" dirty="0"/>
            </a:br>
            <a:r>
              <a:rPr lang="pl-PL" dirty="0"/>
              <a:t>to taki rozwój, w którym potrzeby obecnego pokolenia </a:t>
            </a:r>
            <a:br>
              <a:rPr lang="pl-PL" dirty="0"/>
            </a:br>
            <a:r>
              <a:rPr lang="pl-PL" dirty="0"/>
              <a:t>mogą być zaspokojone bez umniejszania szans przyszłych pokoleń </a:t>
            </a:r>
            <a:br>
              <a:rPr lang="pl-PL" dirty="0"/>
            </a:br>
            <a:r>
              <a:rPr lang="pl-PL" dirty="0"/>
              <a:t>na ich zaspokojenie”.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1598533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zasada DNSH?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087268"/>
            <a:ext cx="9649072" cy="298871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DNSH –</a:t>
            </a:r>
            <a:r>
              <a:rPr lang="pl-PL" dirty="0"/>
              <a:t> ang. „do no </a:t>
            </a:r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harm</a:t>
            </a:r>
            <a:r>
              <a:rPr lang="pl-PL" dirty="0"/>
              <a:t>” („</a:t>
            </a:r>
            <a:r>
              <a:rPr lang="pl-PL" b="1" dirty="0"/>
              <a:t>nie czyń poważnych szkód</a:t>
            </a:r>
            <a:r>
              <a:rPr lang="pl-PL" dirty="0"/>
              <a:t>”).</a:t>
            </a:r>
          </a:p>
          <a:p>
            <a:pPr marL="263525" indent="0">
              <a:spcAft>
                <a:spcPts val="1200"/>
              </a:spcAft>
              <a:buNone/>
            </a:pPr>
            <a:r>
              <a:rPr lang="pl-PL" dirty="0"/>
              <a:t>Jest to nowa zasada horyzontalna – promuje i wspiera inwestycje zrównoważone środowiskowo – w miarę możliwości wnoszą istotny wkład w osiągnięcie dobrego stanu środowiska zdefiniowanego przez </a:t>
            </a:r>
            <a:r>
              <a:rPr lang="pl-PL" b="1" dirty="0"/>
              <a:t>6 celów środowiskowych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535583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DNSH – analiza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2123653"/>
            <a:ext cx="9649071" cy="2790300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Uchwała Nr 1039/398/22 Zarządu Województwa Pomorskiego z dnia </a:t>
            </a:r>
            <a:br>
              <a:rPr lang="pl-PL" dirty="0"/>
            </a:br>
            <a:r>
              <a:rPr lang="pl-PL" dirty="0"/>
              <a:t>25 października 2022 roku w sprawie przyjęcia „</a:t>
            </a:r>
            <a:r>
              <a:rPr lang="pl-PL" b="1" dirty="0"/>
              <a:t>Analizy spełniania zasady DNSH </a:t>
            </a:r>
            <a:r>
              <a:rPr lang="pl-PL" dirty="0"/>
              <a:t>dla projektu programu Fundusze Europejskie dla Pomorza 2021-2027”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>
                <a:hlinkClick r:id="rId2"/>
              </a:rPr>
              <a:t>https://bip.pomorskie.eu/a,67934,w-sprawie-przyjecia-analizy-spelniania-zasady-dnsh-dlaprojektu-programu-fundusze-europejskie-dla-po.html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3770695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79155"/>
            <a:ext cx="8640381" cy="683695"/>
          </a:xfrm>
        </p:spPr>
        <p:txBody>
          <a:bodyPr/>
          <a:lstStyle/>
          <a:p>
            <a:r>
              <a:rPr lang="pl-PL" dirty="0"/>
              <a:t>DNSH – 6 celów środowiskowych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2133040"/>
            <a:ext cx="9649071" cy="3366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Cele środowiskowe to: 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łagodzenie zmian klimatu,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adaptacja do zmian klimatu,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zrównoważone wykorzystanie zasobów wodnych i morskich,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przejście na gospodarkę obiegu zamkniętego (</a:t>
            </a:r>
            <a:r>
              <a:rPr lang="pl-PL" dirty="0" err="1"/>
              <a:t>goz</a:t>
            </a:r>
            <a:r>
              <a:rPr lang="pl-PL" dirty="0"/>
              <a:t>),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zapobieganie zanieczyszczeniu i jego kontrola,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arenR"/>
            </a:pPr>
            <a:r>
              <a:rPr lang="pl-PL" dirty="0"/>
              <a:t>ochrona i odbudowa różnorodności biologicznej i ekosystemów.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4413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7E247C-235B-4097-8EE3-45CA1982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Informacja i promocja a zasada DNSH</a:t>
            </a:r>
            <a:br>
              <a:rPr lang="pl-PL" dirty="0"/>
            </a:br>
            <a:r>
              <a:rPr lang="pl-PL" dirty="0"/>
              <a:t>Zalecenia Komisji Europejskiej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017266-6A70-4AD6-8AE1-FE40D13A7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709" y="1695574"/>
            <a:ext cx="5486448" cy="4096515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dirty="0">
                <a:cs typeface="Arial" panose="020B0604020202020204" pitchFamily="34" charset="0"/>
              </a:rPr>
              <a:t>Stosowanie zasady DNSH w działaniach informacyjno-komunikacyjnych na przykład poprzez </a:t>
            </a:r>
            <a:r>
              <a:rPr lang="pl-PL" b="1" dirty="0">
                <a:cs typeface="Arial" panose="020B0604020202020204" pitchFamily="34" charset="0"/>
              </a:rPr>
              <a:t>stosowanie komunikacji cyfrowej </a:t>
            </a:r>
            <a:br>
              <a:rPr lang="pl-PL" b="1" dirty="0">
                <a:cs typeface="Arial" panose="020B0604020202020204" pitchFamily="34" charset="0"/>
              </a:rPr>
            </a:br>
            <a:r>
              <a:rPr lang="pl-PL" b="1" dirty="0">
                <a:cs typeface="Arial" panose="020B0604020202020204" pitchFamily="34" charset="0"/>
              </a:rPr>
              <a:t>i ekologicznej</a:t>
            </a:r>
            <a:r>
              <a:rPr lang="pl-PL" dirty="0"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cs typeface="Arial" panose="020B0604020202020204" pitchFamily="34" charset="0"/>
              </a:rPr>
              <a:t>„NIE” </a:t>
            </a:r>
            <a:r>
              <a:rPr lang="pl-PL" dirty="0">
                <a:cs typeface="Arial" panose="020B0604020202020204" pitchFamily="34" charset="0"/>
              </a:rPr>
              <a:t>dla gadżetów,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ograniczenie wydruku publikacji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i zastąpienie ich formami cyfrowymi,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tworzenie kodów QR do informacji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on-line.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449A7A-8B89-49F8-A7F0-FC29DF920F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1" y="1695573"/>
            <a:ext cx="4225665" cy="1070351"/>
          </a:xfrm>
        </p:spPr>
        <p:txBody>
          <a:bodyPr/>
          <a:lstStyle/>
          <a:p>
            <a:pPr marL="92075" indent="0">
              <a:buNone/>
            </a:pPr>
            <a:r>
              <a:rPr lang="pl-PL" dirty="0"/>
              <a:t>Przykład – kod QR do strony:</a:t>
            </a:r>
          </a:p>
          <a:p>
            <a:pPr marL="263525" indent="0">
              <a:buNone/>
            </a:pPr>
            <a:r>
              <a:rPr lang="pl-PL" dirty="0"/>
              <a:t>Poznaj zasady promowania projektów FEP 2021-2027</a:t>
            </a:r>
          </a:p>
          <a:p>
            <a:endParaRPr lang="pl-PL" dirty="0"/>
          </a:p>
        </p:txBody>
      </p:sp>
      <p:pic>
        <p:nvPicPr>
          <p:cNvPr id="9" name="Symbol zastępczy zawartości 8" descr="kod QR prowadzi do strony programu Fundusze Europejskie dla Pomorza na lata 2021-2027 - Poznaj zasady promowania projektów FEP 2021-2027">
            <a:extLst>
              <a:ext uri="{FF2B5EF4-FFF2-40B4-BE49-F238E27FC236}">
                <a16:creationId xmlns:a16="http://schemas.microsoft.com/office/drawing/2014/main" id="{B1C4BD2A-C12B-4383-9827-91C93F92CF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79" y="2765924"/>
            <a:ext cx="4392488" cy="4339264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5052BE-5B97-4D99-8377-DC1C5938CE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4478973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1043735"/>
          </a:xfrm>
        </p:spPr>
        <p:txBody>
          <a:bodyPr>
            <a:normAutofit/>
          </a:bodyPr>
          <a:lstStyle/>
          <a:p>
            <a:r>
              <a:rPr lang="pl-PL" dirty="0"/>
              <a:t>Zasada zrównoważonego rozwoju </a:t>
            </a:r>
            <a:br>
              <a:rPr lang="pl-PL" dirty="0"/>
            </a:br>
            <a:r>
              <a:rPr lang="pl-PL" dirty="0"/>
              <a:t>we wniosku o dofinansowanie projektu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547589"/>
            <a:ext cx="9505056" cy="547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Czy w projekcie (ale także w codziennej działalności) będą stosowane rozwiązania proekologiczne, takie jak:</a:t>
            </a:r>
          </a:p>
          <a:p>
            <a:pPr marL="627063" lvl="0" indent="-452438"/>
            <a:r>
              <a:rPr lang="pl-PL" dirty="0"/>
              <a:t>zastawa stołowa wielokrotnego użytku zamiast jednorazowej,</a:t>
            </a:r>
          </a:p>
          <a:p>
            <a:pPr marL="627063" lvl="0" indent="-452438"/>
            <a:r>
              <a:rPr lang="pl-PL" dirty="0"/>
              <a:t>segregacja odpadów,</a:t>
            </a:r>
          </a:p>
          <a:p>
            <a:pPr marL="627063" lvl="0" indent="-452438"/>
            <a:r>
              <a:rPr lang="pl-PL" dirty="0"/>
              <a:t>ograniczenia nadmiernego zużycia wody i energii elektrycznej,</a:t>
            </a:r>
          </a:p>
          <a:p>
            <a:pPr marL="627063" lvl="0" indent="-452438"/>
            <a:r>
              <a:rPr lang="pl-PL" dirty="0"/>
              <a:t>minimalizowanie zużycia zasobów w postaci papieru,</a:t>
            </a:r>
          </a:p>
          <a:p>
            <a:pPr marL="627063" lvl="0" indent="-452438"/>
            <a:r>
              <a:rPr lang="pl-PL" dirty="0"/>
              <a:t>drukowanie i kopiowanie obustronne w trybie oszczędnym,</a:t>
            </a:r>
          </a:p>
          <a:p>
            <a:pPr marL="627063" lvl="0" indent="-452438"/>
            <a:r>
              <a:rPr lang="pl-PL" dirty="0"/>
              <a:t>ograniczanie ilości druku oraz drukowanie materiałów „na życzenie” zamiast „na zapas”,</a:t>
            </a:r>
          </a:p>
          <a:p>
            <a:pPr marL="627063" lvl="0" indent="-452438"/>
            <a:r>
              <a:rPr lang="pl-PL" dirty="0"/>
              <a:t>dążenie do wprowadzenia elektronicznego obiegu dokumentów,</a:t>
            </a:r>
          </a:p>
          <a:p>
            <a:pPr marL="627063" lvl="0" indent="-452438"/>
            <a:r>
              <a:rPr lang="pl-PL" dirty="0"/>
              <a:t>przesyłanie materiałów w formie elektronicznej/ e-mail.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200832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49DC8-C20C-43BC-814C-B4F87B80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Jak i gdzie zdefiniować „gorsze położenie”.</a:t>
            </a:r>
            <a:br>
              <a:rPr lang="pl-PL" dirty="0"/>
            </a:br>
            <a:r>
              <a:rPr lang="pl-PL" dirty="0"/>
              <a:t>Projekt EFS+ to pomoc w rozwiązaniu tego problemu.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1FA77E-742E-4759-8A22-272CF934B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763613"/>
            <a:ext cx="9793088" cy="5436224"/>
          </a:xfrm>
        </p:spPr>
        <p:txBody>
          <a:bodyPr>
            <a:normAutofit/>
          </a:bodyPr>
          <a:lstStyle/>
          <a:p>
            <a:pPr lvl="0"/>
            <a:r>
              <a:rPr lang="pl-PL" b="1" dirty="0"/>
              <a:t>Grupa docelowa:</a:t>
            </a:r>
          </a:p>
          <a:p>
            <a:pPr lvl="1"/>
            <a:r>
              <a:rPr lang="pl-PL" dirty="0"/>
              <a:t>Kobiety,</a:t>
            </a:r>
          </a:p>
          <a:p>
            <a:pPr lvl="1"/>
            <a:r>
              <a:rPr lang="pl-PL" dirty="0"/>
              <a:t>Pracodawcy,</a:t>
            </a:r>
          </a:p>
          <a:p>
            <a:pPr lvl="1"/>
            <a:r>
              <a:rPr lang="pl-PL" dirty="0"/>
              <a:t>pracownicy – czyli zarówno kobiety jak i mężczyźni, </a:t>
            </a:r>
            <a:br>
              <a:rPr lang="pl-PL" dirty="0"/>
            </a:br>
            <a:r>
              <a:rPr lang="pl-PL" dirty="0"/>
              <a:t>jednak pod warunkiem wybrania do realizacji typu I lub II  projektu (Wsparcie ukierunkowane na aktywizację społeczno-zawodową kobiet lub Wsparcie dostosowania organizacji pracy i zarządzania do potrzeb kobiet)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Kto się zgłosi?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Kto chciałby się zgłosić, ale…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Rekrutacja…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Ogłoszenia i promocja naboru do projektu…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227A3CE-B892-4CC9-AFB3-B1EE5EEB3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3170020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12ED7-D1E6-4AE7-9C1B-10EE2756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Szczegółowość w zamówieniach ma znaczenie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89EE56-AE62-479E-9AAE-B809A8DB2F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593" y="1189681"/>
            <a:ext cx="4032448" cy="802041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Kran z napowietrzaczem może oznaczać mniejsze zużycie wody</a:t>
            </a:r>
          </a:p>
        </p:txBody>
      </p:sp>
      <p:pic>
        <p:nvPicPr>
          <p:cNvPr id="11" name="Symbol zastępczy zawartości 10" descr="kran z funkcja napowietrzania wody">
            <a:extLst>
              <a:ext uri="{FF2B5EF4-FFF2-40B4-BE49-F238E27FC236}">
                <a16:creationId xmlns:a16="http://schemas.microsoft.com/office/drawing/2014/main" id="{0E397B59-AB26-4134-B4C5-F7430C8F21C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3" y="2195661"/>
            <a:ext cx="5176706" cy="3168352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43235CC-2237-42A5-A05C-D4B8ACCB53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9962" y="2343680"/>
            <a:ext cx="4534019" cy="839535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Zastawa stołowa wielokrotnego użytku? Tak, ale też zależy jaka…</a:t>
            </a:r>
          </a:p>
        </p:txBody>
      </p:sp>
      <p:pic>
        <p:nvPicPr>
          <p:cNvPr id="13" name="Symbol zastępczy zawartości 12" descr="filiżanka do kawy z uchem w kształcie krótkiego zaokrąglonego drążka - trudne do trzymania przez osoby z problemami chwytania przedmiotów">
            <a:extLst>
              <a:ext uri="{FF2B5EF4-FFF2-40B4-BE49-F238E27FC236}">
                <a16:creationId xmlns:a16="http://schemas.microsoft.com/office/drawing/2014/main" id="{F81F2CF3-615D-40E2-919E-04A0C80F71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55" y="3400123"/>
            <a:ext cx="4537075" cy="3402806"/>
          </a:xfrm>
        </p:spPr>
      </p:pic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4AE08DE-1244-4623-9521-1A6ED11252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3677728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17ED5B-8403-43B6-AC18-D4D15426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szukać wsparcia?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A03527-4802-4816-B54C-EA729EBE2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8163" indent="-5381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(mini)Audyt </a:t>
            </a:r>
            <a:r>
              <a:rPr lang="pl-PL" dirty="0"/>
              <a:t>– analiza potrzeb grupy docelowej, bezpośrednia współpraca </a:t>
            </a:r>
            <a:br>
              <a:rPr lang="pl-PL" dirty="0"/>
            </a:br>
            <a:r>
              <a:rPr lang="pl-PL" dirty="0"/>
              <a:t>z przedstawicielami wspieranych uczestniczek lub osób uczestniczących, </a:t>
            </a:r>
            <a:br>
              <a:rPr lang="pl-PL" dirty="0"/>
            </a:br>
            <a:r>
              <a:rPr lang="pl-PL" dirty="0"/>
              <a:t>w szczególności osób z różnymi niepełnosprawnościami;</a:t>
            </a:r>
          </a:p>
          <a:p>
            <a:pPr marL="538163" indent="-53816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Zamówienia w ramach projektu </a:t>
            </a:r>
            <a:r>
              <a:rPr lang="pl-PL" dirty="0"/>
              <a:t>(zgodnie z przepisami ustawy postępowanie o udzielenie zamówienia oraz w oparciu o zasadę konkurencyjności) – zobowiązanie do sporządzenia opisu przedmiotu zamówienia z uwzględnieniem wymagań nt. dostępności dla osób </a:t>
            </a:r>
            <a:br>
              <a:rPr lang="pl-PL" dirty="0"/>
            </a:br>
            <a:r>
              <a:rPr lang="pl-PL" dirty="0"/>
              <a:t>z niepełnosprawnościami oraz projektowania uniwersalnego</a:t>
            </a:r>
            <a:br>
              <a:rPr lang="pl-PL" dirty="0"/>
            </a:br>
            <a:r>
              <a:rPr lang="pl-PL" dirty="0"/>
              <a:t>chyba, że nie jest to uzasadnione charakterem przedmiotu zamówienia.</a:t>
            </a:r>
          </a:p>
          <a:p>
            <a:pPr marL="0" indent="0">
              <a:buNone/>
            </a:pPr>
            <a:r>
              <a:rPr lang="pl-PL" dirty="0"/>
              <a:t>(</a:t>
            </a:r>
            <a:r>
              <a:rPr lang="pl-PL" b="1" dirty="0"/>
              <a:t>Ważne</a:t>
            </a:r>
            <a:r>
              <a:rPr lang="pl-PL" dirty="0"/>
              <a:t>! </a:t>
            </a:r>
          </a:p>
          <a:p>
            <a:pPr marL="0" indent="0">
              <a:buNone/>
            </a:pPr>
            <a:r>
              <a:rPr lang="pl-PL" dirty="0"/>
              <a:t>	Załącznik nr 2 do wytycznych równościowych, czyli:</a:t>
            </a:r>
            <a:br>
              <a:rPr lang="pl-PL" dirty="0"/>
            </a:br>
            <a:r>
              <a:rPr lang="pl-PL" dirty="0"/>
              <a:t>	Standardy dostępności dla polityki spójności 2021-2027)</a:t>
            </a:r>
          </a:p>
          <a:p>
            <a:pPr marL="538163" indent="-538163">
              <a:buFont typeface="Wingdings" panose="05000000000000000000" pitchFamily="2" charset="2"/>
              <a:buChar char="Ø"/>
            </a:pPr>
            <a:endParaRPr lang="pl-PL" dirty="0"/>
          </a:p>
          <a:p>
            <a:pPr marL="538163" indent="-538163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946778-634F-453F-8262-6EBC44FB3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3400558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068" y="3491805"/>
            <a:ext cx="7559675" cy="1656184"/>
          </a:xfrm>
        </p:spPr>
        <p:txBody>
          <a:bodyPr/>
          <a:lstStyle/>
          <a:p>
            <a:pPr>
              <a:lnSpc>
                <a:spcPts val="6600"/>
              </a:lnSpc>
              <a:spcAft>
                <a:spcPts val="600"/>
              </a:spcAft>
            </a:pPr>
            <a:r>
              <a:rPr lang="pl-PL" dirty="0"/>
              <a:t>Wszystkiego dostępnego </a:t>
            </a:r>
            <a:br>
              <a:rPr lang="pl-PL" dirty="0"/>
            </a:br>
            <a:r>
              <a:rPr lang="pl-PL" dirty="0"/>
              <a:t>w Nowym 2025 Roku!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5C954A-AE4B-438E-B96D-4670EA6B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345258"/>
            <a:ext cx="10458450" cy="1080001"/>
          </a:xfrm>
        </p:spPr>
        <p:txBody>
          <a:bodyPr/>
          <a:lstStyle/>
          <a:p>
            <a:r>
              <a:rPr lang="pl-PL" dirty="0"/>
              <a:t>Logiczny związek przyczynowo skutkowy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5A5C51-93B2-491F-A78D-79CBAF622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366" y="1702846"/>
            <a:ext cx="9721079" cy="2520129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pl-PL" dirty="0">
                <a:cs typeface="Arial" panose="020B0604020202020204" pitchFamily="34" charset="0"/>
              </a:rPr>
              <a:t>Brak logiki w projekcie, także w kontekście standardu minimum może spowodować skierowanie wniosku do uzupełnienia (projekty niekonkurencyjne) lub na etap negocjacji (projekty konkurencyjne) lub obniżenie punktacji w ocenie poszczególnych kryteriów standardu minimum.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B12C62-59CD-4DDF-AC8D-FAF7F61BD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graphicFrame>
        <p:nvGraphicFramePr>
          <p:cNvPr id="8" name="Symbol zastępczy zawartości 4" descr="schemat 4 elementy: bariery diagnoza, działania zadania, wskaźniki , budżet wrażliwy na płeć ">
            <a:extLst>
              <a:ext uri="{FF2B5EF4-FFF2-40B4-BE49-F238E27FC236}">
                <a16:creationId xmlns:a16="http://schemas.microsoft.com/office/drawing/2014/main" id="{2632C3A0-BC68-4C93-B5BF-BFD0F5C9605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4795030"/>
              </p:ext>
            </p:extLst>
          </p:nvPr>
        </p:nvGraphicFramePr>
        <p:xfrm>
          <a:off x="116680" y="3779837"/>
          <a:ext cx="10458450" cy="2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33044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39838"/>
            <a:ext cx="9288439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Ocena zasady równości kobiet i mężczyzn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1403573"/>
            <a:ext cx="10225136" cy="5616264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Ocena zgodności projektów współfinansowanych z </a:t>
            </a:r>
            <a:r>
              <a:rPr lang="pl-PL" sz="2800" b="1" dirty="0">
                <a:solidFill>
                  <a:srgbClr val="C00000"/>
                </a:solidFill>
              </a:rPr>
              <a:t>EFS+ </a:t>
            </a:r>
            <a:r>
              <a:rPr lang="pl-PL" dirty="0"/>
              <a:t>z zasadą równości kobiet i mężczyzn odbywa się </a:t>
            </a:r>
            <a:r>
              <a:rPr lang="pl-PL" b="1" dirty="0"/>
              <a:t>na podstawie standardu minimum</a:t>
            </a:r>
            <a:r>
              <a:rPr lang="pl-PL" dirty="0"/>
              <a:t>, który składa się z 5 kryteriów oceny.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Maksymalnie 5 punktów – minimalnie 3 punkty.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b="1" dirty="0"/>
              <a:t>Punkty za standard minimum nie sumują się z punktami za kryteria strategiczne!</a:t>
            </a:r>
          </a:p>
          <a:p>
            <a:pPr marL="0" indent="0">
              <a:buNone/>
            </a:pPr>
            <a:r>
              <a:rPr lang="pl-PL" dirty="0"/>
              <a:t>Standardu minimum nie stosuje się do oceny projektu, jeżeli w treści wniosku przywołany i uzasadniony został jeden z poniższych </a:t>
            </a:r>
            <a:r>
              <a:rPr lang="pl-PL" b="1" dirty="0"/>
              <a:t>wyjątków</a:t>
            </a:r>
            <a:r>
              <a:rPr lang="pl-PL" dirty="0"/>
              <a:t>: </a:t>
            </a:r>
          </a:p>
          <a:p>
            <a:pPr marL="622300" indent="-2682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profil działalności (np. statut),</a:t>
            </a:r>
          </a:p>
          <a:p>
            <a:pPr marL="622300" indent="-268288">
              <a:buFont typeface="Wingdings" panose="05000000000000000000" pitchFamily="2" charset="2"/>
              <a:buChar char="Ø"/>
            </a:pPr>
            <a:r>
              <a:rPr lang="pl-PL" b="1" dirty="0"/>
              <a:t>zamknięta</a:t>
            </a:r>
            <a:r>
              <a:rPr lang="pl-PL" dirty="0"/>
              <a:t> </a:t>
            </a:r>
            <a:r>
              <a:rPr lang="pl-PL" b="1" dirty="0"/>
              <a:t>rekrutacja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69758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AF7BB0-8880-4990-9C0D-8F6418CB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639485" cy="1331767"/>
          </a:xfrm>
        </p:spPr>
        <p:txBody>
          <a:bodyPr>
            <a:normAutofit/>
          </a:bodyPr>
          <a:lstStyle/>
          <a:p>
            <a:r>
              <a:rPr lang="pl-PL" dirty="0"/>
              <a:t>Czy projekt należy do wyjątku, </a:t>
            </a:r>
            <a:br>
              <a:rPr lang="pl-PL" dirty="0"/>
            </a:br>
            <a:r>
              <a:rPr lang="pl-PL" dirty="0"/>
              <a:t>co do którego nie stosuje się standardu minimum?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6F7A9D-BF34-4EEB-9867-AB3008FE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1" y="1691605"/>
            <a:ext cx="979308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Wyjątki, co do których nie stosuje się standardu minimum:</a:t>
            </a:r>
          </a:p>
          <a:p>
            <a:pPr lvl="0">
              <a:spcAft>
                <a:spcPts val="1800"/>
              </a:spcAft>
            </a:pPr>
            <a:r>
              <a:rPr lang="pl-PL" dirty="0"/>
              <a:t>profil działalności beneficjenta (ograniczenia statutowe);</a:t>
            </a:r>
          </a:p>
          <a:p>
            <a:pPr lvl="0"/>
            <a:r>
              <a:rPr lang="pl-PL" b="1" dirty="0"/>
              <a:t>zamknięta rekrutacja </a:t>
            </a:r>
            <a:r>
              <a:rPr lang="pl-PL" dirty="0"/>
              <a:t>- projekt obejmuje (ze względu na swój zakres oddziaływania) wsparciem wszystkich pracowników/personel konkretnego podmiotu, wyodrębnionej organizacyjnie części danego podmiotu lub konkretnej grupy podmiotów wskazanych we wniosku o dofinansowanie projektu.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dirty="0"/>
              <a:t>W przypadku projektów, które należą do wyjątków, beneficjentom zaleca się również planowanie działań zmierzających do przestrzegania zasady równości kobiet i mężczyzn, mimo że nie jest to przedmiotem oceny.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0486582-56AA-4FC7-AB28-6524B5DA97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027797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Kryterium nr 1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96" y="2339677"/>
            <a:ext cx="9253838" cy="2621530"/>
          </a:xfrm>
        </p:spPr>
        <p:txBody>
          <a:bodyPr>
            <a:norm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We wniosku o dofinansowanie projektu zawarte zostały informacje, które potwierdzają </a:t>
            </a:r>
            <a:r>
              <a:rPr lang="pl-PL" b="1" dirty="0"/>
              <a:t>istnienie (albo brak istniejących) barier </a:t>
            </a:r>
            <a:r>
              <a:rPr lang="pl-PL" dirty="0"/>
              <a:t>równościowych </a:t>
            </a:r>
            <a:br>
              <a:rPr lang="pl-PL" dirty="0"/>
            </a:br>
            <a:r>
              <a:rPr lang="pl-PL" dirty="0"/>
              <a:t>w obszarze tematycznym interwencji i/lub zasięgu oddziaływania projektu.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pkt)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654028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11286</TotalTime>
  <Words>3293</Words>
  <Application>Microsoft Office PowerPoint</Application>
  <PresentationFormat>Niestandardowy</PresentationFormat>
  <Paragraphs>301</Paragraphs>
  <Slides>52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9" baseType="lpstr">
      <vt:lpstr>Arial</vt:lpstr>
      <vt:lpstr>Calibri</vt:lpstr>
      <vt:lpstr>Open Sans</vt:lpstr>
      <vt:lpstr>Symbol</vt:lpstr>
      <vt:lpstr>Times New Roman</vt:lpstr>
      <vt:lpstr>Wingdings</vt:lpstr>
      <vt:lpstr>Motyw pakietu Office</vt:lpstr>
      <vt:lpstr>Polityki horyzontalne  w projektach dofinansowanych z programu  Fundusze Europejskie dla Pomorza  na lata 2021-2027 Działanie 5.4. Kobiety na rynku pracy </vt:lpstr>
      <vt:lpstr>Kryteria zgodności z zasadami horyzontalnymi</vt:lpstr>
      <vt:lpstr>Równość kobiet i mężczyzn</vt:lpstr>
      <vt:lpstr>Równości kobiet i mężczyzn w Wytycznych równościowych</vt:lpstr>
      <vt:lpstr>Jak i gdzie zdefiniować „gorsze położenie”. Projekt EFS+ to pomoc w rozwiązaniu tego problemu.  </vt:lpstr>
      <vt:lpstr>Logiczny związek przyczynowo skutkowy standardu minimum</vt:lpstr>
      <vt:lpstr>Ocena zasady równości kobiet i mężczyzn</vt:lpstr>
      <vt:lpstr>Czy projekt należy do wyjątku,  co do którego nie stosuje się standardu minimum?</vt:lpstr>
      <vt:lpstr>Kryterium nr 1 standardu minimum</vt:lpstr>
      <vt:lpstr>Kryteria nr 2 i 3 standardu minimum</vt:lpstr>
      <vt:lpstr>Kryterium nr 4 standardu minimum</vt:lpstr>
      <vt:lpstr>Kryterium nr 5 standardu minimum </vt:lpstr>
      <vt:lpstr>Równość płci</vt:lpstr>
      <vt:lpstr>Karta praw podstawowych  Unii Europejskiej</vt:lpstr>
      <vt:lpstr>Fundusze Europejskie dla Pomorza na lata 2021-2027 a prawa człowieka</vt:lpstr>
      <vt:lpstr>Ocena kryterium – Karta Praw Podstawowych UE</vt:lpstr>
      <vt:lpstr>Uwarunkowania realizacji wsparcia w ramach projektów (wyciąg z Regulaminu naboru)</vt:lpstr>
      <vt:lpstr>Karta Praw Podstawowych UE w projektach EFS+  w FEP 2021-2027</vt:lpstr>
      <vt:lpstr>Zgodność projektu z Kartą Praw Podstawowych UE</vt:lpstr>
      <vt:lpstr>Lista kontrolna dotycząca praw podstawowych</vt:lpstr>
      <vt:lpstr>Konwencja ONZ o prawach  osób z niepełnosprawnościami </vt:lpstr>
      <vt:lpstr>Kryterium – Konwencja o Prawach Osób Niepełnosprawnych</vt:lpstr>
      <vt:lpstr>Zgodność projektu z Konwencją  o Prawach Osób Niepełnosprawnych</vt:lpstr>
      <vt:lpstr>Artykuł 5  Niepełnosprawne kobiety  </vt:lpstr>
      <vt:lpstr>Artykuł 8 Podnoszenie świadomości </vt:lpstr>
      <vt:lpstr>KPON – Artykuł 9 Dostępność (1)</vt:lpstr>
      <vt:lpstr>KPON – Artykuł 9 Dostępność (2)</vt:lpstr>
      <vt:lpstr>KPON – Artykuł 9 Dostępność (3)</vt:lpstr>
      <vt:lpstr>KPON – Artykuł 9 Dostępność (4)</vt:lpstr>
      <vt:lpstr>Dostępność cyfrowa </vt:lpstr>
      <vt:lpstr>Zasada równości szans i niedyskryminacji,   w tym dostępność  dla osób z niepełnosprawnościami</vt:lpstr>
      <vt:lpstr>Uniwersalne projektowanie </vt:lpstr>
      <vt:lpstr>Bariery </vt:lpstr>
      <vt:lpstr>Uniwersalne projektowanie – definicja </vt:lpstr>
      <vt:lpstr>Mechanizm racjonalnych usprawnień </vt:lpstr>
      <vt:lpstr>Analiza grupy docelowej przez pryzmat definicji  osoby ze zróżnicowanymi potrzebami</vt:lpstr>
      <vt:lpstr>Osoby ze zróżnicowanymi potrzebami</vt:lpstr>
      <vt:lpstr>Wytyczne dotyczące zasad równościowych – były i są</vt:lpstr>
      <vt:lpstr>Standardy dostępności (1 z 2)</vt:lpstr>
      <vt:lpstr>Standardy dostępności (2 z 2)</vt:lpstr>
      <vt:lpstr>Ustawy wspierające wyrównywanie szans</vt:lpstr>
      <vt:lpstr>Różne obszary niedyskryminacji </vt:lpstr>
      <vt:lpstr>Zasada zrównoważonego rozwoju, w tym zasada DNSH</vt:lpstr>
      <vt:lpstr>Jak rozumieć zasadę zrównoważonego rozwoju? </vt:lpstr>
      <vt:lpstr>Czym jest zasada DNSH?</vt:lpstr>
      <vt:lpstr>DNSH – analiza</vt:lpstr>
      <vt:lpstr>DNSH – 6 celów środowiskowych</vt:lpstr>
      <vt:lpstr>Informacja i promocja a zasada DNSH Zalecenia Komisji Europejskiej </vt:lpstr>
      <vt:lpstr>Zasada zrównoważonego rozwoju  we wniosku o dofinansowanie projektu  </vt:lpstr>
      <vt:lpstr>Szczegółowość w zamówieniach ma znaczenie</vt:lpstr>
      <vt:lpstr>Gdzie szukać wsparcia?</vt:lpstr>
      <vt:lpstr>Wszystkiego dostępnego  w Nowym 2025 Roku!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Działanie 5.4 Kobiety na rynku pracy a polityki horyzontalne</dc:title>
  <dc:subject>szkolenie dla wnioskodawców</dc:subject>
  <dc:creator>Anna Bizub-jechna</dc:creator>
  <cp:keywords>Polityki horyzontalne</cp:keywords>
  <cp:lastModifiedBy>Bizub-Jechna Anna</cp:lastModifiedBy>
  <cp:revision>256</cp:revision>
  <dcterms:created xsi:type="dcterms:W3CDTF">2022-06-22T09:40:44Z</dcterms:created>
  <dcterms:modified xsi:type="dcterms:W3CDTF">2025-01-09T06:09:51Z</dcterms:modified>
</cp:coreProperties>
</file>