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52"/>
  </p:notesMasterIdLst>
  <p:sldIdLst>
    <p:sldId id="256" r:id="rId2"/>
    <p:sldId id="1020" r:id="rId3"/>
    <p:sldId id="1062" r:id="rId4"/>
    <p:sldId id="1045" r:id="rId5"/>
    <p:sldId id="1021" r:id="rId6"/>
    <p:sldId id="968" r:id="rId7"/>
    <p:sldId id="969" r:id="rId8"/>
    <p:sldId id="970" r:id="rId9"/>
    <p:sldId id="1022" r:id="rId10"/>
    <p:sldId id="996" r:id="rId11"/>
    <p:sldId id="979" r:id="rId12"/>
    <p:sldId id="1017" r:id="rId13"/>
    <p:sldId id="1051" r:id="rId14"/>
    <p:sldId id="1055" r:id="rId15"/>
    <p:sldId id="1007" r:id="rId16"/>
    <p:sldId id="977" r:id="rId17"/>
    <p:sldId id="980" r:id="rId18"/>
    <p:sldId id="1052" r:id="rId19"/>
    <p:sldId id="975" r:id="rId20"/>
    <p:sldId id="981" r:id="rId21"/>
    <p:sldId id="1006" r:id="rId22"/>
    <p:sldId id="976" r:id="rId23"/>
    <p:sldId id="1049" r:id="rId24"/>
    <p:sldId id="1013" r:id="rId25"/>
    <p:sldId id="1054" r:id="rId26"/>
    <p:sldId id="983" r:id="rId27"/>
    <p:sldId id="1014" r:id="rId28"/>
    <p:sldId id="1057" r:id="rId29"/>
    <p:sldId id="1056" r:id="rId30"/>
    <p:sldId id="984" r:id="rId31"/>
    <p:sldId id="1058" r:id="rId32"/>
    <p:sldId id="986" r:id="rId33"/>
    <p:sldId id="1011" r:id="rId34"/>
    <p:sldId id="1059" r:id="rId35"/>
    <p:sldId id="985" r:id="rId36"/>
    <p:sldId id="1060" r:id="rId37"/>
    <p:sldId id="1016" r:id="rId38"/>
    <p:sldId id="997" r:id="rId39"/>
    <p:sldId id="998" r:id="rId40"/>
    <p:sldId id="958" r:id="rId41"/>
    <p:sldId id="1046" r:id="rId42"/>
    <p:sldId id="1032" r:id="rId43"/>
    <p:sldId id="974" r:id="rId44"/>
    <p:sldId id="1044" r:id="rId45"/>
    <p:sldId id="1047" r:id="rId46"/>
    <p:sldId id="1061" r:id="rId47"/>
    <p:sldId id="1033" r:id="rId48"/>
    <p:sldId id="1063" r:id="rId49"/>
    <p:sldId id="1028" r:id="rId50"/>
    <p:sldId id="1048" r:id="rId51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715C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8" autoAdjust="0"/>
    <p:restoredTop sz="95208" autoAdjust="0"/>
  </p:normalViewPr>
  <p:slideViewPr>
    <p:cSldViewPr showGuides="1">
      <p:cViewPr varScale="1">
        <p:scale>
          <a:sx n="74" d="100"/>
          <a:sy n="74" d="100"/>
        </p:scale>
        <p:origin x="1445" y="67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2025-02-20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2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025525" y="1983572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br>
              <a:rPr lang="pl-PL" dirty="0"/>
            </a:br>
            <a:r>
              <a:rPr lang="pl-PL" dirty="0"/>
              <a:t>Dziękuję za uwagę.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08A69D8-E434-4799-8832-9915F4EB3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id="{57DE8E9A-D3E8-4602-B22F-B5C837A867C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68194"/>
            <a:ext cx="3960813" cy="721949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B3311C75-1808-420C-9748-02DF11B01A9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57" y="6238138"/>
            <a:ext cx="8640763" cy="118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ABCA8052-B041-41F1-A40B-8E74F5FE7C7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6338436"/>
            <a:ext cx="8639675" cy="1180711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36B7053A-4F1D-43B0-94F1-3416603950B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68194"/>
            <a:ext cx="3960813" cy="72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8" name="Obraz 7" descr="Logo rocznicowe: 25 lat Samorządu Województwa Pomorskiego.">
            <a:extLst>
              <a:ext uri="{FF2B5EF4-FFF2-40B4-BE49-F238E27FC236}">
                <a16:creationId xmlns:a16="http://schemas.microsoft.com/office/drawing/2014/main" id="{47461BC3-2B77-43FB-8BAB-EFD2EBB038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30" y="1050409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7" name="Obraz 6" descr="Logo rocznicowe: 25 lat Samorządu Województwa Pomorskiego.">
            <a:extLst>
              <a:ext uri="{FF2B5EF4-FFF2-40B4-BE49-F238E27FC236}">
                <a16:creationId xmlns:a16="http://schemas.microsoft.com/office/drawing/2014/main" id="{8DAA9314-721F-4659-8D76-1CB0F3F0F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85" y="755501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 dt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funduszeeuropejskie.gov.pl/" TargetMode="Externa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omorskiewunii" TargetMode="External"/><Relationship Id="rId2" Type="http://schemas.openxmlformats.org/officeDocument/2006/relationships/hyperlink" Target="https://rpo.pomorskie.eu/zapisz-sie-by-otrzymywac-biuletyn-unijny/" TargetMode="Externa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pife.chojnice@lgdzc.pl" TargetMode="External"/><Relationship Id="rId2" Type="http://schemas.openxmlformats.org/officeDocument/2006/relationships/hyperlink" Target="mailto:punktinformacyjny@pomorskie.eu" TargetMode="Externa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pife.slupsk@arp.gda.pl" TargetMode="External"/><Relationship Id="rId2" Type="http://schemas.openxmlformats.org/officeDocument/2006/relationships/hyperlink" Target="mailto:pife.malbork@koloryzycia.org.pl" TargetMode="Externa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mailto:m.sawicka@pomorskie.eu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po.pomorskie.eu/wp-content/uploads/2023/11/Podrecznik-beneficjenta-info-promo-2021-2027.pdf" TargetMode="External"/><Relationship Id="rId2" Type="http://schemas.openxmlformats.org/officeDocument/2006/relationships/hyperlink" Target="https://www.funduszeeuropejskie.gov.pl/strony/o-funduszach/fundusze-na-lata-2021-2027/prawo-i-dokumenty/wytyczne/wytyczne-dotyczace-informacji-i-promocji-funduszy-europejskich-na-lata-2021-2027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unduszeeuropejskie.gov.pl/media/111705/KTW_marki_FE_2021-2027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po.pomorskie.eu/dokument/strategia-komunikacji-funduszy-europejskich-dla-pomorza-2021-2027-wersja-obowiazujaca/" TargetMode="External"/><Relationship Id="rId2" Type="http://schemas.openxmlformats.org/officeDocument/2006/relationships/hyperlink" Target="https://www.rpo.pomorskie.eu/-/program-fundusze-europejskie-dla-pomorza-2021-2027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1407" y="2915741"/>
            <a:ext cx="8928991" cy="25922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3600" dirty="0">
                <a:latin typeface="+mn-lt"/>
              </a:rPr>
              <a:t>Zasady prawidłowej komunikacji </a:t>
            </a:r>
            <a:br>
              <a:rPr lang="pl-PL" sz="3600" dirty="0">
                <a:latin typeface="+mn-lt"/>
              </a:rPr>
            </a:br>
            <a:r>
              <a:rPr lang="pl-PL" sz="3600" dirty="0">
                <a:latin typeface="+mn-lt"/>
              </a:rPr>
              <a:t>w projektach dofinansowanych </a:t>
            </a:r>
            <a:br>
              <a:rPr lang="pl-PL" sz="3600" dirty="0">
                <a:latin typeface="+mn-lt"/>
              </a:rPr>
            </a:br>
            <a:r>
              <a:rPr lang="pl-PL" sz="3600" dirty="0">
                <a:latin typeface="+mn-lt"/>
              </a:rPr>
              <a:t>z Funduszy Europejskich </a:t>
            </a:r>
            <a:br>
              <a:rPr lang="pl-PL" sz="3600" dirty="0">
                <a:latin typeface="+mn-lt"/>
              </a:rPr>
            </a:br>
            <a:r>
              <a:rPr lang="pl-PL" sz="3600" dirty="0">
                <a:latin typeface="+mn-lt"/>
              </a:rPr>
              <a:t>w perspektywie finansowej 2021-2027</a:t>
            </a:r>
            <a:br>
              <a:rPr lang="pl-PL" altLang="pl-PL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700" dirty="0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83" y="5652045"/>
            <a:ext cx="7920037" cy="656943"/>
          </a:xfrm>
        </p:spPr>
        <p:txBody>
          <a:bodyPr>
            <a:normAutofit/>
          </a:bodyPr>
          <a:lstStyle/>
          <a:p>
            <a:pPr algn="ctr"/>
            <a:r>
              <a:rPr lang="pl-PL" altLang="pl-PL" sz="2400" dirty="0">
                <a:solidFill>
                  <a:schemeClr val="tx1"/>
                </a:solidFill>
                <a:cs typeface="Arial" panose="020B0604020202020204" pitchFamily="34" charset="0"/>
              </a:rPr>
              <a:t>5 marca 2025 r., Gdańsk</a:t>
            </a:r>
            <a:endParaRPr lang="pl-PL" altLang="pl-PL" sz="2400" dirty="0">
              <a:solidFill>
                <a:schemeClr val="tx1"/>
              </a:solidFill>
            </a:endParaRPr>
          </a:p>
          <a:p>
            <a:endParaRPr lang="pl-PL" b="0" dirty="0"/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53B4D6-6D17-414F-81E2-8C4D71427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70" y="611485"/>
            <a:ext cx="9505056" cy="921197"/>
          </a:xfrm>
        </p:spPr>
        <p:txBody>
          <a:bodyPr>
            <a:noAutofit/>
          </a:bodyPr>
          <a:lstStyle/>
          <a:p>
            <a:pPr lvl="0"/>
            <a:r>
              <a:rPr lang="pl-PL" sz="3200" dirty="0">
                <a:solidFill>
                  <a:srgbClr val="002060"/>
                </a:solidFill>
                <a:latin typeface="+mn-lt"/>
              </a:rPr>
              <a:t>Obowiązki informacyjne Beneficjentów </a:t>
            </a:r>
            <a:br>
              <a:rPr lang="pl-PL" sz="3200" dirty="0">
                <a:solidFill>
                  <a:srgbClr val="002060"/>
                </a:solidFill>
                <a:latin typeface="+mn-lt"/>
              </a:rPr>
            </a:br>
            <a:r>
              <a:rPr lang="pl-PL" sz="3200" dirty="0">
                <a:solidFill>
                  <a:srgbClr val="002060"/>
                </a:solidFill>
                <a:latin typeface="+mn-lt"/>
              </a:rPr>
              <a:t>w perspektywie finansowej 2021-2027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892A13-156A-42FB-81EC-6E090CA54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54" y="2123653"/>
            <a:ext cx="10009112" cy="41764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95"/>
              </a:spcBef>
              <a:buNone/>
            </a:pPr>
            <a:r>
              <a:rPr lang="pl-PL" sz="3000" dirty="0">
                <a:latin typeface="+mn-lt"/>
                <a:cs typeface="Arial"/>
              </a:rPr>
              <a:t>Obowiązki</a:t>
            </a:r>
            <a:r>
              <a:rPr lang="pl-PL" sz="3000" spc="-105" dirty="0">
                <a:latin typeface="+mn-lt"/>
                <a:cs typeface="Arial"/>
              </a:rPr>
              <a:t> </a:t>
            </a:r>
            <a:r>
              <a:rPr lang="pl-PL" sz="3000" dirty="0">
                <a:latin typeface="+mn-lt"/>
                <a:cs typeface="Arial"/>
              </a:rPr>
              <a:t>informacyjne</a:t>
            </a:r>
            <a:r>
              <a:rPr lang="pl-PL" sz="3000" spc="-85" dirty="0">
                <a:latin typeface="+mn-lt"/>
                <a:cs typeface="Arial"/>
              </a:rPr>
              <a:t> </a:t>
            </a:r>
            <a:r>
              <a:rPr lang="pl-PL" sz="3000" dirty="0">
                <a:latin typeface="+mn-lt"/>
                <a:cs typeface="Arial"/>
              </a:rPr>
              <a:t>należy</a:t>
            </a:r>
            <a:r>
              <a:rPr lang="pl-PL" sz="3000" spc="-105" dirty="0">
                <a:latin typeface="+mn-lt"/>
                <a:cs typeface="Arial"/>
              </a:rPr>
              <a:t> </a:t>
            </a:r>
            <a:r>
              <a:rPr lang="pl-PL" sz="3000" spc="-10" dirty="0">
                <a:latin typeface="+mn-lt"/>
                <a:cs typeface="Arial"/>
              </a:rPr>
              <a:t>wypełniać </a:t>
            </a:r>
            <a:r>
              <a:rPr lang="pl-PL" sz="3000" b="1" dirty="0">
                <a:latin typeface="+mn-lt"/>
                <a:cs typeface="Arial"/>
              </a:rPr>
              <a:t>od</a:t>
            </a:r>
            <a:r>
              <a:rPr lang="pl-PL" sz="3000" b="1" spc="-140" dirty="0">
                <a:latin typeface="+mn-lt"/>
                <a:cs typeface="Arial"/>
              </a:rPr>
              <a:t> </a:t>
            </a:r>
            <a:r>
              <a:rPr lang="pl-PL" sz="3000" b="1" dirty="0">
                <a:latin typeface="+mn-lt"/>
                <a:cs typeface="Arial"/>
              </a:rPr>
              <a:t>momentu</a:t>
            </a:r>
            <a:r>
              <a:rPr lang="pl-PL" sz="3000" b="1" spc="-110" dirty="0">
                <a:latin typeface="+mn-lt"/>
                <a:cs typeface="Arial"/>
              </a:rPr>
              <a:t> </a:t>
            </a:r>
            <a:r>
              <a:rPr lang="pl-PL" sz="3000" b="1" dirty="0">
                <a:latin typeface="+mn-lt"/>
                <a:cs typeface="Arial"/>
              </a:rPr>
              <a:t>uzyskania</a:t>
            </a:r>
            <a:r>
              <a:rPr lang="pl-PL" sz="3000" b="1" spc="-100" dirty="0">
                <a:latin typeface="+mn-lt"/>
                <a:cs typeface="Arial"/>
              </a:rPr>
              <a:t> </a:t>
            </a:r>
            <a:r>
              <a:rPr lang="pl-PL" sz="3000" b="1" dirty="0">
                <a:latin typeface="+mn-lt"/>
                <a:cs typeface="Arial"/>
              </a:rPr>
              <a:t>dofinansowania,</a:t>
            </a:r>
            <a:r>
              <a:rPr lang="pl-PL" sz="3000" b="1" spc="-90" dirty="0">
                <a:latin typeface="+mn-lt"/>
                <a:cs typeface="Arial"/>
              </a:rPr>
              <a:t> </a:t>
            </a:r>
            <a:r>
              <a:rPr lang="pl-PL" sz="3000" spc="-25" dirty="0">
                <a:latin typeface="+mn-lt"/>
                <a:cs typeface="Arial"/>
              </a:rPr>
              <a:t>tj. </a:t>
            </a:r>
            <a:r>
              <a:rPr lang="pl-PL" sz="3000" dirty="0">
                <a:latin typeface="+mn-lt"/>
                <a:cs typeface="Arial"/>
              </a:rPr>
              <a:t>podpisania</a:t>
            </a:r>
            <a:r>
              <a:rPr lang="pl-PL" sz="3000" spc="-65" dirty="0">
                <a:latin typeface="+mn-lt"/>
                <a:cs typeface="Arial"/>
              </a:rPr>
              <a:t> </a:t>
            </a:r>
            <a:r>
              <a:rPr lang="pl-PL" sz="3000" dirty="0">
                <a:latin typeface="+mn-lt"/>
                <a:cs typeface="Arial"/>
              </a:rPr>
              <a:t>umowy</a:t>
            </a:r>
            <a:r>
              <a:rPr lang="pl-PL" sz="3000" spc="-70" dirty="0">
                <a:latin typeface="+mn-lt"/>
                <a:cs typeface="Arial"/>
              </a:rPr>
              <a:t> </a:t>
            </a:r>
            <a:br>
              <a:rPr lang="pl-PL" sz="3000" spc="-70" dirty="0">
                <a:latin typeface="+mn-lt"/>
                <a:cs typeface="Arial"/>
              </a:rPr>
            </a:br>
            <a:r>
              <a:rPr lang="pl-PL" sz="3000" dirty="0">
                <a:latin typeface="+mn-lt"/>
                <a:cs typeface="Arial"/>
              </a:rPr>
              <a:t>o</a:t>
            </a:r>
            <a:r>
              <a:rPr lang="pl-PL" sz="3000" spc="-85" dirty="0">
                <a:latin typeface="+mn-lt"/>
                <a:cs typeface="Arial"/>
              </a:rPr>
              <a:t> </a:t>
            </a:r>
            <a:r>
              <a:rPr lang="pl-PL" sz="3000" spc="-10" dirty="0">
                <a:latin typeface="+mn-lt"/>
                <a:cs typeface="Arial"/>
              </a:rPr>
              <a:t>dofinansowanie </a:t>
            </a:r>
            <a:r>
              <a:rPr lang="pl-PL" sz="3000" dirty="0">
                <a:latin typeface="+mn-lt"/>
                <a:cs typeface="Arial"/>
              </a:rPr>
              <a:t>lub</a:t>
            </a:r>
            <a:r>
              <a:rPr lang="pl-PL" sz="3000" spc="-65" dirty="0">
                <a:latin typeface="+mn-lt"/>
                <a:cs typeface="Arial"/>
              </a:rPr>
              <a:t> </a:t>
            </a:r>
            <a:r>
              <a:rPr lang="pl-PL" sz="3000" dirty="0">
                <a:latin typeface="+mn-lt"/>
                <a:cs typeface="Arial"/>
              </a:rPr>
              <a:t>wydania</a:t>
            </a:r>
            <a:r>
              <a:rPr lang="pl-PL" sz="3000" spc="-45" dirty="0">
                <a:latin typeface="+mn-lt"/>
                <a:cs typeface="Arial"/>
              </a:rPr>
              <a:t> </a:t>
            </a:r>
            <a:r>
              <a:rPr lang="pl-PL" sz="3000" dirty="0">
                <a:latin typeface="+mn-lt"/>
                <a:cs typeface="Arial"/>
              </a:rPr>
              <a:t>decyzji</a:t>
            </a:r>
            <a:r>
              <a:rPr lang="pl-PL" sz="3000" spc="-60" dirty="0">
                <a:latin typeface="+mn-lt"/>
                <a:cs typeface="Arial"/>
              </a:rPr>
              <a:t> </a:t>
            </a:r>
            <a:r>
              <a:rPr lang="pl-PL" sz="3000" dirty="0">
                <a:latin typeface="+mn-lt"/>
                <a:cs typeface="Arial"/>
              </a:rPr>
              <a:t>o</a:t>
            </a:r>
            <a:r>
              <a:rPr lang="pl-PL" sz="3000" spc="-65" dirty="0">
                <a:latin typeface="+mn-lt"/>
                <a:cs typeface="Arial"/>
              </a:rPr>
              <a:t> </a:t>
            </a:r>
            <a:r>
              <a:rPr lang="pl-PL" sz="3000" spc="-10" dirty="0">
                <a:latin typeface="+mn-lt"/>
                <a:cs typeface="Arial"/>
              </a:rPr>
              <a:t>dofinansowaniu </a:t>
            </a:r>
            <a:br>
              <a:rPr lang="pl-PL" sz="3000" spc="-10" dirty="0">
                <a:latin typeface="+mn-lt"/>
                <a:cs typeface="Arial"/>
              </a:rPr>
            </a:br>
            <a:r>
              <a:rPr lang="pl-PL" sz="3000" dirty="0">
                <a:latin typeface="+mn-lt"/>
                <a:cs typeface="Arial"/>
              </a:rPr>
              <a:t>do</a:t>
            </a:r>
            <a:r>
              <a:rPr lang="pl-PL" sz="3000" spc="-70" dirty="0">
                <a:latin typeface="+mn-lt"/>
                <a:cs typeface="Arial"/>
              </a:rPr>
              <a:t> </a:t>
            </a:r>
            <a:r>
              <a:rPr lang="pl-PL" sz="3000" dirty="0">
                <a:latin typeface="+mn-lt"/>
                <a:cs typeface="Arial"/>
              </a:rPr>
              <a:t>końca</a:t>
            </a:r>
            <a:r>
              <a:rPr lang="pl-PL" sz="3000" spc="-70" dirty="0">
                <a:latin typeface="+mn-lt"/>
                <a:cs typeface="Arial"/>
              </a:rPr>
              <a:t> </a:t>
            </a:r>
            <a:r>
              <a:rPr lang="pl-PL" sz="3000" dirty="0">
                <a:latin typeface="+mn-lt"/>
                <a:cs typeface="Arial"/>
              </a:rPr>
              <a:t>realizacji</a:t>
            </a:r>
            <a:r>
              <a:rPr lang="pl-PL" sz="3000" spc="-70" dirty="0">
                <a:latin typeface="+mn-lt"/>
                <a:cs typeface="Arial"/>
              </a:rPr>
              <a:t> </a:t>
            </a:r>
            <a:r>
              <a:rPr lang="pl-PL" sz="3000" spc="-10" dirty="0">
                <a:latin typeface="+mn-lt"/>
                <a:cs typeface="Arial"/>
              </a:rPr>
              <a:t>projektu </a:t>
            </a:r>
            <a:r>
              <a:rPr lang="pl-PL" sz="3000" dirty="0">
                <a:latin typeface="+mn-lt"/>
                <a:cs typeface="Arial"/>
              </a:rPr>
              <a:t>lub</a:t>
            </a:r>
            <a:r>
              <a:rPr lang="pl-PL" sz="3000" spc="-55" dirty="0">
                <a:latin typeface="+mn-lt"/>
                <a:cs typeface="Arial"/>
              </a:rPr>
              <a:t> </a:t>
            </a:r>
            <a:r>
              <a:rPr lang="pl-PL" sz="3000" dirty="0">
                <a:latin typeface="+mn-lt"/>
                <a:cs typeface="Arial"/>
              </a:rPr>
              <a:t>do</a:t>
            </a:r>
            <a:r>
              <a:rPr lang="pl-PL" sz="3000" spc="-60" dirty="0">
                <a:latin typeface="+mn-lt"/>
                <a:cs typeface="Arial"/>
              </a:rPr>
              <a:t> </a:t>
            </a:r>
            <a:r>
              <a:rPr lang="pl-PL" sz="3000" dirty="0">
                <a:latin typeface="+mn-lt"/>
                <a:cs typeface="Arial"/>
              </a:rPr>
              <a:t>końca</a:t>
            </a:r>
            <a:r>
              <a:rPr lang="pl-PL" sz="3000" spc="-60" dirty="0">
                <a:latin typeface="+mn-lt"/>
                <a:cs typeface="Arial"/>
              </a:rPr>
              <a:t> </a:t>
            </a:r>
            <a:r>
              <a:rPr lang="pl-PL" sz="3000" dirty="0">
                <a:latin typeface="+mn-lt"/>
                <a:cs typeface="Arial"/>
              </a:rPr>
              <a:t>okresu</a:t>
            </a:r>
            <a:r>
              <a:rPr lang="pl-PL" sz="3000" spc="-65" dirty="0">
                <a:latin typeface="+mn-lt"/>
                <a:cs typeface="Arial"/>
              </a:rPr>
              <a:t> </a:t>
            </a:r>
            <a:r>
              <a:rPr lang="pl-PL" sz="3000" dirty="0">
                <a:latin typeface="+mn-lt"/>
                <a:cs typeface="Arial"/>
              </a:rPr>
              <a:t>trwałości</a:t>
            </a:r>
            <a:r>
              <a:rPr lang="pl-PL" sz="3000" spc="-70" dirty="0">
                <a:latin typeface="+mn-lt"/>
                <a:cs typeface="Arial"/>
              </a:rPr>
              <a:t> </a:t>
            </a:r>
            <a:r>
              <a:rPr lang="pl-PL" sz="3000" spc="-10" dirty="0">
                <a:latin typeface="+mn-lt"/>
                <a:cs typeface="Arial"/>
              </a:rPr>
              <a:t>projektu, </a:t>
            </a:r>
            <a:r>
              <a:rPr lang="pl-PL" sz="3000" dirty="0">
                <a:latin typeface="+mn-lt"/>
                <a:cs typeface="Arial"/>
              </a:rPr>
              <a:t>który</a:t>
            </a:r>
            <a:r>
              <a:rPr lang="pl-PL" sz="3000" spc="-65" dirty="0">
                <a:latin typeface="+mn-lt"/>
                <a:cs typeface="Arial"/>
              </a:rPr>
              <a:t> </a:t>
            </a:r>
            <a:r>
              <a:rPr lang="pl-PL" sz="3000" dirty="0">
                <a:latin typeface="+mn-lt"/>
                <a:cs typeface="Arial"/>
              </a:rPr>
              <a:t>został</a:t>
            </a:r>
            <a:r>
              <a:rPr lang="pl-PL" sz="3000" spc="-70" dirty="0">
                <a:latin typeface="+mn-lt"/>
                <a:cs typeface="Arial"/>
              </a:rPr>
              <a:t> </a:t>
            </a:r>
            <a:r>
              <a:rPr lang="pl-PL" sz="3000" dirty="0">
                <a:latin typeface="+mn-lt"/>
                <a:cs typeface="Arial"/>
              </a:rPr>
              <a:t>określony</a:t>
            </a:r>
            <a:r>
              <a:rPr lang="pl-PL" sz="3000" spc="-70" dirty="0">
                <a:latin typeface="+mn-lt"/>
                <a:cs typeface="Arial"/>
              </a:rPr>
              <a:t> </a:t>
            </a:r>
            <a:r>
              <a:rPr lang="pl-PL" sz="3000" dirty="0">
                <a:latin typeface="+mn-lt"/>
                <a:cs typeface="Arial"/>
              </a:rPr>
              <a:t>w</a:t>
            </a:r>
            <a:r>
              <a:rPr lang="pl-PL" sz="3000" spc="-60" dirty="0">
                <a:latin typeface="+mn-lt"/>
                <a:cs typeface="Arial"/>
              </a:rPr>
              <a:t> </a:t>
            </a:r>
            <a:r>
              <a:rPr lang="pl-PL" sz="3000" spc="-10" dirty="0">
                <a:latin typeface="+mn-lt"/>
                <a:cs typeface="Arial"/>
              </a:rPr>
              <a:t>umowie.</a:t>
            </a:r>
            <a:endParaRPr lang="pl-PL" sz="3000" dirty="0">
              <a:latin typeface="+mn-lt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l-PL" sz="2800" dirty="0">
              <a:latin typeface="+mn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A3F5631-FD2C-48F2-A2BC-222C8686A5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809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8FE862-143F-4185-B5B1-9F4395EA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683493"/>
            <a:ext cx="8640381" cy="1080001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002060"/>
                </a:solidFill>
                <a:latin typeface="+mn-lt"/>
              </a:rPr>
              <a:t>Obowiązki informacyjne Beneficjentów </a:t>
            </a:r>
            <a:br>
              <a:rPr lang="pl-PL" sz="3200" dirty="0">
                <a:solidFill>
                  <a:srgbClr val="002060"/>
                </a:solidFill>
                <a:latin typeface="+mn-lt"/>
              </a:rPr>
            </a:br>
            <a:r>
              <a:rPr lang="pl-PL" sz="3200" dirty="0">
                <a:solidFill>
                  <a:srgbClr val="002060"/>
                </a:solidFill>
                <a:latin typeface="+mn-lt"/>
              </a:rPr>
              <a:t>w perspektywie finansowej 2021-2027 (2)</a:t>
            </a:r>
            <a:endParaRPr lang="pl-PL" sz="32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BC3593-8B1A-4E2E-A6C3-5930D6CC0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54" y="1979636"/>
            <a:ext cx="9927322" cy="4896545"/>
          </a:xfrm>
        </p:spPr>
        <p:txBody>
          <a:bodyPr>
            <a:normAutofit fontScale="77500" lnSpcReduction="2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pl-PL" sz="36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 szczególności Beneficjent jest zobowiązany do: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36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pl-PL" sz="36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zamieszczenia na swoich stronach mediów społecznościowych </a:t>
            </a:r>
            <a:br>
              <a:rPr lang="pl-PL" sz="36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6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 na swojej oficjalnej stronie internetowej (jeżeli taka strona istnieje) krótkiego opisu Projektu </a:t>
            </a:r>
            <a:r>
              <a:rPr lang="pl-PL" sz="3600" b="1" dirty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 tym odpowiednie zestawienie znaków </a:t>
            </a:r>
            <a:br>
              <a:rPr lang="pl-PL" sz="3600" b="1" dirty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3600" b="1" dirty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 hasztagi #</a:t>
            </a:r>
            <a:r>
              <a:rPr lang="pl-PL" sz="3600" b="1" dirty="0" err="1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FunduszeUE</a:t>
            </a:r>
            <a:r>
              <a:rPr lang="pl-PL" sz="3600" b="1" dirty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lub #</a:t>
            </a:r>
            <a:r>
              <a:rPr lang="pl-PL" sz="3600" b="1" dirty="0" err="1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FunduszeEuropejskie</a:t>
            </a:r>
            <a:r>
              <a:rPr lang="pl-PL" sz="3600" b="1" dirty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marL="0" indent="0">
              <a:lnSpc>
                <a:spcPct val="150000"/>
              </a:lnSpc>
              <a:buNone/>
            </a:pPr>
            <a:br>
              <a:rPr lang="pl-PL" sz="3600" dirty="0">
                <a:solidFill>
                  <a:srgbClr val="C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3600" dirty="0">
                <a:solidFill>
                  <a:srgbClr val="C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!!! Jeżeli nie posiadasz profilu w mediach społecznościowych, </a:t>
            </a:r>
            <a:br>
              <a:rPr lang="pl-PL" sz="3600" dirty="0">
                <a:solidFill>
                  <a:srgbClr val="C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3600" b="1" dirty="0">
                <a:solidFill>
                  <a:srgbClr val="C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musisz go założyć</a:t>
            </a:r>
            <a:endParaRPr lang="pl-PL" sz="3600" dirty="0">
              <a:solidFill>
                <a:srgbClr val="C00000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l-PL" sz="3200" b="1" dirty="0">
              <a:solidFill>
                <a:srgbClr val="000000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l-PL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338AE29-9C62-43B3-9663-2C6BAA680B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0410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E836B4D-2EA9-40B9-A20A-A54BA7E4EA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F46145-2460-49B5-8A7C-0BEE327B6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475581"/>
            <a:ext cx="9649072" cy="4896544"/>
          </a:xfrm>
        </p:spPr>
        <p:txBody>
          <a:bodyPr>
            <a:normAutofit lnSpcReduction="10000"/>
          </a:bodyPr>
          <a:lstStyle/>
          <a:p>
            <a:pPr marL="0" lvl="0" indent="0" defTabSz="357896">
              <a:lnSpc>
                <a:spcPct val="150000"/>
              </a:lnSpc>
              <a:spcBef>
                <a:spcPts val="0"/>
              </a:spcBef>
              <a:buClrTx/>
              <a:buNone/>
              <a:defRPr/>
            </a:pPr>
            <a:r>
              <a:rPr lang="pl-PL" sz="2800" b="1" dirty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Opis projektu </a:t>
            </a:r>
            <a:r>
              <a:rPr lang="pl-PL" sz="2800" dirty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zawiera:</a:t>
            </a:r>
          </a:p>
          <a:p>
            <a:pPr marL="233309" lvl="0" indent="-233309" defTabSz="357896">
              <a:lnSpc>
                <a:spcPct val="15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pl-PL" sz="2800" dirty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tytuł projektu lub skróconą nazwę (maks. 150 znaków)</a:t>
            </a:r>
          </a:p>
          <a:p>
            <a:pPr marL="233309" lvl="0" indent="-233309" defTabSz="357896">
              <a:lnSpc>
                <a:spcPct val="15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pl-PL" sz="2800" dirty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znaki: FE, barw RP i UE</a:t>
            </a:r>
          </a:p>
          <a:p>
            <a:pPr marL="233309" lvl="0" indent="-233309" defTabSz="357896">
              <a:lnSpc>
                <a:spcPct val="15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pl-PL" sz="2800" dirty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działania, grupy docelowe</a:t>
            </a:r>
          </a:p>
          <a:p>
            <a:pPr marL="233309" lvl="0" indent="-233309" defTabSz="357896">
              <a:lnSpc>
                <a:spcPct val="15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pl-PL" sz="2800" dirty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cele projektu, efekty, rezultaty</a:t>
            </a:r>
          </a:p>
          <a:p>
            <a:pPr marL="233309" lvl="0" indent="-233309" defTabSz="357896">
              <a:lnSpc>
                <a:spcPct val="15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pl-PL" sz="2800" dirty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całkowity koszt projektu</a:t>
            </a:r>
          </a:p>
          <a:p>
            <a:pPr marL="233309" lvl="0" indent="-233309" defTabSz="357896">
              <a:lnSpc>
                <a:spcPct val="15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pl-PL" sz="2800" dirty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wysokość wkładu FE</a:t>
            </a:r>
          </a:p>
          <a:p>
            <a:pPr marL="233309" lvl="0" indent="-233309" defTabSz="357896">
              <a:lnSpc>
                <a:spcPct val="15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pl-PL" sz="2800" b="1" dirty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hasztagi: #</a:t>
            </a:r>
            <a:r>
              <a:rPr lang="pl-PL" sz="2800" b="1" dirty="0" err="1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FunduszeUE</a:t>
            </a:r>
            <a:r>
              <a:rPr lang="pl-PL" sz="2800" b="1" dirty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lub #</a:t>
            </a:r>
            <a:r>
              <a:rPr lang="pl-PL" sz="2800" b="1" dirty="0" err="1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FunduszeEuropejskie</a:t>
            </a:r>
            <a:endParaRPr lang="pl-PL" sz="2800" b="1" dirty="0">
              <a:solidFill>
                <a:srgbClr val="000000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defTabSz="357896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pl-PL" sz="2800" b="1" cap="small" dirty="0">
              <a:solidFill>
                <a:srgbClr val="00207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lnSpc>
                <a:spcPct val="160000"/>
              </a:lnSpc>
              <a:buNone/>
            </a:pPr>
            <a:endParaRPr lang="pl-PL" sz="1000" dirty="0">
              <a:latin typeface="+mn-lt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4F2EA4A-09C7-417F-A368-F8A6C19D8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70" y="611963"/>
            <a:ext cx="9793088" cy="575586"/>
          </a:xfrm>
        </p:spPr>
        <p:txBody>
          <a:bodyPr>
            <a:normAutofit fontScale="90000"/>
          </a:bodyPr>
          <a:lstStyle/>
          <a:p>
            <a:r>
              <a:rPr lang="pl-PL" sz="3600" cap="small" dirty="0">
                <a:solidFill>
                  <a:srgbClr val="0020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STRONA INTERNETOWA I MEDIA SPOŁECZNOŚCIOWE</a:t>
            </a:r>
            <a:br>
              <a:rPr lang="pl-PL" sz="3600" cap="small" dirty="0">
                <a:solidFill>
                  <a:srgbClr val="002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pl-PL" sz="3200" dirty="0">
                <a:solidFill>
                  <a:srgbClr val="002060"/>
                </a:solidFill>
                <a:latin typeface="+mn-lt"/>
              </a:rPr>
            </a:br>
            <a:br>
              <a:rPr lang="pl-PL" sz="3200" dirty="0">
                <a:solidFill>
                  <a:srgbClr val="002060"/>
                </a:solidFill>
                <a:latin typeface="+mn-lt"/>
              </a:rPr>
            </a:br>
            <a:endParaRPr lang="pl-PL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0182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8FE862-143F-4185-B5B1-9F4395EA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2" y="545738"/>
            <a:ext cx="8640381" cy="713820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002060"/>
                </a:solidFill>
                <a:latin typeface="+mn-lt"/>
              </a:rPr>
              <a:t>Obowiązki informacyjne Beneficjentów (3)</a:t>
            </a:r>
            <a:endParaRPr lang="pl-PL" sz="32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BC3593-8B1A-4E2E-A6C3-5930D6CC0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54" y="1403573"/>
            <a:ext cx="10081120" cy="561626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pl-P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umieszczania w widoczny sposób znaku Funduszy Europejskich, znaku barw Rzeczypospolitej Polskiej (jeśli dotyczy; wersja </a:t>
            </a:r>
            <a:r>
              <a:rPr lang="pl-PL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pełnokolorowa</a:t>
            </a:r>
            <a:r>
              <a:rPr lang="pl-P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i znaku Unii Europejskiej na: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wszystkich prowadzonych działaniach informacyjnych i promocyjnych dotyczących Projektu;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wszystkich dokumentach i materiałach (m.in. produkty cyfrowe lub drukowane, jeśli będą dopuszczalne) podawanych do wiadomości publicznej;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wszystkich dokumentach i materiałach dla osób i podmiotów uczestniczących </a:t>
            </a:r>
            <a:br>
              <a:rPr lang="pl-P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Projekcie;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produktach, sprzęcie, pojazdach, aparaturze itp., powstałych lub zakupionych </a:t>
            </a:r>
            <a:br>
              <a:rPr lang="pl-P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Projektu, poprzez umieszczenie trwałego oznakowania w postaci naklejek;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338AE29-9C62-43B3-9663-2C6BAA680B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4519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7B13F2-4388-4486-91EE-3F1F01619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989" y="611486"/>
            <a:ext cx="8928413" cy="648072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002060"/>
                </a:solidFill>
                <a:cs typeface="Arial"/>
              </a:rPr>
              <a:t>DOKUMENTY</a:t>
            </a:r>
            <a:r>
              <a:rPr lang="pl-PL" spc="-35" dirty="0">
                <a:solidFill>
                  <a:srgbClr val="002060"/>
                </a:solidFill>
                <a:cs typeface="Arial"/>
              </a:rPr>
              <a:t> </a:t>
            </a:r>
            <a:r>
              <a:rPr lang="pl-PL" dirty="0">
                <a:solidFill>
                  <a:srgbClr val="002060"/>
                </a:solidFill>
                <a:cs typeface="Arial"/>
              </a:rPr>
              <a:t>I</a:t>
            </a:r>
            <a:r>
              <a:rPr lang="pl-PL" spc="-25" dirty="0">
                <a:solidFill>
                  <a:srgbClr val="002060"/>
                </a:solidFill>
                <a:cs typeface="Arial"/>
              </a:rPr>
              <a:t> </a:t>
            </a:r>
            <a:r>
              <a:rPr lang="pl-PL" spc="-10" dirty="0">
                <a:solidFill>
                  <a:srgbClr val="002060"/>
                </a:solidFill>
                <a:cs typeface="Arial"/>
              </a:rPr>
              <a:t>MATERIAŁY – </a:t>
            </a:r>
            <a:r>
              <a:rPr lang="pl-PL" dirty="0">
                <a:solidFill>
                  <a:srgbClr val="002060"/>
                </a:solidFill>
              </a:rPr>
              <a:t>jakie znaki graficzne należy umieścić?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EB24BC-43C5-4837-87FB-9D2B46C1D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7353" y="1799589"/>
            <a:ext cx="9776001" cy="4500026"/>
          </a:xfrm>
        </p:spPr>
        <p:txBody>
          <a:bodyPr/>
          <a:lstStyle/>
          <a:p>
            <a:pPr marL="457200" lvl="1" indent="0">
              <a:lnSpc>
                <a:spcPct val="150000"/>
              </a:lnSpc>
              <a:spcAft>
                <a:spcPts val="1800"/>
              </a:spcAft>
              <a:buClr>
                <a:schemeClr val="tx2"/>
              </a:buClr>
              <a:buSzPct val="120000"/>
              <a:buNone/>
            </a:pP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 ma obowiązku zamieszczania dodatkowej informacji słownej o programie oraz o funduszu współfinansującym projekt. </a:t>
            </a:r>
            <a:b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Zestaw znaków zawiera wszystkie niezbędne informacje.</a:t>
            </a:r>
            <a:endParaRPr lang="pl-PL" sz="2800" spc="-10" dirty="0">
              <a:solidFill>
                <a:srgbClr val="006F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>
              <a:cs typeface="Arial"/>
            </a:endParaRPr>
          </a:p>
          <a:p>
            <a:pPr marL="0" indent="0">
              <a:buNone/>
            </a:pPr>
            <a:r>
              <a:rPr lang="pl-PL" sz="2400" b="1" dirty="0">
                <a:solidFill>
                  <a:srgbClr val="002060"/>
                </a:solidFill>
                <a:cs typeface="Arial"/>
              </a:rPr>
              <a:t>	Przykładowe</a:t>
            </a:r>
            <a:r>
              <a:rPr lang="pl-PL" sz="2400" b="1" spc="-85" dirty="0">
                <a:solidFill>
                  <a:srgbClr val="002060"/>
                </a:solidFill>
                <a:cs typeface="Arial"/>
              </a:rPr>
              <a:t> </a:t>
            </a:r>
            <a:r>
              <a:rPr lang="pl-PL" sz="2400" b="1" dirty="0">
                <a:solidFill>
                  <a:srgbClr val="002060"/>
                </a:solidFill>
                <a:cs typeface="Arial"/>
              </a:rPr>
              <a:t>zestawienie</a:t>
            </a:r>
            <a:r>
              <a:rPr lang="pl-PL" sz="2400" b="1" spc="-70" dirty="0">
                <a:solidFill>
                  <a:srgbClr val="002060"/>
                </a:solidFill>
                <a:cs typeface="Arial"/>
              </a:rPr>
              <a:t> </a:t>
            </a:r>
            <a:r>
              <a:rPr lang="pl-PL" sz="2400" b="1" spc="-10" dirty="0">
                <a:solidFill>
                  <a:srgbClr val="002060"/>
                </a:solidFill>
                <a:cs typeface="Arial"/>
              </a:rPr>
              <a:t>znaków:</a:t>
            </a:r>
            <a:endParaRPr lang="pl-PL" sz="2400" b="1" dirty="0">
              <a:solidFill>
                <a:srgbClr val="002060"/>
              </a:solidFill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C0A7AC2-4298-49C1-85E3-319CEC3902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  <p:pic>
        <p:nvPicPr>
          <p:cNvPr id="6" name="Symbol zastępczy zawartości 9" descr="Ciąg kolorowych logotypów dla programu Fundusze Europejskie dla Pomorzai 2021-2027">
            <a:extLst>
              <a:ext uri="{FF2B5EF4-FFF2-40B4-BE49-F238E27FC236}">
                <a16:creationId xmlns:a16="http://schemas.microsoft.com/office/drawing/2014/main" id="{CE2499CA-96E3-499F-8B9C-6C146CCE94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03" y="5310073"/>
            <a:ext cx="9614899" cy="899769"/>
          </a:xfrm>
        </p:spPr>
      </p:pic>
    </p:spTree>
    <p:extLst>
      <p:ext uri="{BB962C8B-B14F-4D97-AF65-F5344CB8AC3E}">
        <p14:creationId xmlns:p14="http://schemas.microsoft.com/office/powerpoint/2010/main" val="2515329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F2EA4A-09C7-417F-A368-F8A6C19D8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2" y="611963"/>
            <a:ext cx="8640381" cy="575745"/>
          </a:xfrm>
        </p:spPr>
        <p:txBody>
          <a:bodyPr>
            <a:normAutofit fontScale="90000"/>
          </a:bodyPr>
          <a:lstStyle/>
          <a:p>
            <a:r>
              <a:rPr lang="pl-PL" sz="3600" dirty="0"/>
              <a:t>NAKLEJKI</a:t>
            </a:r>
            <a:br>
              <a:rPr lang="pl-PL" sz="360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pl-PL" sz="3200" dirty="0">
                <a:solidFill>
                  <a:srgbClr val="002060"/>
                </a:solidFill>
                <a:latin typeface="+mn-lt"/>
              </a:rPr>
            </a:br>
            <a:br>
              <a:rPr lang="pl-PL" sz="3200" dirty="0">
                <a:solidFill>
                  <a:srgbClr val="002060"/>
                </a:solidFill>
                <a:latin typeface="+mn-lt"/>
              </a:rPr>
            </a:br>
            <a:endParaRPr lang="pl-PL" sz="32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F46145-2460-49B5-8A7C-0BEE327B6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547589"/>
            <a:ext cx="9649072" cy="54722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800" b="1" dirty="0">
                <a:latin typeface="+mn-lt"/>
              </a:rPr>
              <a:t>Naklejki powinny znaleźć się </a:t>
            </a:r>
            <a:r>
              <a:rPr lang="pl-PL" sz="2800" dirty="0">
                <a:latin typeface="+mn-lt"/>
              </a:rPr>
              <a:t>na wyposażeniu, sprzęcie </a:t>
            </a:r>
            <a:br>
              <a:rPr lang="pl-PL" sz="2800" dirty="0">
                <a:latin typeface="+mn-lt"/>
              </a:rPr>
            </a:br>
            <a:r>
              <a:rPr lang="pl-PL" sz="2800" dirty="0">
                <a:latin typeface="+mn-lt"/>
              </a:rPr>
              <a:t>i środkach transportu powstałych lub zakupionych w ramach projektu.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800" dirty="0">
                <a:latin typeface="+mn-lt"/>
              </a:rPr>
              <a:t>Muszą znajdować się </a:t>
            </a:r>
            <a:r>
              <a:rPr lang="pl-PL" sz="2800" b="1" dirty="0">
                <a:latin typeface="+mn-lt"/>
              </a:rPr>
              <a:t>w dobrze widocznym miejscu.</a:t>
            </a:r>
            <a:endParaRPr lang="pl-PL" sz="2800" dirty="0">
              <a:latin typeface="+mn-lt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800" dirty="0">
                <a:latin typeface="+mn-lt"/>
              </a:rPr>
              <a:t>Nie umieszczamy naklejek na przedmiotach użytku codziennego </a:t>
            </a:r>
            <a:br>
              <a:rPr lang="pl-PL" sz="2800" dirty="0">
                <a:latin typeface="+mn-lt"/>
              </a:rPr>
            </a:br>
            <a:r>
              <a:rPr lang="pl-PL" sz="2800" dirty="0">
                <a:latin typeface="+mn-lt"/>
              </a:rPr>
              <a:t>i takich, których znaczenie ma charakter pomocniczy / dodatkowy w projekcie.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E836B4D-2EA9-40B9-A20A-A54BA7E4EA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1012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AF8BA8-F64A-42C4-A82A-51B40259E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372" y="539477"/>
            <a:ext cx="8640381" cy="1080001"/>
          </a:xfrm>
        </p:spPr>
        <p:txBody>
          <a:bodyPr>
            <a:normAutofit fontScale="90000"/>
          </a:bodyPr>
          <a:lstStyle/>
          <a:p>
            <a:r>
              <a:rPr lang="pl-PL" dirty="0"/>
              <a:t>Przykładowe wzory </a:t>
            </a:r>
            <a:r>
              <a:rPr lang="pl-PL" dirty="0">
                <a:solidFill>
                  <a:srgbClr val="0070C0"/>
                </a:solidFill>
              </a:rPr>
              <a:t>NAKLEJEK</a:t>
            </a:r>
            <a:r>
              <a:rPr lang="pl-PL" dirty="0"/>
              <a:t> dla programu Fundusze Europejskie dla Pomorza 2021-2027</a:t>
            </a:r>
            <a:br>
              <a:rPr lang="pl-PL" dirty="0">
                <a:solidFill>
                  <a:srgbClr val="0070C0"/>
                </a:solidFill>
              </a:rPr>
            </a:br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B378AD1-A5D8-48F5-886F-01502576AB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  <p:pic>
        <p:nvPicPr>
          <p:cNvPr id="29" name="Symbol zastępczy zawartości 28" descr="Naklejka: Zakup współfinansowany ze środków Unii Europejskiej ">
            <a:extLst>
              <a:ext uri="{FF2B5EF4-FFF2-40B4-BE49-F238E27FC236}">
                <a16:creationId xmlns:a16="http://schemas.microsoft.com/office/drawing/2014/main" id="{A38BA04B-3695-42BF-BFDE-7DBC17EA08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37" y="4715941"/>
            <a:ext cx="4937452" cy="2665350"/>
          </a:xfrm>
        </p:spPr>
      </p:pic>
      <p:pic>
        <p:nvPicPr>
          <p:cNvPr id="27" name="Symbol zastępczy zawartości 26" descr="Naklejka: Zakup współfinansowany ze środków Unii Europejskiej ">
            <a:extLst>
              <a:ext uri="{FF2B5EF4-FFF2-40B4-BE49-F238E27FC236}">
                <a16:creationId xmlns:a16="http://schemas.microsoft.com/office/drawing/2014/main" id="{69D7555E-3335-4308-8541-1FA6BD3719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022" y="1804413"/>
            <a:ext cx="4931453" cy="2667692"/>
          </a:xfrm>
        </p:spPr>
      </p:pic>
    </p:spTree>
    <p:extLst>
      <p:ext uri="{BB962C8B-B14F-4D97-AF65-F5344CB8AC3E}">
        <p14:creationId xmlns:p14="http://schemas.microsoft.com/office/powerpoint/2010/main" val="1557032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94F698-661F-42F5-865E-B6B8C8F05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410" y="658657"/>
            <a:ext cx="8640381" cy="1080001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002060"/>
                </a:solidFill>
                <a:latin typeface="+mn-lt"/>
              </a:rPr>
              <a:t>Obowiązki informacyjne Beneficjentów (4)</a:t>
            </a:r>
            <a:endParaRPr lang="pl-PL" sz="32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88F5B9-32D2-477E-B1B7-780348339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342" y="1547588"/>
            <a:ext cx="10153128" cy="5353429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pl-P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jeżeli całkowity koszt realizacji Projektu, przekracza równowartość 500 000 EUR (EFRR) / 100 000 EUR (EFS+) – umieszczenia trwałych tablic informacyjnych w sposób wyraźnie widoczny dla społeczeństwa, które przedstawiają symbol Unii Europejskiej zgodnie z parametrami technicznymi określonymi w załączniku IX do Rozporządzenia ogólnego, niezwłocznie po rozpoczęciu fizycznej realizacji Projektu obejmującego inwestycje rzeczowe lub zainstalowaniu zakupionego sprzętu; </a:t>
            </a:r>
          </a:p>
          <a:p>
            <a:pPr marL="0" lvl="0" indent="0">
              <a:buNone/>
            </a:pPr>
            <a:endParaRPr lang="pl-PL" sz="2400" dirty="0">
              <a:latin typeface="+mn-lt"/>
            </a:endParaRP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EEC92D-D321-4960-B7A3-EA7A6AEFC3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9403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94F698-661F-42F5-865E-B6B8C8F05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8" y="658658"/>
            <a:ext cx="8928413" cy="781300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002060"/>
                </a:solidFill>
                <a:latin typeface="+mn-lt"/>
              </a:rPr>
              <a:t>TABLICE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88F5B9-32D2-477E-B1B7-780348339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342" y="1547589"/>
            <a:ext cx="10153128" cy="5544616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pl-PL" sz="2800" dirty="0">
                <a:latin typeface="+mn-lt"/>
              </a:rPr>
              <a:t>W przypadku, gdy miejsce realizacji Projektu nie zapewnia swobodnego dotarcia do ogółu społeczeństwa z informacją o realizacji tego Projektu, umiejscowienie tablicy powinno być uzgodnione </a:t>
            </a:r>
            <a:br>
              <a:rPr lang="pl-PL" sz="2800" dirty="0">
                <a:latin typeface="+mn-lt"/>
              </a:rPr>
            </a:br>
            <a:r>
              <a:rPr lang="pl-PL" sz="2800" dirty="0">
                <a:latin typeface="+mn-lt"/>
              </a:rPr>
              <a:t>z Instytucją Zarządzającą.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pl-PL" sz="2800" b="1" dirty="0">
                <a:latin typeface="+mn-lt"/>
              </a:rPr>
              <a:t>Tablica musi być umieszczona w dobrze widocznym miejscu niezwłocznie po rozpoczęciu fizycznej realizacji Projektu lub zainstalowaniu zakupionego sprzętu, aż do końca okresu trwałości Projektu.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EEC92D-D321-4960-B7A3-EA7A6AEFC3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4854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DC40A3-75EA-4C7F-9A31-0B9F33CB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87" y="703770"/>
            <a:ext cx="8640381" cy="1080001"/>
          </a:xfrm>
        </p:spPr>
        <p:txBody>
          <a:bodyPr>
            <a:normAutofit fontScale="90000"/>
          </a:bodyPr>
          <a:lstStyle/>
          <a:p>
            <a:r>
              <a:rPr lang="pl-PL" dirty="0"/>
              <a:t>Wzór </a:t>
            </a:r>
            <a:r>
              <a:rPr lang="pl-PL" dirty="0">
                <a:solidFill>
                  <a:srgbClr val="0070C0"/>
                </a:solidFill>
              </a:rPr>
              <a:t>TABLICY</a:t>
            </a:r>
            <a:r>
              <a:rPr lang="pl-PL" dirty="0"/>
              <a:t> dla programu Fundusze Europejskie </a:t>
            </a:r>
            <a:br>
              <a:rPr lang="pl-PL" dirty="0"/>
            </a:br>
            <a:r>
              <a:rPr lang="pl-PL" dirty="0"/>
              <a:t>dla Pomorza 2021-2027</a:t>
            </a:r>
            <a:br>
              <a:rPr lang="pl-PL" dirty="0">
                <a:solidFill>
                  <a:srgbClr val="0070C0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ACBBE9-3F98-417A-90EF-91D849AEA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9362" y="1783771"/>
            <a:ext cx="9649072" cy="987954"/>
          </a:xfrm>
        </p:spPr>
        <p:txBody>
          <a:bodyPr/>
          <a:lstStyle/>
          <a:p>
            <a:pPr marL="0" indent="0">
              <a:buNone/>
            </a:pPr>
            <a:r>
              <a:rPr lang="pl-PL" sz="2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UWAGA: Wzór tablic informacyjnych jest obowiązkowy, tzn. nie można go modyfikować, dodawać/usuwać znaków, poza uzupełnianiem treści we wskazanych polach. </a:t>
            </a:r>
            <a:endParaRPr lang="pl-PL" sz="20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7" name="Symbol zastępczy zawartości 6" descr="Obraz przedstawia wzór tablicy informacyjnej dla programu Fundusze Europejskie dla Pomorza 2021-2027">
            <a:extLst>
              <a:ext uri="{FF2B5EF4-FFF2-40B4-BE49-F238E27FC236}">
                <a16:creationId xmlns:a16="http://schemas.microsoft.com/office/drawing/2014/main" id="{8445B74F-CEE4-4204-8C3F-159E0AA62F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2928311"/>
            <a:ext cx="8496846" cy="3895460"/>
          </a:xfrm>
          <a:ln>
            <a:noFill/>
          </a:ln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355EABA-2FA8-488C-AECC-9AA7773846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9239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638416-CDF5-464F-A2F5-F72577236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94" y="302165"/>
            <a:ext cx="8640381" cy="600658"/>
          </a:xfrm>
        </p:spPr>
        <p:txBody>
          <a:bodyPr/>
          <a:lstStyle/>
          <a:p>
            <a:r>
              <a:rPr lang="pl-PL" dirty="0"/>
              <a:t>O czym dziś porozmawiamy?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7C176D-B45F-4406-A1CB-1FF123585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015" y="1017605"/>
            <a:ext cx="9920443" cy="6002232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800" dirty="0">
                <a:latin typeface="+mn-lt"/>
              </a:rPr>
              <a:t>Normy prawne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800" dirty="0">
                <a:latin typeface="+mn-lt"/>
              </a:rPr>
              <a:t>Jakie są obowiązkowe działania informacyjne i promocyjne beneficjentów realizujących projekty z dofinansowaniem unijnym?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800" dirty="0">
                <a:latin typeface="+mn-lt"/>
              </a:rPr>
              <a:t>Jak oznaczać miejsce realizacji projektu, dokumenty i działania informacyjno-promocyjne w projekcie?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800" dirty="0">
                <a:latin typeface="+mn-lt"/>
              </a:rPr>
              <a:t>Informacja o projekcie na stronie internetowej i w mediach społecznościowych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B18B2F8-F9FD-4A20-B270-49BFFF053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5420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196492-D2C0-4413-903C-85C34A6B8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19" y="429357"/>
            <a:ext cx="8640381" cy="1080001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002060"/>
                </a:solidFill>
                <a:latin typeface="+mn-lt"/>
              </a:rPr>
              <a:t>Obowiązki informacyjne Beneficjentów (5)</a:t>
            </a:r>
            <a:endParaRPr lang="pl-PL" sz="32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9BDBF9-FB23-44E0-A61E-83859AD04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350" y="1259557"/>
            <a:ext cx="9816732" cy="604867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4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pl-PL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jeżeli Projekt nie spełnia przesłanek wymienionych w pkt 3 – umieszczenia w miejscu dobrze widocznym dla ogółu co najmniej jednego plakatu o wymiarze minimum A3 lub podobnej wielkości elektronicznego wyświetlacza, na których znajdą się informacje </a:t>
            </a:r>
            <a:br>
              <a:rPr lang="pl-PL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Projekcie z podkreśleniem faktu otrzymania wsparcia z Funduszy Europejskich; </a:t>
            </a:r>
            <a:br>
              <a:rPr lang="pl-PL" sz="2900" dirty="0">
                <a:latin typeface="+mn-lt"/>
              </a:rPr>
            </a:br>
            <a:endParaRPr lang="pl-PL" sz="2900" dirty="0">
              <a:latin typeface="+mn-lt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pl-PL" sz="2900" dirty="0">
              <a:latin typeface="+mn-lt"/>
            </a:endParaRPr>
          </a:p>
          <a:p>
            <a:pPr marL="0" indent="0">
              <a:buNone/>
            </a:pPr>
            <a:endParaRPr lang="pl-PL" sz="2600" dirty="0">
              <a:latin typeface="+mn-lt"/>
            </a:endParaRPr>
          </a:p>
          <a:p>
            <a:pPr marL="0" lvl="0" indent="0">
              <a:buNone/>
            </a:pPr>
            <a:endParaRPr lang="pl-PL" sz="2200" dirty="0">
              <a:latin typeface="+mn-lt"/>
            </a:endParaRP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86E9BB7-8BF7-4140-A36B-C4F08E6561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6539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F2EA4A-09C7-417F-A368-F8A6C19D8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368650"/>
            <a:ext cx="8640381" cy="575745"/>
          </a:xfrm>
        </p:spPr>
        <p:txBody>
          <a:bodyPr>
            <a:normAutofit fontScale="90000"/>
          </a:bodyPr>
          <a:lstStyle/>
          <a:p>
            <a:r>
              <a:rPr lang="pl-PL" sz="360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PLAKAT</a:t>
            </a:r>
            <a:br>
              <a:rPr lang="pl-PL" sz="360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pl-PL" sz="3200" dirty="0">
                <a:solidFill>
                  <a:srgbClr val="002060"/>
                </a:solidFill>
                <a:latin typeface="+mn-lt"/>
              </a:rPr>
            </a:br>
            <a:br>
              <a:rPr lang="pl-PL" sz="3200" dirty="0">
                <a:solidFill>
                  <a:srgbClr val="002060"/>
                </a:solidFill>
                <a:latin typeface="+mn-lt"/>
              </a:rPr>
            </a:br>
            <a:endParaRPr lang="pl-PL" sz="32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F46145-2460-49B5-8A7C-0BEE327B6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115541"/>
            <a:ext cx="9649072" cy="619268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4500" dirty="0">
                <a:latin typeface="+mn-lt"/>
              </a:rPr>
              <a:t>Gdy beneficjent nie ma obowiązku umieszczenia tablicy: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4500" b="1" dirty="0">
                <a:latin typeface="+mn-lt"/>
              </a:rPr>
              <a:t>Co najmniej jeden plakat </a:t>
            </a:r>
            <a:r>
              <a:rPr lang="pl-PL" sz="4500" dirty="0">
                <a:latin typeface="+mn-lt"/>
              </a:rPr>
              <a:t>informujący o projekcie </a:t>
            </a:r>
            <a:br>
              <a:rPr lang="pl-PL" sz="4500" dirty="0">
                <a:latin typeface="+mn-lt"/>
              </a:rPr>
            </a:br>
            <a:r>
              <a:rPr lang="pl-PL" sz="4500" dirty="0">
                <a:latin typeface="+mn-lt"/>
              </a:rPr>
              <a:t>(może być w formie elektronicznego wyświetlacza)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4500" b="1" dirty="0">
                <a:latin typeface="+mn-lt"/>
              </a:rPr>
              <a:t>Wymiar minimalny: A3 </a:t>
            </a:r>
            <a:r>
              <a:rPr lang="pl-PL" sz="4500" dirty="0">
                <a:latin typeface="+mn-lt"/>
              </a:rPr>
              <a:t>(orientacja tylko pozioma)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45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Musi znajdować się </a:t>
            </a:r>
            <a:r>
              <a:rPr lang="pl-PL" sz="45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 dobrze widocznym miejscu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l-PL" sz="3300" b="1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3800" b="1" dirty="0">
                <a:solidFill>
                  <a:srgbClr val="0070C0"/>
                </a:solidFill>
                <a:latin typeface="+mn-lt"/>
              </a:rPr>
              <a:t>W przypadku gdy Beneficjent jest osobą fizyczną, zapewnia on w miarę możliwości dostępność stosownych informacji, z podkreśleniem faktu otrzymania wsparcia z Funduszy Europejskich, w miejscu widocznym </a:t>
            </a:r>
            <a:br>
              <a:rPr lang="pl-PL" sz="3800" b="1" dirty="0">
                <a:solidFill>
                  <a:srgbClr val="0070C0"/>
                </a:solidFill>
                <a:latin typeface="+mn-lt"/>
              </a:rPr>
            </a:br>
            <a:r>
              <a:rPr lang="pl-PL" sz="3800" b="1" dirty="0">
                <a:solidFill>
                  <a:srgbClr val="0070C0"/>
                </a:solidFill>
                <a:latin typeface="+mn-lt"/>
              </a:rPr>
              <a:t>dla ogółu lub za pośrednictwem elektronicznego wyświetlacza.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l-PL" sz="2800" b="1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E836B4D-2EA9-40B9-A20A-A54BA7E4EA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9752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DE89ED-2D8C-4D4E-A95D-3CE5C21E5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646" y="554255"/>
            <a:ext cx="9000520" cy="1080001"/>
          </a:xfrm>
        </p:spPr>
        <p:txBody>
          <a:bodyPr>
            <a:normAutofit fontScale="90000"/>
          </a:bodyPr>
          <a:lstStyle/>
          <a:p>
            <a:r>
              <a:rPr lang="pl-PL" dirty="0"/>
              <a:t>Wzór </a:t>
            </a:r>
            <a:r>
              <a:rPr lang="pl-PL" dirty="0">
                <a:solidFill>
                  <a:srgbClr val="0070C0"/>
                </a:solidFill>
              </a:rPr>
              <a:t>PLAKATU</a:t>
            </a:r>
            <a:r>
              <a:rPr lang="pl-PL" dirty="0"/>
              <a:t> dla programu Fundusze Europejskie </a:t>
            </a:r>
            <a:br>
              <a:rPr lang="pl-PL" dirty="0"/>
            </a:br>
            <a:r>
              <a:rPr lang="pl-PL" dirty="0"/>
              <a:t>dla Pomorza 2021-2027</a:t>
            </a:r>
            <a:br>
              <a:rPr lang="pl-PL" dirty="0">
                <a:solidFill>
                  <a:srgbClr val="0070C0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6C2F59-FB79-4E97-B075-C69A129A4E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7394" y="1667106"/>
            <a:ext cx="9288649" cy="816587"/>
          </a:xfrm>
        </p:spPr>
        <p:txBody>
          <a:bodyPr/>
          <a:lstStyle/>
          <a:p>
            <a:pPr marL="0" indent="0">
              <a:buNone/>
            </a:pPr>
            <a:r>
              <a:rPr lang="pl-PL" sz="2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UWAGA: Wzór plakatu jest obowiązkowy, tzn. nie można go modyfikować, dodawać/usuwać znaków poza uzupełnieniem treści we wskazanych polach.</a:t>
            </a:r>
            <a:r>
              <a:rPr lang="pl-PL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0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7" name="Symbol zastępczy zawartości 6" descr="Obraz przedstawia wzór plakatu dla programu Fundusze Europejskie dla Pomorza 2021-2027">
            <a:extLst>
              <a:ext uri="{FF2B5EF4-FFF2-40B4-BE49-F238E27FC236}">
                <a16:creationId xmlns:a16="http://schemas.microsoft.com/office/drawing/2014/main" id="{37C2A0E6-5A28-4D42-A09B-43DB9D4D8E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506" y="2516543"/>
            <a:ext cx="7056686" cy="4738302"/>
          </a:xfr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2A504A0-94D1-4655-834E-E80299D01D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9614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196492-D2C0-4413-903C-85C34A6B8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19" y="429357"/>
            <a:ext cx="8640381" cy="1080001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002060"/>
                </a:solidFill>
                <a:latin typeface="+mn-lt"/>
              </a:rPr>
              <a:t>Obowiązki informacyjne Beneficjentów (6)</a:t>
            </a:r>
            <a:endParaRPr lang="pl-PL" sz="32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9BDBF9-FB23-44E0-A61E-83859AD04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26" y="1115541"/>
            <a:ext cx="9888740" cy="608429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900" b="1" dirty="0">
                <a:latin typeface="+mn-lt"/>
              </a:rPr>
              <a:t>5. </a:t>
            </a:r>
            <a:r>
              <a:rPr lang="pl-PL" sz="2900" dirty="0">
                <a:latin typeface="+mn-lt"/>
              </a:rPr>
              <a:t>jeśli Projekt jest operacją o znaczeniu strategicznym lub całkowity koszt jego realizacji przekracza równowartość 10 000 000 EUR – zorganizowania wydarzenia promocyjno-informacyjnego lub działań komunikacyjnych (np. konferencji prasowej, wydarzenia promującego Projekt, prezentacji Projektu na targach branżowych), stosownie do sytuacji, w ważnym momencie realizacji Projektu, np. na otwarcie Projektu, zakończenie Projektu lub jego ważnego etapu np. rozpoczęcie inwestycji, oddanie inwestycji do użytkowania itp. oraz włączenie w te działania Komisji Europejskiej i Instytucji Zarządzającej w odpowiednim terminie, w tym przekazanie zaproszeń co najmniej 2 tygodnie przed planowaną datą wydarzenia;</a:t>
            </a:r>
          </a:p>
          <a:p>
            <a:pPr marL="0" indent="0">
              <a:buNone/>
            </a:pPr>
            <a:endParaRPr lang="pl-PL" sz="2900" b="1" dirty="0">
              <a:latin typeface="+mn-lt"/>
            </a:endParaRPr>
          </a:p>
          <a:p>
            <a:pPr marL="0" indent="0">
              <a:buNone/>
            </a:pPr>
            <a:endParaRPr lang="pl-PL" sz="2600" dirty="0">
              <a:latin typeface="+mn-lt"/>
            </a:endParaRPr>
          </a:p>
          <a:p>
            <a:pPr marL="0" lvl="0" indent="0">
              <a:buNone/>
            </a:pPr>
            <a:endParaRPr lang="pl-PL" sz="2200" dirty="0">
              <a:latin typeface="+mn-lt"/>
            </a:endParaRP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86E9BB7-8BF7-4140-A36B-C4F08E6561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574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E836B4D-2EA9-40B9-A20A-A54BA7E4EA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F46145-2460-49B5-8A7C-0BEE327B6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342" y="1475581"/>
            <a:ext cx="10153128" cy="5400600"/>
          </a:xfrm>
        </p:spPr>
        <p:txBody>
          <a:bodyPr>
            <a:normAutofit fontScale="62500" lnSpcReduction="20000"/>
          </a:bodyPr>
          <a:lstStyle/>
          <a:p>
            <a:pPr marL="0" lvl="0" indent="0" defTabSz="357896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pl-PL" sz="4700" b="1" cap="small" dirty="0">
              <a:solidFill>
                <a:srgbClr val="002073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94424" lvl="0" indent="-194424" defTabSz="357896">
              <a:lnSpc>
                <a:spcPct val="15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pl-PL" sz="5500" dirty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Gdy projekt </a:t>
            </a:r>
            <a:r>
              <a:rPr lang="pl-PL" sz="5500" b="1" dirty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ma znaczenie strategiczne </a:t>
            </a:r>
            <a:r>
              <a:rPr lang="pl-PL" sz="5500" dirty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lub jego </a:t>
            </a:r>
            <a:r>
              <a:rPr lang="pl-PL" sz="5500" b="1" dirty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całkowity koszt przekracza 10 mln euro</a:t>
            </a:r>
          </a:p>
          <a:p>
            <a:pPr marL="194424" lvl="0" indent="-194424" defTabSz="357896">
              <a:lnSpc>
                <a:spcPct val="15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pl-PL" sz="5500" dirty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Np. konferencja prasowa, wydarzenie promujące projekt, prezentacja projektu na targach branżowych</a:t>
            </a:r>
          </a:p>
          <a:p>
            <a:pPr marL="194424" lvl="0" indent="-194424" defTabSz="357896">
              <a:lnSpc>
                <a:spcPct val="15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pl-PL" sz="5500" dirty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W ważnym momencie realizacji projektu, np. na otwarcie, zakończenie projektu lub jego ważnego etapu</a:t>
            </a:r>
          </a:p>
          <a:p>
            <a:pPr marL="233309" lvl="0" indent="-233309" defTabSz="357896">
              <a:lnSpc>
                <a:spcPct val="15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pl-PL" sz="5500" dirty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Do udziału trzeba zaprosić </a:t>
            </a:r>
            <a:r>
              <a:rPr lang="pl-PL" sz="5500" b="1" dirty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przedstawicieli KE i IZ</a:t>
            </a:r>
            <a:endParaRPr lang="pl-PL" sz="2800" b="1" cap="small" dirty="0">
              <a:solidFill>
                <a:srgbClr val="00207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lnSpc>
                <a:spcPct val="160000"/>
              </a:lnSpc>
              <a:buNone/>
            </a:pPr>
            <a:endParaRPr lang="pl-PL" sz="1000" i="1" dirty="0">
              <a:latin typeface="+mn-lt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4F2EA4A-09C7-417F-A368-F8A6C19D8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70" y="611963"/>
            <a:ext cx="8928413" cy="1079641"/>
          </a:xfrm>
        </p:spPr>
        <p:txBody>
          <a:bodyPr>
            <a:normAutofit fontScale="90000"/>
          </a:bodyPr>
          <a:lstStyle/>
          <a:p>
            <a:r>
              <a:rPr lang="pl-PL" sz="3600" cap="small" dirty="0">
                <a:solidFill>
                  <a:srgbClr val="0020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ORGANIZACJA WYDARZENIA LUB DZIAŁANIA INFORMACYJNO-PROMOCYJNEGO</a:t>
            </a:r>
            <a:br>
              <a:rPr lang="pl-PL" sz="3600" cap="small" dirty="0">
                <a:solidFill>
                  <a:srgbClr val="0020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pl-PL" sz="3200" dirty="0">
                <a:solidFill>
                  <a:srgbClr val="002060"/>
                </a:solidFill>
                <a:latin typeface="+mn-lt"/>
              </a:rPr>
            </a:br>
            <a:br>
              <a:rPr lang="pl-PL" sz="3200" dirty="0">
                <a:solidFill>
                  <a:srgbClr val="002060"/>
                </a:solidFill>
                <a:latin typeface="+mn-lt"/>
              </a:rPr>
            </a:br>
            <a:endParaRPr lang="pl-PL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8681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196492-D2C0-4413-903C-85C34A6B8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726" y="611485"/>
            <a:ext cx="8640381" cy="686184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002060"/>
                </a:solidFill>
                <a:latin typeface="+mn-lt"/>
              </a:rPr>
              <a:t>Obowiązki informacyjne Beneficjentów (7)</a:t>
            </a:r>
            <a:endParaRPr lang="pl-PL" sz="32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9BDBF9-FB23-44E0-A61E-83859AD04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26" y="1907630"/>
            <a:ext cx="9888740" cy="29523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3200" b="1" dirty="0">
                <a:latin typeface="+mn-lt"/>
              </a:rPr>
              <a:t>6. </a:t>
            </a:r>
            <a:r>
              <a:rPr lang="pl-PL" sz="3200" dirty="0">
                <a:latin typeface="+mn-lt"/>
              </a:rPr>
              <a:t>dokumentowania działań informacyjnych i promocyjnych prowadzonych w ramach Projektu.</a:t>
            </a:r>
          </a:p>
          <a:p>
            <a:pPr marL="0" indent="0">
              <a:buNone/>
            </a:pPr>
            <a:endParaRPr lang="pl-PL" sz="2600" dirty="0">
              <a:latin typeface="+mn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86E9BB7-8BF7-4140-A36B-C4F08E6561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6740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4C9401-6616-4EF5-A99A-968FD949C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94" y="467588"/>
            <a:ext cx="8640381" cy="1080001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002060"/>
                </a:solidFill>
                <a:latin typeface="+mn-lt"/>
              </a:rPr>
              <a:t>Obowiązki informacyjne Beneficjentów (8)</a:t>
            </a:r>
            <a:endParaRPr lang="pl-PL" sz="32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134819-D428-411A-AABC-FD8E484B4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54" y="1259557"/>
            <a:ext cx="9721080" cy="6120680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pl-P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Ponadto, Beneficjent jest zobowiązany do: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Jeżeli całkowity koszt realizacji Projektu przekracza równowartość 5 000 000 EUR – informowania Instytucji Zarządzającej o ważnych etapach realizacji Projektu, takich jako zakończenie jego realizacji oraz o wydarzeniu otwierającym Projekt i innych planowanych wydarzeniach informacyjno-promocyjnych związanych z Projektem – w terminie co najmniej </a:t>
            </a:r>
            <a:b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tygodni przed tym faktem.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EFFC0DF-3CFA-4521-9070-2BB615471D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0466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E836B4D-2EA9-40B9-A20A-A54BA7E4EA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27</a:t>
            </a:fld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F46145-2460-49B5-8A7C-0BEE327B6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342" y="1619237"/>
            <a:ext cx="10153128" cy="5400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spcAft>
                <a:spcPts val="408"/>
              </a:spcAft>
              <a:buFont typeface="Wingdings" panose="05000000000000000000" pitchFamily="2" charset="2"/>
              <a:buChar char="§"/>
            </a:pPr>
            <a:r>
              <a:rPr lang="pl-PL" sz="45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Projekt, którego </a:t>
            </a:r>
            <a:r>
              <a:rPr lang="pl-PL" sz="45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całkowity koszt przekracza 5 mln euro </a:t>
            </a:r>
            <a:br>
              <a:rPr lang="pl-PL" sz="45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45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(z wyłączeniem beneficjentów, którzy realizują wyłącznie projekty pomocy technicznej), </a:t>
            </a:r>
          </a:p>
          <a:p>
            <a:pPr>
              <a:lnSpc>
                <a:spcPct val="150000"/>
              </a:lnSpc>
              <a:spcAft>
                <a:spcPts val="408"/>
              </a:spcAft>
              <a:buFont typeface="Wingdings" panose="05000000000000000000" pitchFamily="2" charset="2"/>
              <a:buChar char="§"/>
            </a:pPr>
            <a:r>
              <a:rPr lang="pl-PL" sz="45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Informacja dla IZ i IP (mailowo, 14 dni przed) </a:t>
            </a:r>
            <a:r>
              <a:rPr lang="pl-PL" sz="45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o:</a:t>
            </a:r>
          </a:p>
          <a:p>
            <a:pPr marL="0" indent="0">
              <a:lnSpc>
                <a:spcPct val="150000"/>
              </a:lnSpc>
              <a:spcAft>
                <a:spcPts val="408"/>
              </a:spcAft>
              <a:buNone/>
            </a:pPr>
            <a:r>
              <a:rPr lang="pl-PL" sz="45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	- </a:t>
            </a:r>
            <a:r>
              <a:rPr lang="pl-PL" sz="45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planowanych wydarzeniach </a:t>
            </a:r>
            <a:r>
              <a:rPr lang="pl-PL" sz="45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informacyjno-promocyjnych,</a:t>
            </a:r>
          </a:p>
          <a:p>
            <a:pPr marL="0" indent="0">
              <a:lnSpc>
                <a:spcPct val="150000"/>
              </a:lnSpc>
              <a:spcAft>
                <a:spcPts val="408"/>
              </a:spcAft>
              <a:buNone/>
            </a:pPr>
            <a:r>
              <a:rPr lang="pl-PL" sz="45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	- innych planowanych wydarzeniach i istotnych okolicznościach związanych z realizacją Projektu, które mogą mieć znaczenie dla opinii publicznej i mogą służyć budowaniu marki FE.</a:t>
            </a:r>
          </a:p>
          <a:p>
            <a:pPr marL="0" lvl="0" indent="0" defTabSz="357896">
              <a:lnSpc>
                <a:spcPct val="150000"/>
              </a:lnSpc>
              <a:spcBef>
                <a:spcPts val="0"/>
              </a:spcBef>
              <a:buClrTx/>
              <a:buNone/>
              <a:defRPr/>
            </a:pPr>
            <a:endParaRPr lang="pl-PL" sz="4700" b="1" cap="small" dirty="0">
              <a:solidFill>
                <a:srgbClr val="002073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defTabSz="357896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pl-PL" sz="2800" b="1" cap="small" dirty="0">
              <a:solidFill>
                <a:srgbClr val="00207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lnSpc>
                <a:spcPct val="160000"/>
              </a:lnSpc>
              <a:buNone/>
            </a:pPr>
            <a:endParaRPr lang="pl-PL" sz="1000" i="1" dirty="0">
              <a:latin typeface="+mn-lt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4F2EA4A-09C7-417F-A368-F8A6C19D8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54" y="468307"/>
            <a:ext cx="10045116" cy="863618"/>
          </a:xfrm>
        </p:spPr>
        <p:txBody>
          <a:bodyPr>
            <a:normAutofit fontScale="90000"/>
          </a:bodyPr>
          <a:lstStyle/>
          <a:p>
            <a:r>
              <a:rPr lang="pl-PL" sz="3300" cap="small" dirty="0">
                <a:solidFill>
                  <a:srgbClr val="0020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INFORMOWANIE O WAŻNYCH ETAPACH / WYDARZENIACH W PROJEKCIE</a:t>
            </a:r>
            <a:br>
              <a:rPr lang="pl-PL" sz="3600" cap="small" dirty="0">
                <a:solidFill>
                  <a:srgbClr val="0020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pl-PL" sz="3200" dirty="0">
                <a:solidFill>
                  <a:srgbClr val="002060"/>
                </a:solidFill>
                <a:latin typeface="+mn-lt"/>
              </a:rPr>
            </a:br>
            <a:br>
              <a:rPr lang="pl-PL" sz="3200" dirty="0">
                <a:solidFill>
                  <a:srgbClr val="002060"/>
                </a:solidFill>
                <a:latin typeface="+mn-lt"/>
              </a:rPr>
            </a:br>
            <a:endParaRPr lang="pl-PL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2361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4C9401-6616-4EF5-A99A-968FD949C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94" y="467588"/>
            <a:ext cx="8640381" cy="1080001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002060"/>
                </a:solidFill>
                <a:latin typeface="+mn-lt"/>
              </a:rPr>
              <a:t>Obowiązki informacyjne Beneficjentów (9)</a:t>
            </a:r>
            <a:endParaRPr lang="pl-PL" sz="32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134819-D428-411A-AABC-FD8E484B4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366" y="1475581"/>
            <a:ext cx="9721080" cy="374441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Jeżeli współfinansowanie ze środków budżetu państwa przekracza równowartość 2 000 000 PLN – informowania Instytucji Zarządzającej o ważnych etapach realizacji Projektu, takich jako zakończenie jego realizacji oraz o wydarzeniu otwierającym Projekt – w terminie co najmniej 2 tygodni przed tym faktem.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EFFC0DF-3CFA-4521-9070-2BB615471D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4667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4C9401-6616-4EF5-A99A-968FD949C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94" y="467588"/>
            <a:ext cx="8640381" cy="1080001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002060"/>
                </a:solidFill>
                <a:latin typeface="+mn-lt"/>
              </a:rPr>
              <a:t>Obowiązki informacyjne Beneficjentów (10)</a:t>
            </a:r>
            <a:endParaRPr lang="pl-PL" sz="32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134819-D428-411A-AABC-FD8E484B4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54" y="1403573"/>
            <a:ext cx="9721080" cy="47525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800" dirty="0">
                <a:latin typeface="+mn-lt"/>
              </a:rPr>
              <a:t> Uwzględniania faktu, że minister właściwy do spraw rozwoju regionalnego może zażądać zorganizowania wydarzenia medialnego (w szczególności briefingu prasowego, konferencji prasowej) wspólnie z przedstawicielem ww. ministra w przypadku m.in. otwarcia Projektu, a Beneficjent jest zobowiązany do udzielenia wszelkiej niezbędnej pomocy w przygotowaniu takiego wydarzenia.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EFFC0DF-3CFA-4521-9070-2BB615471D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2525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638416-CDF5-464F-A2F5-F72577236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94" y="302165"/>
            <a:ext cx="8640381" cy="600658"/>
          </a:xfrm>
        </p:spPr>
        <p:txBody>
          <a:bodyPr/>
          <a:lstStyle/>
          <a:p>
            <a:r>
              <a:rPr lang="pl-PL" dirty="0"/>
              <a:t>O czym dziś porozmawiamy?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7C176D-B45F-4406-A1CB-1FF123585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015" y="1017605"/>
            <a:ext cx="9920443" cy="60022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800" dirty="0">
                <a:latin typeface="+mn-lt"/>
              </a:rPr>
              <a:t>Wzory graficzne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800" dirty="0">
                <a:latin typeface="+mn-lt"/>
              </a:rPr>
              <a:t>Niezbędnik beneficjenta w realizacji działań informacyjno-promocyjnych w projektach dofinansowanych z Funduszy Europejskich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800" dirty="0">
                <a:latin typeface="+mn-lt"/>
              </a:rPr>
              <a:t>Dostępność w działaniach komunikacyjnych i prosty język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800" dirty="0">
                <a:latin typeface="+mn-lt"/>
              </a:rPr>
              <a:t>Gdzie szukać informacji?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800" dirty="0">
                <a:latin typeface="+mn-lt"/>
              </a:rPr>
              <a:t>Komunikacja i widoczność w praktyce – na co zwracać uwagę </a:t>
            </a:r>
            <a:br>
              <a:rPr lang="pl-PL" sz="2800" dirty="0">
                <a:latin typeface="+mn-lt"/>
              </a:rPr>
            </a:br>
            <a:r>
              <a:rPr lang="pl-PL" sz="2800" dirty="0">
                <a:latin typeface="+mn-lt"/>
              </a:rPr>
              <a:t>przy realizacji projektu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l-PL" sz="2800" dirty="0">
              <a:latin typeface="+mn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B18B2F8-F9FD-4A20-B270-49BFFF053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53558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0B5955-AF81-4376-A95B-C43E00F17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539596"/>
            <a:ext cx="8640381" cy="575945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002060"/>
                </a:solidFill>
                <a:latin typeface="+mn-lt"/>
              </a:rPr>
              <a:t>Obowiązki informacyjne Beneficjentów (11)</a:t>
            </a:r>
            <a:endParaRPr lang="pl-PL" sz="32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2F51D1-42F5-426B-A4FE-9F0A41860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547589"/>
            <a:ext cx="9865096" cy="5328592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Rzetelnego i terminowego wprowadzania danych do wyszukiwarki wsparcia dla osób fizycznych dostępnej na portalu, o którym mowa w art. 2 pkt 19 Ustawy wdrożeniowej.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Współpracy z Instytucją Zarządzającą w zakresie wypełniania jej obowiązku dot. bieżącego gromadzenia i aktualizowania danych dotyczących projektów dofinansowanych z Programu w zakresie wynikającym z Wytycznych dot. informacji i promocji.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48BEA64-6F66-4344-9062-F07A69A7CD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61078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0B5955-AF81-4376-A95B-C43E00F17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539596"/>
            <a:ext cx="8640381" cy="575945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002060"/>
                </a:solidFill>
                <a:latin typeface="+mn-lt"/>
              </a:rPr>
              <a:t>Obowiązki informacyjne Beneficjentów (12)</a:t>
            </a:r>
            <a:endParaRPr lang="pl-PL" sz="32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2F51D1-42F5-426B-A4FE-9F0A41860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547589"/>
            <a:ext cx="9865096" cy="5328592"/>
          </a:xfrm>
        </p:spPr>
        <p:txBody>
          <a:bodyPr>
            <a:normAutofit fontScale="92500"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W przypadku, gdy Beneficjentowi udzielone zostało współfinansowanie ze środków budżetu państwa – do przeprowadzenia również działań informacyjnych i promocyjnych na podstawie rozporządzenia Rady Ministrów, o którym mowa w Artykule 1 ust. 1 pkt 16.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Zorganizowania, na każdą prośbę Instytucji Zarządzającej, wspólnego wydarzenia informacyjno-promocyjnego dla mediów (np. briefingu prasowego, konferencji prasowej) z przedstawicielami Instytucji Zarządzającej.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48BEA64-6F66-4344-9062-F07A69A7CD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82823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F2EA4A-09C7-417F-A368-F8A6C19D8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2" y="611963"/>
            <a:ext cx="8640381" cy="575745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002060"/>
                </a:solidFill>
                <a:latin typeface="+mn-lt"/>
              </a:rPr>
              <a:t>Obowiązki informacyjne Beneficjentów (13)</a:t>
            </a:r>
            <a:endParaRPr lang="pl-PL" sz="32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F46145-2460-49B5-8A7C-0BEE327B6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403573"/>
            <a:ext cx="9649072" cy="5616264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800" dirty="0">
                <a:latin typeface="+mn-lt"/>
              </a:rPr>
              <a:t> W przypadku stworzenia przez osobę trzecią utworów, </a:t>
            </a:r>
            <a:br>
              <a:rPr lang="pl-PL" sz="2800" dirty="0">
                <a:latin typeface="+mn-lt"/>
              </a:rPr>
            </a:br>
            <a:r>
              <a:rPr lang="pl-PL" sz="2800" dirty="0">
                <a:latin typeface="+mn-lt"/>
              </a:rPr>
              <a:t>w rozumieniu art. 1 ustawy z dnia 4 lutego 1994 r. o prawie autorskim i prawach pokrewnych, związanych z promocją, komunikacją i widocznością (np. zdjęcia, filmy, prezentacje multimedialne, broszury, ulotki nt. Projektu – jeśli będą dopuszczalne), powstałych w ramach Projektu, Beneficjent zobowiązuje się do uzyskania od tej osoby majątkowych praw autorskich do tych utworów.</a:t>
            </a:r>
            <a:br>
              <a:rPr lang="pl-PL" sz="2200" dirty="0">
                <a:latin typeface="+mn-lt"/>
              </a:rPr>
            </a:br>
            <a:endParaRPr lang="pl-PL" sz="800" dirty="0">
              <a:latin typeface="+mn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E836B4D-2EA9-40B9-A20A-A54BA7E4EA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75675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E836B4D-2EA9-40B9-A20A-A54BA7E4EA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33</a:t>
            </a:fld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F46145-2460-49B5-8A7C-0BEE327B6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547589"/>
            <a:ext cx="9433048" cy="5256584"/>
          </a:xfrm>
        </p:spPr>
        <p:txBody>
          <a:bodyPr>
            <a:normAutofit/>
          </a:bodyPr>
          <a:lstStyle/>
          <a:p>
            <a:pPr marL="0" lvl="0" indent="0" defTabSz="357896">
              <a:lnSpc>
                <a:spcPct val="150000"/>
              </a:lnSpc>
              <a:spcBef>
                <a:spcPts val="0"/>
              </a:spcBef>
              <a:buClrTx/>
              <a:buNone/>
              <a:defRPr/>
            </a:pPr>
            <a:r>
              <a:rPr lang="pl-PL" sz="2800" b="1" dirty="0">
                <a:latin typeface="+mn-lt"/>
              </a:rPr>
              <a:t>Oznaczenie słowne </a:t>
            </a:r>
            <a:r>
              <a:rPr lang="pl-PL" sz="2800" dirty="0">
                <a:latin typeface="+mn-lt"/>
              </a:rPr>
              <a:t>– na końcu materiału informacja słowna: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800" b="1" dirty="0">
                <a:solidFill>
                  <a:schemeClr val="tx2"/>
                </a:solidFill>
                <a:latin typeface="+mn-lt"/>
              </a:rPr>
              <a:t>„Audycja/ kampania/ materiał/ projekt dofinansowany/a </a:t>
            </a:r>
            <a:br>
              <a:rPr lang="pl-PL" sz="2800" b="1" dirty="0">
                <a:solidFill>
                  <a:schemeClr val="tx2"/>
                </a:solidFill>
                <a:latin typeface="+mn-lt"/>
              </a:rPr>
            </a:br>
            <a:r>
              <a:rPr lang="pl-PL" sz="2800" b="1" dirty="0">
                <a:solidFill>
                  <a:schemeClr val="tx2"/>
                </a:solidFill>
                <a:latin typeface="+mn-lt"/>
              </a:rPr>
              <a:t>przez Unię Europejską”  </a:t>
            </a:r>
          </a:p>
          <a:p>
            <a:pPr marL="0" indent="0">
              <a:lnSpc>
                <a:spcPct val="150000"/>
              </a:lnSpc>
              <a:buNone/>
            </a:pPr>
            <a:br>
              <a:rPr lang="pl-PL" sz="2800" dirty="0">
                <a:latin typeface="+mn-lt"/>
              </a:rPr>
            </a:br>
            <a:r>
              <a:rPr lang="pl-PL" sz="2800" dirty="0">
                <a:latin typeface="+mn-lt"/>
              </a:rPr>
              <a:t>Oznaczenie nie zastępuje konieczności </a:t>
            </a:r>
            <a:r>
              <a:rPr lang="pl-PL" sz="2800" b="1" dirty="0">
                <a:latin typeface="+mn-lt"/>
              </a:rPr>
              <a:t>poinformowania </a:t>
            </a:r>
            <a:br>
              <a:rPr lang="pl-PL" sz="2800" b="1" dirty="0">
                <a:latin typeface="+mn-lt"/>
              </a:rPr>
            </a:br>
            <a:r>
              <a:rPr lang="pl-PL" sz="2800" b="1" dirty="0">
                <a:latin typeface="+mn-lt"/>
              </a:rPr>
              <a:t>o wsparciu projektu w przekazie</a:t>
            </a:r>
            <a:r>
              <a:rPr lang="pl-PL" sz="2800" dirty="0">
                <a:latin typeface="+mn-lt"/>
              </a:rPr>
              <a:t>, który jest </a:t>
            </a:r>
            <a:r>
              <a:rPr lang="pl-PL" sz="2800" b="1" dirty="0">
                <a:solidFill>
                  <a:srgbClr val="0070C0"/>
                </a:solidFill>
                <a:latin typeface="+mn-lt"/>
              </a:rPr>
              <a:t>zawartością merytoryczną działania.</a:t>
            </a:r>
            <a:r>
              <a:rPr lang="pl-PL" sz="2800" dirty="0">
                <a:latin typeface="+mn-lt"/>
              </a:rPr>
              <a:t> </a:t>
            </a:r>
          </a:p>
          <a:p>
            <a:pPr marL="0" lvl="0" indent="0" defTabSz="357896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pl-PL" sz="2800" b="1" cap="small" dirty="0">
              <a:solidFill>
                <a:srgbClr val="00207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lnSpc>
                <a:spcPct val="160000"/>
              </a:lnSpc>
              <a:buNone/>
            </a:pPr>
            <a:endParaRPr lang="pl-PL" sz="1000" dirty="0">
              <a:latin typeface="+mn-lt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4F2EA4A-09C7-417F-A368-F8A6C19D8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2" y="611963"/>
            <a:ext cx="8640381" cy="575745"/>
          </a:xfrm>
        </p:spPr>
        <p:txBody>
          <a:bodyPr>
            <a:normAutofit fontScale="90000"/>
          </a:bodyPr>
          <a:lstStyle/>
          <a:p>
            <a:r>
              <a:rPr lang="pl-PL" sz="3600" dirty="0">
                <a:solidFill>
                  <a:srgbClr val="002060"/>
                </a:solidFill>
                <a:latin typeface="+mn-lt"/>
              </a:rPr>
              <a:t>MATERIAŁY AUDIO</a:t>
            </a:r>
            <a:br>
              <a:rPr lang="pl-PL" sz="3200" dirty="0">
                <a:solidFill>
                  <a:srgbClr val="002060"/>
                </a:solidFill>
                <a:latin typeface="+mn-lt"/>
              </a:rPr>
            </a:br>
            <a:br>
              <a:rPr lang="pl-PL" sz="3200" dirty="0">
                <a:solidFill>
                  <a:srgbClr val="002060"/>
                </a:solidFill>
                <a:latin typeface="+mn-lt"/>
              </a:rPr>
            </a:br>
            <a:endParaRPr lang="pl-PL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21257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F2EA4A-09C7-417F-A368-F8A6C19D8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2" y="611963"/>
            <a:ext cx="8640381" cy="575745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002060"/>
                </a:solidFill>
                <a:latin typeface="+mn-lt"/>
              </a:rPr>
              <a:t>Obowiązki informacyjne Beneficjentów (14)</a:t>
            </a:r>
            <a:endParaRPr lang="pl-PL" sz="32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F46145-2460-49B5-8A7C-0BEE327B6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403573"/>
            <a:ext cx="9649072" cy="5796264"/>
          </a:xfrm>
        </p:spPr>
        <p:txBody>
          <a:bodyPr>
            <a:normAutofit fontScale="92500"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>
                <a:latin typeface="+mn-lt"/>
              </a:rPr>
              <a:t> Beneficjent jest zobowiązany, w szczególności w zakresie wynikającym z art. 49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ust. 6 Rozporządzenia ogólnego, do udostępniania na wniosek unijnych instytucji, organów lub jednostek organizacyjnych, a także ministra właściwego do spraw rozwoju regionalnego wykonującego zadania państwa członkowskiego określone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w Rozporządzeniu ogólnym lub Instytucji Zarządzającej, materiałów związanych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z promocją Projektu (np. zdjęcia, filmy, prezentacje multimedialne, broszury, ulotki nt. Projektu – jeśli będą dopuszczalne) oraz do udzielenia Unii Europejskiej lub ww. instytucjom nieodpłatnej, niewyłącznej i nieodwołalnej licencji na korzystanie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z takich materiałów oraz wszelkich wcześniej istniejących praw wynikających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z takiej licencji zgodnie z załącznikiem IX do Rozporządzenia ogólnego.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E836B4D-2EA9-40B9-A20A-A54BA7E4EA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90221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3A0DDC-9B17-4793-8B1E-163BB0A13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2" y="539838"/>
            <a:ext cx="8640381" cy="1080001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002060"/>
                </a:solidFill>
                <a:latin typeface="+mn-lt"/>
              </a:rPr>
              <a:t>KARY FINANSOWE (1)</a:t>
            </a:r>
            <a:endParaRPr lang="pl-PL" sz="32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6FF3B2-846D-4CAA-A41B-2DC4DC219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331565"/>
            <a:ext cx="9721080" cy="5868272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pl-PL" sz="2400" b="1" dirty="0">
                <a:solidFill>
                  <a:srgbClr val="C00000"/>
                </a:solidFill>
                <a:latin typeface="+mn-lt"/>
              </a:rPr>
              <a:t>Zgodnie z art. 50 ust. 3 Rozporządzenia ogólnego, w przypadku niewykonania </a:t>
            </a:r>
            <a:br>
              <a:rPr lang="pl-PL" sz="2400" b="1" dirty="0">
                <a:solidFill>
                  <a:srgbClr val="C00000"/>
                </a:solidFill>
                <a:latin typeface="+mn-lt"/>
              </a:rPr>
            </a:br>
            <a:r>
              <a:rPr lang="pl-PL" sz="2400" b="1" dirty="0">
                <a:solidFill>
                  <a:srgbClr val="C00000"/>
                </a:solidFill>
                <a:latin typeface="+mn-lt"/>
              </a:rPr>
              <a:t>lub nieprawidłowego wykonania obowiązków dotyczących promocji Projektu: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+mn-lt"/>
              </a:rPr>
              <a:t>Instytucja Zarządzająca </a:t>
            </a:r>
            <a:r>
              <a:rPr lang="pl-PL" sz="2400" b="1" dirty="0">
                <a:latin typeface="+mn-lt"/>
              </a:rPr>
              <a:t>wzywa Beneficjenta do podjęcia działań zaradczych </a:t>
            </a:r>
            <a:br>
              <a:rPr lang="pl-PL" sz="2400" u="sng" dirty="0">
                <a:latin typeface="+mn-lt"/>
              </a:rPr>
            </a:br>
            <a:r>
              <a:rPr lang="pl-PL" sz="2400" dirty="0">
                <a:latin typeface="+mn-lt"/>
              </a:rPr>
              <a:t>w terminie i na warunkach określonych w wezwaniu;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latin typeface="+mn-lt"/>
              </a:rPr>
              <a:t>w przypadku braku wykonania przez Beneficjenta działań zaradczych, </a:t>
            </a:r>
            <a:br>
              <a:rPr lang="pl-PL" sz="2400" b="1" dirty="0">
                <a:latin typeface="+mn-lt"/>
              </a:rPr>
            </a:br>
            <a:r>
              <a:rPr lang="pl-PL" sz="2400" dirty="0">
                <a:latin typeface="+mn-lt"/>
              </a:rPr>
              <a:t>o których mowa w wezwaniu, </a:t>
            </a:r>
            <a:r>
              <a:rPr lang="pl-PL" sz="2400" b="1" dirty="0">
                <a:latin typeface="+mn-lt"/>
              </a:rPr>
              <a:t>Instytucja Zarządzająca pomniejsza maksymalną kwotę dofinansowania o wartość nie większą niż 3% tego dofinansowania, </a:t>
            </a:r>
            <a:r>
              <a:rPr lang="pl-PL" sz="2400" dirty="0">
                <a:latin typeface="+mn-lt"/>
              </a:rPr>
              <a:t>zgodnie z wykazem pomniejszenia wartości dofinansowania projektu w zakresie obowiązków promocyjnych;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F4B17C1-B5FF-47EC-BBCA-A2788F2E1B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29691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3A0DDC-9B17-4793-8B1E-163BB0A13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2" y="539838"/>
            <a:ext cx="8640381" cy="1080001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002060"/>
                </a:solidFill>
                <a:latin typeface="+mn-lt"/>
              </a:rPr>
              <a:t>KARY FINANSOWE (2)</a:t>
            </a:r>
            <a:endParaRPr lang="pl-PL" sz="32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6FF3B2-846D-4CAA-A41B-2DC4DC219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403573"/>
            <a:ext cx="9721080" cy="5796264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pl-PL" sz="2600" b="1" dirty="0">
                <a:solidFill>
                  <a:srgbClr val="C00000"/>
                </a:solidFill>
                <a:latin typeface="+mn-lt"/>
              </a:rPr>
              <a:t>Zgodnie z art. 50 ust. 3 Rozporządzenia ogólnego, w przypadku niewykonania </a:t>
            </a:r>
            <a:br>
              <a:rPr lang="pl-PL" sz="2600" b="1" dirty="0">
                <a:solidFill>
                  <a:srgbClr val="C00000"/>
                </a:solidFill>
                <a:latin typeface="+mn-lt"/>
              </a:rPr>
            </a:br>
            <a:r>
              <a:rPr lang="pl-PL" sz="2600" b="1" dirty="0">
                <a:solidFill>
                  <a:srgbClr val="C00000"/>
                </a:solidFill>
                <a:latin typeface="+mn-lt"/>
              </a:rPr>
              <a:t>lub nieprawidłowego wykonania obowiązków dotyczących promocji Projektu: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600" dirty="0">
                <a:latin typeface="+mn-lt"/>
              </a:rPr>
              <a:t>jeżeli w wyniku pomniejszenia dofinasowania okaże się, że Beneficjent otrzymał środki w kwocie wyższej niż maksymalna wysokość dofinansowania – różnica podlega zwrotowi bez odsetek w terminie i na zasadach określonych przez Instytucję Zarządzającą w wezwaniu do zwrotu skierowanym do Beneficjenta;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600" dirty="0">
                <a:latin typeface="+mn-lt"/>
              </a:rPr>
              <a:t>po bezskutecznym upływie terminu do zwrotu, określonego w wezwaniu, zwrot następuje w trybie i na zasadach określonych w Artykule 19 oraz art. 207 UFP. </a:t>
            </a:r>
            <a:endParaRPr lang="pl-PL" sz="2600" b="1" dirty="0">
              <a:latin typeface="+mn-lt"/>
            </a:endParaRP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F4B17C1-B5FF-47EC-BBCA-A2788F2E1B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63432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A7251D-76F3-4C73-99C1-B6E6D4E1B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837" y="471833"/>
            <a:ext cx="9067573" cy="136378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! Niezbędnik beneficjenta w realizacji działań informacyjno-promocyjnych w projektach dofinansowanych z Funduszy Europejskich !</a:t>
            </a:r>
          </a:p>
        </p:txBody>
      </p:sp>
      <p:pic>
        <p:nvPicPr>
          <p:cNvPr id="6" name="Symbol zastępczy zawartości 5" descr="Puzzle informacyjno-promocyjne">
            <a:extLst>
              <a:ext uri="{FF2B5EF4-FFF2-40B4-BE49-F238E27FC236}">
                <a16:creationId xmlns:a16="http://schemas.microsoft.com/office/drawing/2014/main" id="{21CD7622-B5E2-464F-8148-62AE281BD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37" y="2182288"/>
            <a:ext cx="7559535" cy="5194822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AF426EC-7B7F-423B-8C19-11BB6ECE69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07994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DE89ED-2D8C-4D4E-A95D-3CE5C21E5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7" y="683493"/>
            <a:ext cx="9245597" cy="1329703"/>
          </a:xfrm>
        </p:spPr>
        <p:txBody>
          <a:bodyPr>
            <a:normAutofit fontScale="90000"/>
          </a:bodyPr>
          <a:lstStyle/>
          <a:p>
            <a:r>
              <a:rPr lang="pl-PL" sz="3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Dostępność w działaniach komunikacyjnych</a:t>
            </a:r>
            <a:br>
              <a:rPr lang="pl-PL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l-PL" dirty="0">
                <a:solidFill>
                  <a:srgbClr val="0070C0"/>
                </a:solidFill>
              </a:rPr>
            </a:br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2A504A0-94D1-4655-834E-E80299D01D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38</a:t>
            </a:fld>
            <a:endParaRPr lang="pl-PL" dirty="0"/>
          </a:p>
        </p:txBody>
      </p:sp>
      <p:pic>
        <p:nvPicPr>
          <p:cNvPr id="11" name="Symbol zastępczy zawartości 10" descr="Obrazek animowany na którym są dzieci sprawne i z niepełnosprawnością">
            <a:extLst>
              <a:ext uri="{FF2B5EF4-FFF2-40B4-BE49-F238E27FC236}">
                <a16:creationId xmlns:a16="http://schemas.microsoft.com/office/drawing/2014/main" id="{D3D5BD21-E298-4B11-89D1-D5D2114CB5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7" y="2411685"/>
            <a:ext cx="9245597" cy="3129662"/>
          </a:xfrm>
        </p:spPr>
      </p:pic>
    </p:spTree>
    <p:extLst>
      <p:ext uri="{BB962C8B-B14F-4D97-AF65-F5344CB8AC3E}">
        <p14:creationId xmlns:p14="http://schemas.microsoft.com/office/powerpoint/2010/main" val="2871153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DE89ED-2D8C-4D4E-A95D-3CE5C21E5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646" y="554255"/>
            <a:ext cx="9000520" cy="108000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Prosty język w Internecie</a:t>
            </a:r>
            <a:br>
              <a:rPr lang="pl-PL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l-PL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l-PL" dirty="0">
                <a:solidFill>
                  <a:srgbClr val="0070C0"/>
                </a:solidFill>
              </a:rPr>
            </a:br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2A504A0-94D1-4655-834E-E80299D01D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39</a:t>
            </a:fld>
            <a:endParaRPr lang="pl-PL" dirty="0"/>
          </a:p>
        </p:txBody>
      </p:sp>
      <p:pic>
        <p:nvPicPr>
          <p:cNvPr id="8" name="Symbol zastępczy zawartości 7" descr="Dziecko mówi i z jego ust wychodzą literki alfabetu">
            <a:extLst>
              <a:ext uri="{FF2B5EF4-FFF2-40B4-BE49-F238E27FC236}">
                <a16:creationId xmlns:a16="http://schemas.microsoft.com/office/drawing/2014/main" id="{143CF289-B666-4DB8-BCDA-D146D5FD16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75" y="1634256"/>
            <a:ext cx="6840661" cy="4263003"/>
          </a:xfrm>
        </p:spPr>
      </p:pic>
    </p:spTree>
    <p:extLst>
      <p:ext uri="{BB962C8B-B14F-4D97-AF65-F5344CB8AC3E}">
        <p14:creationId xmlns:p14="http://schemas.microsoft.com/office/powerpoint/2010/main" val="3617616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C7797B-C01B-4989-B078-5C8CF7F39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719761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002060"/>
                </a:solidFill>
              </a:rPr>
              <a:t>Identyfikacja wizualna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7137310-6397-4818-8AFC-9496EE89E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  <p:pic>
        <p:nvPicPr>
          <p:cNvPr id="6" name="Symbol zastępczy zawartości 5" descr="Znak Fundusze Europejskie">
            <a:extLst>
              <a:ext uri="{FF2B5EF4-FFF2-40B4-BE49-F238E27FC236}">
                <a16:creationId xmlns:a16="http://schemas.microsoft.com/office/drawing/2014/main" id="{FF5FF078-F191-496E-8D3A-876FCF3726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05546" y="2293624"/>
            <a:ext cx="1657648" cy="3286214"/>
          </a:xfrm>
          <a:prstGeom prst="rect">
            <a:avLst/>
          </a:prstGeom>
        </p:spPr>
      </p:pic>
      <p:pic>
        <p:nvPicPr>
          <p:cNvPr id="9" name="Symbol zastępczy zawartości 8" descr="Flaga Unii Europejskiej">
            <a:extLst>
              <a:ext uri="{FF2B5EF4-FFF2-40B4-BE49-F238E27FC236}">
                <a16:creationId xmlns:a16="http://schemas.microsoft.com/office/drawing/2014/main" id="{DAECA914-10C6-40A2-99D3-E0227DF51D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05946" y="2735701"/>
            <a:ext cx="3265806" cy="216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584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0D66B1-48C5-497E-92C3-F3447833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494915"/>
            <a:ext cx="8640381" cy="1080001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+mn-lt"/>
              </a:rPr>
              <a:t>Przydatne strony internetowe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895FA7-39D6-4703-B1E2-07CA8F21D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9362" y="1691605"/>
            <a:ext cx="9865096" cy="2232248"/>
          </a:xfrm>
        </p:spPr>
        <p:txBody>
          <a:bodyPr>
            <a:normAutofit/>
          </a:bodyPr>
          <a:lstStyle/>
          <a:p>
            <a:pPr marL="12700">
              <a:lnSpc>
                <a:spcPts val="2635"/>
              </a:lnSpc>
              <a:spcBef>
                <a:spcPts val="100"/>
              </a:spcBef>
            </a:pPr>
            <a:r>
              <a:rPr lang="pl-PL" sz="2400" b="1" dirty="0">
                <a:latin typeface="Arial"/>
                <a:cs typeface="Arial"/>
              </a:rPr>
              <a:t>Portal</a:t>
            </a:r>
            <a:r>
              <a:rPr lang="pl-PL" sz="2400" b="1" spc="-15" dirty="0">
                <a:latin typeface="Arial"/>
                <a:cs typeface="Arial"/>
              </a:rPr>
              <a:t> </a:t>
            </a:r>
            <a:r>
              <a:rPr lang="pl-PL" sz="2400" b="1" dirty="0">
                <a:latin typeface="Arial"/>
                <a:cs typeface="Arial"/>
              </a:rPr>
              <a:t>Funduszy</a:t>
            </a:r>
            <a:r>
              <a:rPr lang="pl-PL" sz="2400" b="1" spc="-20" dirty="0">
                <a:latin typeface="Arial"/>
                <a:cs typeface="Arial"/>
              </a:rPr>
              <a:t> </a:t>
            </a:r>
            <a:r>
              <a:rPr lang="pl-PL" sz="2400" b="1" dirty="0">
                <a:latin typeface="Arial"/>
                <a:cs typeface="Arial"/>
              </a:rPr>
              <a:t>Europejskich: </a:t>
            </a:r>
            <a:r>
              <a:rPr lang="pl-PL" sz="24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www.funduszeeuropejskie.gov.pl</a:t>
            </a:r>
            <a:endParaRPr lang="pl-PL" sz="2400" dirty="0">
              <a:latin typeface="Arial"/>
              <a:cs typeface="Arial"/>
            </a:endParaRPr>
          </a:p>
          <a:p>
            <a:pPr marL="0" indent="0">
              <a:lnSpc>
                <a:spcPts val="2395"/>
              </a:lnSpc>
              <a:buNone/>
            </a:pPr>
            <a:r>
              <a:rPr lang="pl-PL" sz="2400" dirty="0">
                <a:latin typeface="Arial"/>
                <a:cs typeface="Arial"/>
              </a:rPr>
              <a:t>(w</a:t>
            </a:r>
            <a:r>
              <a:rPr lang="pl-PL" sz="2400" spc="-20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zakładce Poznaj</a:t>
            </a:r>
            <a:r>
              <a:rPr lang="pl-PL" sz="2400" spc="-15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Fundusze Europejskie 2021</a:t>
            </a:r>
            <a:r>
              <a:rPr lang="pl-PL" sz="2400" spc="5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–</a:t>
            </a:r>
            <a:r>
              <a:rPr lang="pl-PL" sz="2400" spc="-25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2027</a:t>
            </a:r>
            <a:r>
              <a:rPr lang="pl-PL" sz="2400" spc="-10" dirty="0">
                <a:latin typeface="Arial"/>
                <a:cs typeface="Arial"/>
              </a:rPr>
              <a:t> </a:t>
            </a:r>
            <a:r>
              <a:rPr lang="pl-PL" sz="2400" spc="-50" dirty="0">
                <a:latin typeface="Wingdings"/>
                <a:cs typeface="Wingdings"/>
              </a:rPr>
              <a:t></a:t>
            </a:r>
            <a:endParaRPr lang="pl-PL" sz="2400" dirty="0">
              <a:latin typeface="Wingdings"/>
              <a:cs typeface="Wingdings"/>
            </a:endParaRPr>
          </a:p>
          <a:p>
            <a:pPr marL="0" indent="0">
              <a:lnSpc>
                <a:spcPts val="2405"/>
              </a:lnSpc>
              <a:buNone/>
            </a:pPr>
            <a:r>
              <a:rPr lang="pl-PL" sz="2400" dirty="0">
                <a:latin typeface="Arial"/>
                <a:cs typeface="Arial"/>
              </a:rPr>
              <a:t>Prawo</a:t>
            </a:r>
            <a:r>
              <a:rPr lang="pl-PL" sz="2400" spc="-10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i</a:t>
            </a:r>
            <a:r>
              <a:rPr lang="pl-PL" sz="2400" spc="-20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dokumenty </a:t>
            </a:r>
            <a:r>
              <a:rPr lang="pl-PL" sz="2400" dirty="0">
                <a:latin typeface="Wingdings"/>
                <a:cs typeface="Wingdings"/>
              </a:rPr>
              <a:t></a:t>
            </a:r>
            <a:r>
              <a:rPr lang="pl-PL" sz="2400" spc="60" dirty="0">
                <a:latin typeface="Times New Roman"/>
                <a:cs typeface="Times New Roman"/>
              </a:rPr>
              <a:t> </a:t>
            </a:r>
            <a:r>
              <a:rPr lang="pl-PL" sz="2400" spc="-10" dirty="0">
                <a:latin typeface="Arial"/>
                <a:cs typeface="Arial"/>
              </a:rPr>
              <a:t>Komunikacja) </a:t>
            </a:r>
            <a:r>
              <a:rPr lang="pl-PL" sz="2400" b="1" dirty="0">
                <a:latin typeface="Arial"/>
                <a:cs typeface="Arial"/>
              </a:rPr>
              <a:t>oraz</a:t>
            </a:r>
            <a:r>
              <a:rPr lang="pl-PL" sz="2400" b="1" spc="-25" dirty="0">
                <a:latin typeface="Arial"/>
                <a:cs typeface="Arial"/>
              </a:rPr>
              <a:t> </a:t>
            </a:r>
            <a:r>
              <a:rPr lang="pl-PL" sz="2400" b="1" dirty="0">
                <a:latin typeface="Arial"/>
                <a:cs typeface="Arial"/>
              </a:rPr>
              <a:t>na</a:t>
            </a:r>
            <a:r>
              <a:rPr lang="pl-PL" sz="2400" b="1" spc="-25" dirty="0">
                <a:latin typeface="Arial"/>
                <a:cs typeface="Arial"/>
              </a:rPr>
              <a:t> </a:t>
            </a:r>
            <a:r>
              <a:rPr lang="pl-PL" sz="2400" b="1" dirty="0">
                <a:latin typeface="Arial"/>
                <a:cs typeface="Arial"/>
              </a:rPr>
              <a:t>stronach</a:t>
            </a:r>
            <a:r>
              <a:rPr lang="pl-PL" sz="2400" b="1" spc="-15" dirty="0">
                <a:latin typeface="Arial"/>
                <a:cs typeface="Arial"/>
              </a:rPr>
              <a:t> </a:t>
            </a:r>
            <a:r>
              <a:rPr lang="pl-PL" sz="2400" b="1" dirty="0">
                <a:latin typeface="Arial"/>
                <a:cs typeface="Arial"/>
              </a:rPr>
              <a:t>internetowych</a:t>
            </a:r>
            <a:r>
              <a:rPr lang="pl-PL" sz="2400" b="1" spc="-25" dirty="0">
                <a:latin typeface="Arial"/>
                <a:cs typeface="Arial"/>
              </a:rPr>
              <a:t> </a:t>
            </a:r>
            <a:r>
              <a:rPr lang="pl-PL" sz="2400" b="1" spc="-10" dirty="0">
                <a:latin typeface="Arial"/>
                <a:cs typeface="Arial"/>
              </a:rPr>
              <a:t>programów.</a:t>
            </a:r>
            <a:endParaRPr lang="pl-PL" sz="2400" dirty="0">
              <a:latin typeface="Arial"/>
              <a:cs typeface="Arial"/>
            </a:endParaRPr>
          </a:p>
          <a:p>
            <a:endParaRPr lang="pl-PL" dirty="0"/>
          </a:p>
        </p:txBody>
      </p:sp>
      <p:pic>
        <p:nvPicPr>
          <p:cNvPr id="7" name="Symbol zastępczy zawartości 6" descr="Obraz przedstawia ekran komputera oraz ekran komórki na którym jest główna strona witryny o adresie www.rpo.pomorskie.eu">
            <a:extLst>
              <a:ext uri="{FF2B5EF4-FFF2-40B4-BE49-F238E27FC236}">
                <a16:creationId xmlns:a16="http://schemas.microsoft.com/office/drawing/2014/main" id="{F794F981-9616-44A3-856E-7AD023467B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586" y="3518081"/>
            <a:ext cx="6480720" cy="3409613"/>
          </a:xfr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B6C8DAE-1A51-4876-ADE1-3D4674CA06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06447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8037AD-788F-486C-90B4-F6FA6235E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2" y="449478"/>
            <a:ext cx="9073008" cy="756063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+mn-lt"/>
              </a:rPr>
              <a:t>Komunikacja – FEP 2021-2027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AC3E45-3B89-4E52-9742-7E4970357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403573"/>
            <a:ext cx="10009112" cy="5328592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800" dirty="0">
                <a:latin typeface="+mn-lt"/>
              </a:rPr>
              <a:t>Strona internetowa FEP 2021-2027: </a:t>
            </a:r>
            <a:r>
              <a:rPr lang="pl-PL" sz="2800" u="sng" dirty="0">
                <a:solidFill>
                  <a:srgbClr val="0070C0"/>
                </a:solidFill>
                <a:latin typeface="+mn-lt"/>
              </a:rPr>
              <a:t>funduszeuepomorskie.pl 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C00000"/>
                </a:solidFill>
                <a:latin typeface="+mn-lt"/>
              </a:rPr>
              <a:t>Newsletter: </a:t>
            </a:r>
            <a:r>
              <a:rPr lang="pl-PL" sz="2800" dirty="0">
                <a:latin typeface="+mn-lt"/>
                <a:hlinkClick r:id="rId2"/>
              </a:rPr>
              <a:t>https://rpo.pomorskie.eu/zapisz-sie-by-otrzymywac-biuletyn-unijny/</a:t>
            </a:r>
            <a:r>
              <a:rPr lang="pl-PL" sz="2800" dirty="0">
                <a:latin typeface="+mn-lt"/>
              </a:rPr>
              <a:t> 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C00000"/>
                </a:solidFill>
                <a:latin typeface="+mn-lt"/>
              </a:rPr>
              <a:t>Facebook: Fundusze Europejskie dla Pomorza</a:t>
            </a:r>
            <a:r>
              <a:rPr lang="pl-PL" sz="2800" dirty="0">
                <a:latin typeface="+mn-lt"/>
              </a:rPr>
              <a:t> </a:t>
            </a:r>
            <a:r>
              <a:rPr lang="pl-PL" sz="2800" dirty="0">
                <a:latin typeface="+mn-lt"/>
                <a:hlinkClick r:id="rId3"/>
              </a:rPr>
              <a:t>https://www.facebook.com/pomorskiewunii</a:t>
            </a:r>
            <a:r>
              <a:rPr lang="pl-PL" sz="2800" dirty="0">
                <a:latin typeface="+mn-lt"/>
              </a:rPr>
              <a:t> 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C00000"/>
                </a:solidFill>
                <a:latin typeface="+mn-lt"/>
              </a:rPr>
              <a:t>Instagram: Fundusze Europejskie dla Pomorza </a:t>
            </a:r>
            <a:br>
              <a:rPr lang="pl-PL" sz="2800" dirty="0">
                <a:solidFill>
                  <a:srgbClr val="FF0000"/>
                </a:solidFill>
                <a:latin typeface="+mn-lt"/>
              </a:rPr>
            </a:br>
            <a:r>
              <a:rPr lang="pl-PL" sz="2800" dirty="0">
                <a:latin typeface="+mn-lt"/>
              </a:rPr>
              <a:t>(Pomorskie w Unii)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800" dirty="0">
                <a:latin typeface="+mn-lt"/>
              </a:rPr>
              <a:t>Korespondencja do </a:t>
            </a:r>
            <a:r>
              <a:rPr lang="pl-PL" sz="2800" dirty="0" err="1">
                <a:latin typeface="+mn-lt"/>
              </a:rPr>
              <a:t>jst</a:t>
            </a:r>
            <a:r>
              <a:rPr lang="pl-PL" sz="2800" dirty="0">
                <a:latin typeface="+mn-lt"/>
              </a:rPr>
              <a:t>: E-PUAP, e-mail, korespondencja listowna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017BDD3-0889-4A65-9892-189B968B34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2934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AC36FF-D5C8-47F4-870D-72F0F7AA8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410" y="384774"/>
            <a:ext cx="8640381" cy="1080001"/>
          </a:xfrm>
        </p:spPr>
        <p:txBody>
          <a:bodyPr>
            <a:normAutofit/>
          </a:bodyPr>
          <a:lstStyle/>
          <a:p>
            <a:r>
              <a:rPr lang="pl-PL" sz="3000" dirty="0">
                <a:latin typeface="+mn-lt"/>
              </a:rPr>
              <a:t>Portal programu Fundusze Europejskie dla Pomorza 2021-2027 </a:t>
            </a:r>
            <a:r>
              <a:rPr lang="pl-PL" sz="3000" dirty="0">
                <a:latin typeface="+mn-lt"/>
                <a:sym typeface="Wingdings" panose="05000000000000000000" pitchFamily="2" charset="2"/>
              </a:rPr>
              <a:t> </a:t>
            </a:r>
            <a:r>
              <a:rPr lang="pl-PL" sz="3000" dirty="0">
                <a:solidFill>
                  <a:srgbClr val="00B0F0"/>
                </a:solidFill>
                <a:latin typeface="+mn-lt"/>
              </a:rPr>
              <a:t>funduszeuepomorskie.pl </a:t>
            </a:r>
            <a:endParaRPr lang="pl-PL" sz="3000" dirty="0">
              <a:latin typeface="+mn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9BF87DF-537E-48F2-8EFA-6180AD2A74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42</a:t>
            </a:fld>
            <a:endParaRPr lang="pl-PL" dirty="0"/>
          </a:p>
        </p:txBody>
      </p:sp>
      <p:pic>
        <p:nvPicPr>
          <p:cNvPr id="8" name="Symbol zastępczy zawartości 7" descr="Widok strony startowej dla programu Fundusze Europejskie dla Pomorza 2021-2027 o adresie www.funduszeuepomorskie.pl">
            <a:extLst>
              <a:ext uri="{FF2B5EF4-FFF2-40B4-BE49-F238E27FC236}">
                <a16:creationId xmlns:a16="http://schemas.microsoft.com/office/drawing/2014/main" id="{97FBC4F8-9EFE-4D54-B6F2-4DDFFF566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70" y="1547589"/>
            <a:ext cx="9973066" cy="5017698"/>
          </a:xfrm>
        </p:spPr>
      </p:pic>
    </p:spTree>
    <p:extLst>
      <p:ext uri="{BB962C8B-B14F-4D97-AF65-F5344CB8AC3E}">
        <p14:creationId xmlns:p14="http://schemas.microsoft.com/office/powerpoint/2010/main" val="11625465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4F19CF-72CA-4FC8-A6BF-4DC93E1C5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397229"/>
            <a:ext cx="8640381" cy="1080001"/>
          </a:xfrm>
        </p:spPr>
        <p:txBody>
          <a:bodyPr/>
          <a:lstStyle/>
          <a:p>
            <a:r>
              <a:rPr lang="pl-PL" dirty="0"/>
              <a:t>Zasady promowania projektów FEP 2021-2027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9C44B28-033B-4405-9BCF-F43DEE55EE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43</a:t>
            </a:fld>
            <a:endParaRPr lang="pl-PL" dirty="0"/>
          </a:p>
        </p:txBody>
      </p:sp>
      <p:pic>
        <p:nvPicPr>
          <p:cNvPr id="6" name="Symbol zastępczy zawartości 5" descr="Zrzut ze strony funduszeuepomorskie.pl dotyczący zasad promowania projektów">
            <a:extLst>
              <a:ext uri="{FF2B5EF4-FFF2-40B4-BE49-F238E27FC236}">
                <a16:creationId xmlns:a16="http://schemas.microsoft.com/office/drawing/2014/main" id="{8FA3A33A-259C-42BE-A272-FE6974121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15" y="1197036"/>
            <a:ext cx="10238982" cy="5406863"/>
          </a:xfrm>
        </p:spPr>
      </p:pic>
    </p:spTree>
    <p:extLst>
      <p:ext uri="{BB962C8B-B14F-4D97-AF65-F5344CB8AC3E}">
        <p14:creationId xmlns:p14="http://schemas.microsoft.com/office/powerpoint/2010/main" val="11945257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8BD349-E231-4CB3-A5EE-EBBA022A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37" y="539838"/>
            <a:ext cx="9793087" cy="595093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+mn-lt"/>
              </a:rPr>
              <a:t>Sieć Punktów Informacyjnych Funduszy Europejskich (1) – pomorskie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D1CEF7-80F2-47C8-A633-C79EDBB8C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3338" y="1403573"/>
            <a:ext cx="9431862" cy="577967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4000"/>
              </a:lnSpc>
            </a:pPr>
            <a:r>
              <a:rPr lang="pl-PL" sz="2800" b="1" dirty="0">
                <a:latin typeface="+mn-lt"/>
              </a:rPr>
              <a:t>Główny Punkt Informacyjny Funduszy Europejskich w Gdańsku</a:t>
            </a:r>
            <a:br>
              <a:rPr lang="pl-PL" sz="2800" dirty="0">
                <a:latin typeface="+mn-lt"/>
              </a:rPr>
            </a:br>
            <a:r>
              <a:rPr lang="pl-PL" sz="2800" dirty="0">
                <a:latin typeface="+mn-lt"/>
              </a:rPr>
              <a:t>ul. Augustyńskiego 1, 80-819 Gdańsk</a:t>
            </a:r>
            <a:br>
              <a:rPr lang="pl-PL" sz="2800" dirty="0">
                <a:latin typeface="+mn-lt"/>
              </a:rPr>
            </a:br>
            <a:r>
              <a:rPr lang="pl-PL" sz="2800" dirty="0">
                <a:latin typeface="+mn-lt"/>
              </a:rPr>
              <a:t>tel. 58 32 68 147, 58 32 68 148, 58 32 68 152</a:t>
            </a:r>
            <a:br>
              <a:rPr lang="pl-PL" sz="2800" dirty="0">
                <a:latin typeface="+mn-lt"/>
              </a:rPr>
            </a:br>
            <a:r>
              <a:rPr lang="pl-PL" sz="2800" dirty="0">
                <a:latin typeface="+mn-lt"/>
              </a:rPr>
              <a:t>e-mail: </a:t>
            </a:r>
            <a:r>
              <a:rPr lang="pl-PL" sz="2800" u="sng" dirty="0">
                <a:latin typeface="+mn-lt"/>
                <a:hlinkClick r:id="rId2"/>
              </a:rPr>
              <a:t>pife.gdansk@pomorskie.eu</a:t>
            </a:r>
            <a:r>
              <a:rPr lang="pl-PL" sz="2800" dirty="0">
                <a:latin typeface="+mn-lt"/>
              </a:rPr>
              <a:t> </a:t>
            </a:r>
            <a:br>
              <a:rPr lang="pl-PL" sz="2800" dirty="0">
                <a:latin typeface="+mn-lt"/>
              </a:rPr>
            </a:br>
            <a:r>
              <a:rPr lang="pl-PL" sz="2800" dirty="0">
                <a:latin typeface="+mn-lt"/>
              </a:rPr>
              <a:t>Czynny: poniedziałek 8:00-18:00, wtorek – piątek 8:00-16:00 </a:t>
            </a:r>
          </a:p>
          <a:p>
            <a:pPr marL="0" indent="0">
              <a:lnSpc>
                <a:spcPct val="134000"/>
              </a:lnSpc>
              <a:buNone/>
            </a:pPr>
            <a:endParaRPr lang="pl-PL" sz="2800" dirty="0">
              <a:latin typeface="+mn-lt"/>
            </a:endParaRPr>
          </a:p>
          <a:p>
            <a:pPr>
              <a:lnSpc>
                <a:spcPct val="134000"/>
              </a:lnSpc>
            </a:pPr>
            <a:r>
              <a:rPr lang="pl-PL" sz="2800" b="1" dirty="0">
                <a:latin typeface="+mn-lt"/>
              </a:rPr>
              <a:t>Lokalny Punkt Informacyjny Funduszy Europejskich w Chojnicach</a:t>
            </a:r>
            <a:br>
              <a:rPr lang="pl-PL" sz="2800" b="1" dirty="0">
                <a:latin typeface="+mn-lt"/>
              </a:rPr>
            </a:br>
            <a:r>
              <a:rPr lang="pl-PL" sz="2800" dirty="0">
                <a:latin typeface="+mn-lt"/>
              </a:rPr>
              <a:t>ul. 31 Stycznia 56a, 89-600 Chojnice</a:t>
            </a:r>
            <a:br>
              <a:rPr lang="pl-PL" sz="2800" dirty="0">
                <a:latin typeface="+mn-lt"/>
              </a:rPr>
            </a:br>
            <a:r>
              <a:rPr lang="pl-PL" sz="2800" dirty="0">
                <a:latin typeface="+mn-lt"/>
              </a:rPr>
              <a:t>tel. +48 536 376 207, + 48 536 278 316</a:t>
            </a:r>
            <a:br>
              <a:rPr lang="pl-PL" sz="2800" dirty="0">
                <a:latin typeface="+mn-lt"/>
              </a:rPr>
            </a:br>
            <a:r>
              <a:rPr lang="pl-PL" sz="2800" dirty="0">
                <a:latin typeface="+mn-lt"/>
              </a:rPr>
              <a:t>e-mail: </a:t>
            </a:r>
            <a:r>
              <a:rPr lang="pl-PL" sz="2800" u="sng" dirty="0">
                <a:latin typeface="+mn-lt"/>
                <a:hlinkClick r:id="rId3"/>
              </a:rPr>
              <a:t>pife.chojnice@lgdzc.pl</a:t>
            </a:r>
            <a:br>
              <a:rPr lang="pl-PL" sz="2800" u="sng" dirty="0">
                <a:latin typeface="+mn-lt"/>
              </a:rPr>
            </a:br>
            <a:r>
              <a:rPr lang="pl-PL" sz="2800" dirty="0">
                <a:latin typeface="+mn-lt"/>
              </a:rPr>
              <a:t>Czynny: poniedziałek 7:00-17:00, wtorek – piątek 7:00-15:00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4816E1C-9871-490E-B0FC-7749C6E8FF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17469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8BD349-E231-4CB3-A5EE-EBBA022A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37" y="539838"/>
            <a:ext cx="9793087" cy="595093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+mn-lt"/>
              </a:rPr>
              <a:t>Sieć Punktów Informacyjnych Funduszy Europejskich (2) – pomorskie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2C75E52-00E5-47C5-AD44-148E5B169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3337" y="1589101"/>
            <a:ext cx="10117145" cy="5508232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pl-PL" sz="2600" b="1" dirty="0">
                <a:latin typeface="+mn-lt"/>
              </a:rPr>
              <a:t>Lokalny Punkt Informacyjny Funduszy Europejskich w Malborku</a:t>
            </a:r>
            <a:br>
              <a:rPr lang="pl-PL" sz="2600" dirty="0">
                <a:latin typeface="+mn-lt"/>
              </a:rPr>
            </a:br>
            <a:r>
              <a:rPr lang="pl-PL" sz="2600" dirty="0">
                <a:latin typeface="+mn-lt"/>
              </a:rPr>
              <a:t>ul. Grunwaldzka 22/2, 82-200 Malbork</a:t>
            </a:r>
            <a:br>
              <a:rPr lang="pl-PL" sz="2600" dirty="0">
                <a:latin typeface="+mn-lt"/>
              </a:rPr>
            </a:br>
            <a:r>
              <a:rPr lang="pl-PL" sz="2600" dirty="0">
                <a:latin typeface="+mn-lt"/>
              </a:rPr>
              <a:t>tel.: +48 665 333 780, +48 665 333 790</a:t>
            </a:r>
            <a:br>
              <a:rPr lang="pl-PL" sz="2600" dirty="0">
                <a:latin typeface="+mn-lt"/>
              </a:rPr>
            </a:br>
            <a:r>
              <a:rPr lang="pl-PL" sz="2600" dirty="0">
                <a:latin typeface="+mn-lt"/>
              </a:rPr>
              <a:t>e-mail: </a:t>
            </a:r>
            <a:r>
              <a:rPr lang="pl-PL" sz="2600" u="sng" dirty="0">
                <a:latin typeface="+mn-lt"/>
                <a:hlinkClick r:id="rId2"/>
              </a:rPr>
              <a:t>pife.malbork@koloryzycia.org.pl</a:t>
            </a:r>
            <a:br>
              <a:rPr lang="pl-PL" sz="2600" u="sng" dirty="0">
                <a:latin typeface="+mn-lt"/>
              </a:rPr>
            </a:br>
            <a:r>
              <a:rPr lang="pl-PL" sz="2600" dirty="0">
                <a:latin typeface="+mn-lt"/>
              </a:rPr>
              <a:t>Czynny: poniedziałek 8:00-18:00, wtorek – piątek 8:00-16:00 </a:t>
            </a:r>
          </a:p>
          <a:p>
            <a:pPr marL="0" indent="0">
              <a:lnSpc>
                <a:spcPct val="114000"/>
              </a:lnSpc>
              <a:buNone/>
            </a:pPr>
            <a:endParaRPr lang="pl-PL" sz="2600" dirty="0">
              <a:latin typeface="+mn-lt"/>
            </a:endParaRPr>
          </a:p>
          <a:p>
            <a:pPr>
              <a:lnSpc>
                <a:spcPct val="114000"/>
              </a:lnSpc>
            </a:pPr>
            <a:r>
              <a:rPr lang="pl-PL" sz="2600" b="1" dirty="0">
                <a:latin typeface="+mn-lt"/>
              </a:rPr>
              <a:t>Lokalny Punkt Informacyjny Funduszy Europejskich w Słupsku</a:t>
            </a:r>
            <a:br>
              <a:rPr lang="pl-PL" sz="2600" dirty="0">
                <a:latin typeface="+mn-lt"/>
              </a:rPr>
            </a:br>
            <a:r>
              <a:rPr lang="pl-PL" sz="2600" dirty="0">
                <a:latin typeface="+mn-lt"/>
              </a:rPr>
              <a:t>ul. Portowa 13B, 76-200 Słupsk</a:t>
            </a:r>
            <a:br>
              <a:rPr lang="pl-PL" sz="2600" dirty="0">
                <a:latin typeface="+mn-lt"/>
              </a:rPr>
            </a:br>
            <a:r>
              <a:rPr lang="pl-PL" sz="2600" dirty="0">
                <a:latin typeface="+mn-lt"/>
              </a:rPr>
              <a:t>tel. 59 714 18 44, 59 714 18 45</a:t>
            </a:r>
            <a:br>
              <a:rPr lang="pl-PL" sz="2600" dirty="0">
                <a:latin typeface="+mn-lt"/>
              </a:rPr>
            </a:br>
            <a:r>
              <a:rPr lang="pl-PL" sz="2600" dirty="0">
                <a:latin typeface="+mn-lt"/>
              </a:rPr>
              <a:t>e-mail: </a:t>
            </a:r>
            <a:r>
              <a:rPr lang="pl-PL" sz="2600" u="sng" dirty="0">
                <a:latin typeface="+mn-lt"/>
                <a:hlinkClick r:id="rId3"/>
              </a:rPr>
              <a:t>pife.slupsk@arp.gda.pl</a:t>
            </a:r>
            <a:br>
              <a:rPr lang="pl-PL" sz="2600" u="sng" dirty="0">
                <a:latin typeface="+mn-lt"/>
              </a:rPr>
            </a:br>
            <a:r>
              <a:rPr lang="pl-PL" sz="2600" dirty="0">
                <a:latin typeface="+mn-lt"/>
              </a:rPr>
              <a:t>Czynny: poniedziałek 8:00-18:00, wtorek – piątek 8:00-16:00</a:t>
            </a:r>
          </a:p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4816E1C-9871-490E-B0FC-7749C6E8FF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740411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5A2DAF-0A88-4BCB-89DD-B6D38B6A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70" y="539838"/>
            <a:ext cx="9649072" cy="1080001"/>
          </a:xfrm>
        </p:spPr>
        <p:txBody>
          <a:bodyPr>
            <a:normAutofit fontScale="90000"/>
          </a:bodyPr>
          <a:lstStyle/>
          <a:p>
            <a:r>
              <a:rPr lang="pl-PL" sz="4000" dirty="0">
                <a:solidFill>
                  <a:srgbClr val="C00000"/>
                </a:solidFill>
                <a:latin typeface="+mn-lt"/>
              </a:rPr>
              <a:t>Komunikacja i widoczność w praktyce – </a:t>
            </a:r>
            <a:br>
              <a:rPr lang="pl-PL" sz="4000" dirty="0">
                <a:solidFill>
                  <a:srgbClr val="C00000"/>
                </a:solidFill>
                <a:latin typeface="+mn-lt"/>
              </a:rPr>
            </a:br>
            <a:r>
              <a:rPr lang="pl-PL" sz="4000" dirty="0">
                <a:solidFill>
                  <a:srgbClr val="C00000"/>
                </a:solidFill>
                <a:latin typeface="+mn-lt"/>
              </a:rPr>
              <a:t>na co zwracać uwagę przy realizacji projektu</a:t>
            </a:r>
            <a:br>
              <a:rPr lang="pl-PL" dirty="0"/>
            </a:br>
            <a:endParaRPr lang="pl-PL" dirty="0"/>
          </a:p>
        </p:txBody>
      </p:sp>
      <p:pic>
        <p:nvPicPr>
          <p:cNvPr id="6" name="Symbol zastępczy zawartości 5" descr="Narzędzia komunikacyjne w chmurze">
            <a:extLst>
              <a:ext uri="{FF2B5EF4-FFF2-40B4-BE49-F238E27FC236}">
                <a16:creationId xmlns:a16="http://schemas.microsoft.com/office/drawing/2014/main" id="{474756B4-2D84-4FAC-92BD-0A66CD7CAE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23" y="1979613"/>
            <a:ext cx="8317366" cy="4679950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EF7BADB-9C39-4C1C-8879-E5C5068AE8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83438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EC4601-1E69-41D8-8136-68579E040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 wspólnej tablicy</a:t>
            </a:r>
          </a:p>
        </p:txBody>
      </p:sp>
      <p:pic>
        <p:nvPicPr>
          <p:cNvPr id="9" name="Symbol zastępczy zawartości 8" descr="Wspólna tablica informacyjna dla projektów dofinansowanych z Funduszy Europejskich 2021-2027">
            <a:extLst>
              <a:ext uri="{FF2B5EF4-FFF2-40B4-BE49-F238E27FC236}">
                <a16:creationId xmlns:a16="http://schemas.microsoft.com/office/drawing/2014/main" id="{5E1BA118-B835-4D61-8DF5-5A5BD8E33C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691605"/>
            <a:ext cx="8640381" cy="4649215"/>
          </a:xfr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485966A-DAD4-49C4-B180-F1147F00EF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54748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7FA767-B373-4626-A263-A2716C0BE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2" y="553543"/>
            <a:ext cx="8640381" cy="1080001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C00000"/>
                </a:solidFill>
                <a:latin typeface="+mn-lt"/>
              </a:rPr>
              <a:t>Kampanie informacyjne programu Fundusze Europejskie dla Pomorza 2021-2027</a:t>
            </a:r>
          </a:p>
        </p:txBody>
      </p:sp>
      <p:pic>
        <p:nvPicPr>
          <p:cNvPr id="6" name="Symbol zastępczy zawartości 5" descr="Ikonki kampanii informacyjnej w różnych mediach">
            <a:extLst>
              <a:ext uri="{FF2B5EF4-FFF2-40B4-BE49-F238E27FC236}">
                <a16:creationId xmlns:a16="http://schemas.microsoft.com/office/drawing/2014/main" id="{34C410CD-D630-4C6E-898E-2B51C9177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296" y="1691315"/>
            <a:ext cx="5112858" cy="5112858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26375F5-D4DB-490B-BFDD-0D477964EB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06626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E53673-A52F-4873-9E0E-F18F660B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971525"/>
            <a:ext cx="8640381" cy="654532"/>
          </a:xfrm>
        </p:spPr>
        <p:txBody>
          <a:bodyPr>
            <a:normAutofit/>
          </a:bodyPr>
          <a:lstStyle/>
          <a:p>
            <a:r>
              <a:rPr lang="pl-PL" sz="4800" dirty="0">
                <a:latin typeface="+mn-lt"/>
              </a:rPr>
              <a:t>PYTANIA?</a:t>
            </a:r>
          </a:p>
        </p:txBody>
      </p:sp>
      <p:pic>
        <p:nvPicPr>
          <p:cNvPr id="6" name="Symbol zastępczy zawartości 5" descr="Biały ludzik z komiksu siedzi na czerwonym znaku zapytania">
            <a:extLst>
              <a:ext uri="{FF2B5EF4-FFF2-40B4-BE49-F238E27FC236}">
                <a16:creationId xmlns:a16="http://schemas.microsoft.com/office/drawing/2014/main" id="{52AEECF3-B827-4273-A842-A5B3E7E298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19" y="1704082"/>
            <a:ext cx="6335638" cy="4151510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AB99B97-4DA3-47D9-AC61-B5F21F8F0E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7943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E2E660-F257-4507-9440-5626FA64C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556447"/>
            <a:ext cx="8640381" cy="1080001"/>
          </a:xfrm>
        </p:spPr>
        <p:txBody>
          <a:bodyPr>
            <a:normAutofit/>
          </a:bodyPr>
          <a:lstStyle/>
          <a:p>
            <a:r>
              <a:rPr lang="pl-PL" sz="3200" dirty="0"/>
              <a:t>Normy prawne</a:t>
            </a:r>
          </a:p>
        </p:txBody>
      </p:sp>
      <p:pic>
        <p:nvPicPr>
          <p:cNvPr id="6" name="Symbol zastępczy zawartości 5" descr="Stos teczek z dokumentami">
            <a:extLst>
              <a:ext uri="{FF2B5EF4-FFF2-40B4-BE49-F238E27FC236}">
                <a16:creationId xmlns:a16="http://schemas.microsoft.com/office/drawing/2014/main" id="{48CC3FA9-1DB0-4607-9BCE-1464401ABA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799" y="1660525"/>
            <a:ext cx="7020627" cy="4679950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8EB2EE4-032F-4A03-A7CF-C5BC8F1367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37272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9FFE83B3-473A-43E6-B353-FDF35977C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48" y="3131765"/>
            <a:ext cx="7920115" cy="2592288"/>
          </a:xfrm>
        </p:spPr>
        <p:txBody>
          <a:bodyPr>
            <a:normAutofit fontScale="90000"/>
          </a:bodyPr>
          <a:lstStyle/>
          <a:p>
            <a:r>
              <a:rPr lang="pl-PL" sz="3600" dirty="0">
                <a:latin typeface="+mn-lt"/>
              </a:rPr>
              <a:t>Dziękuję za uwagę</a:t>
            </a:r>
            <a:br>
              <a:rPr lang="pl-PL" dirty="0"/>
            </a:br>
            <a:r>
              <a:rPr lang="pl-PL" sz="2000" dirty="0">
                <a:solidFill>
                  <a:schemeClr val="tx1"/>
                </a:solidFill>
                <a:latin typeface="Calibri" pitchFamily="34" charset="0"/>
              </a:rPr>
              <a:t>Martyna Sawicka</a:t>
            </a:r>
            <a:br>
              <a:rPr lang="pl-PL" sz="20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pl-PL" sz="2000" dirty="0">
                <a:solidFill>
                  <a:schemeClr val="tx1"/>
                </a:solidFill>
                <a:latin typeface="Calibri" pitchFamily="34" charset="0"/>
              </a:rPr>
              <a:t>Referat Informacji, Departament Programów Regionalnych UMWP </a:t>
            </a:r>
            <a:br>
              <a:rPr lang="pl-PL" sz="20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pl-PL" sz="2000" dirty="0">
                <a:solidFill>
                  <a:schemeClr val="tx1"/>
                </a:solidFill>
                <a:latin typeface="Calibri" pitchFamily="34" charset="0"/>
              </a:rPr>
              <a:t>tel. (58) 32 68 175, 502 757 466</a:t>
            </a:r>
            <a:br>
              <a:rPr lang="pl-PL" sz="20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pl-PL" sz="2000" dirty="0">
                <a:solidFill>
                  <a:schemeClr val="tx1"/>
                </a:solidFill>
                <a:latin typeface="Calibri" pitchFamily="34" charset="0"/>
              </a:rPr>
              <a:t>e-mail: </a:t>
            </a:r>
            <a:r>
              <a:rPr lang="pl-PL" sz="2000" dirty="0">
                <a:solidFill>
                  <a:schemeClr val="tx1"/>
                </a:solidFill>
                <a:latin typeface="Calibri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m.sawicka@pomorskie.eu</a:t>
            </a:r>
            <a:r>
              <a:rPr lang="pl-PL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br>
              <a:rPr lang="pl-PL" sz="1800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pl-PL" sz="2400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pl-PL" sz="2400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1810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828EB1-8506-4323-89EE-27A9B9B4E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473608"/>
            <a:ext cx="8640381" cy="1080001"/>
          </a:xfrm>
        </p:spPr>
        <p:txBody>
          <a:bodyPr/>
          <a:lstStyle/>
          <a:p>
            <a:r>
              <a:rPr lang="pl-PL" sz="3200" dirty="0">
                <a:latin typeface="+mn-lt"/>
              </a:rPr>
              <a:t>DOKUMENTY (1)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0C5ADC-8590-43CD-A7E7-2A647B900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259557"/>
            <a:ext cx="9577064" cy="5940280"/>
          </a:xfrm>
        </p:spPr>
        <p:txBody>
          <a:bodyPr>
            <a:normAutofit fontScale="70000" lnSpcReduction="200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pl-PL" sz="3100" dirty="0">
                <a:latin typeface="+mn-lt"/>
              </a:rPr>
              <a:t>Rozporządzenie Parlamentu Europejskiego i Rady (UE) nr 2021/1060 z dnia </a:t>
            </a:r>
            <a:br>
              <a:rPr lang="pl-PL" sz="3100" dirty="0">
                <a:latin typeface="+mn-lt"/>
              </a:rPr>
            </a:br>
            <a:r>
              <a:rPr lang="pl-PL" sz="3100" dirty="0">
                <a:latin typeface="+mn-lt"/>
              </a:rPr>
              <a:t>24 czerwca 2021 r. ustanawiające wspólne przepisy dotyczące Europejskiego Funduszu Rozwoju Regionalnego, Europejskiego Funduszu Społecznego Plus, Funduszu Spójności, Funduszu na rzecz Sprawiedliwej Transformacji </a:t>
            </a:r>
            <a:br>
              <a:rPr lang="pl-PL" sz="3100" dirty="0">
                <a:latin typeface="+mn-lt"/>
              </a:rPr>
            </a:br>
            <a:r>
              <a:rPr lang="pl-PL" sz="3100" dirty="0">
                <a:latin typeface="+mn-lt"/>
              </a:rPr>
              <a:t>i Europejskiego Funduszu Morskiego, Rybackiego i Akwakultury, a także przepisy finansowe na potrzeby tych funduszy oraz na potrzeby Funduszu Azylu, Migracji i Integracji, Funduszu Bezpieczeństwa Wewnętrznego </a:t>
            </a:r>
            <a:br>
              <a:rPr lang="pl-PL" sz="3100" dirty="0">
                <a:latin typeface="+mn-lt"/>
              </a:rPr>
            </a:br>
            <a:r>
              <a:rPr lang="pl-PL" sz="3100" dirty="0">
                <a:latin typeface="+mn-lt"/>
              </a:rPr>
              <a:t>i Instrumentu Wsparcia Finansowego na rzecz Zarządzania Granicami i Polityki Wizowej – </a:t>
            </a:r>
            <a:r>
              <a:rPr lang="pl-PL" sz="3100" b="1" dirty="0">
                <a:latin typeface="+mn-lt"/>
              </a:rPr>
              <a:t>„Rozporządzenie ogólne”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l-PL" sz="3100" dirty="0"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3100" dirty="0">
                <a:latin typeface="+mn-lt"/>
              </a:rPr>
              <a:t>Rozporządzenie Parlamentu Europejskiego i Rady (UE) nr 2021/1058 z dnia </a:t>
            </a:r>
            <a:br>
              <a:rPr lang="pl-PL" sz="3100" dirty="0">
                <a:latin typeface="+mn-lt"/>
              </a:rPr>
            </a:br>
            <a:r>
              <a:rPr lang="pl-PL" sz="3100" dirty="0">
                <a:latin typeface="+mn-lt"/>
              </a:rPr>
              <a:t>24 czerwca 2021 r. w sprawie Europejskiego Funduszu Rozwoju Regionalnego </a:t>
            </a:r>
            <a:br>
              <a:rPr lang="pl-PL" sz="3100" dirty="0">
                <a:latin typeface="+mn-lt"/>
              </a:rPr>
            </a:br>
            <a:r>
              <a:rPr lang="pl-PL" sz="3100" dirty="0">
                <a:latin typeface="+mn-lt"/>
              </a:rPr>
              <a:t>i Funduszu Spójności – </a:t>
            </a:r>
            <a:r>
              <a:rPr lang="pl-PL" sz="3100" b="1" dirty="0">
                <a:latin typeface="+mn-lt"/>
              </a:rPr>
              <a:t>„Rozporządzenie EFRR”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l-PL" sz="3100" b="1" dirty="0"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3100" dirty="0">
                <a:latin typeface="+mn-lt"/>
              </a:rPr>
              <a:t>Rozporządzenie Parlamentu Europejskiego i Rady (UE) nr 2021/1057 z dnia 24 czerwca 2021 r. ustanawiające Europejski Fundusz Społeczny Plus (EFS+) </a:t>
            </a:r>
            <a:br>
              <a:rPr lang="pl-PL" sz="3100" dirty="0">
                <a:latin typeface="+mn-lt"/>
              </a:rPr>
            </a:br>
            <a:r>
              <a:rPr lang="pl-PL" sz="3100" dirty="0">
                <a:latin typeface="+mn-lt"/>
              </a:rPr>
              <a:t>– „</a:t>
            </a:r>
            <a:r>
              <a:rPr lang="pl-PL" sz="3100" b="1" dirty="0">
                <a:latin typeface="+mn-lt"/>
              </a:rPr>
              <a:t>Rozporządzenie EFS+”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01251F4-435F-4EE1-AA9B-D338063102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1232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2BABA2-CC00-4814-8999-D886CCD2B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711" y="463415"/>
            <a:ext cx="8640381" cy="1080001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+mn-lt"/>
              </a:rPr>
              <a:t>DOKUMENTY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1DA7F0-A6A3-41EF-AF8C-673DD3EF5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547589"/>
            <a:ext cx="9577064" cy="5112250"/>
          </a:xfrm>
        </p:spPr>
        <p:txBody>
          <a:bodyPr>
            <a:normAutofit fontScale="62500" lnSpcReduction="200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pl-PL" sz="3500" b="1" dirty="0">
                <a:latin typeface="+mn-lt"/>
              </a:rPr>
              <a:t> Wytyczne dotyczące informacji i promocji Funduszy Europejskich na lata 2021-2027</a:t>
            </a:r>
            <a:r>
              <a:rPr lang="pl-PL" sz="3500" dirty="0">
                <a:latin typeface="+mn-lt"/>
              </a:rPr>
              <a:t>, będące wytycznymi, o których mowa w art. 5 ust. 1 pkt 10 Ustawy wdrożeniowej </a:t>
            </a:r>
          </a:p>
          <a:p>
            <a:pPr marL="503972" lvl="1" indent="0">
              <a:buNone/>
            </a:pPr>
            <a:r>
              <a:rPr lang="pl-PL" sz="3500" u="sng" dirty="0">
                <a:latin typeface="+mn-lt"/>
                <a:hlinkClick r:id="rId2"/>
              </a:rPr>
              <a:t>https://www.funduszeeuropejskie.gov.pl/strony/o-funduszach/fundusze-na-lata-2021-2027/prawo-i-dokumenty/wytyczne/wytyczne-dotyczace-informacji-i-promocji-funduszy-europejskich-na-lata-2021-2027/</a:t>
            </a:r>
            <a:r>
              <a:rPr lang="pl-PL" sz="3500" dirty="0">
                <a:latin typeface="+mn-lt"/>
              </a:rPr>
              <a:t> </a:t>
            </a:r>
          </a:p>
          <a:p>
            <a:pPr marL="503972" lvl="1" indent="0">
              <a:buNone/>
            </a:pPr>
            <a:endParaRPr lang="pl-PL" sz="3500" dirty="0">
              <a:latin typeface="+mn-lt"/>
            </a:endParaRPr>
          </a:p>
          <a:p>
            <a:pPr marL="846872" lvl="1" indent="-342900">
              <a:buFont typeface="Wingdings" panose="05000000000000000000" pitchFamily="2" charset="2"/>
              <a:buChar char="Ø"/>
            </a:pPr>
            <a:r>
              <a:rPr lang="pl-PL" sz="3500" b="1" dirty="0">
                <a:latin typeface="+mn-lt"/>
              </a:rPr>
              <a:t>Podręcznik wnioskodawcy i beneficjenta Funduszy Europejskich na lata 2021-2027 w zakresie informacji i promocji</a:t>
            </a:r>
          </a:p>
          <a:p>
            <a:pPr marL="503972" lvl="1" indent="0">
              <a:buNone/>
            </a:pPr>
            <a:r>
              <a:rPr lang="pl-PL" sz="3500" dirty="0">
                <a:latin typeface="+mn-lt"/>
                <a:hlinkClick r:id="rId3"/>
              </a:rPr>
              <a:t>https://rpo.pomorskie.eu/wp-content/uploads/2023/11/Podrecznik-beneficjenta-info-promo-2021-2027.pdf</a:t>
            </a:r>
            <a:endParaRPr lang="pl-PL" sz="3500" dirty="0">
              <a:latin typeface="+mn-lt"/>
            </a:endParaRPr>
          </a:p>
          <a:p>
            <a:pPr marL="503972" lvl="1" indent="0">
              <a:buNone/>
            </a:pPr>
            <a:endParaRPr lang="pl-PL" sz="35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  <a:p>
            <a:pPr marL="789722" lvl="1">
              <a:buFont typeface="Wingdings" panose="05000000000000000000" pitchFamily="2" charset="2"/>
              <a:buChar char="Ø"/>
            </a:pPr>
            <a:r>
              <a:rPr lang="pl-PL" sz="3500" b="1" dirty="0">
                <a:latin typeface="+mn-lt"/>
                <a:cs typeface="Arial" panose="020B0604020202020204" pitchFamily="34" charset="0"/>
              </a:rPr>
              <a:t> Księga Tożsamości Wizualnej marki Fundusze Europejskie 2021-2027</a:t>
            </a:r>
          </a:p>
          <a:p>
            <a:pPr marL="503972" lvl="1" indent="0">
              <a:buNone/>
            </a:pPr>
            <a:r>
              <a:rPr lang="pl-PL" sz="3500" dirty="0">
                <a:latin typeface="+mn-lt"/>
                <a:hlinkClick r:id="rId4"/>
              </a:rPr>
              <a:t>https://www.funduszeeuropejskie.gov.pl/media/111705/KTW_marki_FE_2021-2027.pdf</a:t>
            </a:r>
            <a:r>
              <a:rPr lang="pl-PL" sz="3500" dirty="0">
                <a:latin typeface="+mn-lt"/>
              </a:rPr>
              <a:t> 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A451580-559E-4E7A-B668-D831661238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2117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53B4D6-6D17-414F-81E2-8C4D71427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491916"/>
            <a:ext cx="8640381" cy="623625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+mn-lt"/>
              </a:rPr>
              <a:t>DOKUMENTY (3)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892A13-156A-42FB-81EC-6E090CA54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38" y="1259557"/>
            <a:ext cx="10081120" cy="5808202"/>
          </a:xfrm>
        </p:spPr>
        <p:txBody>
          <a:bodyPr>
            <a:normAutofit fontScale="400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5500" b="1" dirty="0">
                <a:latin typeface="+mn-lt"/>
              </a:rPr>
              <a:t>Program Fundusze Europejskie dla Pomorza 2021-2027</a:t>
            </a:r>
            <a:r>
              <a:rPr lang="pl-PL" sz="5500" dirty="0">
                <a:latin typeface="+mn-lt"/>
              </a:rPr>
              <a:t>, przyjęty uchwałą </a:t>
            </a:r>
            <a:br>
              <a:rPr lang="pl-PL" sz="5500" dirty="0">
                <a:latin typeface="+mn-lt"/>
              </a:rPr>
            </a:br>
            <a:r>
              <a:rPr lang="pl-PL" sz="5500" dirty="0">
                <a:latin typeface="+mn-lt"/>
              </a:rPr>
              <a:t>nr 1111/403/22 Zarządu Województwa Pomorskiego z dnia 15 listopada 2022 r. </a:t>
            </a:r>
            <a:br>
              <a:rPr lang="pl-PL" sz="5500" dirty="0">
                <a:latin typeface="+mn-lt"/>
              </a:rPr>
            </a:br>
            <a:r>
              <a:rPr lang="pl-PL" sz="5500" dirty="0">
                <a:latin typeface="+mn-lt"/>
              </a:rPr>
              <a:t>w związku z decyzją wykonawczą Komisji Europejskiej nr C(2022) 8860 z dnia </a:t>
            </a:r>
            <a:br>
              <a:rPr lang="pl-PL" sz="5500" dirty="0">
                <a:latin typeface="+mn-lt"/>
              </a:rPr>
            </a:br>
            <a:r>
              <a:rPr lang="pl-PL" sz="5500" dirty="0">
                <a:latin typeface="+mn-lt"/>
              </a:rPr>
              <a:t>7 grudnia 2022 r. –</a:t>
            </a:r>
            <a:r>
              <a:rPr lang="pl-PL" sz="5500" b="1" dirty="0">
                <a:latin typeface="+mn-lt"/>
              </a:rPr>
              <a:t> FEP 2021-2027 </a:t>
            </a:r>
            <a:br>
              <a:rPr lang="pl-PL" sz="5500" b="1" dirty="0">
                <a:latin typeface="+mn-lt"/>
              </a:rPr>
            </a:br>
            <a:r>
              <a:rPr lang="pl-PL" sz="5500" dirty="0">
                <a:latin typeface="+mn-lt"/>
                <a:hlinkClick r:id="rId2"/>
              </a:rPr>
              <a:t>https://www.rpo.pomorskie.eu/-/program-fundusze-europejskie-dla-pomorza-2021-2027</a:t>
            </a:r>
            <a:r>
              <a:rPr lang="pl-PL" sz="5500" dirty="0">
                <a:latin typeface="+mn-lt"/>
              </a:rPr>
              <a:t> </a:t>
            </a:r>
          </a:p>
          <a:p>
            <a:pPr marL="342900" indent="-342900">
              <a:spcAft>
                <a:spcPts val="661"/>
              </a:spcAft>
              <a:buFont typeface="Wingdings" panose="05000000000000000000" pitchFamily="2" charset="2"/>
              <a:buChar char="Ø"/>
            </a:pPr>
            <a:r>
              <a:rPr lang="pl-PL" sz="5500" b="1" dirty="0">
                <a:latin typeface="+mn-lt"/>
                <a:cs typeface="Arial" panose="020B0604020202020204" pitchFamily="34" charset="0"/>
              </a:rPr>
              <a:t>Strategia komunikacji Funduszy Europejskich na lata 2021-2027</a:t>
            </a:r>
          </a:p>
          <a:p>
            <a:pPr>
              <a:buNone/>
            </a:pPr>
            <a:r>
              <a:rPr lang="pl-PL" sz="5500" dirty="0">
                <a:latin typeface="+mn-lt"/>
              </a:rPr>
              <a:t>	Dokument stanowi podstawę działań informacyjnych i promocyjnych instytucji, </a:t>
            </a:r>
            <a:br>
              <a:rPr lang="pl-PL" sz="5500" dirty="0">
                <a:latin typeface="+mn-lt"/>
              </a:rPr>
            </a:br>
            <a:r>
              <a:rPr lang="pl-PL" sz="5500" dirty="0">
                <a:latin typeface="+mn-lt"/>
              </a:rPr>
              <a:t>które odpowiadają za wykorzystanie środków unijnych wraz ze środkami krajowymi </a:t>
            </a:r>
            <a:br>
              <a:rPr lang="pl-PL" sz="5500" dirty="0">
                <a:latin typeface="+mn-lt"/>
              </a:rPr>
            </a:br>
            <a:r>
              <a:rPr lang="pl-PL" sz="5500" dirty="0">
                <a:latin typeface="+mn-lt"/>
              </a:rPr>
              <a:t>w Polsce. Strategia komunikacji Funduszy Europejskich na lata 2021-2027 (SK FE) obejmuje okres do 2029 roku. Określa cele, sposoby ich weryfikacji oraz spójne zasady i standardy działań informacyjno-promocyjnych </a:t>
            </a:r>
            <a:br>
              <a:rPr lang="pl-PL" sz="5500" dirty="0">
                <a:latin typeface="+mn-lt"/>
              </a:rPr>
            </a:br>
            <a:r>
              <a:rPr lang="pl-PL" sz="5500" dirty="0">
                <a:latin typeface="+mn-lt"/>
                <a:hlinkClick r:id="rId3"/>
              </a:rPr>
              <a:t>https://rpo.pomorskie.eu/dokument/strategia-komunikacji-funduszy-europejskich-dla-pomorza-2021-2027-wersja-obowiazujaca/</a:t>
            </a:r>
            <a:endParaRPr lang="pl-PL" sz="5500" dirty="0">
              <a:latin typeface="+mn-lt"/>
            </a:endParaRPr>
          </a:p>
          <a:p>
            <a:pPr>
              <a:buNone/>
            </a:pPr>
            <a:endParaRPr lang="pl-PL" sz="5500" dirty="0">
              <a:solidFill>
                <a:srgbClr val="C00000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75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Umowa o dofinansowanie</a:t>
            </a:r>
            <a:endParaRPr lang="pl-PL" sz="7500" dirty="0">
              <a:solidFill>
                <a:srgbClr val="C00000"/>
              </a:solidFill>
              <a:latin typeface="+mn-lt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A3F5631-FD2C-48F2-A2BC-222C8686A5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2023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E2E660-F257-4507-9440-5626FA64C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539838"/>
            <a:ext cx="8640381" cy="215987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3200" dirty="0"/>
              <a:t>Jakie są obowiązkowe działania informacyjne </a:t>
            </a:r>
            <a:br>
              <a:rPr lang="pl-PL" sz="3200" dirty="0"/>
            </a:br>
            <a:r>
              <a:rPr lang="pl-PL" sz="3200" dirty="0"/>
              <a:t>i promocyjne beneficjentów realizujących projekty z dofinansowaniem unijnym?</a:t>
            </a:r>
          </a:p>
        </p:txBody>
      </p:sp>
      <p:pic>
        <p:nvPicPr>
          <p:cNvPr id="6" name="Symbol zastępczy zawartości 5" descr="Znaki zapytania na fioletowym tle z napisem: Did you know?">
            <a:extLst>
              <a:ext uri="{FF2B5EF4-FFF2-40B4-BE49-F238E27FC236}">
                <a16:creationId xmlns:a16="http://schemas.microsoft.com/office/drawing/2014/main" id="{A438F5F7-C00E-4288-9985-D35EE1D886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602" y="2420227"/>
            <a:ext cx="4690070" cy="4690070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8EB2EE4-032F-4A03-A7CF-C5BC8F1367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545802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1412</TotalTime>
  <Words>2806</Words>
  <Application>Microsoft Office PowerPoint</Application>
  <PresentationFormat>Niestandardowy</PresentationFormat>
  <Paragraphs>211</Paragraphs>
  <Slides>50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50</vt:i4>
      </vt:variant>
    </vt:vector>
  </HeadingPairs>
  <TitlesOfParts>
    <vt:vector size="56" baseType="lpstr">
      <vt:lpstr>Arial</vt:lpstr>
      <vt:lpstr>Calibri</vt:lpstr>
      <vt:lpstr>Open Sans</vt:lpstr>
      <vt:lpstr>Times New Roman</vt:lpstr>
      <vt:lpstr>Wingdings</vt:lpstr>
      <vt:lpstr>Motyw pakietu Office</vt:lpstr>
      <vt:lpstr>Zasady prawidłowej komunikacji  w projektach dofinansowanych  z Funduszy Europejskich  w perspektywie finansowej 2021-2027 </vt:lpstr>
      <vt:lpstr>O czym dziś porozmawiamy? (1)</vt:lpstr>
      <vt:lpstr>O czym dziś porozmawiamy? (2)</vt:lpstr>
      <vt:lpstr>Identyfikacja wizualna</vt:lpstr>
      <vt:lpstr>Normy prawne</vt:lpstr>
      <vt:lpstr>DOKUMENTY (1) </vt:lpstr>
      <vt:lpstr>DOKUMENTY (2)</vt:lpstr>
      <vt:lpstr>DOKUMENTY (3)</vt:lpstr>
      <vt:lpstr>Jakie są obowiązkowe działania informacyjne  i promocyjne beneficjentów realizujących projekty z dofinansowaniem unijnym?</vt:lpstr>
      <vt:lpstr>Obowiązki informacyjne Beneficjentów  w perspektywie finansowej 2021-2027 (1)</vt:lpstr>
      <vt:lpstr>Obowiązki informacyjne Beneficjentów  w perspektywie finansowej 2021-2027 (2)</vt:lpstr>
      <vt:lpstr>STRONA INTERNETOWA I MEDIA SPOŁECZNOŚCIOWE   </vt:lpstr>
      <vt:lpstr>Obowiązki informacyjne Beneficjentów (3)</vt:lpstr>
      <vt:lpstr>DOKUMENTY I MATERIAŁY – jakie znaki graficzne należy umieścić?</vt:lpstr>
      <vt:lpstr>NAKLEJKI   </vt:lpstr>
      <vt:lpstr>Przykładowe wzory NAKLEJEK dla programu Fundusze Europejskie dla Pomorza 2021-2027 </vt:lpstr>
      <vt:lpstr>Obowiązki informacyjne Beneficjentów (4)</vt:lpstr>
      <vt:lpstr>TABLICE</vt:lpstr>
      <vt:lpstr>Wzór TABLICY dla programu Fundusze Europejskie  dla Pomorza 2021-2027 </vt:lpstr>
      <vt:lpstr>Obowiązki informacyjne Beneficjentów (5)</vt:lpstr>
      <vt:lpstr>PLAKAT   </vt:lpstr>
      <vt:lpstr>Wzór PLAKATU dla programu Fundusze Europejskie  dla Pomorza 2021-2027 </vt:lpstr>
      <vt:lpstr>Obowiązki informacyjne Beneficjentów (6)</vt:lpstr>
      <vt:lpstr>ORGANIZACJA WYDARZENIA LUB DZIAŁANIA INFORMACYJNO-PROMOCYJNEGO   </vt:lpstr>
      <vt:lpstr>Obowiązki informacyjne Beneficjentów (7)</vt:lpstr>
      <vt:lpstr>Obowiązki informacyjne Beneficjentów (8)</vt:lpstr>
      <vt:lpstr>INFORMOWANIE O WAŻNYCH ETAPACH / WYDARZENIACH W PROJEKCIE   </vt:lpstr>
      <vt:lpstr>Obowiązki informacyjne Beneficjentów (9)</vt:lpstr>
      <vt:lpstr>Obowiązki informacyjne Beneficjentów (10)</vt:lpstr>
      <vt:lpstr>Obowiązki informacyjne Beneficjentów (11)</vt:lpstr>
      <vt:lpstr>Obowiązki informacyjne Beneficjentów (12)</vt:lpstr>
      <vt:lpstr>Obowiązki informacyjne Beneficjentów (13)</vt:lpstr>
      <vt:lpstr>MATERIAŁY AUDIO  </vt:lpstr>
      <vt:lpstr>Obowiązki informacyjne Beneficjentów (14)</vt:lpstr>
      <vt:lpstr>KARY FINANSOWE (1)</vt:lpstr>
      <vt:lpstr>KARY FINANSOWE (2)</vt:lpstr>
      <vt:lpstr>! Niezbędnik beneficjenta w realizacji działań informacyjno-promocyjnych w projektach dofinansowanych z Funduszy Europejskich !</vt:lpstr>
      <vt:lpstr>Dostępność w działaniach komunikacyjnych  </vt:lpstr>
      <vt:lpstr>Prosty język w Internecie   </vt:lpstr>
      <vt:lpstr>Przydatne strony internetowe</vt:lpstr>
      <vt:lpstr>Komunikacja – FEP 2021-2027</vt:lpstr>
      <vt:lpstr>Portal programu Fundusze Europejskie dla Pomorza 2021-2027  funduszeuepomorskie.pl </vt:lpstr>
      <vt:lpstr>Zasady promowania projektów FEP 2021-2027</vt:lpstr>
      <vt:lpstr>Sieć Punktów Informacyjnych Funduszy Europejskich (1) – pomorskie </vt:lpstr>
      <vt:lpstr>Sieć Punktów Informacyjnych Funduszy Europejskich (2) – pomorskie </vt:lpstr>
      <vt:lpstr>Komunikacja i widoczność w praktyce –  na co zwracać uwagę przy realizacji projektu </vt:lpstr>
      <vt:lpstr>Przykład wspólnej tablicy</vt:lpstr>
      <vt:lpstr>Kampanie informacyjne programu Fundusze Europejskie dla Pomorza 2021-2027</vt:lpstr>
      <vt:lpstr>PYTANIA?</vt:lpstr>
      <vt:lpstr>Dziękuję za uwagę Martyna Sawicka Referat Informacji, Departament Programów Regionalnych UMWP  tel. (58) 32 68 175, 502 757 466 e-mail: m.sawicka@pomorskie.eu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Martyna Sawicka</cp:lastModifiedBy>
  <cp:revision>173</cp:revision>
  <dcterms:created xsi:type="dcterms:W3CDTF">2022-06-22T09:40:44Z</dcterms:created>
  <dcterms:modified xsi:type="dcterms:W3CDTF">2025-02-20T09:10:12Z</dcterms:modified>
</cp:coreProperties>
</file>