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3" r:id="rId2"/>
    <p:sldId id="315" r:id="rId3"/>
    <p:sldId id="318" r:id="rId4"/>
    <p:sldId id="316" r:id="rId5"/>
    <p:sldId id="317" r:id="rId6"/>
    <p:sldId id="346" r:id="rId7"/>
    <p:sldId id="319" r:id="rId8"/>
    <p:sldId id="338" r:id="rId9"/>
    <p:sldId id="348" r:id="rId10"/>
    <p:sldId id="350" r:id="rId11"/>
    <p:sldId id="349" r:id="rId12"/>
    <p:sldId id="351" r:id="rId13"/>
    <p:sldId id="352" r:id="rId14"/>
    <p:sldId id="345" r:id="rId15"/>
    <p:sldId id="292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EEF"/>
    <a:srgbClr val="393185"/>
    <a:srgbClr val="002B82"/>
    <a:srgbClr val="4A206A"/>
    <a:srgbClr val="E31E24"/>
    <a:srgbClr val="F39314"/>
    <a:srgbClr val="2E3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85946" autoAdjust="0"/>
  </p:normalViewPr>
  <p:slideViewPr>
    <p:cSldViewPr showGuides="1">
      <p:cViewPr varScale="1">
        <p:scale>
          <a:sx n="73" d="100"/>
          <a:sy n="73" d="100"/>
        </p:scale>
        <p:origin x="1330" y="72"/>
      </p:cViewPr>
      <p:guideLst>
        <p:guide orient="horz" pos="1752"/>
        <p:guide pos="665"/>
      </p:guideLst>
    </p:cSldViewPr>
  </p:slideViewPr>
  <p:outlineViewPr>
    <p:cViewPr>
      <p:scale>
        <a:sx n="33" d="100"/>
        <a:sy n="33" d="100"/>
      </p:scale>
      <p:origin x="0" y="-1753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8" d="100"/>
          <a:sy n="128" d="100"/>
        </p:scale>
        <p:origin x="4884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A78EB-A17D-4DEB-ADC3-58691BEE7E2B}" type="datetimeFigureOut">
              <a:rPr lang="pl-PL" smtClean="0"/>
              <a:t>2025-05-05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29776-1C07-4EBA-9860-AFD68405583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2014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1A48C-7AB4-4432-82D3-5020B422F8CB}" type="datetimeFigureOut">
              <a:rPr lang="pl-PL" smtClean="0"/>
              <a:t>2025-05-05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1A6A5-6D4E-4617-A015-458F3EFD4B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27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578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2045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8985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898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0403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1A6A5-6D4E-4617-A015-458F3EFD4BF7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7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13756" y="2492896"/>
            <a:ext cx="9144000" cy="18722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35760" y="5445224"/>
            <a:ext cx="4499992" cy="964704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17" name="Obraz 16" descr="Herb Województwa Pomorskiego oraz napis: Urząd Marszałkowski Województwa Pomorskiego ">
            <a:extLst>
              <a:ext uri="{FF2B5EF4-FFF2-40B4-BE49-F238E27FC236}">
                <a16:creationId xmlns:a16="http://schemas.microsoft.com/office/drawing/2014/main" id="{0B228D41-76BA-49A1-B5E6-35C0E064D4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07" y="448072"/>
            <a:ext cx="8091186" cy="1480096"/>
          </a:xfrm>
          <a:prstGeom prst="rect">
            <a:avLst/>
          </a:prstGeom>
        </p:spPr>
      </p:pic>
      <p:pic>
        <p:nvPicPr>
          <p:cNvPr id="19" name="Obraz 18" descr="Logotyp: Gryf i napis: 2025 Rok Pomorskiego Rzemiosła">
            <a:extLst>
              <a:ext uri="{FF2B5EF4-FFF2-40B4-BE49-F238E27FC236}">
                <a16:creationId xmlns:a16="http://schemas.microsoft.com/office/drawing/2014/main" id="{F50A01C0-85DF-4BBB-A288-E7783BB2FE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5661248"/>
            <a:ext cx="1789177" cy="79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6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in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32227" y="419987"/>
            <a:ext cx="6475040" cy="76530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30000"/>
              </a:lnSpc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70856715-BAC1-4CEB-9883-17A32643A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74766"/>
            <a:ext cx="2885701" cy="527873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48EDABBA-DB25-4D37-859D-6700CAA20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769" y="274767"/>
            <a:ext cx="1355149" cy="604323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8924" y="1523206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8" name="Symbol zastępczy tekstu 3">
            <a:extLst>
              <a:ext uri="{FF2B5EF4-FFF2-40B4-BE49-F238E27FC236}">
                <a16:creationId xmlns:a16="http://schemas.microsoft.com/office/drawing/2014/main" id="{BBDCC659-B25A-4485-AFB1-5F25122DDC8E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523414" y="2464656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0" name="Symbol zastępczy tekstu 3">
            <a:extLst>
              <a:ext uri="{FF2B5EF4-FFF2-40B4-BE49-F238E27FC236}">
                <a16:creationId xmlns:a16="http://schemas.microsoft.com/office/drawing/2014/main" id="{FDC3B9F6-73F2-4723-A377-B6283FBB6A51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1338025" y="3546213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9" name="Symbol zastępczy tekstu 3">
            <a:extLst>
              <a:ext uri="{FF2B5EF4-FFF2-40B4-BE49-F238E27FC236}">
                <a16:creationId xmlns:a16="http://schemas.microsoft.com/office/drawing/2014/main" id="{6ACF8B3C-7CC1-44CC-98DC-48F6FBCFAB04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1806563" y="4544593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1461476" y="6369142"/>
            <a:ext cx="611188" cy="385018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  <p:sp>
        <p:nvSpPr>
          <p:cNvPr id="5" name="Symbol zastępczy tabeli 4">
            <a:extLst>
              <a:ext uri="{FF2B5EF4-FFF2-40B4-BE49-F238E27FC236}">
                <a16:creationId xmlns:a16="http://schemas.microsoft.com/office/drawing/2014/main" id="{2B05D4CF-4D80-4E2E-A749-119E33D145CD}"/>
              </a:ext>
            </a:extLst>
          </p:cNvPr>
          <p:cNvSpPr>
            <a:spLocks noGrp="1"/>
          </p:cNvSpPr>
          <p:nvPr>
            <p:ph type="tbl" sz="quarter" idx="24"/>
          </p:nvPr>
        </p:nvSpPr>
        <p:spPr>
          <a:xfrm>
            <a:off x="6240463" y="2349500"/>
            <a:ext cx="3932237" cy="1871588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160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2025-05-05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1958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2025-05-05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30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2025-05-05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475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2025-05-05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966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2025-05-05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856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2025-05-05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512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2025-05-05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032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2025-05-05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521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86BAC-94C1-4FD4-BA9F-CA9D9C21E8DF}" type="datetimeFigureOut">
              <a:rPr lang="pl-PL" smtClean="0"/>
              <a:t>2025-05-05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55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n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32227" y="419987"/>
            <a:ext cx="6475040" cy="76530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130000"/>
              </a:lnSpc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70856715-BAC1-4CEB-9883-17A32643A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74766"/>
            <a:ext cx="2885701" cy="527873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48EDABBA-DB25-4D37-859D-6700CAA20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769" y="274767"/>
            <a:ext cx="1355149" cy="604323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8924" y="1523206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3" name="Symbol zastępczy obrazu 2">
            <a:extLst>
              <a:ext uri="{FF2B5EF4-FFF2-40B4-BE49-F238E27FC236}">
                <a16:creationId xmlns:a16="http://schemas.microsoft.com/office/drawing/2014/main" id="{1210E833-E8ED-4C75-96FD-1374B192264B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6810377" y="1898998"/>
            <a:ext cx="1944216" cy="12312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14" name="Symbol zastępczy obrazu 2">
            <a:extLst>
              <a:ext uri="{FF2B5EF4-FFF2-40B4-BE49-F238E27FC236}">
                <a16:creationId xmlns:a16="http://schemas.microsoft.com/office/drawing/2014/main" id="{EDC15067-61A3-4E8F-8320-0DCBA3346A80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112224" y="3429000"/>
            <a:ext cx="1944216" cy="12312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15" name="Symbol zastępczy obrazu 2">
            <a:extLst>
              <a:ext uri="{FF2B5EF4-FFF2-40B4-BE49-F238E27FC236}">
                <a16:creationId xmlns:a16="http://schemas.microsoft.com/office/drawing/2014/main" id="{16680566-5C47-49F1-A307-E939ED98BF13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9517260" y="4886349"/>
            <a:ext cx="1944216" cy="12312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18" name="Symbol zastępczy tekstu 3">
            <a:extLst>
              <a:ext uri="{FF2B5EF4-FFF2-40B4-BE49-F238E27FC236}">
                <a16:creationId xmlns:a16="http://schemas.microsoft.com/office/drawing/2014/main" id="{BBDCC659-B25A-4485-AFB1-5F25122DDC8E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523414" y="2464656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0" name="Symbol zastępczy tekstu 3">
            <a:extLst>
              <a:ext uri="{FF2B5EF4-FFF2-40B4-BE49-F238E27FC236}">
                <a16:creationId xmlns:a16="http://schemas.microsoft.com/office/drawing/2014/main" id="{FDC3B9F6-73F2-4723-A377-B6283FBB6A51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1338025" y="3546213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9" name="Symbol zastępczy tekstu 3">
            <a:extLst>
              <a:ext uri="{FF2B5EF4-FFF2-40B4-BE49-F238E27FC236}">
                <a16:creationId xmlns:a16="http://schemas.microsoft.com/office/drawing/2014/main" id="{6ACF8B3C-7CC1-44CC-98DC-48F6FBCFAB04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1806563" y="4544593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1" name="Symbol zastępczy tekstu 3">
            <a:extLst>
              <a:ext uri="{FF2B5EF4-FFF2-40B4-BE49-F238E27FC236}">
                <a16:creationId xmlns:a16="http://schemas.microsoft.com/office/drawing/2014/main" id="{30AA18A9-08C1-44FB-B9CA-5919425D0D66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384751" y="5427045"/>
            <a:ext cx="3932237" cy="3811588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1461476" y="6369142"/>
            <a:ext cx="611188" cy="385018"/>
          </a:xfrm>
          <a:prstGeom prst="rect">
            <a:avLst/>
          </a:prstGeom>
        </p:spPr>
        <p:txBody>
          <a:bodyPr/>
          <a:lstStyle/>
          <a:p>
            <a:fld id="{21E9D0E7-205A-4E3C-A6CF-F8F454C50C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824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tytułu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7502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C95DAE-EC69-42CC-9EA8-7ECCA3B97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340" y="2420888"/>
            <a:ext cx="11881320" cy="2016224"/>
          </a:xfrm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pl-PL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Przedsięwzięcie strategiczne </a:t>
            </a:r>
            <a:br>
              <a:rPr lang="pl-PL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„Zintegrowany rozwój infrastruktury i usług społecznych </a:t>
            </a:r>
            <a:br>
              <a:rPr lang="pl-PL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 województwie pomorskim”</a:t>
            </a:r>
            <a:endParaRPr lang="pl-PL" sz="36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E58CE58-D1FF-439D-8CD0-831723E3B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4838" y="5877272"/>
            <a:ext cx="5202324" cy="648072"/>
          </a:xfrm>
        </p:spPr>
        <p:txBody>
          <a:bodyPr/>
          <a:lstStyle/>
          <a:p>
            <a:r>
              <a:rPr lang="pl-PL" sz="2800" dirty="0"/>
              <a:t>Gdańsk, 25 kwietnia 2025 r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8364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117BD3-2034-4829-AF04-3C9FC1B6A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664" y="259559"/>
            <a:ext cx="7128792" cy="577153"/>
          </a:xfrm>
        </p:spPr>
        <p:txBody>
          <a:bodyPr>
            <a:noAutofit/>
          </a:bodyPr>
          <a:lstStyle/>
          <a:p>
            <a:r>
              <a:rPr lang="pl-PL" dirty="0"/>
              <a:t>Liczba mieszkań w budynku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E83C79C-3ADD-4FB8-B004-E667CBB53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360" y="1268760"/>
            <a:ext cx="4096876" cy="3811588"/>
          </a:xfrm>
        </p:spPr>
        <p:txBody>
          <a:bodyPr/>
          <a:lstStyle/>
          <a:p>
            <a:r>
              <a:rPr lang="pl-PL" dirty="0"/>
              <a:t>Wytyczne dotyczące realizacji projektów z udziałem środków Europejskiego </a:t>
            </a:r>
            <a:br>
              <a:rPr lang="pl-PL" dirty="0"/>
            </a:br>
            <a:r>
              <a:rPr lang="pl-PL" dirty="0"/>
              <a:t>Funduszu Społecznego Plus </a:t>
            </a:r>
            <a:br>
              <a:rPr lang="pl-PL" dirty="0"/>
            </a:br>
            <a:r>
              <a:rPr lang="pl-PL" dirty="0"/>
              <a:t>w regionalnych programach </a:t>
            </a:r>
            <a:br>
              <a:rPr lang="pl-PL" dirty="0"/>
            </a:br>
            <a:r>
              <a:rPr lang="pl-PL" dirty="0"/>
              <a:t>na lata 2021–2027.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5AC78C5D-8FA7-41E4-B613-B7BD18B542CF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4799856" y="939065"/>
            <a:ext cx="7056784" cy="551427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pl-PL" b="1" dirty="0">
                <a:solidFill>
                  <a:srgbClr val="C00000"/>
                </a:solidFill>
              </a:rPr>
              <a:t>Mieszkania dla 2 i więcej osób</a:t>
            </a:r>
            <a:r>
              <a:rPr lang="pl-PL" b="1" dirty="0"/>
              <a:t>: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/>
              <a:t>50 % lokali – w przypadku nieruchomości, </a:t>
            </a:r>
            <a:br>
              <a:rPr lang="pl-PL" dirty="0"/>
            </a:br>
            <a:r>
              <a:rPr lang="pl-PL" dirty="0"/>
              <a:t>w której znajduje się do 8 lokali; 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pl-PL" dirty="0"/>
              <a:t>4 i 25% nadwyżki liczby lokali powyżej 4 – </a:t>
            </a:r>
            <a:br>
              <a:rPr lang="pl-PL" dirty="0"/>
            </a:br>
            <a:r>
              <a:rPr lang="pl-PL" dirty="0"/>
              <a:t>w przypadku nieruchomości o większej liczbie lokali.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pl-PL" b="1" dirty="0">
                <a:solidFill>
                  <a:srgbClr val="C00000"/>
                </a:solidFill>
              </a:rPr>
              <a:t>Mieszkania, w których przebywa jedna osoba</a:t>
            </a:r>
            <a:r>
              <a:rPr lang="pl-PL" b="1" dirty="0"/>
              <a:t>: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/>
              <a:t>100% lokali – w przypadku nieruchomości, </a:t>
            </a:r>
            <a:br>
              <a:rPr lang="pl-PL" dirty="0"/>
            </a:br>
            <a:r>
              <a:rPr lang="pl-PL" dirty="0"/>
              <a:t>w której znajduje się do 8 lokali włącznie;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/>
              <a:t>odpowiednio 25% nadwyżki liczby lokali powyżej 8 </a:t>
            </a:r>
            <a:br>
              <a:rPr lang="pl-PL" dirty="0"/>
            </a:br>
            <a:r>
              <a:rPr lang="pl-PL" dirty="0"/>
              <a:t>– w przypadku większych nieruchomości.</a:t>
            </a:r>
          </a:p>
        </p:txBody>
      </p:sp>
      <p:pic>
        <p:nvPicPr>
          <p:cNvPr id="12" name="Symbol zastępczy obrazu 11">
            <a:extLst>
              <a:ext uri="{FF2B5EF4-FFF2-40B4-BE49-F238E27FC236}">
                <a16:creationId xmlns:a16="http://schemas.microsoft.com/office/drawing/2014/main" id="{48E31447-BD02-4B8C-8BF1-F91CDA672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3" b="19453"/>
          <a:stretch>
            <a:fillRect/>
          </a:stretch>
        </p:blipFill>
        <p:spPr>
          <a:xfrm>
            <a:off x="1130929" y="4437112"/>
            <a:ext cx="2505738" cy="1585264"/>
          </a:xfrm>
        </p:spPr>
      </p:pic>
    </p:spTree>
    <p:extLst>
      <p:ext uri="{BB962C8B-B14F-4D97-AF65-F5344CB8AC3E}">
        <p14:creationId xmlns:p14="http://schemas.microsoft.com/office/powerpoint/2010/main" val="1120284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117BD3-2034-4829-AF04-3C9FC1B6A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728" y="207915"/>
            <a:ext cx="5184576" cy="577153"/>
          </a:xfrm>
        </p:spPr>
        <p:txBody>
          <a:bodyPr>
            <a:noAutofit/>
          </a:bodyPr>
          <a:lstStyle/>
          <a:p>
            <a:r>
              <a:rPr lang="pl-PL" dirty="0"/>
              <a:t>Funkcje mieszkań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E83C79C-3ADD-4FB8-B004-E667CBB53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360" y="1852610"/>
            <a:ext cx="5112568" cy="456525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sz="2800" b="1" dirty="0"/>
              <a:t>Treningowe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C00000"/>
                </a:solidFill>
              </a:rPr>
              <a:t>Umożliwienie prowadzenia niezależnego życia.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/>
              <a:t>Nauka w obszarze rozwijania lub utrwalania niezależności, sprawności w zakresie samoobsługi, </a:t>
            </a:r>
            <a:br>
              <a:rPr lang="pl-PL" dirty="0"/>
            </a:br>
            <a:r>
              <a:rPr lang="pl-PL" dirty="0"/>
              <a:t>pełnienia ról społecznych w integracji ze społecznością lokalną.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5AC78C5D-8FA7-41E4-B613-B7BD18B542CF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6096000" y="1852610"/>
            <a:ext cx="5953703" cy="381158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sz="2800" b="1" dirty="0"/>
              <a:t>Wspomagane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C00000"/>
                </a:solidFill>
              </a:rPr>
              <a:t>Utrzymanie lub rozwijanie </a:t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b="1" dirty="0">
                <a:solidFill>
                  <a:srgbClr val="C00000"/>
                </a:solidFill>
              </a:rPr>
              <a:t>niezależności osoby </a:t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b="1" dirty="0">
                <a:solidFill>
                  <a:srgbClr val="C00000"/>
                </a:solidFill>
              </a:rPr>
              <a:t>na poziomie jej psychofizycznych możliwości 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Pomoc w wykonywaniu czynności niezbędnych w codziennym funkcjonowaniu </a:t>
            </a:r>
            <a:br>
              <a:rPr lang="pl-PL" dirty="0"/>
            </a:br>
            <a:r>
              <a:rPr lang="pl-PL" dirty="0"/>
              <a:t>i realizacji kontaktów społecznych.</a:t>
            </a:r>
          </a:p>
        </p:txBody>
      </p:sp>
    </p:spTree>
    <p:extLst>
      <p:ext uri="{BB962C8B-B14F-4D97-AF65-F5344CB8AC3E}">
        <p14:creationId xmlns:p14="http://schemas.microsoft.com/office/powerpoint/2010/main" val="584464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117BD3-2034-4829-AF04-3C9FC1B6A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116632"/>
            <a:ext cx="6385752" cy="577153"/>
          </a:xfrm>
        </p:spPr>
        <p:txBody>
          <a:bodyPr>
            <a:noAutofit/>
          </a:bodyPr>
          <a:lstStyle/>
          <a:p>
            <a:r>
              <a:rPr lang="pl-PL" sz="2400" dirty="0"/>
              <a:t>Minimalne standardy pomieszczeń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E83C79C-3ADD-4FB8-B004-E667CBB53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360" y="1268760"/>
            <a:ext cx="4096876" cy="3811588"/>
          </a:xfrm>
        </p:spPr>
        <p:txBody>
          <a:bodyPr/>
          <a:lstStyle/>
          <a:p>
            <a:r>
              <a:rPr lang="pl-PL" dirty="0"/>
              <a:t>Rozporządzenie Ministra Rodziny i Polityki Społecznej </a:t>
            </a:r>
            <a:br>
              <a:rPr lang="pl-PL" dirty="0"/>
            </a:br>
            <a:r>
              <a:rPr lang="pl-PL" dirty="0"/>
              <a:t>z dnia 30 października 2023 r. w sprawie mieszkań treningowych i wspomaganych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5AC78C5D-8FA7-41E4-B613-B7BD18B542CF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5519936" y="1344960"/>
            <a:ext cx="5593664" cy="497986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pl-PL" dirty="0"/>
              <a:t>Mieszkanie treningowe lub wspomagane, </a:t>
            </a:r>
            <a:br>
              <a:rPr lang="pl-PL" dirty="0"/>
            </a:br>
            <a:r>
              <a:rPr lang="pl-PL" dirty="0"/>
              <a:t>oprócz pomieszczeń mieszkalnych, </a:t>
            </a:r>
            <a:br>
              <a:rPr lang="pl-PL" dirty="0"/>
            </a:br>
            <a:r>
              <a:rPr lang="pl-PL" dirty="0"/>
              <a:t>składa się z: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pl-PL" dirty="0"/>
              <a:t>ogólnodostępnej kuchni </a:t>
            </a:r>
            <a:br>
              <a:rPr lang="pl-PL" dirty="0"/>
            </a:br>
            <a:r>
              <a:rPr lang="pl-PL" dirty="0"/>
              <a:t>lub aneksu kuchennego,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pl-PL" dirty="0"/>
              <a:t>łazienki,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pl-PL" dirty="0"/>
              <a:t>wydzielonego ustępu lub miski ustępowej w łazience,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pl-PL" dirty="0"/>
              <a:t>przestrzeni komunikacji wewnętrznej.</a:t>
            </a: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FD2E7D74-C833-4E87-8B1F-D74440E8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0" r="16740"/>
          <a:stretch>
            <a:fillRect/>
          </a:stretch>
        </p:blipFill>
        <p:spPr>
          <a:xfrm>
            <a:off x="1487488" y="3933056"/>
            <a:ext cx="3160773" cy="2001606"/>
          </a:xfrm>
        </p:spPr>
      </p:pic>
    </p:spTree>
    <p:extLst>
      <p:ext uri="{BB962C8B-B14F-4D97-AF65-F5344CB8AC3E}">
        <p14:creationId xmlns:p14="http://schemas.microsoft.com/office/powerpoint/2010/main" val="3674961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117BD3-2034-4829-AF04-3C9FC1B6A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712" y="116632"/>
            <a:ext cx="6385752" cy="874967"/>
          </a:xfrm>
        </p:spPr>
        <p:txBody>
          <a:bodyPr>
            <a:noAutofit/>
          </a:bodyPr>
          <a:lstStyle/>
          <a:p>
            <a:r>
              <a:rPr lang="pl-PL" sz="2400" dirty="0"/>
              <a:t>Minimalne wyposażenie </a:t>
            </a:r>
            <a:br>
              <a:rPr lang="pl-PL" sz="2400" dirty="0"/>
            </a:br>
            <a:r>
              <a:rPr lang="pl-PL" sz="2400" dirty="0"/>
              <a:t>pomieszczeń mieszkalnych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E83C79C-3ADD-4FB8-B004-E667CBB53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3352" y="1496218"/>
            <a:ext cx="4096876" cy="2520280"/>
          </a:xfrm>
        </p:spPr>
        <p:txBody>
          <a:bodyPr/>
          <a:lstStyle/>
          <a:p>
            <a:r>
              <a:rPr lang="pl-PL" dirty="0"/>
              <a:t>Rozporządzenie Ministra Rodziny i Polityki Społecznej </a:t>
            </a:r>
            <a:br>
              <a:rPr lang="pl-PL" dirty="0"/>
            </a:br>
            <a:r>
              <a:rPr lang="pl-PL" dirty="0"/>
              <a:t>z dnia 30 października 2023 r. w sprawie mieszkań treningowych i wspomaganych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5AC78C5D-8FA7-41E4-B613-B7BD18B542CF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5375920" y="1478333"/>
            <a:ext cx="6816080" cy="5111709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pl-PL" dirty="0"/>
              <a:t>Łóżko lub tapczan – dla każdego mieszkańca,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pl-PL" dirty="0"/>
              <a:t>szafka nocna – dla każdego mieszkańca,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pl-PL" dirty="0"/>
              <a:t>szafa ubraniowa – dla każdego mieszkańca, 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pl-PL" dirty="0"/>
              <a:t>krzesło lub fotel – dla każdego mieszkańca,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dirty="0"/>
              <a:t>telewizor lub komputer z dostępem do Internetu, mieszczący się w części:</a:t>
            </a:r>
          </a:p>
          <a:p>
            <a:pPr marL="812800" indent="-3556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ogólnodostępnej mieszkania lub </a:t>
            </a:r>
          </a:p>
          <a:p>
            <a:pPr marL="812800" indent="-3556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dirty="0"/>
              <a:t>w każdym pomieszczeniu mieszkalnym.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arenR"/>
            </a:pPr>
            <a:endParaRPr lang="pl-PL" dirty="0"/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FD2E7D74-C833-4E87-8B1F-D74440E8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0" r="16740"/>
          <a:stretch>
            <a:fillRect/>
          </a:stretch>
        </p:blipFill>
        <p:spPr>
          <a:xfrm>
            <a:off x="1199455" y="4149080"/>
            <a:ext cx="3160773" cy="2001606"/>
          </a:xfrm>
        </p:spPr>
      </p:pic>
    </p:spTree>
    <p:extLst>
      <p:ext uri="{BB962C8B-B14F-4D97-AF65-F5344CB8AC3E}">
        <p14:creationId xmlns:p14="http://schemas.microsoft.com/office/powerpoint/2010/main" val="3734242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16A41B-7F60-4E0B-BFB5-C33BCC468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728" y="188640"/>
            <a:ext cx="6475040" cy="1080120"/>
          </a:xfrm>
        </p:spPr>
        <p:txBody>
          <a:bodyPr>
            <a:normAutofit/>
          </a:bodyPr>
          <a:lstStyle/>
          <a:p>
            <a:r>
              <a:rPr lang="pl-PL" dirty="0"/>
              <a:t>Pozostałe uwarunkowania realizacji przedsięwzięcia strategicznego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181A5EB-C0CF-4B28-8100-59DE12BF7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360" y="1628800"/>
            <a:ext cx="11737304" cy="482453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l-PL" dirty="0"/>
              <a:t>Mieszkania: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C00000"/>
                </a:solidFill>
              </a:rPr>
              <a:t>nie powinny znajdować się na obszarach odizolowanych </a:t>
            </a:r>
            <a:r>
              <a:rPr lang="pl-PL" dirty="0"/>
              <a:t>od społeczności lokalnej </a:t>
            </a:r>
            <a:br>
              <a:rPr lang="pl-PL" dirty="0"/>
            </a:br>
            <a:r>
              <a:rPr lang="pl-PL" dirty="0"/>
              <a:t>i słabo skomunikowanych;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/>
              <a:t>powinny być usytuowane </a:t>
            </a:r>
            <a:r>
              <a:rPr lang="pl-PL" b="1" dirty="0">
                <a:solidFill>
                  <a:srgbClr val="C00000"/>
                </a:solidFill>
              </a:rPr>
              <a:t>w budynkach w pełni dostępnych dla osób </a:t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b="1" dirty="0">
                <a:solidFill>
                  <a:srgbClr val="C00000"/>
                </a:solidFill>
              </a:rPr>
              <a:t>ze zróżnicowanymi potrzebami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(uzupełniająco możliwa likwidacja barier – projektowanie uniwersalne);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/>
              <a:t>dostępność mieszkania treningowego dla różnych osób ze zróżnicowanymi potrzebami powinna zostać potwierdzona </a:t>
            </a:r>
            <a:r>
              <a:rPr lang="pl-PL" b="1" dirty="0">
                <a:solidFill>
                  <a:srgbClr val="C00000"/>
                </a:solidFill>
              </a:rPr>
              <a:t>audytem dostępności</a:t>
            </a:r>
            <a:r>
              <a:rPr lang="pl-PL" dirty="0"/>
              <a:t>;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/>
              <a:t>możliwe jest zaplanowanie wsparcia dla uczestników (EFS +) jeszcze przed zakończeniem inwestycji (EFRR).</a:t>
            </a:r>
          </a:p>
        </p:txBody>
      </p:sp>
    </p:spTree>
    <p:extLst>
      <p:ext uri="{BB962C8B-B14F-4D97-AF65-F5344CB8AC3E}">
        <p14:creationId xmlns:p14="http://schemas.microsoft.com/office/powerpoint/2010/main" val="351077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B629A86-42FC-4AD1-BCA8-7740DC3BA3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349509075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7ABB5D-CA37-4304-AE33-ECC2A2AA1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96089"/>
            <a:ext cx="6835080" cy="1028656"/>
          </a:xfrm>
        </p:spPr>
        <p:txBody>
          <a:bodyPr>
            <a:noAutofit/>
          </a:bodyPr>
          <a:lstStyle/>
          <a:p>
            <a:r>
              <a:rPr lang="pl-PL" dirty="0"/>
              <a:t>Podstawowe założenia procesu deinstytucjonalizacji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118E16E-3202-4A78-A9BA-D87762FBC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1344" y="1124745"/>
            <a:ext cx="5904656" cy="4320481"/>
          </a:xfrm>
        </p:spPr>
        <p:txBody>
          <a:bodyPr>
            <a:normAutofit/>
          </a:bodyPr>
          <a:lstStyle/>
          <a:p>
            <a:pPr marL="14288" indent="-14288">
              <a:lnSpc>
                <a:spcPct val="120000"/>
              </a:lnSpc>
              <a:spcBef>
                <a:spcPts val="600"/>
              </a:spcBef>
              <a:spcAft>
                <a:spcPts val="1000"/>
              </a:spcAft>
            </a:pPr>
            <a:r>
              <a:rPr lang="pl-PL" dirty="0"/>
              <a:t>P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roces </a:t>
            </a: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rozwoju usług świadczonych </a:t>
            </a:r>
            <a:b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poziomie lokalnych społeczności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(również profilaktycznych), które mają ograniczyć konieczność skierowania osoby do instytucji zapewniających opiekę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formie pobytu całodobowego.</a:t>
            </a:r>
          </a:p>
          <a:p>
            <a:pPr marL="14288" indent="-14288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pl-PL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Tworzenie warunków do usamodzielnienia mieszkańców instytucji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zapewniających opiekę w formie pobytu całodobowego.</a:t>
            </a:r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DFDBE07-4292-4826-A991-98A3A8F0E563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6384032" y="1325659"/>
            <a:ext cx="5393675" cy="357612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Proces deinstytucjonalizacji obejmuje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 szczególności: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rozwój </a:t>
            </a:r>
            <a:r>
              <a:rPr lang="pl-PL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 w środowisku,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pl-PL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rozwój mieszkań </a:t>
            </a:r>
            <a:br>
              <a:rPr lang="pl-PL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wspomaganych i treningowych, </a:t>
            </a:r>
          </a:p>
          <a:p>
            <a:pPr marL="457200" indent="-457200">
              <a:buFont typeface="+mj-lt"/>
              <a:buAutoNum type="arabicParenR"/>
            </a:pPr>
            <a:r>
              <a:rPr lang="pl-PL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otwarcie instytucji </a:t>
            </a:r>
            <a:br>
              <a:rPr lang="pl-PL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świadczących usługi społeczne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 formie stacjonarnej na świadczenie usług w środowisku.</a:t>
            </a:r>
          </a:p>
        </p:txBody>
      </p:sp>
      <p:pic>
        <p:nvPicPr>
          <p:cNvPr id="12" name="Symbol zastępczy obrazu 11" descr="grupa dzieci przy stole realizujących terapię zajęciową">
            <a:extLst>
              <a:ext uri="{FF2B5EF4-FFF2-40B4-BE49-F238E27FC236}">
                <a16:creationId xmlns:a16="http://schemas.microsoft.com/office/drawing/2014/main" id="{5FB8E087-6339-4DA1-92E9-1CC61F1F7710}"/>
              </a:ext>
            </a:extLst>
          </p:cNvPr>
          <p:cNvPicPr>
            <a:picLocks noGrp="1" noChangeAspect="1"/>
          </p:cNvPicPr>
          <p:nvPr>
            <p:ph type="pic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9" b="7579"/>
          <a:stretch>
            <a:fillRect/>
          </a:stretch>
        </p:blipFill>
        <p:spPr>
          <a:xfrm>
            <a:off x="1749252" y="5032951"/>
            <a:ext cx="2727122" cy="1728960"/>
          </a:xfrm>
        </p:spPr>
      </p:pic>
      <p:pic>
        <p:nvPicPr>
          <p:cNvPr id="14" name="Symbol zastępczy obrazu 13" descr="dwie kobiety, młodsza prowadzi wózek inwalidzki, na którym siedzi starsza, siwa kobieta. W tle budynek instytucji.">
            <a:extLst>
              <a:ext uri="{FF2B5EF4-FFF2-40B4-BE49-F238E27FC236}">
                <a16:creationId xmlns:a16="http://schemas.microsoft.com/office/drawing/2014/main" id="{475051FD-E2E2-414F-9F25-5F887752E592}"/>
              </a:ext>
            </a:extLst>
          </p:cNvPr>
          <p:cNvPicPr>
            <a:picLocks noGrp="1" noChangeAspect="1"/>
          </p:cNvPicPr>
          <p:nvPr>
            <p:ph type="pic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" b="2490"/>
          <a:stretch>
            <a:fillRect/>
          </a:stretch>
        </p:blipFill>
        <p:spPr>
          <a:xfrm>
            <a:off x="7480067" y="4901784"/>
            <a:ext cx="2936413" cy="1860128"/>
          </a:xfrm>
        </p:spPr>
      </p:pic>
    </p:spTree>
    <p:extLst>
      <p:ext uri="{BB962C8B-B14F-4D97-AF65-F5344CB8AC3E}">
        <p14:creationId xmlns:p14="http://schemas.microsoft.com/office/powerpoint/2010/main" val="1413849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5B3293-B4C6-4B0B-9899-35D6EA9BD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0"/>
            <a:ext cx="7056784" cy="836712"/>
          </a:xfrm>
        </p:spPr>
        <p:txBody>
          <a:bodyPr>
            <a:normAutofit/>
          </a:bodyPr>
          <a:lstStyle/>
          <a:p>
            <a:r>
              <a:rPr lang="pl-PL" dirty="0"/>
              <a:t>Dokumenty nadrzędne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2B30ECD-9FC1-4C7C-A487-437FB056F839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263352" y="1268760"/>
            <a:ext cx="11305256" cy="511256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C00000"/>
                </a:solidFill>
              </a:rPr>
              <a:t>Strategia Rozwoju Województwa Pomorskiego 2030</a:t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dirty="0"/>
              <a:t>zobowiązanie Samorządu Województwa Pomorskiego pn. </a:t>
            </a:r>
            <a:br>
              <a:rPr lang="pl-PL" dirty="0"/>
            </a:br>
            <a:r>
              <a:rPr lang="pl-PL" dirty="0"/>
              <a:t>„Koordynacja procesu deinstytucjonalizacji usług społecznych w województwie”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C00000"/>
                </a:solidFill>
              </a:rPr>
              <a:t>Regionalny Program Strategiczny w zakresie </a:t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b="1" dirty="0">
                <a:solidFill>
                  <a:srgbClr val="C00000"/>
                </a:solidFill>
              </a:rPr>
              <a:t>bezpieczeństwa zdrowotnego i wrażliwości społecznej</a:t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„Zintegrowany rozwój infrastruktury i usług społecznych w województwie pomorskim”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C00000"/>
                </a:solidFill>
              </a:rPr>
              <a:t>Fundusze Europejskie dla Pomorza 2021-2027</a:t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Przedsięwzięcia zintegrowane: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usługi społeczne i zdrowotne z infrastrukturą społeczną </a:t>
            </a:r>
          </a:p>
        </p:txBody>
      </p:sp>
      <p:pic>
        <p:nvPicPr>
          <p:cNvPr id="13" name="Symbol zastępczy obrazu 12" descr="łożone w kole czarne grafiki przedstawiające rodzinę, osobę pochyloną nad dwiema kulami, osobę skuloną obok małego domku, dwoje idących za rękę ludzi z laskami w ręku oraz osobę na wózku inwalidzkim">
            <a:extLst>
              <a:ext uri="{FF2B5EF4-FFF2-40B4-BE49-F238E27FC236}">
                <a16:creationId xmlns:a16="http://schemas.microsoft.com/office/drawing/2014/main" id="{38879FCE-DD71-45B3-9854-F4E1AB88D6CB}"/>
              </a:ext>
            </a:extLst>
          </p:cNvPr>
          <p:cNvPicPr>
            <a:picLocks noGrp="1" noChangeAspect="1"/>
          </p:cNvPicPr>
          <p:nvPr>
            <p:ph type="pic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0" b="3930"/>
          <a:stretch>
            <a:fillRect/>
          </a:stretch>
        </p:blipFill>
        <p:spPr>
          <a:xfrm>
            <a:off x="8904312" y="4221088"/>
            <a:ext cx="2576708" cy="2314460"/>
          </a:xfrm>
        </p:spPr>
      </p:pic>
    </p:spTree>
    <p:extLst>
      <p:ext uri="{BB962C8B-B14F-4D97-AF65-F5344CB8AC3E}">
        <p14:creationId xmlns:p14="http://schemas.microsoft.com/office/powerpoint/2010/main" val="293212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955112-95C3-4AC5-9F46-4FDECED1D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688" y="419986"/>
            <a:ext cx="6984775" cy="1280822"/>
          </a:xfrm>
        </p:spPr>
        <p:txBody>
          <a:bodyPr>
            <a:noAutofit/>
          </a:bodyPr>
          <a:lstStyle/>
          <a:p>
            <a:r>
              <a:rPr lang="pl-PL" dirty="0"/>
              <a:t>Regionalny plan rozwoju i </a:t>
            </a:r>
            <a:r>
              <a:rPr lang="pl-PL" spc="140" dirty="0"/>
              <a:t>DI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usług społecznych i zdrowotnych </a:t>
            </a:r>
            <a:br>
              <a:rPr lang="pl-PL" dirty="0"/>
            </a:br>
            <a:r>
              <a:rPr lang="pl-PL" dirty="0"/>
              <a:t>na lata 2023-2025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6533279-2814-45BD-9F86-A86C509DB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1344" y="1863812"/>
            <a:ext cx="10873208" cy="46805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Usługi mieszkalnictwa treningowego i wspomaganego:</a:t>
            </a:r>
          </a:p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C00000"/>
                </a:solidFill>
              </a:rPr>
              <a:t>w</a:t>
            </a:r>
            <a:r>
              <a:rPr lang="pl-PL" sz="2400" dirty="0">
                <a:solidFill>
                  <a:srgbClr val="C00000"/>
                </a:solidFill>
              </a:rPr>
              <a:t> </a:t>
            </a:r>
            <a:r>
              <a:rPr lang="pl-PL" sz="2400" b="1" dirty="0">
                <a:solidFill>
                  <a:srgbClr val="C00000"/>
                </a:solidFill>
              </a:rPr>
              <a:t>priorytetowych kierunkach interwencji</a:t>
            </a:r>
            <a:r>
              <a:rPr lang="pl-PL" sz="2400" dirty="0">
                <a:solidFill>
                  <a:srgbClr val="C00000"/>
                </a:solidFill>
              </a:rPr>
              <a:t>:</a:t>
            </a:r>
          </a:p>
          <a:p>
            <a:pPr marL="8128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dla osób z niepełnosprawnościami,</a:t>
            </a:r>
          </a:p>
          <a:p>
            <a:pPr marL="8128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dla seniorów,</a:t>
            </a:r>
          </a:p>
          <a:p>
            <a:pPr marL="8128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na rzecz osób w kryzysie bezdomności;</a:t>
            </a:r>
          </a:p>
          <a:p>
            <a:pPr marL="444500" indent="-3556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>
                <a:solidFill>
                  <a:srgbClr val="C00000"/>
                </a:solidFill>
              </a:rPr>
              <a:t>oraz w ramach działań uzupełniających</a:t>
            </a:r>
            <a:r>
              <a:rPr lang="pl-PL" sz="2400" dirty="0"/>
              <a:t>:</a:t>
            </a:r>
          </a:p>
          <a:p>
            <a:pPr marL="8128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na rzecz rodzin oraz usamodzielnianych wychowanków pieczy zastępczej,</a:t>
            </a:r>
          </a:p>
          <a:p>
            <a:pPr marL="8128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dla osób z zaburzeniami psychicznymi i w kryzysie psychicznym.</a:t>
            </a:r>
          </a:p>
          <a:p>
            <a:endParaRPr lang="pl-PL" dirty="0"/>
          </a:p>
        </p:txBody>
      </p:sp>
      <p:pic>
        <p:nvPicPr>
          <p:cNvPr id="12" name="Symbol zastępczy obrazu 11" descr="dwie kobiety, młodsza opiekunka, starsza wykonuje gest jak w rozmowie w języku migowym">
            <a:extLst>
              <a:ext uri="{FF2B5EF4-FFF2-40B4-BE49-F238E27FC236}">
                <a16:creationId xmlns:a16="http://schemas.microsoft.com/office/drawing/2014/main" id="{53A2AF95-0863-4FB7-9E3D-197D58FE9AEB}"/>
              </a:ext>
            </a:extLst>
          </p:cNvPr>
          <p:cNvPicPr>
            <a:picLocks noGrp="1" noChangeAspect="1"/>
          </p:cNvPicPr>
          <p:nvPr>
            <p:ph type="pic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801" y="2492896"/>
            <a:ext cx="4853015" cy="2558257"/>
          </a:xfrm>
        </p:spPr>
      </p:pic>
    </p:spTree>
    <p:extLst>
      <p:ext uri="{BB962C8B-B14F-4D97-AF65-F5344CB8AC3E}">
        <p14:creationId xmlns:p14="http://schemas.microsoft.com/office/powerpoint/2010/main" val="2204383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5B3293-B4C6-4B0B-9899-35D6EA9BD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688" y="23748"/>
            <a:ext cx="6812245" cy="1100996"/>
          </a:xfrm>
        </p:spPr>
        <p:txBody>
          <a:bodyPr>
            <a:normAutofit/>
          </a:bodyPr>
          <a:lstStyle/>
          <a:p>
            <a:r>
              <a:rPr lang="pl-PL" dirty="0"/>
              <a:t>Zasady funkcjonowania </a:t>
            </a:r>
            <a:br>
              <a:rPr lang="pl-PL" dirty="0"/>
            </a:br>
            <a:r>
              <a:rPr lang="pl-PL" dirty="0"/>
              <a:t>mieszkań wspomaganych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C134237-096A-45AE-9D02-75179DD91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3543" y="1449510"/>
            <a:ext cx="3536193" cy="2411538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2E3192"/>
                </a:solidFill>
              </a:rPr>
              <a:t>Mieszkania wspomagane</a:t>
            </a:r>
            <a:br>
              <a:rPr lang="pl-PL" b="1" dirty="0">
                <a:solidFill>
                  <a:srgbClr val="2E3192"/>
                </a:solidFill>
              </a:rPr>
            </a:br>
            <a:r>
              <a:rPr lang="pl-PL" b="1" dirty="0">
                <a:solidFill>
                  <a:srgbClr val="2E3192"/>
                </a:solidFill>
              </a:rPr>
              <a:t>są jednym </a:t>
            </a:r>
            <a:br>
              <a:rPr lang="pl-PL" b="1" dirty="0">
                <a:solidFill>
                  <a:srgbClr val="2E3192"/>
                </a:solidFill>
              </a:rPr>
            </a:br>
            <a:r>
              <a:rPr lang="pl-PL" b="1" dirty="0">
                <a:solidFill>
                  <a:srgbClr val="2E3192"/>
                </a:solidFill>
              </a:rPr>
              <a:t>z podstawowych </a:t>
            </a:r>
            <a:br>
              <a:rPr lang="pl-PL" b="1" dirty="0">
                <a:solidFill>
                  <a:srgbClr val="2E3192"/>
                </a:solidFill>
              </a:rPr>
            </a:br>
            <a:r>
              <a:rPr lang="pl-PL" b="1" dirty="0">
                <a:solidFill>
                  <a:srgbClr val="2E3192"/>
                </a:solidFill>
              </a:rPr>
              <a:t>gwarantów </a:t>
            </a:r>
            <a:br>
              <a:rPr lang="pl-PL" b="1" dirty="0">
                <a:solidFill>
                  <a:srgbClr val="2E3192"/>
                </a:solidFill>
              </a:rPr>
            </a:br>
            <a:r>
              <a:rPr lang="pl-PL" b="1" dirty="0">
                <a:solidFill>
                  <a:srgbClr val="2E3192"/>
                </a:solidFill>
              </a:rPr>
              <a:t>niezależnego życia.</a:t>
            </a:r>
          </a:p>
          <a:p>
            <a:endParaRPr lang="pl-PL" dirty="0"/>
          </a:p>
        </p:txBody>
      </p:sp>
      <p:pic>
        <p:nvPicPr>
          <p:cNvPr id="12" name="Symbol zastępczy obrazu 11" descr="Zdjęcie wyposażonego mieszkania wspomaganego, w którym znajduje się łóżko, fotel, telewizor, szafki, stolik i lampka">
            <a:extLst>
              <a:ext uri="{FF2B5EF4-FFF2-40B4-BE49-F238E27FC236}">
                <a16:creationId xmlns:a16="http://schemas.microsoft.com/office/drawing/2014/main" id="{F3D1783A-C644-47FC-9963-FEB8B5E77EC7}"/>
              </a:ext>
            </a:extLst>
          </p:cNvPr>
          <p:cNvPicPr>
            <a:picLocks noGrp="1" noChangeAspect="1"/>
          </p:cNvPicPr>
          <p:nvPr>
            <p:ph type="pic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4063626"/>
            <a:ext cx="3261021" cy="2592288"/>
          </a:xfrm>
        </p:spPr>
      </p:pic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2B30ECD-9FC1-4C7C-A487-437FB056F839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4007768" y="1268760"/>
            <a:ext cx="8000689" cy="538715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4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C00000"/>
                </a:solidFill>
              </a:rPr>
              <a:t>Autonomia</a:t>
            </a:r>
            <a:r>
              <a:rPr lang="pl-PL" dirty="0"/>
              <a:t> – zdolność mieszkańców do samodzielnego podejmowania decyzji i wprowadzania ich w życie.</a:t>
            </a:r>
          </a:p>
          <a:p>
            <a:pPr marL="342900" lvl="0" indent="-342900">
              <a:lnSpc>
                <a:spcPct val="114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C00000"/>
                </a:solidFill>
              </a:rPr>
              <a:t>Niezależność</a:t>
            </a:r>
            <a:r>
              <a:rPr lang="pl-PL" dirty="0"/>
              <a:t> – odejście od </a:t>
            </a:r>
            <a:r>
              <a:rPr lang="pl-PL" dirty="0" err="1"/>
              <a:t>familizacji</a:t>
            </a:r>
            <a:r>
              <a:rPr lang="pl-PL" dirty="0"/>
              <a:t> opieki.</a:t>
            </a:r>
          </a:p>
          <a:p>
            <a:pPr marL="342900" lvl="0" indent="-342900">
              <a:lnSpc>
                <a:spcPct val="114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C00000"/>
                </a:solidFill>
              </a:rPr>
              <a:t>Równość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/>
              <a:t>– dostępność mieszkańców do środowiska społecznego, kulturalnego, mieszkań, transportu, usług społecznych, ale także szans kształcenia oraz pracy.</a:t>
            </a:r>
          </a:p>
          <a:p>
            <a:pPr marL="342900" lvl="0" indent="-342900">
              <a:lnSpc>
                <a:spcPct val="114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C00000"/>
                </a:solidFill>
              </a:rPr>
              <a:t>Normalizacja</a:t>
            </a:r>
            <a:r>
              <a:rPr lang="pl-PL" dirty="0"/>
              <a:t> – stworzenie mieszkańcom warunków codziennego życia i wzorców, które obowiązują w głównym nurcie społecznym.</a:t>
            </a:r>
          </a:p>
          <a:p>
            <a:pPr marL="342900" indent="-342900">
              <a:lnSpc>
                <a:spcPct val="114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C00000"/>
                </a:solidFill>
              </a:rPr>
              <a:t>Empowerment</a:t>
            </a:r>
            <a:r>
              <a:rPr lang="pl-PL" dirty="0"/>
              <a:t> – wzmacnianie podmiotowości, którą należy rozumieć jako zdolność do dokonywania wyborów, </a:t>
            </a:r>
            <a:br>
              <a:rPr lang="pl-PL" dirty="0"/>
            </a:br>
            <a:r>
              <a:rPr lang="pl-PL" dirty="0"/>
              <a:t>do działania, odpowiedzialności i kierowania swoim życiem.</a:t>
            </a:r>
          </a:p>
        </p:txBody>
      </p:sp>
    </p:spTree>
    <p:extLst>
      <p:ext uri="{BB962C8B-B14F-4D97-AF65-F5344CB8AC3E}">
        <p14:creationId xmlns:p14="http://schemas.microsoft.com/office/powerpoint/2010/main" val="350778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210037-D14D-4B15-A4A9-6E0EB95F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227" y="7145"/>
            <a:ext cx="6475040" cy="620688"/>
          </a:xfrm>
        </p:spPr>
        <p:txBody>
          <a:bodyPr/>
          <a:lstStyle/>
          <a:p>
            <a:r>
              <a:rPr lang="pl-PL" dirty="0"/>
              <a:t>Mieszkalnictwo w regionie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FD514B6-CECB-4730-A6A5-7484E8D4C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3351" y="1412776"/>
            <a:ext cx="3248953" cy="4968552"/>
          </a:xfrm>
        </p:spPr>
        <p:txBody>
          <a:bodyPr>
            <a:normAutofit lnSpcReduction="10000"/>
          </a:bodyPr>
          <a:lstStyle/>
          <a:p>
            <a:r>
              <a:rPr lang="pl-PL" dirty="0"/>
              <a:t>Zgodnie </a:t>
            </a:r>
            <a:br>
              <a:rPr lang="pl-PL" dirty="0"/>
            </a:br>
            <a:r>
              <a:rPr lang="pl-PL" dirty="0"/>
              <a:t>z rejestrem mieszkań treningowych </a:t>
            </a:r>
            <a:br>
              <a:rPr lang="pl-PL" dirty="0"/>
            </a:br>
            <a:r>
              <a:rPr lang="pl-PL" dirty="0"/>
              <a:t>i wspomaganych </a:t>
            </a:r>
            <a:br>
              <a:rPr lang="pl-PL" dirty="0"/>
            </a:br>
            <a:r>
              <a:rPr lang="pl-PL" dirty="0"/>
              <a:t>w województwie pomorskim </a:t>
            </a:r>
            <a:br>
              <a:rPr lang="pl-PL" dirty="0"/>
            </a:br>
            <a:r>
              <a:rPr lang="pl-PL" dirty="0"/>
              <a:t>oraz listą mieszkań wspomaganych prowadzonych </a:t>
            </a:r>
            <a:br>
              <a:rPr lang="pl-PL" dirty="0"/>
            </a:br>
            <a:r>
              <a:rPr lang="pl-PL" dirty="0"/>
              <a:t>przez NGO. </a:t>
            </a:r>
          </a:p>
          <a:p>
            <a:pPr>
              <a:spcBef>
                <a:spcPts val="1800"/>
              </a:spcBef>
            </a:pPr>
            <a:r>
              <a:rPr lang="pl-PL" dirty="0"/>
              <a:t>Dane z dnia 31.01.2025</a:t>
            </a:r>
          </a:p>
        </p:txBody>
      </p:sp>
      <p:graphicFrame>
        <p:nvGraphicFramePr>
          <p:cNvPr id="9" name="Symbol zastępczy tabeli 8">
            <a:extLst>
              <a:ext uri="{FF2B5EF4-FFF2-40B4-BE49-F238E27FC236}">
                <a16:creationId xmlns:a16="http://schemas.microsoft.com/office/drawing/2014/main" id="{2C1D5D19-3D80-439F-8186-0DAAEFCEC8AC}"/>
              </a:ext>
            </a:extLst>
          </p:cNvPr>
          <p:cNvGraphicFramePr>
            <a:graphicFrameLocks noGrp="1"/>
          </p:cNvGraphicFramePr>
          <p:nvPr>
            <p:ph type="tbl" sz="quarter" idx="24"/>
            <p:extLst>
              <p:ext uri="{D42A27DB-BD31-4B8C-83A1-F6EECF244321}">
                <p14:modId xmlns:p14="http://schemas.microsoft.com/office/powerpoint/2010/main" val="2727634289"/>
              </p:ext>
            </p:extLst>
          </p:nvPr>
        </p:nvGraphicFramePr>
        <p:xfrm>
          <a:off x="3532227" y="908720"/>
          <a:ext cx="8460850" cy="5870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453">
                  <a:extLst>
                    <a:ext uri="{9D8B030D-6E8A-4147-A177-3AD203B41FA5}">
                      <a16:colId xmlns:a16="http://schemas.microsoft.com/office/drawing/2014/main" val="1730807433"/>
                    </a:ext>
                  </a:extLst>
                </a:gridCol>
                <a:gridCol w="1960441">
                  <a:extLst>
                    <a:ext uri="{9D8B030D-6E8A-4147-A177-3AD203B41FA5}">
                      <a16:colId xmlns:a16="http://schemas.microsoft.com/office/drawing/2014/main" val="3125792289"/>
                    </a:ext>
                  </a:extLst>
                </a:gridCol>
                <a:gridCol w="1568352">
                  <a:extLst>
                    <a:ext uri="{9D8B030D-6E8A-4147-A177-3AD203B41FA5}">
                      <a16:colId xmlns:a16="http://schemas.microsoft.com/office/drawing/2014/main" val="4141368593"/>
                    </a:ext>
                  </a:extLst>
                </a:gridCol>
                <a:gridCol w="2030604">
                  <a:extLst>
                    <a:ext uri="{9D8B030D-6E8A-4147-A177-3AD203B41FA5}">
                      <a16:colId xmlns:a16="http://schemas.microsoft.com/office/drawing/2014/main" val="1925889669"/>
                    </a:ext>
                  </a:extLst>
                </a:gridCol>
              </a:tblGrid>
              <a:tr h="8640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Podmiot prowadzący</a:t>
                      </a: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Typ mieszkań</a:t>
                      </a:r>
                      <a:endParaRPr kumimoji="0" lang="pl-PL" alt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Liczba mieszkań</a:t>
                      </a:r>
                      <a:endParaRPr kumimoji="0" lang="pl-PL" alt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Liczba miejsc </a:t>
                      </a:r>
                      <a:b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</a:br>
                      <a:r>
                        <a:rPr kumimoji="0" lang="pl-PL" alt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w mieszkaniach</a:t>
                      </a:r>
                      <a:endParaRPr kumimoji="0" lang="pl-PL" alt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val="3564365742"/>
                  </a:ext>
                </a:extLst>
              </a:tr>
              <a:tr h="6480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Gminy wiejskie (7)</a:t>
                      </a: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Wspomagane / treningowe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(5+7)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9280187"/>
                  </a:ext>
                </a:extLst>
              </a:tr>
              <a:tr h="10081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Gminy miejskie (6)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bez miast na prawach powiatu</a:t>
                      </a: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Wspomagane / treningowe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(7+6)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045224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Gminy miejsko-wiejskie (2)</a:t>
                      </a: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Wspomagane / treningowe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(1+1)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6736225"/>
                  </a:ext>
                </a:extLst>
              </a:tr>
              <a:tr h="7860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Gminy – miasta </a:t>
                      </a:r>
                      <a:br>
                        <a:rPr kumimoji="0" lang="pl-PL" altLang="pl-PL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pl-PL" altLang="pl-PL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 prawach powiatu (4)</a:t>
                      </a: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Wspomagane / treningowe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 (30+60)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364754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Powiaty (14)</a:t>
                      </a: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Treningowe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345952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NGO (bez zlecenia samorządu)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Wspomagane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4220636"/>
                  </a:ext>
                </a:extLst>
              </a:tr>
              <a:tr h="405789">
                <a:tc>
                  <a:txBody>
                    <a:bodyPr/>
                    <a:lstStyle/>
                    <a:p>
                      <a:r>
                        <a:rPr lang="pl-PL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 dotyczy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297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652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16A41B-7F60-4E0B-BFB5-C33BCC468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7688" y="260648"/>
            <a:ext cx="6840760" cy="720080"/>
          </a:xfrm>
        </p:spPr>
        <p:txBody>
          <a:bodyPr>
            <a:normAutofit/>
          </a:bodyPr>
          <a:lstStyle/>
          <a:p>
            <a:r>
              <a:rPr lang="pl-PL" dirty="0"/>
              <a:t>Założenia przedsięwzięcia strategicznego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181A5EB-C0CF-4B28-8100-59DE12BF7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680" y="1556792"/>
            <a:ext cx="11856640" cy="5136108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C00000"/>
                </a:solidFill>
              </a:rPr>
              <a:t>Konkurencyjny sposób wyboru</a:t>
            </a:r>
            <a:r>
              <a:rPr lang="pl-PL" dirty="0"/>
              <a:t> – nabór wniosków:</a:t>
            </a:r>
            <a:br>
              <a:rPr lang="pl-PL" dirty="0"/>
            </a:br>
            <a:r>
              <a:rPr lang="pl-PL" b="1" dirty="0"/>
              <a:t>Działanie FEPM.06.03 </a:t>
            </a:r>
            <a:r>
              <a:rPr lang="pl-PL" dirty="0"/>
              <a:t>Infrastruktura społeczna </a:t>
            </a:r>
            <a:br>
              <a:rPr lang="pl-PL" dirty="0"/>
            </a:br>
            <a:r>
              <a:rPr lang="pl-PL" b="1" dirty="0"/>
              <a:t>w zintegrowaniu z Działaniem</a:t>
            </a:r>
            <a:r>
              <a:rPr lang="pl-PL" dirty="0"/>
              <a:t> </a:t>
            </a:r>
            <a:r>
              <a:rPr lang="pl-PL" b="1" dirty="0"/>
              <a:t>FEPM.05.17 </a:t>
            </a:r>
            <a:r>
              <a:rPr lang="pl-PL" dirty="0"/>
              <a:t>Usługi społeczne i zdrowotne </a:t>
            </a:r>
            <a:br>
              <a:rPr lang="pl-PL" dirty="0"/>
            </a:br>
            <a:r>
              <a:rPr lang="pl-PL" dirty="0"/>
              <a:t>– z wyłączeniem obszaru metropolitalnego.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dirty="0"/>
              <a:t>Zintegrowanie pomiędzy dwoma projektami oznacza, że </a:t>
            </a:r>
            <a:br>
              <a:rPr lang="pl-PL" dirty="0"/>
            </a:br>
            <a:r>
              <a:rPr lang="pl-PL" b="1" dirty="0"/>
              <a:t>inwestycje w obiekty infrastruktury społecznej muszą być ściśle skoordynowane</a:t>
            </a:r>
            <a:r>
              <a:rPr lang="pl-PL" dirty="0"/>
              <a:t>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dirty="0"/>
              <a:t>Przedsięwzięcie strategiczne </a:t>
            </a:r>
            <a:r>
              <a:rPr lang="pl-PL" b="1" dirty="0">
                <a:solidFill>
                  <a:srgbClr val="C00000"/>
                </a:solidFill>
              </a:rPr>
              <a:t>może objąć także projekty wynikające ze strategii instrumentów terytorialnych</a:t>
            </a:r>
            <a:r>
              <a:rPr lang="pl-PL" dirty="0"/>
              <a:t> o ile ze strategii instrumentów terytorialnych wynikają potrzeby w obszarze rozwoju mieszkalnictwa wspomaganego i treningowego.</a:t>
            </a:r>
          </a:p>
        </p:txBody>
      </p:sp>
    </p:spTree>
    <p:extLst>
      <p:ext uri="{BB962C8B-B14F-4D97-AF65-F5344CB8AC3E}">
        <p14:creationId xmlns:p14="http://schemas.microsoft.com/office/powerpoint/2010/main" val="3156719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16A41B-7F60-4E0B-BFB5-C33BCC468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728" y="188640"/>
            <a:ext cx="6475040" cy="1080120"/>
          </a:xfrm>
        </p:spPr>
        <p:txBody>
          <a:bodyPr>
            <a:normAutofit/>
          </a:bodyPr>
          <a:lstStyle/>
          <a:p>
            <a:r>
              <a:rPr lang="pl-PL" dirty="0"/>
              <a:t>Sposób realizacji przedsięwzięcia strategicznego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181A5EB-C0CF-4B28-8100-59DE12BF7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680" y="1844824"/>
            <a:ext cx="11856640" cy="4536504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dirty="0"/>
              <a:t>W formule zintegrowanej w obu projektach (zarówno w obszarze infrastruktury społecznej jak i w obszarze usług społecznych) liderem jest ten sam podmiot.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dirty="0"/>
              <a:t>Preferowane będą inwestycje, których potrzeba realizacji wynika z </a:t>
            </a:r>
            <a:r>
              <a:rPr lang="pl-PL" b="1" dirty="0">
                <a:solidFill>
                  <a:srgbClr val="C00000"/>
                </a:solidFill>
              </a:rPr>
              <a:t>lokalnego planu rozwoju i deinstytucjonalizacji usług społecznych (LPDI) </a:t>
            </a:r>
            <a:r>
              <a:rPr lang="pl-PL" b="1" dirty="0"/>
              <a:t>opracowanego przez gminę lub powiat.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dirty="0"/>
              <a:t>Projekt w zakresie usług społecznych (EFS +) </a:t>
            </a:r>
            <a:r>
              <a:rPr lang="pl-PL" b="1" dirty="0"/>
              <a:t>może dotyczyć tylko usług realizowanych na rzecz osób korzystających z nowopowstałej infrastruktury </a:t>
            </a:r>
            <a:r>
              <a:rPr lang="pl-PL" dirty="0"/>
              <a:t>(EFRR) oraz ich otoczenia.</a:t>
            </a:r>
          </a:p>
        </p:txBody>
      </p:sp>
    </p:spTree>
    <p:extLst>
      <p:ext uri="{BB962C8B-B14F-4D97-AF65-F5344CB8AC3E}">
        <p14:creationId xmlns:p14="http://schemas.microsoft.com/office/powerpoint/2010/main" val="691579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117BD3-2034-4829-AF04-3C9FC1B6A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664" y="259559"/>
            <a:ext cx="7128792" cy="920781"/>
          </a:xfrm>
        </p:spPr>
        <p:txBody>
          <a:bodyPr>
            <a:noAutofit/>
          </a:bodyPr>
          <a:lstStyle/>
          <a:p>
            <a:r>
              <a:rPr lang="pl-PL" dirty="0"/>
              <a:t>Standardy </a:t>
            </a:r>
            <a:br>
              <a:rPr lang="pl-PL" dirty="0"/>
            </a:br>
            <a:r>
              <a:rPr lang="pl-PL" dirty="0"/>
              <a:t>realizacji przedsięwzięcia strategicznego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E83C79C-3ADD-4FB8-B004-E667CBB53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5944" y="1689491"/>
            <a:ext cx="4096876" cy="3811588"/>
          </a:xfrm>
        </p:spPr>
        <p:txBody>
          <a:bodyPr/>
          <a:lstStyle/>
          <a:p>
            <a:r>
              <a:rPr lang="pl-PL" dirty="0"/>
              <a:t>Wytyczne dotyczące realizacji projektów z udziałem środków Europejskiego </a:t>
            </a:r>
            <a:br>
              <a:rPr lang="pl-PL" dirty="0"/>
            </a:br>
            <a:r>
              <a:rPr lang="pl-PL" dirty="0"/>
              <a:t>Funduszu Społecznego Plus </a:t>
            </a:r>
            <a:br>
              <a:rPr lang="pl-PL" dirty="0"/>
            </a:br>
            <a:r>
              <a:rPr lang="pl-PL" dirty="0"/>
              <a:t>w regionalnych programach </a:t>
            </a:r>
            <a:br>
              <a:rPr lang="pl-PL" dirty="0"/>
            </a:br>
            <a:r>
              <a:rPr lang="pl-PL" dirty="0"/>
              <a:t>na lata 2021–2027.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5AC78C5D-8FA7-41E4-B613-B7BD18B542CF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5231904" y="1689491"/>
            <a:ext cx="6889807" cy="347901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/>
              <a:t>Mieszkanie </a:t>
            </a:r>
            <a:r>
              <a:rPr lang="pl-PL" b="1" dirty="0"/>
              <a:t>nie może być zlokalizowane </a:t>
            </a:r>
            <a:br>
              <a:rPr lang="pl-PL" b="1" dirty="0"/>
            </a:br>
            <a:r>
              <a:rPr lang="pl-PL" b="1" dirty="0"/>
              <a:t>na nieruchomości, na której znajduje się placówka opieki instytucjonalnej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/>
              <a:t>Liczba miejsc w mieszkaniu </a:t>
            </a:r>
            <a:r>
              <a:rPr lang="pl-PL" b="1" dirty="0"/>
              <a:t>nie może być większa niż 3</a:t>
            </a:r>
            <a:r>
              <a:rPr lang="pl-PL" dirty="0"/>
              <a:t> (wyjątek: fakt bycia rodziną). 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dirty="0"/>
              <a:t>Pokoje w mieszkaniu powinny być </a:t>
            </a:r>
            <a:r>
              <a:rPr lang="pl-PL" b="1" dirty="0"/>
              <a:t>1-osobowe</a:t>
            </a:r>
          </a:p>
        </p:txBody>
      </p:sp>
      <p:pic>
        <p:nvPicPr>
          <p:cNvPr id="12" name="Symbol zastępczy obrazu 11">
            <a:extLst>
              <a:ext uri="{FF2B5EF4-FFF2-40B4-BE49-F238E27FC236}">
                <a16:creationId xmlns:a16="http://schemas.microsoft.com/office/drawing/2014/main" id="{48E31447-BD02-4B8C-8BF1-F91CDA672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3" b="19453"/>
          <a:stretch>
            <a:fillRect/>
          </a:stretch>
        </p:blipFill>
        <p:spPr>
          <a:xfrm>
            <a:off x="2726166" y="4885028"/>
            <a:ext cx="2505738" cy="1585264"/>
          </a:xfrm>
        </p:spPr>
      </p:pic>
    </p:spTree>
    <p:extLst>
      <p:ext uri="{BB962C8B-B14F-4D97-AF65-F5344CB8AC3E}">
        <p14:creationId xmlns:p14="http://schemas.microsoft.com/office/powerpoint/2010/main" val="121797868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tena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4067</TotalTime>
  <Words>1078</Words>
  <Application>Microsoft Office PowerPoint</Application>
  <PresentationFormat>Panoramiczny</PresentationFormat>
  <Paragraphs>122</Paragraphs>
  <Slides>15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Segoe UI</vt:lpstr>
      <vt:lpstr>Wingdings</vt:lpstr>
      <vt:lpstr>Motyw pakietu Office</vt:lpstr>
      <vt:lpstr>Przedsięwzięcie strategiczne  „Zintegrowany rozwój infrastruktury i usług społecznych  w województwie pomorskim”</vt:lpstr>
      <vt:lpstr>Podstawowe założenia procesu deinstytucjonalizacji</vt:lpstr>
      <vt:lpstr>Dokumenty nadrzędne</vt:lpstr>
      <vt:lpstr>Regionalny plan rozwoju i DI  usług społecznych i zdrowotnych  na lata 2023-2025</vt:lpstr>
      <vt:lpstr>Zasady funkcjonowania  mieszkań wspomaganych</vt:lpstr>
      <vt:lpstr>Mieszkalnictwo w regionie</vt:lpstr>
      <vt:lpstr>Założenia przedsięwzięcia strategicznego</vt:lpstr>
      <vt:lpstr>Sposób realizacji przedsięwzięcia strategicznego</vt:lpstr>
      <vt:lpstr>Standardy  realizacji przedsięwzięcia strategicznego</vt:lpstr>
      <vt:lpstr>Liczba mieszkań w budynku</vt:lpstr>
      <vt:lpstr>Funkcje mieszkań</vt:lpstr>
      <vt:lpstr>Minimalne standardy pomieszczeń</vt:lpstr>
      <vt:lpstr>Minimalne wyposażenie  pomieszczeń mieszkalnych</vt:lpstr>
      <vt:lpstr>Pozostałe uwarunkowania realizacji przedsięwzięcia strategicznego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 z elementami dostępności dla ON</dc:title>
  <dc:subject>dostepność we wzorze prezentacji ppt</dc:subject>
  <dc:creator>Anna Bizub-jechna</dc:creator>
  <cp:keywords>szablon prezentacji</cp:keywords>
  <cp:lastModifiedBy>Martyna Sawicka</cp:lastModifiedBy>
  <cp:revision>184</cp:revision>
  <dcterms:created xsi:type="dcterms:W3CDTF">2016-05-20T13:17:07Z</dcterms:created>
  <dcterms:modified xsi:type="dcterms:W3CDTF">2025-05-05T08:38:22Z</dcterms:modified>
</cp:coreProperties>
</file>