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0"/>
  </p:notesMasterIdLst>
  <p:sldIdLst>
    <p:sldId id="256" r:id="rId2"/>
    <p:sldId id="285" r:id="rId3"/>
    <p:sldId id="274" r:id="rId4"/>
    <p:sldId id="275" r:id="rId5"/>
    <p:sldId id="286" r:id="rId6"/>
    <p:sldId id="287" r:id="rId7"/>
    <p:sldId id="311" r:id="rId8"/>
    <p:sldId id="313" r:id="rId9"/>
    <p:sldId id="312" r:id="rId10"/>
    <p:sldId id="291" r:id="rId11"/>
    <p:sldId id="276" r:id="rId12"/>
    <p:sldId id="277" r:id="rId13"/>
    <p:sldId id="278" r:id="rId14"/>
    <p:sldId id="279" r:id="rId15"/>
    <p:sldId id="280" r:id="rId16"/>
    <p:sldId id="283" r:id="rId17"/>
    <p:sldId id="284" r:id="rId18"/>
    <p:sldId id="1016" r:id="rId19"/>
    <p:sldId id="1020" r:id="rId20"/>
    <p:sldId id="1021" r:id="rId21"/>
    <p:sldId id="1022" r:id="rId22"/>
    <p:sldId id="1023" r:id="rId23"/>
    <p:sldId id="1024" r:id="rId24"/>
    <p:sldId id="1025" r:id="rId25"/>
    <p:sldId id="258" r:id="rId26"/>
    <p:sldId id="300" r:id="rId27"/>
    <p:sldId id="302" r:id="rId28"/>
    <p:sldId id="303" r:id="rId29"/>
    <p:sldId id="1026" r:id="rId30"/>
    <p:sldId id="1027" r:id="rId31"/>
    <p:sldId id="1028" r:id="rId32"/>
    <p:sldId id="1029" r:id="rId33"/>
    <p:sldId id="1030" r:id="rId34"/>
    <p:sldId id="281" r:id="rId35"/>
    <p:sldId id="282" r:id="rId36"/>
    <p:sldId id="1031" r:id="rId37"/>
    <p:sldId id="298" r:id="rId38"/>
    <p:sldId id="1032" r:id="rId39"/>
    <p:sldId id="305" r:id="rId40"/>
    <p:sldId id="1033" r:id="rId41"/>
    <p:sldId id="288" r:id="rId42"/>
    <p:sldId id="1035" r:id="rId43"/>
    <p:sldId id="289" r:id="rId44"/>
    <p:sldId id="304" r:id="rId45"/>
    <p:sldId id="1036" r:id="rId46"/>
    <p:sldId id="306" r:id="rId47"/>
    <p:sldId id="1037" r:id="rId48"/>
    <p:sldId id="307" r:id="rId49"/>
    <p:sldId id="308" r:id="rId50"/>
    <p:sldId id="1038" r:id="rId51"/>
    <p:sldId id="1034" r:id="rId52"/>
    <p:sldId id="292" r:id="rId53"/>
    <p:sldId id="293" r:id="rId54"/>
    <p:sldId id="295" r:id="rId55"/>
    <p:sldId id="296" r:id="rId56"/>
    <p:sldId id="297" r:id="rId57"/>
    <p:sldId id="299" r:id="rId58"/>
    <p:sldId id="260" r:id="rId5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damska Ewelina" initials="AE" lastIdx="1" clrIdx="1">
    <p:extLst>
      <p:ext uri="{19B8F6BF-5375-455C-9EA6-DF929625EA0E}">
        <p15:presenceInfo xmlns:p15="http://schemas.microsoft.com/office/powerpoint/2012/main" userId="S-1-5-21-352459600-126056257-345019615-18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5146" autoAdjust="0"/>
  </p:normalViewPr>
  <p:slideViewPr>
    <p:cSldViewPr showGuides="1">
      <p:cViewPr varScale="1">
        <p:scale>
          <a:sx n="66" d="100"/>
          <a:sy n="66" d="100"/>
        </p:scale>
        <p:origin x="1637" y="53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92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74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8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28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04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92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59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5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6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75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10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95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2025-05-05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2025-05-05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2025-05-05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2025-05-05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rukcje.cst2021.gov.pl/?mod=wnioskodawca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3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5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34.xml"/><Relationship Id="rId3" Type="http://schemas.openxmlformats.org/officeDocument/2006/relationships/slide" Target="slide40.xml"/><Relationship Id="rId7" Type="http://schemas.openxmlformats.org/officeDocument/2006/relationships/slide" Target="slide51.xml"/><Relationship Id="rId12" Type="http://schemas.openxmlformats.org/officeDocument/2006/relationships/slide" Target="slide3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3.xml"/><Relationship Id="rId11" Type="http://schemas.openxmlformats.org/officeDocument/2006/relationships/slide" Target="slide37.xml"/><Relationship Id="rId5" Type="http://schemas.openxmlformats.org/officeDocument/2006/relationships/slide" Target="slide41.xml"/><Relationship Id="rId10" Type="http://schemas.openxmlformats.org/officeDocument/2006/relationships/slide" Target="slide35.xml"/><Relationship Id="rId4" Type="http://schemas.openxmlformats.org/officeDocument/2006/relationships/slide" Target="slide6.xml"/><Relationship Id="rId9" Type="http://schemas.openxmlformats.org/officeDocument/2006/relationships/slide" Target="slide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34.xml"/><Relationship Id="rId3" Type="http://schemas.openxmlformats.org/officeDocument/2006/relationships/slide" Target="slide40.xml"/><Relationship Id="rId7" Type="http://schemas.openxmlformats.org/officeDocument/2006/relationships/slide" Target="slide51.xml"/><Relationship Id="rId12" Type="http://schemas.openxmlformats.org/officeDocument/2006/relationships/slide" Target="slide3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3.xml"/><Relationship Id="rId11" Type="http://schemas.openxmlformats.org/officeDocument/2006/relationships/slide" Target="slide37.xml"/><Relationship Id="rId5" Type="http://schemas.openxmlformats.org/officeDocument/2006/relationships/slide" Target="slide41.xml"/><Relationship Id="rId10" Type="http://schemas.openxmlformats.org/officeDocument/2006/relationships/slide" Target="slide35.xml"/><Relationship Id="rId4" Type="http://schemas.openxmlformats.org/officeDocument/2006/relationships/slide" Target="slide6.xml"/><Relationship Id="rId9" Type="http://schemas.openxmlformats.org/officeDocument/2006/relationships/slide" Target="slide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34.xml"/><Relationship Id="rId3" Type="http://schemas.openxmlformats.org/officeDocument/2006/relationships/slide" Target="slide40.xml"/><Relationship Id="rId7" Type="http://schemas.openxmlformats.org/officeDocument/2006/relationships/slide" Target="slide51.xml"/><Relationship Id="rId12" Type="http://schemas.openxmlformats.org/officeDocument/2006/relationships/slide" Target="slide3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3.xml"/><Relationship Id="rId11" Type="http://schemas.openxmlformats.org/officeDocument/2006/relationships/slide" Target="slide37.xml"/><Relationship Id="rId5" Type="http://schemas.openxmlformats.org/officeDocument/2006/relationships/slide" Target="slide41.xml"/><Relationship Id="rId10" Type="http://schemas.openxmlformats.org/officeDocument/2006/relationships/slide" Target="slide35.xml"/><Relationship Id="rId4" Type="http://schemas.openxmlformats.org/officeDocument/2006/relationships/slide" Target="slide6.xml"/><Relationship Id="rId9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34.xml"/><Relationship Id="rId3" Type="http://schemas.openxmlformats.org/officeDocument/2006/relationships/slide" Target="slide40.xml"/><Relationship Id="rId7" Type="http://schemas.openxmlformats.org/officeDocument/2006/relationships/slide" Target="slide51.xml"/><Relationship Id="rId12" Type="http://schemas.openxmlformats.org/officeDocument/2006/relationships/slide" Target="slide3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3.xml"/><Relationship Id="rId11" Type="http://schemas.openxmlformats.org/officeDocument/2006/relationships/slide" Target="slide37.xml"/><Relationship Id="rId5" Type="http://schemas.openxmlformats.org/officeDocument/2006/relationships/slide" Target="slide41.xml"/><Relationship Id="rId10" Type="http://schemas.openxmlformats.org/officeDocument/2006/relationships/slide" Target="slide35.xml"/><Relationship Id="rId4" Type="http://schemas.openxmlformats.org/officeDocument/2006/relationships/slide" Target="slide6.xml"/><Relationship Id="rId9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36.xml"/><Relationship Id="rId3" Type="http://schemas.openxmlformats.org/officeDocument/2006/relationships/slide" Target="slide41.xml"/><Relationship Id="rId7" Type="http://schemas.openxmlformats.org/officeDocument/2006/relationships/slide" Target="slide53.xml"/><Relationship Id="rId12" Type="http://schemas.openxmlformats.org/officeDocument/2006/relationships/slide" Target="slide3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52.xml"/><Relationship Id="rId11" Type="http://schemas.openxmlformats.org/officeDocument/2006/relationships/slide" Target="slide35.xml"/><Relationship Id="rId5" Type="http://schemas.openxmlformats.org/officeDocument/2006/relationships/slide" Target="slide51.xml"/><Relationship Id="rId15" Type="http://schemas.openxmlformats.org/officeDocument/2006/relationships/slide" Target="slide34.xml"/><Relationship Id="rId10" Type="http://schemas.openxmlformats.org/officeDocument/2006/relationships/slide" Target="slide55.xml"/><Relationship Id="rId4" Type="http://schemas.openxmlformats.org/officeDocument/2006/relationships/slide" Target="slide40.xml"/><Relationship Id="rId9" Type="http://schemas.openxmlformats.org/officeDocument/2006/relationships/slide" Target="slide54.xml"/><Relationship Id="rId14" Type="http://schemas.openxmlformats.org/officeDocument/2006/relationships/slide" Target="slide4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37.xml"/><Relationship Id="rId3" Type="http://schemas.openxmlformats.org/officeDocument/2006/relationships/slide" Target="slide41.xml"/><Relationship Id="rId7" Type="http://schemas.openxmlformats.org/officeDocument/2006/relationships/slide" Target="slide52.xml"/><Relationship Id="rId12" Type="http://schemas.openxmlformats.org/officeDocument/2006/relationships/slide" Target="slide3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51.xml"/><Relationship Id="rId11" Type="http://schemas.openxmlformats.org/officeDocument/2006/relationships/slide" Target="slide55.xml"/><Relationship Id="rId5" Type="http://schemas.openxmlformats.org/officeDocument/2006/relationships/slide" Target="slide40.xml"/><Relationship Id="rId15" Type="http://schemas.openxmlformats.org/officeDocument/2006/relationships/slide" Target="slide34.xml"/><Relationship Id="rId10" Type="http://schemas.openxmlformats.org/officeDocument/2006/relationships/slide" Target="slide54.xml"/><Relationship Id="rId4" Type="http://schemas.openxmlformats.org/officeDocument/2006/relationships/slide" Target="slide43.xml"/><Relationship Id="rId9" Type="http://schemas.openxmlformats.org/officeDocument/2006/relationships/slide" Target="slide44.xml"/><Relationship Id="rId14" Type="http://schemas.openxmlformats.org/officeDocument/2006/relationships/slide" Target="slide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3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57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2987749"/>
            <a:ext cx="7920115" cy="2015932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Wniosek o dofinansowanie wraz z wymaganymi załącznikami, kwalifikowalność wydatków- nabór w ramach Działania 6.3 Infrastruktura społeczna FEP 2021-2027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23453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827509"/>
            <a:ext cx="9721080" cy="6732166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b="1" dirty="0">
                <a:latin typeface="+mn-lt"/>
              </a:rPr>
              <a:t>1.4.	Zgodność projektu z logiką interwencji Programu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W ramach niniejszego podrozdziału należy odnieść się do następujących kryteriów strategicznych dla Działania 6.3. Infrastruktura społeczna:</a:t>
            </a:r>
          </a:p>
          <a:p>
            <a:r>
              <a:rPr lang="pl-PL" dirty="0">
                <a:latin typeface="+mn-lt"/>
              </a:rPr>
              <a:t>1.4.1. Profil projektu</a:t>
            </a:r>
          </a:p>
          <a:p>
            <a:r>
              <a:rPr lang="pl-PL" dirty="0">
                <a:latin typeface="+mn-lt"/>
              </a:rPr>
              <a:t>1.4.2. Kompleksowość projektu</a:t>
            </a:r>
          </a:p>
          <a:p>
            <a:r>
              <a:rPr lang="pl-PL" dirty="0">
                <a:latin typeface="+mn-lt"/>
              </a:rPr>
              <a:t>1.4.3. Komplementarność projektu</a:t>
            </a:r>
          </a:p>
          <a:p>
            <a:r>
              <a:rPr lang="pl-PL" dirty="0">
                <a:latin typeface="+mn-lt"/>
              </a:rPr>
              <a:t>1.4.4. Wartość dodana projektu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Czy realizacja projektu nastąpi w partnerstwie/we współpracy organizacji pozarządowej (lider) z instytucjami integracji i pomocy społecznej;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Czy projekt jest realizowany przez Centrum Usług Społecznych lub czy działania zaplanowane w projekcie wspierają powstanie Centrum Usług Społecznych, potwierdzone stosowną uchwałą organu stanowiącego </a:t>
            </a:r>
            <a:r>
              <a:rPr lang="pl-PL" sz="1400" dirty="0" err="1">
                <a:latin typeface="+mn-lt"/>
              </a:rPr>
              <a:t>jst</a:t>
            </a:r>
            <a:r>
              <a:rPr lang="pl-PL" sz="1400" dirty="0">
                <a:latin typeface="+mn-lt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Czy realizacja projektu przyczynia się wzmocnienia potencjału ekonomicznego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(np. zapewnienie zasobów do prowadzenia działalności gospodarczej) lub infrastrukturalnego (np. pozyskanie infrastruktury) organizacji pozarządowych/podmiotów ekonomii społecznej;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W jaki sposób projekt wpisuje się w zalecenia związane z realizacją zasady DNSH wskazane w „Analizie spełniania zasady DNSH dla projektu programu Fundusze Europejskie dla Pomorza 2021-2027”, w szczególności dotyczące: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• łagodzenia/adaptacji do zmian klimatu (np. poprzez uwzględnienie elementów błękitno-zielonej infrastruktury takich jak zielone dachy czy zielone ściany),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• rozwiązań </a:t>
            </a:r>
            <a:r>
              <a:rPr lang="pl-PL" sz="1400" dirty="0" err="1">
                <a:latin typeface="+mn-lt"/>
              </a:rPr>
              <a:t>wodooszczędnych</a:t>
            </a:r>
            <a:r>
              <a:rPr lang="pl-PL" sz="1400" dirty="0">
                <a:latin typeface="+mn-lt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• rozwiązań służących zmniejszeniu energochłonności infrastruktury (np. OZE),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• wspierania gospodarki o obiegu zamkniętym, w tym w zakresie zapobiegania powstawaniu odpadów i recyklingu,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l-PL" sz="1400" dirty="0">
                <a:latin typeface="+mn-lt"/>
              </a:rPr>
              <a:t>• ochrony i odbudowy bioróżnorodności i ekosystemów (np. poprzez zwiększenie powierzchni biologicznie czynnej czy nasadzenia zieleni).</a:t>
            </a:r>
          </a:p>
          <a:p>
            <a:pPr marL="0" indent="0">
              <a:spcBef>
                <a:spcPts val="400"/>
              </a:spcBef>
              <a:buNone/>
            </a:pPr>
            <a:endParaRPr lang="pl-PL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56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Dokumenty dotyczące oddziaływania projektu na środowisko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98" y="2025676"/>
            <a:ext cx="9145015" cy="5053846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  <a:spcAft>
                <a:spcPts val="1200"/>
              </a:spcAft>
            </a:pPr>
            <a:r>
              <a:rPr lang="pl-PL" sz="2200" dirty="0">
                <a:latin typeface="+mn-lt"/>
              </a:rPr>
              <a:t>Załącznik 2.1  Informacja o wpływie projektu na środowisko;</a:t>
            </a:r>
          </a:p>
          <a:p>
            <a:pPr lvl="0">
              <a:lnSpc>
                <a:spcPct val="160000"/>
              </a:lnSpc>
              <a:spcAft>
                <a:spcPts val="1200"/>
              </a:spcAft>
            </a:pPr>
            <a:r>
              <a:rPr lang="pl-PL" sz="2200" dirty="0">
                <a:latin typeface="+mn-lt"/>
              </a:rPr>
              <a:t>Załącznik 2.2. Dokumenty z procedury oceny oddziaływania na środowisko;</a:t>
            </a:r>
          </a:p>
          <a:p>
            <a:pPr>
              <a:lnSpc>
                <a:spcPct val="160000"/>
              </a:lnSpc>
              <a:spcAft>
                <a:spcPts val="1200"/>
              </a:spcAft>
            </a:pPr>
            <a:r>
              <a:rPr lang="pl-PL" sz="2200" dirty="0">
                <a:latin typeface="+mn-lt"/>
              </a:rPr>
              <a:t>Załącznik 2.3. Zaświadczenie organu odpowiedzialnego za monitorowanie obszarów Natura 2000 wraz z mapą wskazującą lokalizację (zadania) projektu i najbliższe obszary sieci Natura 2000 plus kompletny wniosek (formularz i informację o przedsięwzięciu), na podstawie którego uzyskano zaświadczenie Natura 2000.</a:t>
            </a:r>
          </a:p>
          <a:p>
            <a:pPr marL="0" indent="0">
              <a:lnSpc>
                <a:spcPct val="160000"/>
              </a:lnSpc>
              <a:spcAft>
                <a:spcPts val="1200"/>
              </a:spcAft>
              <a:buNone/>
            </a:pP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68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251445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Dokumenty dotyczące zakresu rzeczowego realizacji inwestycji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324243"/>
            <a:ext cx="8640382" cy="488381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2200" dirty="0">
                <a:latin typeface="+mn-lt"/>
                <a:cs typeface="Calibri" panose="020F0502020204030204" pitchFamily="34" charset="0"/>
              </a:rPr>
              <a:t>Zgody na realizację inwestycji Wnioskodawca musi dostarczyć najpóźniej </a:t>
            </a:r>
            <a:br>
              <a:rPr lang="pl-PL" sz="2200" dirty="0">
                <a:latin typeface="+mn-lt"/>
                <a:cs typeface="Calibri" panose="020F0502020204030204" pitchFamily="34" charset="0"/>
              </a:rPr>
            </a:br>
            <a:r>
              <a:rPr lang="pl-PL" sz="2200" b="1" dirty="0">
                <a:latin typeface="+mn-lt"/>
                <a:cs typeface="Calibri" panose="020F0502020204030204" pitchFamily="34" charset="0"/>
              </a:rPr>
              <a:t>6 miesięcy od daty publikacji informacji o wynikach postępowania w sprawie wyboru projektów do dofinansowania w ramach naboru dla Działania 6.3 Infrastruktura społeczna FEP 2021-2027</a:t>
            </a:r>
            <a:r>
              <a:rPr lang="pl-PL" sz="2200" dirty="0">
                <a:latin typeface="+mn-lt"/>
                <a:cs typeface="Calibri" panose="020F0502020204030204" pitchFamily="34" charset="0"/>
              </a:rPr>
              <a:t>, niezależnie od przyjętego sposobu realizacji projektu, czyli również uzyskane w wyniku realizacji projektu w trybie „zaprojektuj i wybuduj” tj. w oparciu o program funkcjonalno-użytkowy sporządzony zgodnie z Rozporządzeniem Ministra Rozwoju Technologii z dnia 20 grudnia 2021 r. w sprawie szczegółowego zakresu i formy dokumentacji projektowej, specyfikacji technicznych wykonania i odbioru robót budowlanych oraz programu funkcjonalno-użytkowego.</a:t>
            </a:r>
          </a:p>
        </p:txBody>
      </p:sp>
    </p:spTree>
    <p:extLst>
      <p:ext uri="{BB962C8B-B14F-4D97-AF65-F5344CB8AC3E}">
        <p14:creationId xmlns:p14="http://schemas.microsoft.com/office/powerpoint/2010/main" val="39924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39546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Dokumenty poświadczające zaangażowanie partnerów w realizację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793088" cy="5477017"/>
          </a:xfrm>
        </p:spPr>
        <p:txBody>
          <a:bodyPr>
            <a:noAutofit/>
          </a:bodyPr>
          <a:lstStyle/>
          <a:p>
            <a:pPr marL="540000" indent="-457200">
              <a:lnSpc>
                <a:spcPct val="150000"/>
              </a:lnSpc>
              <a:spcBef>
                <a:spcPts val="0"/>
              </a:spcBef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Partnerem w projekcie może być wyłącznie podmiot wymieniony w Działaniu SZOP;</a:t>
            </a:r>
          </a:p>
          <a:p>
            <a:pPr marL="540000" indent="-457200"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Zdefiniowana minimalna zawartość umowy partnerskiej, w szczególności: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przedmiot porozumienia albo umowy;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prawa i obowiązki stron;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zakres i formę udziału poszczególnych Partnerów w projekcie, w tym zakres realizowanych przez nich zadań;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Partner wiodący uprawniony do reprezentowania pozostałych Partnerów projektu;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przekazywania dofinansowania na pokrycie kosztów ponoszonych przez poszczególnych Partnerów projektu, umożliwiający określenie kwoty dofinansowania udzielonego każdemu z Partnerów;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postępowania w przypadku naruszenia lub niewywiązania się stron z porozumienia lub umowy.</a:t>
            </a:r>
          </a:p>
        </p:txBody>
      </p:sp>
    </p:spTree>
    <p:extLst>
      <p:ext uri="{BB962C8B-B14F-4D97-AF65-F5344CB8AC3E}">
        <p14:creationId xmlns:p14="http://schemas.microsoft.com/office/powerpoint/2010/main" val="337083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Dokumenty określające status prawny wnioskodawcy i partnerów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985323"/>
            <a:ext cx="9721080" cy="475252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Załącznik wymagany jest w celu potwierdzenia statusu prawnego Wnioskodawcy i Partnerów projektu;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Dokument nie jest wymagany, gdy można go uzyskać z ogólnodostępnego rejestru;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Załącznik nie jest wymagany np. dla jednostek samorządu terytorialnego.</a:t>
            </a:r>
          </a:p>
        </p:txBody>
      </p:sp>
    </p:spTree>
    <p:extLst>
      <p:ext uri="{BB962C8B-B14F-4D97-AF65-F5344CB8AC3E}">
        <p14:creationId xmlns:p14="http://schemas.microsoft.com/office/powerpoint/2010/main" val="18485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6" y="403728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Informacje niezbędne do ubiegania się o pomoc </a:t>
            </a:r>
            <a:r>
              <a:rPr lang="pl-PL" i="1" dirty="0">
                <a:latin typeface="+mn-lt"/>
              </a:rPr>
              <a:t>de </a:t>
            </a:r>
            <a:r>
              <a:rPr lang="pl-PL" i="1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lub pomoc inną niż pomoc </a:t>
            </a:r>
            <a:r>
              <a:rPr lang="pl-PL" i="1" dirty="0">
                <a:latin typeface="+mn-lt"/>
              </a:rPr>
              <a:t>de </a:t>
            </a:r>
            <a:r>
              <a:rPr lang="pl-PL" i="1" dirty="0" err="1">
                <a:latin typeface="+mn-lt"/>
              </a:rPr>
              <a:t>minimis</a:t>
            </a:r>
            <a:endParaRPr lang="pl-PL" dirty="0"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19597"/>
            <a:ext cx="9577064" cy="5040560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pl-PL" sz="2000" dirty="0">
                <a:latin typeface="+mn-lt"/>
              </a:rPr>
              <a:t>Załącznik nr 6.1a Oświadczenie o uzyskanej pomocy de </a:t>
            </a:r>
            <a:r>
              <a:rPr lang="pl-PL" sz="2000" dirty="0" err="1">
                <a:latin typeface="+mn-lt"/>
              </a:rPr>
              <a:t>minimis</a:t>
            </a:r>
            <a:r>
              <a:rPr lang="pl-PL" sz="2000" dirty="0">
                <a:latin typeface="+mn-lt"/>
              </a:rPr>
              <a:t>;</a:t>
            </a:r>
          </a:p>
          <a:p>
            <a:pPr lvl="0">
              <a:spcAft>
                <a:spcPts val="1200"/>
              </a:spcAft>
            </a:pPr>
            <a:r>
              <a:rPr lang="pl-PL" sz="2000" dirty="0">
                <a:latin typeface="+mn-lt"/>
              </a:rPr>
              <a:t>Załącznik nr 6.1b Formularz informacji przedstawianych przy ubieganiu się o pomoc de </a:t>
            </a:r>
            <a:r>
              <a:rPr lang="pl-PL" sz="2000" dirty="0" err="1">
                <a:latin typeface="+mn-lt"/>
              </a:rPr>
              <a:t>minimis</a:t>
            </a:r>
            <a:r>
              <a:rPr lang="pl-PL" sz="2000" dirty="0">
                <a:latin typeface="+mn-lt"/>
              </a:rPr>
              <a:t>;</a:t>
            </a:r>
          </a:p>
          <a:p>
            <a:pPr lvl="0">
              <a:spcAft>
                <a:spcPts val="1200"/>
              </a:spcAft>
            </a:pPr>
            <a:r>
              <a:rPr lang="pl-PL" sz="2000" dirty="0">
                <a:latin typeface="+mn-lt"/>
              </a:rPr>
              <a:t>Załącznik nr 6.1.c Formularz informacji niezbędnych do udzielenia pomocy de </a:t>
            </a:r>
            <a:r>
              <a:rPr lang="pl-PL" sz="2000" dirty="0" err="1">
                <a:latin typeface="+mn-lt"/>
              </a:rPr>
              <a:t>minimis</a:t>
            </a:r>
            <a:r>
              <a:rPr lang="pl-PL" sz="2000" dirty="0">
                <a:latin typeface="+mn-lt"/>
              </a:rPr>
              <a:t> dla przedsiębiorców świadczących usługi w ogólnym interesie gospodarczym; </a:t>
            </a:r>
          </a:p>
          <a:p>
            <a:pPr lvl="0">
              <a:spcAft>
                <a:spcPts val="1200"/>
              </a:spcAft>
            </a:pPr>
            <a:r>
              <a:rPr lang="pl-PL" sz="2000" dirty="0">
                <a:latin typeface="+mn-lt"/>
              </a:rPr>
              <a:t>Załącznik nr 6.2 Formularz informacji przedstawianych przy ubieganiu się o pomoc inną niż pomoc w rolnictwie lub rybołówstwie, pomoc de </a:t>
            </a:r>
            <a:r>
              <a:rPr lang="pl-PL" sz="2000" dirty="0" err="1">
                <a:latin typeface="+mn-lt"/>
              </a:rPr>
              <a:t>minimis</a:t>
            </a:r>
            <a:r>
              <a:rPr lang="pl-PL" sz="2000" dirty="0">
                <a:latin typeface="+mn-lt"/>
              </a:rPr>
              <a:t> lub pomoc de </a:t>
            </a:r>
            <a:r>
              <a:rPr lang="pl-PL" sz="2000" dirty="0" err="1">
                <a:latin typeface="+mn-lt"/>
              </a:rPr>
              <a:t>minimis</a:t>
            </a:r>
            <a:r>
              <a:rPr lang="pl-PL" sz="2000" dirty="0">
                <a:latin typeface="+mn-lt"/>
              </a:rPr>
              <a:t> w rolnictwie lub rybołówstwie;</a:t>
            </a:r>
          </a:p>
          <a:p>
            <a:pPr lvl="0">
              <a:spcAft>
                <a:spcPts val="1200"/>
              </a:spcAft>
            </a:pPr>
            <a:r>
              <a:rPr lang="pl-PL" sz="2000" dirty="0">
                <a:latin typeface="+mn-lt"/>
              </a:rPr>
              <a:t>Załącznik nr 6.3 Oświadczenie wnioskodawcy o statusie MŚP (wraz z trzema załącznikami).</a:t>
            </a:r>
          </a:p>
        </p:txBody>
      </p:sp>
    </p:spTree>
    <p:extLst>
      <p:ext uri="{BB962C8B-B14F-4D97-AF65-F5344CB8AC3E}">
        <p14:creationId xmlns:p14="http://schemas.microsoft.com/office/powerpoint/2010/main" val="358607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75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Oświadczenia wnioskodawcy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403573"/>
            <a:ext cx="9721080" cy="5006989"/>
          </a:xfrm>
        </p:spPr>
        <p:txBody>
          <a:bodyPr>
            <a:noAutofit/>
          </a:bodyPr>
          <a:lstStyle/>
          <a:p>
            <a:pPr lvl="0"/>
            <a:r>
              <a:rPr lang="pl-PL" sz="2200" dirty="0">
                <a:latin typeface="+mn-lt"/>
              </a:rPr>
              <a:t>Załącznik nr 7.1 „Oświadczenie o złożeniu wniosku w aplikacji </a:t>
            </a:r>
            <a:r>
              <a:rPr lang="pl-PL" sz="2200" dirty="0" err="1">
                <a:latin typeface="+mn-lt"/>
              </a:rPr>
              <a:t>WOD</a:t>
            </a:r>
            <a:r>
              <a:rPr lang="pl-PL" sz="2200" dirty="0">
                <a:latin typeface="+mn-lt"/>
              </a:rPr>
              <a:t>”;</a:t>
            </a:r>
          </a:p>
          <a:p>
            <a:pPr lvl="0"/>
            <a:r>
              <a:rPr lang="pl-PL" sz="2200" dirty="0">
                <a:latin typeface="+mn-lt"/>
              </a:rPr>
              <a:t>Załącznik nr 7.2 „Oświadczenie, iż projekt nie został zakończony w rozumieniu art. 63 ust. 6 rozporządzenia ogólnego”;</a:t>
            </a:r>
          </a:p>
          <a:p>
            <a:pPr lvl="0"/>
            <a:r>
              <a:rPr lang="pl-PL" sz="2200" dirty="0">
                <a:latin typeface="+mn-lt"/>
              </a:rPr>
              <a:t>Załącznik nr 7.3 „Oświadczenie o realizacji projektu zgodnie z prawem”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(jeśli dotyczy);</a:t>
            </a:r>
          </a:p>
          <a:p>
            <a:pPr lvl="0"/>
            <a:r>
              <a:rPr lang="pl-PL" sz="2200" dirty="0">
                <a:latin typeface="+mn-lt"/>
              </a:rPr>
              <a:t>Załącznik nr 7.5 „Oświadczenie o udzielaniu informacji na potrzeby ewaluacji”;</a:t>
            </a:r>
          </a:p>
          <a:p>
            <a:pPr lvl="0"/>
            <a:r>
              <a:rPr lang="pl-PL" sz="2200" dirty="0">
                <a:latin typeface="+mn-lt"/>
              </a:rPr>
              <a:t>Załącznik nr 7.6 „Oświadczenie o zgodzie na korespondencję elektroniczną”;</a:t>
            </a:r>
          </a:p>
          <a:p>
            <a:pPr lvl="0"/>
            <a:r>
              <a:rPr lang="pl-PL" sz="2200" dirty="0">
                <a:latin typeface="+mn-lt"/>
              </a:rPr>
              <a:t>Załącznik nr 7.7 „Oświadczenie o zapoznaniu się z regulaminem wyboru projektów”;</a:t>
            </a:r>
          </a:p>
          <a:p>
            <a:pPr lvl="0"/>
            <a:r>
              <a:rPr lang="pl-PL" sz="2200" dirty="0">
                <a:latin typeface="+mn-lt"/>
              </a:rPr>
              <a:t>Załącznik nr 7.8 „Oświadczenie dotyczące przetwarzania danych osobowych (</a:t>
            </a:r>
            <a:r>
              <a:rPr lang="pl-PL" sz="2200" dirty="0" err="1">
                <a:latin typeface="+mn-lt"/>
              </a:rPr>
              <a:t>RODO</a:t>
            </a:r>
            <a:r>
              <a:rPr lang="pl-PL" sz="2200" dirty="0">
                <a:latin typeface="+mn-lt"/>
              </a:rPr>
              <a:t>)”;</a:t>
            </a:r>
          </a:p>
          <a:p>
            <a:pPr marL="108014" indent="0"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08" y="207404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Załączniki dodatkowe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088" y="782952"/>
            <a:ext cx="8640382" cy="53998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  <a:cs typeface="Calibri" panose="020F0502020204030204" pitchFamily="34" charset="0"/>
              </a:rPr>
              <a:t>Załączniki przedstawiające dodatkowe informacje o projekcie;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</a:rPr>
              <a:t>Jeśli załączniki do formularza wniosku o dofinansowanie wymienione wcześniej, mimo spakowania, nie mogą zostać dołączone jako jeden plik w odpowiednim punkcie ze względu na jego rozmiar, należy je dołączyć jako załączniki dodatkowe;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</a:rPr>
              <a:t>Jeżeli z przedłożonych dokumentów nie wynika, że osoba lub osoby, które złożyły podpis na Oświadczeniu o złożeniu wniosku w aplikacji WOD są osobami uprawnionymi do reprezentowania Wnioskodawcy, należy załączyć dodatkowy dokument potwierdzający posiadanie przez te osoby takiego prawa.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pl-PL" dirty="0">
                <a:latin typeface="+mn-lt"/>
              </a:rPr>
              <a:t>W przypadku projektu, którego łączny koszt wynosi co najmniej 5 mln EUR (włączając VAT), a podatek VAT jest wydatkiem kwalifikowalnym lub jeśli w projekcie występuje pomoc publiczna i podatek VAT jest wydatkiem kwalifikowalnym należy załączyć Załącznik nr 9.1 „Oświadczenie podstawowe o kwalifikowalności podatku od towarów i usług”. Załącznik powinien zostać złożony zarówno przez Wnioskodawcę jak i Partnerów projektu.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9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5" y="374671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Kwalifikowalność wydatków (1/5)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18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4" y="971525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+mn-lt"/>
              </a:rPr>
              <a:t>Za </a:t>
            </a:r>
            <a:r>
              <a:rPr lang="pl-PL" sz="1800" b="1" dirty="0">
                <a:latin typeface="+mn-lt"/>
              </a:rPr>
              <a:t>kwalifikowalne</a:t>
            </a:r>
            <a:r>
              <a:rPr lang="pl-PL" sz="1800" dirty="0">
                <a:latin typeface="+mn-lt"/>
              </a:rPr>
              <a:t> uznaje się następujące koszty bezpośrednie poniesione w ramach projektu:</a:t>
            </a:r>
          </a:p>
          <a:p>
            <a:pPr lvl="0"/>
            <a:r>
              <a:rPr lang="pl-PL" sz="1800" dirty="0">
                <a:latin typeface="+mn-lt"/>
              </a:rPr>
              <a:t>koszt opracowania lub aktualizacji dokumentów i prac niezbędnych do przygotowania projektu m.in. studium wykonalności, koncepcja budowlana, projekt budowlany, projekt architektoniczny i wykonawczy, badania konserwatorskie, prace geodezyjne;</a:t>
            </a:r>
          </a:p>
          <a:p>
            <a:pPr lvl="0"/>
            <a:r>
              <a:rPr lang="pl-PL" sz="1800" dirty="0">
                <a:latin typeface="+mn-lt"/>
              </a:rPr>
              <a:t>koszt budowy, przebudowy, rozbudowy lub remontu infrastruktury służącej  powstaniu obiektów infrastruktury społecznej na rzecz nowo utworzonych mieszkań treningowych i wspomaganych;</a:t>
            </a:r>
          </a:p>
          <a:p>
            <a:pPr lvl="0"/>
            <a:r>
              <a:rPr lang="pl-PL" sz="1800" dirty="0">
                <a:latin typeface="+mn-lt"/>
              </a:rPr>
              <a:t>wydatki związane z likwidacją barier architektonicznych w szczególności w oparciu o projektowanie uniwersalne lub zastosowanie racjonalnego usprawnienia oraz poprawą dostępności cyfrowej i informacyjno-komunikacyjnej uwzględniające potrzeby osób m.in. z niepełnosprawnościami, seniorów;</a:t>
            </a:r>
          </a:p>
          <a:p>
            <a:pPr lvl="0"/>
            <a:r>
              <a:rPr lang="pl-PL" sz="1800" dirty="0">
                <a:latin typeface="+mn-lt"/>
              </a:rPr>
              <a:t>koszty prac odtworzeniowych nie wykraczające poza stan pierwotny, bez zmiany parametrów technicznych infrastruktury;</a:t>
            </a:r>
          </a:p>
          <a:p>
            <a:pPr lvl="0"/>
            <a:r>
              <a:rPr lang="pl-PL" sz="1800" dirty="0">
                <a:latin typeface="+mn-lt"/>
              </a:rPr>
              <a:t>koszty działań służących zmniejszeniu energochłonności infrastruktury;</a:t>
            </a:r>
          </a:p>
          <a:p>
            <a:pPr marL="396788" lvl="1" indent="-321607">
              <a:lnSpc>
                <a:spcPct val="120000"/>
              </a:lnSpc>
              <a:spcBef>
                <a:spcPts val="52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42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5" y="374671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Kwalifikowalność wydatków (2/5)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19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4" y="1090545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+mn-lt"/>
              </a:rPr>
              <a:t>Za </a:t>
            </a:r>
            <a:r>
              <a:rPr lang="pl-PL" sz="1800" b="1" dirty="0">
                <a:latin typeface="+mn-lt"/>
              </a:rPr>
              <a:t>kwalifikowalne</a:t>
            </a:r>
            <a:r>
              <a:rPr lang="pl-PL" sz="1800" dirty="0">
                <a:latin typeface="+mn-lt"/>
              </a:rPr>
              <a:t> uznaje się następujące koszty bezpośrednie poniesione w ramach projektu:</a:t>
            </a:r>
          </a:p>
          <a:p>
            <a:pPr lvl="0"/>
            <a:r>
              <a:rPr lang="pl-PL" sz="1800" dirty="0">
                <a:latin typeface="+mn-lt"/>
              </a:rPr>
              <a:t>koszty działań sprzyjających adaptacji do zmian klimatu poprzez zastosowanie błękitno-zielonej infrastruktury, np. zielone dachy, zielone ściany itp.;</a:t>
            </a:r>
          </a:p>
          <a:p>
            <a:pPr lvl="0"/>
            <a:r>
              <a:rPr lang="pl-PL" sz="1800" dirty="0">
                <a:latin typeface="+mn-lt"/>
              </a:rPr>
              <a:t>koszty </a:t>
            </a:r>
            <a:r>
              <a:rPr lang="pl-PL" sz="1800" b="1" dirty="0">
                <a:latin typeface="+mn-lt"/>
              </a:rPr>
              <a:t>zakupu w nowo utworzonych mieszkaniach niezbędnego sprzętu i wyposażenia</a:t>
            </a:r>
            <a:r>
              <a:rPr lang="pl-PL" sz="1800" dirty="0">
                <a:latin typeface="+mn-lt"/>
              </a:rPr>
              <a:t> oraz wartości niematerialnych w tym m.in. sprzęt rehabilitacyjny, meble, sprzęt AGD, zestawy komputerowe wraz z oprogramowaniem oraz pojazdu spełniającego warunki dotyczące ekologicznie czystych pojazdów zdefiniowane w Dyrektywie Parlamentu Europejskiego i Rady 2009/33/WE ze zm.;</a:t>
            </a:r>
          </a:p>
          <a:p>
            <a:pPr lvl="0"/>
            <a:r>
              <a:rPr lang="pl-PL" sz="1800" dirty="0">
                <a:latin typeface="+mn-lt"/>
              </a:rPr>
              <a:t>wydatki związane z </a:t>
            </a:r>
            <a:r>
              <a:rPr lang="pl-PL" sz="1800" b="1" dirty="0">
                <a:latin typeface="+mn-lt"/>
              </a:rPr>
              <a:t>zagospodarowaniem bezpośredniego otoczenia obiektów objętych projektem</a:t>
            </a:r>
            <a:r>
              <a:rPr lang="pl-PL" sz="1800" dirty="0">
                <a:latin typeface="+mn-lt"/>
              </a:rPr>
              <a:t>, w szczególności obiekty małej architektury służące rekreacji i utrzymaniu porządku m.in. ławki, stoły, śmietniki oraz nasadzenia zieleni;</a:t>
            </a:r>
          </a:p>
          <a:p>
            <a:pPr lvl="0"/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13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95461"/>
            <a:ext cx="8640381" cy="64775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+mn-lt"/>
              </a:rPr>
              <a:t>Załączniki do formularza wniosku o dofinansowanie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175274"/>
            <a:ext cx="10153128" cy="596626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1. Studium Wykonalności;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2. Dokumenty dotyczące oddziaływania projektu na środowisko, w tym: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2.1 Informacja o wpływie projektu na środowisko,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2.2 Dokumenty z procedury oceny oddziaływania na środowisko (jeśli dotyczy),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2.3 Zaświadczenie organu odpowiedzialnego za monitorowanie obszarów Natura 2000 (jeśli 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3. Dokumenty dotyczące zakresu rzeczowego inwestycji (jeśli 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4. Dokumenty poświadczające zaangażowanie Partnerów w realizację projektu (jeśli 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5. Dokumenty określające status prawny Wnioskodawcy i Partnerów projektu (jeśli 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6. Informacje niezbędne do ubiegania się o pomoc de </a:t>
            </a:r>
            <a:r>
              <a:rPr lang="pl-PL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 pomoc inną niż pomoc de </a:t>
            </a:r>
            <a:r>
              <a:rPr lang="pl-PL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(jeśli 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7. Oświadczenia Wnioskodawcy;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9. Załączniki dodatkowe m.in. pełnomocnictwa, Załącznik 9.1 Oświadczenie podstawowe o kwalifikowalności podatku od towarów i usług (jeśli dotyczy) .</a:t>
            </a:r>
          </a:p>
          <a:p>
            <a:pPr marL="0" lv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1505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4" y="277679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Kwalifikowalność wydatków (3/5)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20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3" y="802970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latin typeface="+mn-lt"/>
              </a:rPr>
              <a:t>Za </a:t>
            </a:r>
            <a:r>
              <a:rPr lang="pl-PL" sz="1600" b="1" dirty="0">
                <a:latin typeface="+mn-lt"/>
              </a:rPr>
              <a:t>kwalifikowalne</a:t>
            </a:r>
            <a:r>
              <a:rPr lang="pl-PL" sz="1600" dirty="0">
                <a:latin typeface="+mn-lt"/>
              </a:rPr>
              <a:t> uznaje się następujące koszty bezpośrednie poniesione w ramach projektu:</a:t>
            </a:r>
          </a:p>
          <a:p>
            <a:pPr lvl="0"/>
            <a:r>
              <a:rPr lang="pl-PL" sz="1600" dirty="0">
                <a:latin typeface="+mn-lt"/>
              </a:rPr>
              <a:t>koszt nadzoru inwestorskiego:</a:t>
            </a:r>
          </a:p>
          <a:p>
            <a:pPr lvl="1"/>
            <a:r>
              <a:rPr lang="pl-PL" sz="1600" dirty="0">
                <a:latin typeface="+mn-lt"/>
              </a:rPr>
              <a:t>do 2% kosztów robót budowlanych i montażowych (kwalifikowalnych i niekwalifikowalnych) bez kontroli rozliczenia budowy,</a:t>
            </a:r>
          </a:p>
          <a:p>
            <a:pPr lvl="1"/>
            <a:r>
              <a:rPr lang="pl-PL" sz="1600" dirty="0">
                <a:latin typeface="+mn-lt"/>
              </a:rPr>
              <a:t>do 3 % kosztów robót budowlanych i montażowych (kwalifikowalnych i niekwalifikowalnych) z kontrolą rozliczenia budowy;</a:t>
            </a:r>
          </a:p>
          <a:p>
            <a:pPr lvl="0"/>
            <a:r>
              <a:rPr lang="pl-PL" sz="1600" dirty="0">
                <a:latin typeface="+mn-lt"/>
              </a:rPr>
              <a:t>koszt inżyniera kontraktu, inwestora zastępczego do 7% kosztów robót budowlanych i montażowych (kwalifikowalnych i niekwalifikowalnych);</a:t>
            </a:r>
          </a:p>
          <a:p>
            <a:pPr lvl="0"/>
            <a:r>
              <a:rPr lang="pl-PL" sz="1600" dirty="0">
                <a:latin typeface="+mn-lt"/>
              </a:rPr>
              <a:t>koszt nadzoru autorskiego do 15 % kosztów dokumentacji projektowej związanej z realizowanym projektem;</a:t>
            </a:r>
          </a:p>
          <a:p>
            <a:pPr lvl="0"/>
            <a:r>
              <a:rPr lang="pl-PL" sz="1600" dirty="0">
                <a:latin typeface="+mn-lt"/>
              </a:rPr>
              <a:t>koszty informacji i promocji w szczególności:</a:t>
            </a:r>
          </a:p>
          <a:p>
            <a:pPr lvl="1"/>
            <a:r>
              <a:rPr lang="pl-PL" sz="1600" dirty="0">
                <a:latin typeface="+mn-lt"/>
              </a:rPr>
              <a:t>przygotowanie lub aktualizacja informacji lub zakładki na stronie internetowej poświęconej projektowi,</a:t>
            </a:r>
          </a:p>
          <a:p>
            <a:pPr lvl="1"/>
            <a:r>
              <a:rPr lang="pl-PL" sz="1600" dirty="0">
                <a:latin typeface="+mn-lt"/>
              </a:rPr>
              <a:t>koszt usługi zleconej w zakresie prowadzenia konta w mediach społecznościowych;</a:t>
            </a:r>
          </a:p>
          <a:p>
            <a:pPr lvl="1"/>
            <a:r>
              <a:rPr lang="pl-PL" sz="1600" dirty="0">
                <a:latin typeface="+mn-lt"/>
              </a:rPr>
              <a:t>tablice informacyjne,</a:t>
            </a:r>
          </a:p>
          <a:p>
            <a:pPr lvl="1"/>
            <a:r>
              <a:rPr lang="pl-PL" sz="1600" dirty="0">
                <a:latin typeface="+mn-lt"/>
              </a:rPr>
              <a:t>plakaty informacyjne w miejscu realizacji projektu,</a:t>
            </a:r>
          </a:p>
          <a:p>
            <a:pPr lvl="1"/>
            <a:r>
              <a:rPr lang="pl-PL" sz="1600" dirty="0">
                <a:latin typeface="+mn-lt"/>
              </a:rPr>
              <a:t>organizacja wydarzeń informacyjnych lub działań komunikacyjnych np. z udziałem Komisji Europejskiej (w tym m.in. najem sali, zapewnienie nagłośnienia , zakup cateringu, zakup reklamy w mediach dot. wydarzenia itp.).</a:t>
            </a:r>
          </a:p>
          <a:p>
            <a:pPr lvl="0"/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0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5" y="374671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Kwalifikowalność wydatków (4/5)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21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4" y="1090545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latin typeface="+mn-lt"/>
              </a:rPr>
              <a:t>Za </a:t>
            </a:r>
            <a:r>
              <a:rPr lang="pl-PL" sz="1600" b="1" dirty="0">
                <a:latin typeface="+mn-lt"/>
              </a:rPr>
              <a:t>kwalifikowalne</a:t>
            </a:r>
            <a:r>
              <a:rPr lang="pl-PL" sz="1600" dirty="0">
                <a:latin typeface="+mn-lt"/>
              </a:rPr>
              <a:t> uznaje się następujące koszty bezpośrednie poniesione w ramach projektu:</a:t>
            </a:r>
          </a:p>
          <a:p>
            <a:pPr lvl="0"/>
            <a:r>
              <a:rPr lang="pl-PL" sz="1600" dirty="0">
                <a:latin typeface="+mn-lt"/>
              </a:rPr>
              <a:t>podatek od towarów i usług (VAT) - zgodnie z zapisami Podrozdziału 3.5 Wytycznych </a:t>
            </a:r>
            <a:r>
              <a:rPr lang="pl-PL" sz="1600" dirty="0" err="1">
                <a:latin typeface="+mn-lt"/>
              </a:rPr>
              <a:t>MFiPR</a:t>
            </a:r>
            <a:r>
              <a:rPr lang="pl-PL" sz="1600" dirty="0">
                <a:latin typeface="+mn-lt"/>
              </a:rPr>
              <a:t> dotyczących kwalifikowalności wydatków na lata 2021-2027.</a:t>
            </a:r>
          </a:p>
          <a:p>
            <a:pPr marL="0" lvl="0" indent="0">
              <a:buNone/>
            </a:pPr>
            <a:r>
              <a:rPr lang="pl-PL" sz="1600" dirty="0">
                <a:latin typeface="+mn-lt"/>
              </a:rPr>
              <a:t>W przypadku, gdy podatek VAT jest kwalifikowalny w projekcie którego łączny koszt (obejmujący wydatki kwalifikowalne i niekwalifikowalne):</a:t>
            </a:r>
          </a:p>
          <a:p>
            <a:pPr marL="0" lvl="0" indent="0">
              <a:buNone/>
            </a:pPr>
            <a:r>
              <a:rPr lang="pl-PL" sz="1600" dirty="0">
                <a:latin typeface="+mn-lt"/>
              </a:rPr>
              <a:t>a.	jest mniejszy niż 5 mln euro (włączając VAT), a kwalifikowalność podatku VAT podlega ograniczeniom wynikającym z zasad udzielenia pomocy,</a:t>
            </a:r>
          </a:p>
          <a:p>
            <a:pPr marL="0" lvl="0" indent="0">
              <a:buNone/>
            </a:pPr>
            <a:r>
              <a:rPr lang="pl-PL" sz="1600" dirty="0">
                <a:latin typeface="+mn-lt"/>
              </a:rPr>
              <a:t>b.	wynosi co najmniej 5 mln euro (włączając VAT), a beneficjent ma prawo do obniżenia kwoty podatku należnego o kwotę podatku naliczonego o wskaźnik proporcji, o którym mowa w art.86 ust.2a-2h lub w art. 90 ust. 2-4 ustawy z dnia 11 marca 2004r.   o podatku od towarów i usług wówczas za wydatek kwalifikowalny uznaje się podatek VAT pomniejszony o wskaźnik dla zakończonego roku podatkowego podwyższony o 10 punktów procentowych.</a:t>
            </a:r>
          </a:p>
          <a:p>
            <a:pPr lvl="0"/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16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5" y="374671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Kwalifikowalność wydatków (5/5)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22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4" y="1090545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l-PL" sz="1600" dirty="0">
                <a:latin typeface="+mn-lt"/>
              </a:rPr>
              <a:t>Za kwalifikowalne uznaje się również </a:t>
            </a:r>
            <a:r>
              <a:rPr lang="pl-PL" sz="1600" b="1" dirty="0">
                <a:latin typeface="+mn-lt"/>
              </a:rPr>
              <a:t>koszty pośrednie </a:t>
            </a:r>
            <a:r>
              <a:rPr lang="pl-PL" sz="1600" dirty="0">
                <a:latin typeface="+mn-lt"/>
              </a:rPr>
              <a:t>wyszczególnione w Podrozdziale 3.12 Wytycznych </a:t>
            </a:r>
            <a:r>
              <a:rPr lang="pl-PL" sz="1600" dirty="0" err="1">
                <a:latin typeface="+mn-lt"/>
              </a:rPr>
              <a:t>MFiPR</a:t>
            </a:r>
            <a:r>
              <a:rPr lang="pl-PL" sz="1600" dirty="0">
                <a:latin typeface="+mn-lt"/>
              </a:rPr>
              <a:t> dotyczących kwalifikowalności wydatków na lata 2021-2027 rozliczane za pomocą metody uproszczonej – stawką ryczałtową w wysokości 4% wszystkich kwalifikowalnych kosztów bezpośrednich projektu. 4% jest stawką stałą, co oznacza, że kwota na koszty pośrednie ma wynosić dokładnie 4% wartości wszystkich kosztów bezpośrednich projektu. Nie może być ani większa ani mniejsza. Jednocześnie niedopuszczalna jest sytuacja, w której jakiekolwiek koszty pośrednie zostaną rozliczone w ramach kosztów bezpośrednich.</a:t>
            </a:r>
          </a:p>
          <a:p>
            <a:pPr marL="0" lvl="0" indent="0">
              <a:buNone/>
            </a:pPr>
            <a:r>
              <a:rPr lang="pl-PL" sz="1600" dirty="0">
                <a:latin typeface="+mn-lt"/>
              </a:rPr>
              <a:t>W projektach, których </a:t>
            </a:r>
            <a:r>
              <a:rPr lang="pl-PL" sz="1600" b="1" dirty="0">
                <a:latin typeface="+mn-lt"/>
              </a:rPr>
              <a:t>łączny koszt </a:t>
            </a:r>
            <a:r>
              <a:rPr lang="pl-PL" sz="1600" dirty="0">
                <a:latin typeface="+mn-lt"/>
              </a:rPr>
              <a:t>wyrażony w złotych nie przekracza </a:t>
            </a:r>
            <a:r>
              <a:rPr lang="pl-PL" sz="1600" b="1" dirty="0">
                <a:latin typeface="+mn-lt"/>
              </a:rPr>
              <a:t>200 tys. euro   w dniu zawarcia umowy o dofinansowanie projekt</a:t>
            </a:r>
            <a:r>
              <a:rPr lang="pl-PL" sz="1600" dirty="0">
                <a:latin typeface="+mn-lt"/>
              </a:rPr>
              <a:t>u, w celu spełnienia obowiązku z art. 53 ust. 2 rozporządzenia ogólnego, </a:t>
            </a:r>
            <a:r>
              <a:rPr lang="pl-PL" sz="1600" b="1" dirty="0">
                <a:latin typeface="+mn-lt"/>
              </a:rPr>
              <a:t>obligatoryjnie należy zastosować uproszczoną metodę rozliczania kosztów pośrednich</a:t>
            </a:r>
            <a:r>
              <a:rPr lang="pl-PL" sz="1600" dirty="0">
                <a:latin typeface="+mn-lt"/>
              </a:rPr>
              <a:t> w oparciu o zastosowanie stawki ryczałtowej 4 % z art. 54 lit. a rozporządzenia ogólnego. Podstawę wyliczenia kosztów pośrednich stanowią wszystkie kwalifikowalne koszty bezpośrednie.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Wg kursu Europejskiego Banku Centralnego z przedostatniego dnia kwotowania Komisji Europejskiej w miesiącu poprzedzającym miesiąc, w którym ogłoszono nabór tj. 4,1775 zł z 28 marca 2025 r.</a:t>
            </a:r>
          </a:p>
          <a:p>
            <a:pPr marL="0" lvl="0" indent="0">
              <a:buNone/>
            </a:pP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176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4" y="229128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Wydatki niekwalifikowalne</a:t>
            </a:r>
            <a:endParaRPr lang="pl-PL" sz="24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23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3" y="776451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+mn-lt"/>
              </a:rPr>
              <a:t>Za </a:t>
            </a:r>
            <a:r>
              <a:rPr lang="pl-PL" b="1" dirty="0">
                <a:latin typeface="+mn-lt"/>
              </a:rPr>
              <a:t>niekwalifikowalne</a:t>
            </a:r>
            <a:r>
              <a:rPr lang="pl-PL" dirty="0">
                <a:latin typeface="+mn-lt"/>
              </a:rPr>
              <a:t> uznaje się następujące wydatki poniesione w ramach projektu:</a:t>
            </a:r>
          </a:p>
          <a:p>
            <a:pPr lvl="0"/>
            <a:r>
              <a:rPr lang="pl-PL" sz="1600" dirty="0">
                <a:latin typeface="+mn-lt"/>
              </a:rPr>
              <a:t>koszty wynagrodzeń personelu bezpośredniego beneficjenta/partnerów;</a:t>
            </a:r>
          </a:p>
          <a:p>
            <a:pPr lvl="0"/>
            <a:r>
              <a:rPr lang="pl-PL" sz="1600" dirty="0">
                <a:latin typeface="+mn-lt"/>
              </a:rPr>
              <a:t>koszty instalacji (w tym m.in. zakup, montaż, uruchomienie) źródła ciepła zasilane paliwem kopalnym w tym gazem;</a:t>
            </a:r>
          </a:p>
          <a:p>
            <a:pPr lvl="0"/>
            <a:r>
              <a:rPr lang="pl-PL" sz="1600" dirty="0">
                <a:latin typeface="+mn-lt"/>
              </a:rPr>
              <a:t>koszty zakupu urządzeń gazowych, w tym m.in. kuchni, płyty oraz piekarnika;</a:t>
            </a:r>
          </a:p>
          <a:p>
            <a:pPr lvl="0"/>
            <a:r>
              <a:rPr lang="pl-PL" sz="1600" dirty="0">
                <a:latin typeface="+mn-lt"/>
              </a:rPr>
              <a:t>koszty zakupu produktów jednorazowego użytku;</a:t>
            </a:r>
          </a:p>
          <a:p>
            <a:pPr lvl="0"/>
            <a:r>
              <a:rPr lang="pl-PL" sz="1600" dirty="0">
                <a:latin typeface="+mn-lt"/>
              </a:rPr>
              <a:t>koszty prac odtworzeniowych wykraczające poza stan pierwotny, zmieniające parametry techniczne infrastruktury;</a:t>
            </a:r>
          </a:p>
          <a:p>
            <a:pPr lvl="0"/>
            <a:r>
              <a:rPr lang="pl-PL" sz="1600" dirty="0">
                <a:latin typeface="+mn-lt"/>
              </a:rPr>
              <a:t>koszty zakupu gadżetów promocyjnych (np. długopisów, notesów, kubków, urządzeń pamięci przenośnej typu pendrive, plecaków itp.);</a:t>
            </a:r>
          </a:p>
          <a:p>
            <a:pPr lvl="0"/>
            <a:r>
              <a:rPr lang="pl-PL" sz="1600" dirty="0">
                <a:latin typeface="+mn-lt"/>
              </a:rPr>
              <a:t>koszty publikacji papierowych (np. druk albumów pamiątkowych, kalendarzy, folderów, ulotek) za wyjątkiem szczególnie uzasadnionych sytuacji np. publikacje papierowe skierowane do osób starszych;</a:t>
            </a:r>
          </a:p>
          <a:p>
            <a:pPr lvl="0"/>
            <a:r>
              <a:rPr lang="pl-PL" sz="1600" dirty="0">
                <a:latin typeface="+mn-lt"/>
              </a:rPr>
              <a:t>wydatki wyszczególnione w Podrozdziale 2.3. Wytycznych </a:t>
            </a:r>
            <a:r>
              <a:rPr lang="pl-PL" sz="1600" dirty="0" err="1">
                <a:latin typeface="+mn-lt"/>
              </a:rPr>
              <a:t>MFiPR</a:t>
            </a:r>
            <a:r>
              <a:rPr lang="pl-PL" sz="1600" dirty="0">
                <a:latin typeface="+mn-lt"/>
              </a:rPr>
              <a:t> dotyczących kwalifikowalności wydatków na lata 2021-2027.</a:t>
            </a:r>
          </a:p>
          <a:p>
            <a:pPr marL="0" lvl="0" indent="0">
              <a:buNone/>
            </a:pP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446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Wniosek o dofinansowanie – praca w aplikacji </a:t>
            </a:r>
            <a:r>
              <a:rPr lang="pl-PL" dirty="0" err="1">
                <a:latin typeface="+mn-lt"/>
              </a:rPr>
              <a:t>WOD2021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90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hlinkClick r:id="rId3"/>
              </a:rPr>
              <a:t>https</a:t>
            </a:r>
            <a:r>
              <a:rPr lang="pl-PL" dirty="0">
                <a:hlinkClick r:id="rId3"/>
              </a:rPr>
              <a:t>://</a:t>
            </a:r>
            <a:r>
              <a:rPr lang="pl-PL" dirty="0" err="1">
                <a:hlinkClick r:id="rId3"/>
              </a:rPr>
              <a:t>wod.cst2021.gov.pl</a:t>
            </a:r>
            <a:r>
              <a:rPr lang="pl-PL" dirty="0">
                <a:hlinkClick r:id="rId3"/>
              </a:rPr>
              <a:t>/</a:t>
            </a:r>
            <a:br>
              <a:rPr lang="pl-PL" dirty="0"/>
            </a:b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wod-szkol.cst2021.gov.pl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Szczegółowa instrukcja dostępna na stronie: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77" y="4571925"/>
            <a:ext cx="7920037" cy="1080000"/>
          </a:xfrm>
        </p:spPr>
        <p:txBody>
          <a:bodyPr>
            <a:normAutofit/>
          </a:bodyPr>
          <a:lstStyle/>
          <a:p>
            <a:r>
              <a:rPr lang="pl-PL" sz="2400" dirty="0" err="1">
                <a:hlinkClick r:id="rId2"/>
              </a:rPr>
              <a:t>https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err="1">
                <a:hlinkClick r:id="rId2"/>
              </a:rPr>
              <a:t>instrukcje.cst2021.gov.pl</a:t>
            </a:r>
            <a:r>
              <a:rPr lang="pl-PL" sz="2400" dirty="0">
                <a:hlinkClick r:id="rId2"/>
              </a:rPr>
              <a:t>/?</a:t>
            </a:r>
            <a:r>
              <a:rPr lang="pl-PL" sz="2400" dirty="0" err="1">
                <a:hlinkClick r:id="rId2"/>
              </a:rPr>
              <a:t>mod</a:t>
            </a:r>
            <a:r>
              <a:rPr lang="pl-PL" sz="2400" dirty="0">
                <a:hlinkClick r:id="rId2"/>
              </a:rPr>
              <a:t>=wnioskodawca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235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B9068-2AA1-46F3-A1BF-D0A2437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: Instrukcja CST2021 - Wnioskodawca">
            <a:extLst>
              <a:ext uri="{FF2B5EF4-FFF2-40B4-BE49-F238E27FC236}">
                <a16:creationId xmlns:a16="http://schemas.microsoft.com/office/drawing/2014/main" id="{330C7986-44EF-49C8-972D-B183DE5D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899837"/>
            <a:ext cx="9361039" cy="5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0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5DF2C-181B-4427-83EF-E5044AB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Wniosek o dofinansowanie - sekcja 1">
            <a:extLst>
              <a:ext uri="{FF2B5EF4-FFF2-40B4-BE49-F238E27FC236}">
                <a16:creationId xmlns:a16="http://schemas.microsoft.com/office/drawing/2014/main" id="{4EBF17B5-195F-4703-9C8E-CE88EB88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611485"/>
            <a:ext cx="9865096" cy="60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0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: Instrukcja CST2021 - strona powitalna">
            <a:extLst>
              <a:ext uri="{FF2B5EF4-FFF2-40B4-BE49-F238E27FC236}">
                <a16:creationId xmlns:a16="http://schemas.microsoft.com/office/drawing/2014/main" id="{1C6906F1-4040-499B-B0E1-5F82A9ADD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4" action="ppaction://hlinksldjump"/>
            <a:extLst>
              <a:ext uri="{FF2B5EF4-FFF2-40B4-BE49-F238E27FC236}">
                <a16:creationId xmlns:a16="http://schemas.microsoft.com/office/drawing/2014/main" id="{A1D03979-1CB7-4191-8390-D483C7BA3221}"/>
              </a:ext>
            </a:extLst>
          </p:cNvPr>
          <p:cNvSpPr/>
          <p:nvPr/>
        </p:nvSpPr>
        <p:spPr>
          <a:xfrm>
            <a:off x="1889522" y="3779836"/>
            <a:ext cx="2664296" cy="144017"/>
          </a:xfrm>
          <a:prstGeom prst="rect">
            <a:avLst/>
          </a:prstGeom>
          <a:solidFill>
            <a:schemeClr val="accent2">
              <a:alpha val="17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84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539477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Sposób składania załączników do wniosku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5" y="1259557"/>
            <a:ext cx="8424647" cy="53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tylko w formie elektronicznej;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załączniki wytworzone przez Beneficjenta muszą być podpisane elektronicznie;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Dany załącznik do wniosku co do zasady musi stanowić jeden plik o rozmiarze nieprzekraczającym 25MB – w przypadku większej liczby dokumentów składających się na dany załącznik wymagane będzie dostarczenie pliku w formacie ZIP, RAR lub równoważnym, w którym zostaną one spakowane.</a:t>
            </a:r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C63901-B63C-4AA0-B994-7C822B57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Objaśnienie: strzałka w górę 3">
            <a:extLst>
              <a:ext uri="{FF2B5EF4-FFF2-40B4-BE49-F238E27FC236}">
                <a16:creationId xmlns:a16="http://schemas.microsoft.com/office/drawing/2014/main" id="{E61254A9-0488-437D-83E6-1DA34C4D3689}"/>
              </a:ext>
            </a:extLst>
          </p:cNvPr>
          <p:cNvSpPr/>
          <p:nvPr/>
        </p:nvSpPr>
        <p:spPr>
          <a:xfrm>
            <a:off x="6858074" y="4548405"/>
            <a:ext cx="2376264" cy="1656184"/>
          </a:xfrm>
          <a:prstGeom prst="upArrowCallou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528B36-4A97-4EC8-81BF-36C309E07F5A}"/>
              </a:ext>
            </a:extLst>
          </p:cNvPr>
          <p:cNvSpPr txBox="1"/>
          <p:nvPr/>
        </p:nvSpPr>
        <p:spPr>
          <a:xfrm>
            <a:off x="6966086" y="5147989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 kliknięciu zapisz na wskazanego maila otrzymujemy m.in. </a:t>
            </a:r>
            <a:r>
              <a:rPr lang="pl-PL" sz="1600" b="1" dirty="0"/>
              <a:t>prośbę o nadanie hasła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9543D8-6E80-416E-9D53-CDC1EAA3A010}"/>
              </a:ext>
            </a:extLst>
          </p:cNvPr>
          <p:cNvSpPr txBox="1"/>
          <p:nvPr/>
        </p:nvSpPr>
        <p:spPr>
          <a:xfrm>
            <a:off x="305346" y="323453"/>
            <a:ext cx="289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1. LOGOWANIE</a:t>
            </a:r>
          </a:p>
        </p:txBody>
      </p:sp>
    </p:spTree>
    <p:extLst>
      <p:ext uri="{BB962C8B-B14F-4D97-AF65-F5344CB8AC3E}">
        <p14:creationId xmlns:p14="http://schemas.microsoft.com/office/powerpoint/2010/main" val="2168263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3A5E89-AB6E-41D9-97B7-D3BE1F7A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9FA9A387-5452-4069-BBF7-1DE524451AF7}"/>
              </a:ext>
            </a:extLst>
          </p:cNvPr>
          <p:cNvGrpSpPr/>
          <p:nvPr/>
        </p:nvGrpSpPr>
        <p:grpSpPr>
          <a:xfrm>
            <a:off x="7506146" y="3707829"/>
            <a:ext cx="2304256" cy="1323439"/>
            <a:chOff x="7546681" y="3514161"/>
            <a:chExt cx="2304256" cy="1323439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9BE10881-E951-4B26-B502-871612B33796}"/>
                </a:ext>
              </a:extLst>
            </p:cNvPr>
            <p:cNvSpPr/>
            <p:nvPr/>
          </p:nvSpPr>
          <p:spPr>
            <a:xfrm>
              <a:off x="7546681" y="3563813"/>
              <a:ext cx="2304256" cy="1224136"/>
            </a:xfrm>
            <a:prstGeom prst="leftArrowCallou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C9EE6C81-0377-4117-8300-92726D182F3D}"/>
                </a:ext>
              </a:extLst>
            </p:cNvPr>
            <p:cNvSpPr txBox="1"/>
            <p:nvPr/>
          </p:nvSpPr>
          <p:spPr>
            <a:xfrm>
              <a:off x="8442250" y="3514161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Po zalogowaniu otrzymujemy </a:t>
              </a:r>
              <a:r>
                <a:rPr lang="pl-PL" sz="1600" b="1" dirty="0"/>
                <a:t>Regulamin do akceptacji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248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7E3D21-4A2E-4B6C-AF63-E3C182E5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81A95A-6833-4C22-B707-B876B4E89383}"/>
              </a:ext>
            </a:extLst>
          </p:cNvPr>
          <p:cNvSpPr txBox="1"/>
          <p:nvPr/>
        </p:nvSpPr>
        <p:spPr>
          <a:xfrm>
            <a:off x="305346" y="323453"/>
            <a:ext cx="405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2. WYBÓR ORGANIZACJI</a:t>
            </a:r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5F1DA69F-436D-4723-96A1-A6EF64099AA9}"/>
              </a:ext>
            </a:extLst>
          </p:cNvPr>
          <p:cNvSpPr/>
          <p:nvPr/>
        </p:nvSpPr>
        <p:spPr>
          <a:xfrm>
            <a:off x="1889522" y="3203773"/>
            <a:ext cx="8496944" cy="273630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FB441-1C71-4066-A338-7F0C68687945}"/>
              </a:ext>
            </a:extLst>
          </p:cNvPr>
          <p:cNvSpPr txBox="1"/>
          <p:nvPr/>
        </p:nvSpPr>
        <p:spPr>
          <a:xfrm>
            <a:off x="1889522" y="4248759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stworzeniu hasła, pierwszym zalogowaniu tworzymy organizację do której przynależymy, podajemy NIP organizacji: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organizacja już istnieje, będziemy </a:t>
            </a:r>
            <a:r>
              <a:rPr lang="pl-PL" b="1" dirty="0"/>
              <a:t>musieli być zaakceptowani </a:t>
            </a:r>
            <a:r>
              <a:rPr lang="pl-PL" dirty="0"/>
              <a:t>przez Administratora;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nie istnieje to tworzymy nową i </a:t>
            </a:r>
            <a:r>
              <a:rPr lang="pl-PL" b="1" dirty="0"/>
              <a:t>musimy wykonać pracę Administratora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490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37EDDD6-6A30-4E79-B65C-17843B8E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9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30746-0FDE-4F09-9B34-45C81FD1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4094D7-AF0A-4E98-9393-A076DF91999B}"/>
              </a:ext>
            </a:extLst>
          </p:cNvPr>
          <p:cNvSpPr/>
          <p:nvPr/>
        </p:nvSpPr>
        <p:spPr>
          <a:xfrm>
            <a:off x="12834" y="3851845"/>
            <a:ext cx="1601490" cy="2088232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3" action="ppaction://hlinksldjump"/>
            <a:extLst>
              <a:ext uri="{FF2B5EF4-FFF2-40B4-BE49-F238E27FC236}">
                <a16:creationId xmlns:a16="http://schemas.microsoft.com/office/drawing/2014/main" id="{19DD05BA-F351-4367-A782-E398934C965E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4" action="ppaction://hlinksldjump"/>
            <a:extLst>
              <a:ext uri="{FF2B5EF4-FFF2-40B4-BE49-F238E27FC236}">
                <a16:creationId xmlns:a16="http://schemas.microsoft.com/office/drawing/2014/main" id="{E3FBA69B-FB0F-4F3B-A756-16C845A75F5D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57C290B3-FFAD-4FE0-AAAE-74BB5BB7525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ee super admin icon Icon and super admin icon Icon Pack | FreeImages">
            <a:extLst>
              <a:ext uri="{FF2B5EF4-FFF2-40B4-BE49-F238E27FC236}">
                <a16:creationId xmlns:a16="http://schemas.microsoft.com/office/drawing/2014/main" id="{7BFBFB68-1D1D-4EC3-9B5B-68662130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4" y="1979637"/>
            <a:ext cx="4041995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A0713E-DAA0-46D0-8568-F5D858C6779A}"/>
              </a:ext>
            </a:extLst>
          </p:cNvPr>
          <p:cNvSpPr txBox="1"/>
          <p:nvPr/>
        </p:nvSpPr>
        <p:spPr>
          <a:xfrm>
            <a:off x="305346" y="323453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3. ORGANIZACJA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762A49-7CC6-435F-9402-DC08B802FC80}"/>
              </a:ext>
            </a:extLst>
          </p:cNvPr>
          <p:cNvSpPr txBox="1"/>
          <p:nvPr/>
        </p:nvSpPr>
        <p:spPr>
          <a:xfrm>
            <a:off x="2177554" y="5424403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PIERWSZE LOGOWANIE + REJESTRACJA ORGANIZACJI </a:t>
            </a:r>
            <a:r>
              <a:rPr lang="pl-PL" dirty="0">
                <a:sym typeface="Wingdings" panose="05000000000000000000" pitchFamily="2" charset="2"/>
              </a:rPr>
              <a:t> z automatu uprawnienia       </a:t>
            </a:r>
          </a:p>
          <a:p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</a:t>
            </a:r>
            <a:r>
              <a:rPr lang="pl-PL" b="1" dirty="0">
                <a:solidFill>
                  <a:srgbClr val="FF0000"/>
                </a:solidFill>
                <a:sym typeface="Wingdings" panose="05000000000000000000" pitchFamily="2" charset="2"/>
              </a:rPr>
              <a:t>SUPER ADMINA 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hlinkClick r:id="rId7" action="ppaction://hlinksldjump"/>
            <a:extLst>
              <a:ext uri="{FF2B5EF4-FFF2-40B4-BE49-F238E27FC236}">
                <a16:creationId xmlns:a16="http://schemas.microsoft.com/office/drawing/2014/main" id="{67A69D03-652B-46CC-A53B-BB9A99EA7D56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6491D6-75E2-4CF9-97B7-58B2154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251445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CBF12949-AF53-4571-B342-8FAF752D24F6}"/>
              </a:ext>
            </a:extLst>
          </p:cNvPr>
          <p:cNvSpPr/>
          <p:nvPr/>
        </p:nvSpPr>
        <p:spPr>
          <a:xfrm>
            <a:off x="17314" y="399586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50F045D6-269A-4FE8-9CFB-2CC9258D1EBE}"/>
              </a:ext>
            </a:extLst>
          </p:cNvPr>
          <p:cNvSpPr/>
          <p:nvPr/>
        </p:nvSpPr>
        <p:spPr>
          <a:xfrm>
            <a:off x="17314" y="425557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935914B2-0730-4830-B5FA-59F65BB7B656}"/>
              </a:ext>
            </a:extLst>
          </p:cNvPr>
          <p:cNvSpPr/>
          <p:nvPr/>
        </p:nvSpPr>
        <p:spPr>
          <a:xfrm>
            <a:off x="12834" y="453146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DB09E1DC-B68C-48C5-84DF-7165C747BC66}"/>
              </a:ext>
            </a:extLst>
          </p:cNvPr>
          <p:cNvSpPr/>
          <p:nvPr/>
        </p:nvSpPr>
        <p:spPr>
          <a:xfrm>
            <a:off x="12834" y="480735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121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C01158-ED1D-4505-AD1E-5C149CE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640AC746-F083-4548-839B-A3A629F423C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F813FC46-7B58-4D98-99AA-F511E50079FC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2CF67C12-7568-48AC-BA2C-6DC3964C9972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B84DD9C8-DB97-4B82-A205-9AEAF0D1DD1F}"/>
              </a:ext>
            </a:extLst>
          </p:cNvPr>
          <p:cNvSpPr/>
          <p:nvPr/>
        </p:nvSpPr>
        <p:spPr>
          <a:xfrm>
            <a:off x="0" y="482831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9B7AB1A9-5A9F-4F07-A11C-9CC10F0139CF}"/>
              </a:ext>
            </a:extLst>
          </p:cNvPr>
          <p:cNvSpPr/>
          <p:nvPr/>
        </p:nvSpPr>
        <p:spPr>
          <a:xfrm>
            <a:off x="2201786" y="5940077"/>
            <a:ext cx="6288241" cy="122413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CF1D26-4A68-4EB7-9571-F54BE73F6B49}"/>
              </a:ext>
            </a:extLst>
          </p:cNvPr>
          <p:cNvSpPr txBox="1"/>
          <p:nvPr/>
        </p:nvSpPr>
        <p:spPr>
          <a:xfrm>
            <a:off x="2201786" y="6516141"/>
            <a:ext cx="628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Tworzymy profile dla użytkowników, których przewidujemy do współpracy przy wniosku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2448184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C5809E-BAA8-407D-AAE6-A5318A1E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4" y="251445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FC8AC8A6-975F-488D-BAFA-96BBD1DE705F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D17AF3E3-AE8C-4B88-A15D-A046E0D464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hlinkClick r:id="rId5" action="ppaction://hlinksldjump"/>
            <a:extLst>
              <a:ext uri="{FF2B5EF4-FFF2-40B4-BE49-F238E27FC236}">
                <a16:creationId xmlns:a16="http://schemas.microsoft.com/office/drawing/2014/main" id="{6F604F43-BF65-4322-9C53-2C2A5AC0DE7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6" action="ppaction://hlinksldjump"/>
            <a:extLst>
              <a:ext uri="{FF2B5EF4-FFF2-40B4-BE49-F238E27FC236}">
                <a16:creationId xmlns:a16="http://schemas.microsoft.com/office/drawing/2014/main" id="{8949C15A-9DA6-4D4C-A832-4939A1015ABE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trzałka: zakrzywiona w lewo 1">
            <a:hlinkClick r:id="rId7" action="ppaction://hlinksldjump"/>
            <a:extLst>
              <a:ext uri="{FF2B5EF4-FFF2-40B4-BE49-F238E27FC236}">
                <a16:creationId xmlns:a16="http://schemas.microsoft.com/office/drawing/2014/main" id="{4E60C8BF-A51A-4E82-8C4F-265281F78377}"/>
              </a:ext>
            </a:extLst>
          </p:cNvPr>
          <p:cNvSpPr/>
          <p:nvPr/>
        </p:nvSpPr>
        <p:spPr>
          <a:xfrm>
            <a:off x="97221" y="6851102"/>
            <a:ext cx="144016" cy="144016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8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8F55CDA-B9AC-43ED-91C6-B204E8C405C9}"/>
              </a:ext>
            </a:extLst>
          </p:cNvPr>
          <p:cNvSpPr/>
          <p:nvPr/>
        </p:nvSpPr>
        <p:spPr>
          <a:xfrm>
            <a:off x="377354" y="323453"/>
            <a:ext cx="483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4. WYSZUKIWANIE NABORÓW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D25A1FE-AD35-4C11-A5C2-5EC5E0D6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517"/>
            <a:ext cx="10691813" cy="549520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8AB8537-D217-47C2-A714-9F28F1E22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78" y="2915741"/>
            <a:ext cx="168264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5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861AB24-349B-4D2E-BDB8-CFACE48F4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634" y="179437"/>
            <a:ext cx="5256584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9750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403573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b="1" dirty="0">
                <a:latin typeface="+mn-lt"/>
              </a:rPr>
              <a:t>1.	Uzasadnienie i opis zakresu rzeczowego projektu</a:t>
            </a: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1.1.	Opis potrzeby realizacji projektu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1.2.	Analiza różnych wariantów realizacji projektu i jego identyfikacja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1.3.	Szczegółowy opis przedmiotu projektu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1.4.	Zgodność projektu z logiką interwencji Programu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b="1" dirty="0">
                <a:latin typeface="+mn-lt"/>
              </a:rPr>
              <a:t>2.	Uwarunkowania realizacji projektu</a:t>
            </a: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2.1.	Opis wnioskodawcy i realizatorów projektu	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2.2.	Opis sposobu realizacji i zarządzania projektem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2.4.	Zgodność projektu z zasadami horyzontalnymi</a:t>
            </a:r>
          </a:p>
          <a:p>
            <a:pPr marL="0" indent="0">
              <a:spcBef>
                <a:spcPts val="400"/>
              </a:spcBef>
              <a:buNone/>
            </a:pPr>
            <a:endParaRPr lang="pl-PL" sz="2200" b="1" dirty="0">
              <a:latin typeface="+mn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6481AD-06DD-42FC-AE6C-EA15EC88EC61}"/>
              </a:ext>
            </a:extLst>
          </p:cNvPr>
          <p:cNvSpPr/>
          <p:nvPr/>
        </p:nvSpPr>
        <p:spPr>
          <a:xfrm>
            <a:off x="593378" y="5003973"/>
            <a:ext cx="885698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pl-PL" dirty="0"/>
              <a:t>Na etapie składania wniosku o dofinansowanie projektu Wnioskodawca będzie musiał dostarczyć dokument składający się z wymienionych powyżej elementów.</a:t>
            </a:r>
          </a:p>
          <a:p>
            <a:endParaRPr lang="pl-PL" dirty="0"/>
          </a:p>
          <a:p>
            <a:r>
              <a:rPr lang="pl-PL" dirty="0"/>
              <a:t>Studium Wykonalności (w wersji elektronicznej w formacie nie stanowiącym skanu dokumentu);</a:t>
            </a:r>
          </a:p>
        </p:txBody>
      </p:sp>
    </p:spTree>
    <p:extLst>
      <p:ext uri="{BB962C8B-B14F-4D97-AF65-F5344CB8AC3E}">
        <p14:creationId xmlns:p14="http://schemas.microsoft.com/office/powerpoint/2010/main" val="1785989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625810-2980-40C9-91A9-12CBD7A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2" name="Prostokąt 11">
            <a:hlinkClick r:id="rId3" action="ppaction://hlinksldjump"/>
            <a:extLst>
              <a:ext uri="{FF2B5EF4-FFF2-40B4-BE49-F238E27FC236}">
                <a16:creationId xmlns:a16="http://schemas.microsoft.com/office/drawing/2014/main" id="{0F323768-23D1-4A66-A4BF-ED41DE884AE5}"/>
              </a:ext>
            </a:extLst>
          </p:cNvPr>
          <p:cNvSpPr/>
          <p:nvPr/>
        </p:nvSpPr>
        <p:spPr>
          <a:xfrm>
            <a:off x="1999592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4" action="ppaction://hlinksldjump"/>
            <a:extLst>
              <a:ext uri="{FF2B5EF4-FFF2-40B4-BE49-F238E27FC236}">
                <a16:creationId xmlns:a16="http://schemas.microsoft.com/office/drawing/2014/main" id="{0EA4FA97-D2E1-4B38-A1F4-7D955EC02852}"/>
              </a:ext>
            </a:extLst>
          </p:cNvPr>
          <p:cNvSpPr/>
          <p:nvPr/>
        </p:nvSpPr>
        <p:spPr>
          <a:xfrm>
            <a:off x="3170099" y="2259629"/>
            <a:ext cx="144016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5" action="ppaction://hlinksldjump"/>
            <a:extLst>
              <a:ext uri="{FF2B5EF4-FFF2-40B4-BE49-F238E27FC236}">
                <a16:creationId xmlns:a16="http://schemas.microsoft.com/office/drawing/2014/main" id="{BDEEB04F-BD2E-4B9E-8365-07A5A2561066}"/>
              </a:ext>
            </a:extLst>
          </p:cNvPr>
          <p:cNvSpPr/>
          <p:nvPr/>
        </p:nvSpPr>
        <p:spPr>
          <a:xfrm>
            <a:off x="4651647" y="2265534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6" action="ppaction://hlinksldjump"/>
            <a:extLst>
              <a:ext uri="{FF2B5EF4-FFF2-40B4-BE49-F238E27FC236}">
                <a16:creationId xmlns:a16="http://schemas.microsoft.com/office/drawing/2014/main" id="{E9527662-DC00-458F-BF26-87180EACF5A0}"/>
              </a:ext>
            </a:extLst>
          </p:cNvPr>
          <p:cNvSpPr/>
          <p:nvPr/>
        </p:nvSpPr>
        <p:spPr>
          <a:xfrm>
            <a:off x="5592299" y="2269473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3" action="ppaction://hlinksldjump"/>
            <a:extLst>
              <a:ext uri="{FF2B5EF4-FFF2-40B4-BE49-F238E27FC236}">
                <a16:creationId xmlns:a16="http://schemas.microsoft.com/office/drawing/2014/main" id="{1FC1FDF2-039E-4136-B791-E89517807FD3}"/>
              </a:ext>
            </a:extLst>
          </p:cNvPr>
          <p:cNvSpPr/>
          <p:nvPr/>
        </p:nvSpPr>
        <p:spPr>
          <a:xfrm>
            <a:off x="6100906" y="225962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7" action="ppaction://hlinksldjump"/>
            <a:extLst>
              <a:ext uri="{FF2B5EF4-FFF2-40B4-BE49-F238E27FC236}">
                <a16:creationId xmlns:a16="http://schemas.microsoft.com/office/drawing/2014/main" id="{57EFD220-4005-4F4F-BD0E-0503F185B6E2}"/>
              </a:ext>
            </a:extLst>
          </p:cNvPr>
          <p:cNvSpPr/>
          <p:nvPr/>
        </p:nvSpPr>
        <p:spPr>
          <a:xfrm>
            <a:off x="6968145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8" action="ppaction://hlinksldjump"/>
            <a:extLst>
              <a:ext uri="{FF2B5EF4-FFF2-40B4-BE49-F238E27FC236}">
                <a16:creationId xmlns:a16="http://schemas.microsoft.com/office/drawing/2014/main" id="{E94EC3BD-8EF6-480C-8109-03964D055CCD}"/>
              </a:ext>
            </a:extLst>
          </p:cNvPr>
          <p:cNvSpPr/>
          <p:nvPr/>
        </p:nvSpPr>
        <p:spPr>
          <a:xfrm>
            <a:off x="8154219" y="2259629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9" action="ppaction://hlinksldjump"/>
            <a:extLst>
              <a:ext uri="{FF2B5EF4-FFF2-40B4-BE49-F238E27FC236}">
                <a16:creationId xmlns:a16="http://schemas.microsoft.com/office/drawing/2014/main" id="{1B3AB547-0FB7-482D-9A82-81CFD14B62D7}"/>
              </a:ext>
            </a:extLst>
          </p:cNvPr>
          <p:cNvSpPr/>
          <p:nvPr/>
        </p:nvSpPr>
        <p:spPr>
          <a:xfrm>
            <a:off x="9196276" y="2251270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0" action="ppaction://hlinksldjump"/>
            <a:extLst>
              <a:ext uri="{FF2B5EF4-FFF2-40B4-BE49-F238E27FC236}">
                <a16:creationId xmlns:a16="http://schemas.microsoft.com/office/drawing/2014/main" id="{2130C4BF-76B7-47EB-9746-D35149393DF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1" action="ppaction://hlinksldjump"/>
            <a:extLst>
              <a:ext uri="{FF2B5EF4-FFF2-40B4-BE49-F238E27FC236}">
                <a16:creationId xmlns:a16="http://schemas.microsoft.com/office/drawing/2014/main" id="{F9D489A0-A83F-4045-A15D-F65FD4B22A97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2" action="ppaction://hlinksldjump"/>
            <a:extLst>
              <a:ext uri="{FF2B5EF4-FFF2-40B4-BE49-F238E27FC236}">
                <a16:creationId xmlns:a16="http://schemas.microsoft.com/office/drawing/2014/main" id="{F70B3C47-323C-404D-B7FF-4CBEA5C7D055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9C17D7-E986-44F7-9FAD-6241F1B66AAB}"/>
              </a:ext>
            </a:extLst>
          </p:cNvPr>
          <p:cNvSpPr/>
          <p:nvPr/>
        </p:nvSpPr>
        <p:spPr>
          <a:xfrm>
            <a:off x="233338" y="323453"/>
            <a:ext cx="696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5. TWORZENIE WNIOSKU O DOFINANSOWANIE</a:t>
            </a:r>
          </a:p>
        </p:txBody>
      </p:sp>
      <p:sp>
        <p:nvSpPr>
          <p:cNvPr id="20" name="Prostokąt 19">
            <a:hlinkClick r:id="rId13" action="ppaction://hlinksldjump"/>
            <a:extLst>
              <a:ext uri="{FF2B5EF4-FFF2-40B4-BE49-F238E27FC236}">
                <a16:creationId xmlns:a16="http://schemas.microsoft.com/office/drawing/2014/main" id="{3676F555-8B54-41B3-A235-1EAC80C19000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44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DC3A16-7542-431C-816A-0F101742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53947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hlinkClick r:id="rId3" action="ppaction://hlinksldjump"/>
            <a:extLst>
              <a:ext uri="{FF2B5EF4-FFF2-40B4-BE49-F238E27FC236}">
                <a16:creationId xmlns:a16="http://schemas.microsoft.com/office/drawing/2014/main" id="{8F51D1F7-CFD0-4147-8124-06A8DFDC168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4" action="ppaction://hlinksldjump"/>
            <a:extLst>
              <a:ext uri="{FF2B5EF4-FFF2-40B4-BE49-F238E27FC236}">
                <a16:creationId xmlns:a16="http://schemas.microsoft.com/office/drawing/2014/main" id="{D25B4E4A-5E50-413A-BE4A-D2664AD1503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A2971FE7-17EE-4DB3-B5DA-4FAEA4B2319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217A691A-7183-4F33-890C-C07AFEFA0455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23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65" y="374671"/>
            <a:ext cx="8542681" cy="52529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Wskaźniki 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755"/>
            <a:fld id="{EB4015AA-59F6-416B-87A6-8E3D940284E2}" type="slidenum">
              <a:rPr lang="pl-PL">
                <a:solidFill>
                  <a:srgbClr val="002073"/>
                </a:solidFill>
              </a:rPr>
              <a:pPr defTabSz="363755"/>
              <a:t>42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205444" y="1090545"/>
            <a:ext cx="8280922" cy="5760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latin typeface="+mn-lt"/>
              </a:rPr>
              <a:t>WSKAŹNIKI PRODUKTU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Liczba obiektów dostosowanych do potrzeb osób z niepełnosprawnościami</a:t>
            </a:r>
          </a:p>
          <a:p>
            <a:pPr marL="0" indent="0">
              <a:buNone/>
            </a:pPr>
            <a:endParaRPr lang="pl-PL" sz="1800" dirty="0">
              <a:latin typeface="+mn-lt"/>
            </a:endParaRP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Pojemność nowych lub zmodernizowanych lokali socjalnych</a:t>
            </a:r>
          </a:p>
          <a:p>
            <a:pPr marL="0" indent="0">
              <a:buNone/>
            </a:pPr>
            <a:r>
              <a:rPr lang="pl-PL" sz="1800" b="1" dirty="0">
                <a:latin typeface="+mn-lt"/>
              </a:rPr>
              <a:t>WSKAŹNIKI REZULTATU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Roczna liczba użytkowników nowych lub zmodernizowanych lokali socjalnych</a:t>
            </a:r>
          </a:p>
        </p:txBody>
      </p:sp>
    </p:spTree>
    <p:extLst>
      <p:ext uri="{BB962C8B-B14F-4D97-AF65-F5344CB8AC3E}">
        <p14:creationId xmlns:p14="http://schemas.microsoft.com/office/powerpoint/2010/main" val="3315677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A07987-E93F-401B-8004-214C6DB1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5501"/>
            <a:ext cx="10691813" cy="5791399"/>
          </a:xfrm>
          <a:prstGeom prst="rect">
            <a:avLst/>
          </a:prstGeom>
        </p:spPr>
      </p:pic>
      <p:sp>
        <p:nvSpPr>
          <p:cNvPr id="11" name="Prostokąt 10">
            <a:hlinkClick r:id="rId3" action="ppaction://hlinksldjump"/>
            <a:extLst>
              <a:ext uri="{FF2B5EF4-FFF2-40B4-BE49-F238E27FC236}">
                <a16:creationId xmlns:a16="http://schemas.microsoft.com/office/drawing/2014/main" id="{3C6EB3F7-E5AB-4B17-9E09-9062CA137754}"/>
              </a:ext>
            </a:extLst>
          </p:cNvPr>
          <p:cNvSpPr/>
          <p:nvPr/>
        </p:nvSpPr>
        <p:spPr>
          <a:xfrm>
            <a:off x="1961530" y="220370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469D43F-1450-4DB5-9487-4B4E25A2274A}"/>
              </a:ext>
            </a:extLst>
          </p:cNvPr>
          <p:cNvSpPr/>
          <p:nvPr/>
        </p:nvSpPr>
        <p:spPr>
          <a:xfrm>
            <a:off x="3185666" y="2203701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D29F782D-5944-4AE9-8A47-1C6BC1CC7BA4}"/>
              </a:ext>
            </a:extLst>
          </p:cNvPr>
          <p:cNvSpPr/>
          <p:nvPr/>
        </p:nvSpPr>
        <p:spPr>
          <a:xfrm>
            <a:off x="4651647" y="2201566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497C92E8-3DBA-4151-B748-59EEFBFCB036}"/>
              </a:ext>
            </a:extLst>
          </p:cNvPr>
          <p:cNvSpPr/>
          <p:nvPr/>
        </p:nvSpPr>
        <p:spPr>
          <a:xfrm>
            <a:off x="5603319" y="2195661"/>
            <a:ext cx="644744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3" action="ppaction://hlinksldjump"/>
            <a:extLst>
              <a:ext uri="{FF2B5EF4-FFF2-40B4-BE49-F238E27FC236}">
                <a16:creationId xmlns:a16="http://schemas.microsoft.com/office/drawing/2014/main" id="{182E743E-9199-4899-8223-CDBBCAE37480}"/>
              </a:ext>
            </a:extLst>
          </p:cNvPr>
          <p:cNvSpPr/>
          <p:nvPr/>
        </p:nvSpPr>
        <p:spPr>
          <a:xfrm>
            <a:off x="6282010" y="2201566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7" action="ppaction://hlinksldjump"/>
            <a:extLst>
              <a:ext uri="{FF2B5EF4-FFF2-40B4-BE49-F238E27FC236}">
                <a16:creationId xmlns:a16="http://schemas.microsoft.com/office/drawing/2014/main" id="{0600DF59-B91E-4C45-90E0-19BCACCE0680}"/>
              </a:ext>
            </a:extLst>
          </p:cNvPr>
          <p:cNvSpPr/>
          <p:nvPr/>
        </p:nvSpPr>
        <p:spPr>
          <a:xfrm>
            <a:off x="7146105" y="219566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8" action="ppaction://hlinksldjump"/>
            <a:extLst>
              <a:ext uri="{FF2B5EF4-FFF2-40B4-BE49-F238E27FC236}">
                <a16:creationId xmlns:a16="http://schemas.microsoft.com/office/drawing/2014/main" id="{D89F23D0-8C30-4AA7-B05F-7524CC18BB52}"/>
              </a:ext>
            </a:extLst>
          </p:cNvPr>
          <p:cNvSpPr/>
          <p:nvPr/>
        </p:nvSpPr>
        <p:spPr>
          <a:xfrm>
            <a:off x="8332180" y="2195661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9" action="ppaction://hlinksldjump"/>
            <a:extLst>
              <a:ext uri="{FF2B5EF4-FFF2-40B4-BE49-F238E27FC236}">
                <a16:creationId xmlns:a16="http://schemas.microsoft.com/office/drawing/2014/main" id="{3FBA8FA7-1416-41C7-B57A-1A9C48706C16}"/>
              </a:ext>
            </a:extLst>
          </p:cNvPr>
          <p:cNvSpPr/>
          <p:nvPr/>
        </p:nvSpPr>
        <p:spPr>
          <a:xfrm>
            <a:off x="9378353" y="2195661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0" action="ppaction://hlinksldjump"/>
            <a:extLst>
              <a:ext uri="{FF2B5EF4-FFF2-40B4-BE49-F238E27FC236}">
                <a16:creationId xmlns:a16="http://schemas.microsoft.com/office/drawing/2014/main" id="{BEF12749-C485-4815-ACD8-8AE704FB451D}"/>
              </a:ext>
            </a:extLst>
          </p:cNvPr>
          <p:cNvSpPr/>
          <p:nvPr/>
        </p:nvSpPr>
        <p:spPr>
          <a:xfrm>
            <a:off x="17314" y="389230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1" action="ppaction://hlinksldjump"/>
            <a:extLst>
              <a:ext uri="{FF2B5EF4-FFF2-40B4-BE49-F238E27FC236}">
                <a16:creationId xmlns:a16="http://schemas.microsoft.com/office/drawing/2014/main" id="{F880A120-DE20-471D-B278-EAD88A76A9BC}"/>
              </a:ext>
            </a:extLst>
          </p:cNvPr>
          <p:cNvSpPr/>
          <p:nvPr/>
        </p:nvSpPr>
        <p:spPr>
          <a:xfrm>
            <a:off x="17314" y="415202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2" action="ppaction://hlinksldjump"/>
            <a:extLst>
              <a:ext uri="{FF2B5EF4-FFF2-40B4-BE49-F238E27FC236}">
                <a16:creationId xmlns:a16="http://schemas.microsoft.com/office/drawing/2014/main" id="{F3197AAA-43B6-41C0-902B-BB2BCD41196C}"/>
              </a:ext>
            </a:extLst>
          </p:cNvPr>
          <p:cNvSpPr/>
          <p:nvPr/>
        </p:nvSpPr>
        <p:spPr>
          <a:xfrm>
            <a:off x="12834" y="442790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895BB8F-8ADD-487F-ACE0-D4D583D2B296}"/>
              </a:ext>
            </a:extLst>
          </p:cNvPr>
          <p:cNvSpPr/>
          <p:nvPr/>
        </p:nvSpPr>
        <p:spPr>
          <a:xfrm>
            <a:off x="4697834" y="4312368"/>
            <a:ext cx="4248472" cy="432048"/>
          </a:xfrm>
          <a:prstGeom prst="rect">
            <a:avLst/>
          </a:prstGeom>
          <a:solidFill>
            <a:schemeClr val="accent2">
              <a:alpha val="21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5CD3F14-A4D6-4121-B780-4D0D0BBA100D}"/>
              </a:ext>
            </a:extLst>
          </p:cNvPr>
          <p:cNvGrpSpPr/>
          <p:nvPr/>
        </p:nvGrpSpPr>
        <p:grpSpPr>
          <a:xfrm>
            <a:off x="4958519" y="4773577"/>
            <a:ext cx="3727102" cy="1224407"/>
            <a:chOff x="4958519" y="4744416"/>
            <a:chExt cx="3727102" cy="1224407"/>
          </a:xfrm>
        </p:grpSpPr>
        <p:sp>
          <p:nvSpPr>
            <p:cNvPr id="4" name="Objaśnienie: strzałka w górę 3">
              <a:extLst>
                <a:ext uri="{FF2B5EF4-FFF2-40B4-BE49-F238E27FC236}">
                  <a16:creationId xmlns:a16="http://schemas.microsoft.com/office/drawing/2014/main" id="{FE999F07-8C7E-4369-9C31-E2501E54563E}"/>
                </a:ext>
              </a:extLst>
            </p:cNvPr>
            <p:cNvSpPr/>
            <p:nvPr/>
          </p:nvSpPr>
          <p:spPr>
            <a:xfrm>
              <a:off x="4958519" y="4744416"/>
              <a:ext cx="3727102" cy="1224407"/>
            </a:xfrm>
            <a:prstGeom prst="up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FD49E-9BCB-4974-8DBD-BC6596E46860}"/>
                </a:ext>
              </a:extLst>
            </p:cNvPr>
            <p:cNvSpPr txBox="1"/>
            <p:nvPr/>
          </p:nvSpPr>
          <p:spPr>
            <a:xfrm>
              <a:off x="5029565" y="5288365"/>
              <a:ext cx="362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Wstawiamy te same daty co okres realizacji projektu</a:t>
              </a:r>
            </a:p>
          </p:txBody>
        </p:sp>
      </p:grpSp>
      <p:sp>
        <p:nvSpPr>
          <p:cNvPr id="19" name="Prostokąt 18">
            <a:hlinkClick r:id="rId13" action="ppaction://hlinksldjump"/>
            <a:extLst>
              <a:ext uri="{FF2B5EF4-FFF2-40B4-BE49-F238E27FC236}">
                <a16:creationId xmlns:a16="http://schemas.microsoft.com/office/drawing/2014/main" id="{534712B1-8540-46F2-8476-DD6CB6ACBF65}"/>
              </a:ext>
            </a:extLst>
          </p:cNvPr>
          <p:cNvSpPr/>
          <p:nvPr/>
        </p:nvSpPr>
        <p:spPr>
          <a:xfrm>
            <a:off x="12834" y="471594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91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87155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+mn-lt"/>
              </a:rPr>
              <a:t>Sekcja IV Zadania</a:t>
            </a:r>
            <a:br>
              <a:rPr lang="pl-PL" sz="2000" b="0" dirty="0">
                <a:latin typeface="+mn-lt"/>
              </a:rPr>
            </a:br>
            <a:r>
              <a:rPr lang="pl-PL" sz="2000" b="0" dirty="0">
                <a:latin typeface="+mn-lt"/>
              </a:rPr>
              <a:t>Projekt realizowany bez udziału partnerów</a:t>
            </a:r>
            <a:br>
              <a:rPr lang="pl-PL" sz="2000" b="0" dirty="0">
                <a:latin typeface="+mn-lt"/>
              </a:rPr>
            </a:br>
            <a:r>
              <a:rPr lang="pl-PL" sz="2000" b="0" dirty="0">
                <a:latin typeface="+mn-lt"/>
              </a:rPr>
              <a:t>W Sekcji Zadania należy dodać </a:t>
            </a:r>
            <a:r>
              <a:rPr lang="pl-PL" sz="2000" dirty="0">
                <a:latin typeface="+mn-lt"/>
              </a:rPr>
              <a:t>jedno zadanie odpowiadające całemu zakresowi projektu </a:t>
            </a:r>
            <a:r>
              <a:rPr lang="pl-PL" sz="2000" b="0" dirty="0">
                <a:latin typeface="+mn-lt"/>
              </a:rPr>
              <a:t>oraz </a:t>
            </a:r>
            <a:r>
              <a:rPr lang="pl-PL" sz="2000" dirty="0">
                <a:latin typeface="+mn-lt"/>
              </a:rPr>
              <a:t>oddzielne zadanie odpowiadające kosztom pośrednim</a:t>
            </a:r>
            <a:r>
              <a:rPr lang="pl-PL" sz="2000" b="0" dirty="0">
                <a:latin typeface="+mn-lt"/>
              </a:rPr>
              <a:t> jeżeli mają zostać uwzględnione w budżecie projektu.</a:t>
            </a:r>
            <a:br>
              <a:rPr lang="pl-PL" sz="2000" b="0" dirty="0">
                <a:latin typeface="+mn-lt"/>
              </a:rPr>
            </a:br>
            <a:r>
              <a:rPr lang="pl-PL" sz="2000" b="0" dirty="0">
                <a:latin typeface="+mn-lt"/>
              </a:rPr>
              <a:t>Data rozpoczęcia i zakończenia obu zadań powinna odpowiadać okresowi realizacji projektu wskazanemu w Sekcji Informacje o projekcie. </a:t>
            </a:r>
            <a:br>
              <a:rPr lang="pl-PL" sz="2000" b="0" dirty="0">
                <a:latin typeface="+mn-lt"/>
              </a:rPr>
            </a:br>
            <a:r>
              <a:rPr lang="pl-PL" sz="2000" b="0" dirty="0">
                <a:latin typeface="+mn-lt"/>
              </a:rPr>
              <a:t>W opisie i uzasadnieniu zadań należy zawrzeć główne informacje dotyczące zakresu rzeczowego  </a:t>
            </a:r>
            <a:br>
              <a:rPr lang="pl-PL" sz="2000" b="0" dirty="0">
                <a:latin typeface="+mn-lt"/>
              </a:rPr>
            </a:br>
            <a:r>
              <a:rPr lang="pl-PL" sz="2000" b="0" dirty="0">
                <a:latin typeface="+mn-lt"/>
              </a:rPr>
              <a:t>projektu przygotowane w oparciu o rozdział 1.3 Studium wykonalności. </a:t>
            </a:r>
            <a:br>
              <a:rPr lang="pl-PL" sz="2000" b="0" dirty="0">
                <a:latin typeface="+mn-lt"/>
              </a:rPr>
            </a:br>
            <a:r>
              <a:rPr lang="pl-PL" sz="1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389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FDF0B7-0A3B-4850-8EA1-5A80A12DC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A9CE816-E074-421E-A1BF-22B22DFC7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9" y="2483693"/>
            <a:ext cx="5051354" cy="3809524"/>
          </a:xfrm>
          <a:prstGeom prst="rect">
            <a:avLst/>
          </a:prstGeom>
        </p:spPr>
      </p:pic>
      <p:pic>
        <p:nvPicPr>
          <p:cNvPr id="6" name="Symbol zastępczy zawartości 6">
            <a:extLst>
              <a:ext uri="{FF2B5EF4-FFF2-40B4-BE49-F238E27FC236}">
                <a16:creationId xmlns:a16="http://schemas.microsoft.com/office/drawing/2014/main" id="{6BA3FB84-F0E9-45B8-A12F-DA89DFCF7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" y="107429"/>
            <a:ext cx="5638095" cy="3933333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6F8EBB4-37CB-444F-AF00-4577384F9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37"/>
            <a:ext cx="5638095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9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FD97E-FFA4-4D1D-B412-7AFB2AF7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220061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+mn-lt"/>
              </a:rPr>
              <a:t>Projekt realizowany z udziałem partnerów </a:t>
            </a:r>
            <a:br>
              <a:rPr lang="pl-PL" sz="2000" b="0" dirty="0">
                <a:latin typeface="+mn-lt"/>
              </a:rPr>
            </a:br>
            <a:r>
              <a:rPr lang="pl-PL" sz="2000" b="0" dirty="0">
                <a:latin typeface="+mn-lt"/>
              </a:rPr>
              <a:t>W Sekcji Zadania w sytuacji realizacji projektu partnerskiego należy dla zakresu projektu realizowanego przez poszczególnych Partnerów dodać liczbę zadań tożsamą z liczbą Partnerów. </a:t>
            </a:r>
            <a:br>
              <a:rPr lang="pl-PL" sz="2000" b="0" dirty="0">
                <a:latin typeface="+mn-lt"/>
              </a:rPr>
            </a:br>
            <a:r>
              <a:rPr lang="pl-PL" sz="2000" b="0" dirty="0">
                <a:latin typeface="+mn-lt"/>
              </a:rPr>
              <a:t>Data rozpoczęcia i zakończenia zadania dla każdego z Partnerów powinna odpowiadać okresowi realizacji całego projektu wskazanemu w Sekcji Informacje o projekcie. </a:t>
            </a:r>
            <a:br>
              <a:rPr lang="pl-PL" sz="2000" b="0" dirty="0">
                <a:latin typeface="+mn-lt"/>
              </a:rPr>
            </a:br>
            <a:r>
              <a:rPr lang="pl-PL" sz="2000" b="0" dirty="0">
                <a:latin typeface="+mn-lt"/>
              </a:rPr>
              <a:t>W opisie i uzasadnieniu zadania należy zawrzeć główne informacje dotyczące zakresu rzeczowego realizowanego przez poszczególnych Partnerów, przygotowane w oparciu o rozdział 1.3 Studium wykonalności. </a:t>
            </a:r>
            <a:endParaRPr lang="pl-PL" sz="20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9E3B2B-D359-46A2-BCF8-A4519AAA6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0547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286559E-8AD8-4FA2-9320-A35FAD4F2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642" y="179437"/>
            <a:ext cx="4248472" cy="626469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E6E530-9964-4E06-BC44-0944F150B6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2930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r>
              <a:rPr lang="pl-PL" sz="1600" b="0" dirty="0"/>
              <a:t>Wydatki w ramach projektu dodajemy oddzielnie dla każdego z Zadań,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wypełnione korzystając z wskazanego katalogu. 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68A6440-61FA-48CF-BD20-5162EDA2A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674" y="1474117"/>
            <a:ext cx="4176464" cy="55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endParaRPr lang="pl-PL" dirty="0"/>
          </a:p>
        </p:txBody>
      </p:sp>
      <p:pic>
        <p:nvPicPr>
          <p:cNvPr id="24" name="Symbol zastępczy zawartości 23">
            <a:extLst>
              <a:ext uri="{FF2B5EF4-FFF2-40B4-BE49-F238E27FC236}">
                <a16:creationId xmlns:a16="http://schemas.microsoft.com/office/drawing/2014/main" id="{D67323A3-B462-4C30-9606-499F3974D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650" y="1043533"/>
            <a:ext cx="43924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23453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573506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000" b="1" dirty="0">
                <a:latin typeface="+mn-lt"/>
              </a:rPr>
              <a:t>1.1.	Opis potrzeby realizacji projektu</a:t>
            </a:r>
            <a:r>
              <a:rPr lang="pl-PL" sz="2000" dirty="0">
                <a:latin typeface="+mn-lt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000" dirty="0">
                <a:latin typeface="+mn-lt"/>
              </a:rPr>
              <a:t>Należy w nim przedstawić problemy interesariuszy projektu, które dany projekt ma rozwiązać. Następnie należy opisać, w jaki sposób realizacja projektu będzie stanowiła odpowiedź na zdiagnozowane potrzeby, poparte analizą </a:t>
            </a:r>
            <a:r>
              <a:rPr lang="pl-PL" sz="2000" b="1" dirty="0">
                <a:latin typeface="+mn-lt"/>
              </a:rPr>
              <a:t>dostępnych form świadczenia usług społecznych w obszarze mieszkalnictwa</a:t>
            </a:r>
            <a:r>
              <a:rPr lang="pl-PL" sz="2000" dirty="0">
                <a:latin typeface="+mn-lt"/>
              </a:rPr>
              <a:t>.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000" dirty="0">
                <a:latin typeface="+mn-lt"/>
              </a:rPr>
              <a:t>W opisie potrzeby realizacji projektu należy ponadto skoncentrować się na wskazaniu czy projekt dotyczy </a:t>
            </a:r>
            <a:r>
              <a:rPr lang="pl-PL" sz="2000" dirty="0" err="1">
                <a:latin typeface="+mn-lt"/>
              </a:rPr>
              <a:t>zdeinstytucjonalizowanych</a:t>
            </a:r>
            <a:r>
              <a:rPr lang="pl-PL" sz="2000" dirty="0">
                <a:latin typeface="+mn-lt"/>
              </a:rPr>
              <a:t> form wsparcia.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000" dirty="0">
                <a:latin typeface="+mn-lt"/>
              </a:rPr>
              <a:t>Czy projekt nie przyczyni się do segregacji przestrzennej grup marginalizowanych, tj. czy wsparte lokale nie będą znajdować się na obszarach odizolowanych od społeczności lokalnej i słabo skomunikowanych?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000" dirty="0">
                <a:latin typeface="+mn-lt"/>
              </a:rPr>
              <a:t>Ponadto należy wskazać, czy projekt w zakresie właściwym ze względu na grupę docelową odbiorców jest zgodny z zapisami: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latin typeface="+mn-lt"/>
              </a:rPr>
              <a:t>•	Strategii Rozwoju Usług Społecznych, polityka publiczna do roku 2030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(z perspektywą do 2035 r.) , 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latin typeface="+mn-lt"/>
              </a:rPr>
              <a:t>•	Krajowego Programu Przeciwdziałania Ubóstwu i Wykluczeniu Społecznemu. Aktualizacja 2021–2027, polityka publiczna z perspektywą do roku 2030 ,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latin typeface="+mn-lt"/>
              </a:rPr>
              <a:t>•	Regionalnego Planu Rozwoju i </a:t>
            </a:r>
            <a:r>
              <a:rPr lang="pl-PL" sz="2000" dirty="0" err="1">
                <a:latin typeface="+mn-lt"/>
              </a:rPr>
              <a:t>Deinstytucjonalizacji</a:t>
            </a:r>
            <a:r>
              <a:rPr lang="pl-PL" sz="2000" dirty="0">
                <a:latin typeface="+mn-lt"/>
              </a:rPr>
              <a:t> Usług Społecznych i Zdrowotnych w Województwie Pomorskim na lata 2023-2025. </a:t>
            </a:r>
          </a:p>
        </p:txBody>
      </p:sp>
    </p:spTree>
    <p:extLst>
      <p:ext uri="{BB962C8B-B14F-4D97-AF65-F5344CB8AC3E}">
        <p14:creationId xmlns:p14="http://schemas.microsoft.com/office/powerpoint/2010/main" val="748240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915A7E4-F28F-4CBB-A032-37ED9E6C7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54" y="1619597"/>
            <a:ext cx="60486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87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5E3D8E-3260-4460-828A-55E9330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C69EA9FD-19FF-4398-9717-B1115E4D71A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4BC5FFEA-98E5-46A5-A518-29E93227BB47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C23A623-B969-4ED1-87CD-6EF198BBB6C3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F7F1B261-25EC-4175-95A8-7D701726B36D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A4B88B85-6A6C-437D-90F5-DF76F4B025E8}"/>
              </a:ext>
            </a:extLst>
          </p:cNvPr>
          <p:cNvSpPr/>
          <p:nvPr/>
        </p:nvSpPr>
        <p:spPr>
          <a:xfrm>
            <a:off x="6099933" y="2334619"/>
            <a:ext cx="97416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CA89658E-5775-4B05-A46C-04EB11C8D272}"/>
              </a:ext>
            </a:extLst>
          </p:cNvPr>
          <p:cNvSpPr/>
          <p:nvPr/>
        </p:nvSpPr>
        <p:spPr>
          <a:xfrm>
            <a:off x="7108043" y="2267669"/>
            <a:ext cx="1190191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38397409-8F00-4F39-BD76-8CC195AC2F01}"/>
              </a:ext>
            </a:extLst>
          </p:cNvPr>
          <p:cNvSpPr/>
          <p:nvPr/>
        </p:nvSpPr>
        <p:spPr>
          <a:xfrm>
            <a:off x="8332180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59B61488-5BF6-42C9-BEC7-8A718B632625}"/>
              </a:ext>
            </a:extLst>
          </p:cNvPr>
          <p:cNvSpPr/>
          <p:nvPr/>
        </p:nvSpPr>
        <p:spPr>
          <a:xfrm>
            <a:off x="9378353" y="2328714"/>
            <a:ext cx="79208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C4EFC575-1C96-4F1F-9124-0425062D02D4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A87C596-2E5D-4C05-922D-6BE5B05B5C8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C93981B5-0B52-40F6-8CE6-4A9337DC11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4EB4897-C228-4B81-AF18-7C2ECA2FDAAC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42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A00B5-4D36-44D5-90C0-8B7E454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651BB0FE-140C-4DDC-806B-E272F27B37C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9C393165-6B51-42F6-B0E9-6E4942FF0E7F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09513D45-0143-4509-8A5E-4D7A7E0B8BED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9620F0D-0B97-407D-8CF4-BF17A950A27F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D0FB8880-A7BD-4905-AEFE-94BD1F3477EC}"/>
              </a:ext>
            </a:extLst>
          </p:cNvPr>
          <p:cNvSpPr/>
          <p:nvPr/>
        </p:nvSpPr>
        <p:spPr>
          <a:xfrm>
            <a:off x="6099933" y="2334619"/>
            <a:ext cx="101222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F6DE965A-5C9B-4834-8EA3-609591A59A65}"/>
              </a:ext>
            </a:extLst>
          </p:cNvPr>
          <p:cNvSpPr/>
          <p:nvPr/>
        </p:nvSpPr>
        <p:spPr>
          <a:xfrm>
            <a:off x="7146105" y="2328714"/>
            <a:ext cx="11140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88C6F42-5B8F-4BAF-8AC4-24D173C5F3D5}"/>
              </a:ext>
            </a:extLst>
          </p:cNvPr>
          <p:cNvSpPr/>
          <p:nvPr/>
        </p:nvSpPr>
        <p:spPr>
          <a:xfrm>
            <a:off x="8294119" y="2267669"/>
            <a:ext cx="1084233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6F9D4704-EEF9-47BE-BD04-ABB2EA44D96B}"/>
              </a:ext>
            </a:extLst>
          </p:cNvPr>
          <p:cNvSpPr/>
          <p:nvPr/>
        </p:nvSpPr>
        <p:spPr>
          <a:xfrm>
            <a:off x="9412299" y="2328714"/>
            <a:ext cx="78571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9647988C-A6C5-4D49-ABDA-D2CADCBC026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17340DD-9575-4E13-8EF9-8490A559B41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448D1EC3-733D-4215-BBA7-FB7FCEB967D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57DF961F-8450-4171-B436-6A043676F78D}"/>
              </a:ext>
            </a:extLst>
          </p:cNvPr>
          <p:cNvSpPr/>
          <p:nvPr/>
        </p:nvSpPr>
        <p:spPr>
          <a:xfrm>
            <a:off x="1283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2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61181-F366-42C3-B1C2-BC310EA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251445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hlinkClick r:id="rId3" action="ppaction://hlinksldjump"/>
            <a:extLst>
              <a:ext uri="{FF2B5EF4-FFF2-40B4-BE49-F238E27FC236}">
                <a16:creationId xmlns:a16="http://schemas.microsoft.com/office/drawing/2014/main" id="{CD8361D3-C7F7-4F21-951A-CA0423D15393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4" action="ppaction://hlinksldjump"/>
            <a:extLst>
              <a:ext uri="{FF2B5EF4-FFF2-40B4-BE49-F238E27FC236}">
                <a16:creationId xmlns:a16="http://schemas.microsoft.com/office/drawing/2014/main" id="{E11B1E94-9FF2-4EDC-9E6B-D36DEB85EE89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5" action="ppaction://hlinksldjump"/>
            <a:extLst>
              <a:ext uri="{FF2B5EF4-FFF2-40B4-BE49-F238E27FC236}">
                <a16:creationId xmlns:a16="http://schemas.microsoft.com/office/drawing/2014/main" id="{C9E1A98A-3D29-4974-BF6B-C490BCF9392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6" action="ppaction://hlinksldjump"/>
            <a:extLst>
              <a:ext uri="{FF2B5EF4-FFF2-40B4-BE49-F238E27FC236}">
                <a16:creationId xmlns:a16="http://schemas.microsoft.com/office/drawing/2014/main" id="{11FB88A6-27E9-4DE7-92B3-85C48105E353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0D0FB6-7991-493A-AA3B-9E251F5BC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201" y="5044540"/>
            <a:ext cx="8730281" cy="25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45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00B0A1-2226-43FA-9E5D-64F144D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3C993277-6332-4575-A27C-6CCB5FBADB71}"/>
              </a:ext>
            </a:extLst>
          </p:cNvPr>
          <p:cNvSpPr/>
          <p:nvPr/>
        </p:nvSpPr>
        <p:spPr>
          <a:xfrm>
            <a:off x="2177554" y="2334619"/>
            <a:ext cx="93610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D01FE4D-882E-4FDD-8A5B-A4BFC8668F19}"/>
              </a:ext>
            </a:extLst>
          </p:cNvPr>
          <p:cNvSpPr/>
          <p:nvPr/>
        </p:nvSpPr>
        <p:spPr>
          <a:xfrm>
            <a:off x="3600401" y="2334619"/>
            <a:ext cx="85558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F6521555-EF61-47F7-BA03-9A522FFD214D}"/>
              </a:ext>
            </a:extLst>
          </p:cNvPr>
          <p:cNvSpPr/>
          <p:nvPr/>
        </p:nvSpPr>
        <p:spPr>
          <a:xfrm>
            <a:off x="4527997" y="233967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118775F8-0D89-4A37-AB43-0C8CA5F403E7}"/>
              </a:ext>
            </a:extLst>
          </p:cNvPr>
          <p:cNvSpPr/>
          <p:nvPr/>
        </p:nvSpPr>
        <p:spPr>
          <a:xfrm>
            <a:off x="5717503" y="233967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7" action="ppaction://hlinksldjump"/>
            <a:extLst>
              <a:ext uri="{FF2B5EF4-FFF2-40B4-BE49-F238E27FC236}">
                <a16:creationId xmlns:a16="http://schemas.microsoft.com/office/drawing/2014/main" id="{1003AF5B-631B-49F7-8A3B-B19CD6BFB049}"/>
              </a:ext>
            </a:extLst>
          </p:cNvPr>
          <p:cNvSpPr/>
          <p:nvPr/>
        </p:nvSpPr>
        <p:spPr>
          <a:xfrm>
            <a:off x="6786066" y="233967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8" action="ppaction://hlinksldjump"/>
            <a:extLst>
              <a:ext uri="{FF2B5EF4-FFF2-40B4-BE49-F238E27FC236}">
                <a16:creationId xmlns:a16="http://schemas.microsoft.com/office/drawing/2014/main" id="{E08979B9-65E8-41AC-BD30-F5B47209DC5F}"/>
              </a:ext>
            </a:extLst>
          </p:cNvPr>
          <p:cNvSpPr/>
          <p:nvPr/>
        </p:nvSpPr>
        <p:spPr>
          <a:xfrm>
            <a:off x="757815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9" action="ppaction://hlinksldjump"/>
            <a:extLst>
              <a:ext uri="{FF2B5EF4-FFF2-40B4-BE49-F238E27FC236}">
                <a16:creationId xmlns:a16="http://schemas.microsoft.com/office/drawing/2014/main" id="{8AAD562B-30E0-48DB-9850-8B5F40E256BA}"/>
              </a:ext>
            </a:extLst>
          </p:cNvPr>
          <p:cNvSpPr/>
          <p:nvPr/>
        </p:nvSpPr>
        <p:spPr>
          <a:xfrm>
            <a:off x="8298233" y="2267669"/>
            <a:ext cx="720081" cy="28235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10" action="ppaction://hlinksldjump"/>
            <a:extLst>
              <a:ext uri="{FF2B5EF4-FFF2-40B4-BE49-F238E27FC236}">
                <a16:creationId xmlns:a16="http://schemas.microsoft.com/office/drawing/2014/main" id="{2AE42CEB-9F71-471C-8CC1-A10DD1CF0727}"/>
              </a:ext>
            </a:extLst>
          </p:cNvPr>
          <p:cNvSpPr/>
          <p:nvPr/>
        </p:nvSpPr>
        <p:spPr>
          <a:xfrm>
            <a:off x="9162329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2E7A279-75E9-482C-8ECC-57464CAD281C}"/>
              </a:ext>
            </a:extLst>
          </p:cNvPr>
          <p:cNvGrpSpPr/>
          <p:nvPr/>
        </p:nvGrpSpPr>
        <p:grpSpPr>
          <a:xfrm>
            <a:off x="4841850" y="3275781"/>
            <a:ext cx="5184576" cy="3240436"/>
            <a:chOff x="4769842" y="3779761"/>
            <a:chExt cx="5184576" cy="3240436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426B5938-5DED-47F7-8B98-1865E17FCF07}"/>
                </a:ext>
              </a:extLst>
            </p:cNvPr>
            <p:cNvSpPr/>
            <p:nvPr/>
          </p:nvSpPr>
          <p:spPr>
            <a:xfrm>
              <a:off x="4769842" y="3779761"/>
              <a:ext cx="5184576" cy="3240436"/>
            </a:xfrm>
            <a:prstGeom prst="left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9B651D5C-1FAC-4217-B04D-487215A2E0F0}"/>
                </a:ext>
              </a:extLst>
            </p:cNvPr>
            <p:cNvSpPr txBox="1"/>
            <p:nvPr/>
          </p:nvSpPr>
          <p:spPr>
            <a:xfrm>
              <a:off x="6642050" y="3968818"/>
              <a:ext cx="30963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Każdy załącznik do formularza wniosku </a:t>
              </a:r>
              <a:r>
                <a:rPr lang="pl-PL" b="1" dirty="0"/>
                <a:t>musi</a:t>
              </a:r>
              <a:r>
                <a:rPr lang="pl-PL" dirty="0"/>
                <a:t> </a:t>
              </a:r>
              <a:r>
                <a:rPr lang="pl-PL" b="1" dirty="0"/>
                <a:t>stanowić jeden plik o rozmiarze nieprzekraczającym </a:t>
              </a:r>
              <a:r>
                <a:rPr lang="pl-PL" b="1" dirty="0" err="1"/>
                <a:t>25MB</a:t>
              </a:r>
              <a:r>
                <a:rPr lang="pl-PL" dirty="0"/>
                <a:t>, a w przypadku większej liczby dokumentów składających się na dany załącznik, wymagane będzie dostarczenie pliku w formacie ZIP, </a:t>
              </a:r>
              <a:r>
                <a:rPr lang="pl-PL" dirty="0" err="1"/>
                <a:t>RAR</a:t>
              </a:r>
              <a:r>
                <a:rPr lang="pl-PL" dirty="0"/>
                <a:t> lub równoważnym</a:t>
              </a:r>
              <a:endParaRPr lang="pl-PL" sz="1600" dirty="0"/>
            </a:p>
          </p:txBody>
        </p:sp>
      </p:grpSp>
      <p:sp>
        <p:nvSpPr>
          <p:cNvPr id="7" name="Prostokąt 6">
            <a:hlinkClick r:id="rId11" action="ppaction://hlinksldjump"/>
            <a:extLst>
              <a:ext uri="{FF2B5EF4-FFF2-40B4-BE49-F238E27FC236}">
                <a16:creationId xmlns:a16="http://schemas.microsoft.com/office/drawing/2014/main" id="{3A51926D-F807-41F0-9748-6B535AE930A1}"/>
              </a:ext>
            </a:extLst>
          </p:cNvPr>
          <p:cNvSpPr/>
          <p:nvPr/>
        </p:nvSpPr>
        <p:spPr>
          <a:xfrm>
            <a:off x="17314" y="461238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2" action="ppaction://hlinksldjump"/>
            <a:extLst>
              <a:ext uri="{FF2B5EF4-FFF2-40B4-BE49-F238E27FC236}">
                <a16:creationId xmlns:a16="http://schemas.microsoft.com/office/drawing/2014/main" id="{0AF20CF9-3379-47A3-B931-FF9DE969B0AB}"/>
              </a:ext>
            </a:extLst>
          </p:cNvPr>
          <p:cNvSpPr/>
          <p:nvPr/>
        </p:nvSpPr>
        <p:spPr>
          <a:xfrm>
            <a:off x="17314" y="487210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3" action="ppaction://hlinksldjump"/>
            <a:extLst>
              <a:ext uri="{FF2B5EF4-FFF2-40B4-BE49-F238E27FC236}">
                <a16:creationId xmlns:a16="http://schemas.microsoft.com/office/drawing/2014/main" id="{42583D28-5509-4FC6-98DA-567E45D9A32E}"/>
              </a:ext>
            </a:extLst>
          </p:cNvPr>
          <p:cNvSpPr/>
          <p:nvPr/>
        </p:nvSpPr>
        <p:spPr>
          <a:xfrm>
            <a:off x="12834" y="514798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4" action="ppaction://hlinksldjump"/>
            <a:extLst>
              <a:ext uri="{FF2B5EF4-FFF2-40B4-BE49-F238E27FC236}">
                <a16:creationId xmlns:a16="http://schemas.microsoft.com/office/drawing/2014/main" id="{AFE86D62-424E-429A-B402-F89D437A4E78}"/>
              </a:ext>
            </a:extLst>
          </p:cNvPr>
          <p:cNvSpPr/>
          <p:nvPr/>
        </p:nvSpPr>
        <p:spPr>
          <a:xfrm>
            <a:off x="3185667" y="233967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15" action="ppaction://hlinksldjump"/>
            <a:extLst>
              <a:ext uri="{FF2B5EF4-FFF2-40B4-BE49-F238E27FC236}">
                <a16:creationId xmlns:a16="http://schemas.microsoft.com/office/drawing/2014/main" id="{774AD50D-D527-4CA9-A608-3EC946963E90}"/>
              </a:ext>
            </a:extLst>
          </p:cNvPr>
          <p:cNvSpPr/>
          <p:nvPr/>
        </p:nvSpPr>
        <p:spPr>
          <a:xfrm>
            <a:off x="12834" y="5407706"/>
            <a:ext cx="1597010" cy="172331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98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F0B064-6E5F-41AB-9E66-B057502F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41223D01-D718-411A-AD51-D20E7CD6D778}"/>
              </a:ext>
            </a:extLst>
          </p:cNvPr>
          <p:cNvSpPr/>
          <p:nvPr/>
        </p:nvSpPr>
        <p:spPr>
          <a:xfrm>
            <a:off x="1915343" y="2694659"/>
            <a:ext cx="105429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BF9BAB9-C4F7-4EF3-8B0C-9815D41E818C}"/>
              </a:ext>
            </a:extLst>
          </p:cNvPr>
          <p:cNvSpPr/>
          <p:nvPr/>
        </p:nvSpPr>
        <p:spPr>
          <a:xfrm>
            <a:off x="3041649" y="269971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7B85C87-71AC-489B-BA8F-B1439C581A04}"/>
              </a:ext>
            </a:extLst>
          </p:cNvPr>
          <p:cNvSpPr/>
          <p:nvPr/>
        </p:nvSpPr>
        <p:spPr>
          <a:xfrm>
            <a:off x="3473697" y="269465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59767951-7BA3-41D8-80A1-BB9DE30CDD11}"/>
              </a:ext>
            </a:extLst>
          </p:cNvPr>
          <p:cNvSpPr/>
          <p:nvPr/>
        </p:nvSpPr>
        <p:spPr>
          <a:xfrm>
            <a:off x="4481810" y="269971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7" action="ppaction://hlinksldjump"/>
            <a:extLst>
              <a:ext uri="{FF2B5EF4-FFF2-40B4-BE49-F238E27FC236}">
                <a16:creationId xmlns:a16="http://schemas.microsoft.com/office/drawing/2014/main" id="{E1117769-FBCA-441C-BB1E-392407B0DFA2}"/>
              </a:ext>
            </a:extLst>
          </p:cNvPr>
          <p:cNvSpPr/>
          <p:nvPr/>
        </p:nvSpPr>
        <p:spPr>
          <a:xfrm>
            <a:off x="5671316" y="269971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8" action="ppaction://hlinksldjump"/>
            <a:extLst>
              <a:ext uri="{FF2B5EF4-FFF2-40B4-BE49-F238E27FC236}">
                <a16:creationId xmlns:a16="http://schemas.microsoft.com/office/drawing/2014/main" id="{7993FC5E-2EF4-4E21-B87E-455807966BE1}"/>
              </a:ext>
            </a:extLst>
          </p:cNvPr>
          <p:cNvSpPr/>
          <p:nvPr/>
        </p:nvSpPr>
        <p:spPr>
          <a:xfrm>
            <a:off x="6786065" y="269971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9" action="ppaction://hlinksldjump"/>
            <a:extLst>
              <a:ext uri="{FF2B5EF4-FFF2-40B4-BE49-F238E27FC236}">
                <a16:creationId xmlns:a16="http://schemas.microsoft.com/office/drawing/2014/main" id="{DF2FFFC6-42D8-4465-91DD-3908FE1DE80F}"/>
              </a:ext>
            </a:extLst>
          </p:cNvPr>
          <p:cNvSpPr/>
          <p:nvPr/>
        </p:nvSpPr>
        <p:spPr>
          <a:xfrm>
            <a:off x="7578153" y="269403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10" action="ppaction://hlinksldjump"/>
            <a:extLst>
              <a:ext uri="{FF2B5EF4-FFF2-40B4-BE49-F238E27FC236}">
                <a16:creationId xmlns:a16="http://schemas.microsoft.com/office/drawing/2014/main" id="{AC24F36A-5F7C-4993-A050-8B3EE303BBE0}"/>
              </a:ext>
            </a:extLst>
          </p:cNvPr>
          <p:cNvSpPr/>
          <p:nvPr/>
        </p:nvSpPr>
        <p:spPr>
          <a:xfrm>
            <a:off x="8267701" y="2694038"/>
            <a:ext cx="53458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1" action="ppaction://hlinksldjump"/>
            <a:extLst>
              <a:ext uri="{FF2B5EF4-FFF2-40B4-BE49-F238E27FC236}">
                <a16:creationId xmlns:a16="http://schemas.microsoft.com/office/drawing/2014/main" id="{74C04ECE-D98A-42DC-83E0-5456AAA437F8}"/>
              </a:ext>
            </a:extLst>
          </p:cNvPr>
          <p:cNvSpPr/>
          <p:nvPr/>
        </p:nvSpPr>
        <p:spPr>
          <a:xfrm>
            <a:off x="8843762" y="2699717"/>
            <a:ext cx="147069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B6D8EEE2-CB1B-49D4-96ED-9A0C96FE93F9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B79204B8-F161-4C2C-9F6E-15D8CCB9EA0D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42476332-0FE1-4912-B472-ABC06A369D63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5" action="ppaction://hlinksldjump"/>
            <a:extLst>
              <a:ext uri="{FF2B5EF4-FFF2-40B4-BE49-F238E27FC236}">
                <a16:creationId xmlns:a16="http://schemas.microsoft.com/office/drawing/2014/main" id="{42AFAB4B-8026-4AC5-8200-72058CDD0C8B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607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FCC0FD-3504-4CE9-BC45-DD128608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2BE47333-A9D3-49C4-A7A1-19448EF52A04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E3D2FC3B-E3EA-4EAE-92A6-6C692B0380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C84A4E8B-0912-42C9-9553-DF53E2C1AE66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5D188C-8091-4EA1-89E2-06EB444515C0}"/>
              </a:ext>
            </a:extLst>
          </p:cNvPr>
          <p:cNvSpPr/>
          <p:nvPr/>
        </p:nvSpPr>
        <p:spPr>
          <a:xfrm>
            <a:off x="8586266" y="442790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6" action="ppaction://hlinksldjump"/>
            <a:extLst>
              <a:ext uri="{FF2B5EF4-FFF2-40B4-BE49-F238E27FC236}">
                <a16:creationId xmlns:a16="http://schemas.microsoft.com/office/drawing/2014/main" id="{D89937DE-E3D3-4EB5-8DF8-710D792C4BF3}"/>
              </a:ext>
            </a:extLst>
          </p:cNvPr>
          <p:cNvSpPr/>
          <p:nvPr/>
        </p:nvSpPr>
        <p:spPr>
          <a:xfrm>
            <a:off x="8586266" y="550802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7" action="ppaction://hlinksldjump"/>
            <a:extLst>
              <a:ext uri="{FF2B5EF4-FFF2-40B4-BE49-F238E27FC236}">
                <a16:creationId xmlns:a16="http://schemas.microsoft.com/office/drawing/2014/main" id="{3A7BAE51-D7F2-4DFE-A68E-9DCCC2C1F95A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24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1A57099-AE3E-4E11-8789-4BDA6F59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00CD5F02-16C1-43ED-842B-735D2B5CC372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A4096BD6-F206-47DF-A07E-1B7772393708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0466877D-0958-4BD2-9EF8-A83046CE3A11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0EB64DC6-AE7E-4F7A-B8BF-32FEFDFA26E4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15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2627709"/>
            <a:ext cx="7588818" cy="172305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E34D2DB4-FDBD-4735-985E-8E125D4440D9}"/>
              </a:ext>
            </a:extLst>
          </p:cNvPr>
          <p:cNvSpPr txBox="1">
            <a:spLocks/>
          </p:cNvSpPr>
          <p:nvPr/>
        </p:nvSpPr>
        <p:spPr>
          <a:xfrm>
            <a:off x="1889522" y="4715941"/>
            <a:ext cx="6912768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z="1400" dirty="0"/>
              <a:t>Kinga Dziewiątkowska- Seroka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z="1400" dirty="0"/>
              <a:t>Departament Programów Regionalnych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/>
              <a:t>Urząd Marszałkowski Województwa Pomorskiego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/>
              <a:t>tel. +48 58 32 68 172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/>
              <a:t>k.dziewiatkowska@pomorskie.eu 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683493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400" b="1" dirty="0">
                <a:latin typeface="+mn-lt"/>
              </a:rPr>
              <a:t>1.2.	Analiza różnych wariantów realizacji projektu i jego identyfikacja	</a:t>
            </a:r>
          </a:p>
          <a:p>
            <a:r>
              <a:rPr lang="pl-PL" dirty="0"/>
              <a:t>Analiza wariantów projektu jest decydująca dla właściwej identyfikacji zakresu projektu oraz wyboru najbardziej opłacalnego rozwiązania technicznego.</a:t>
            </a:r>
          </a:p>
          <a:p>
            <a:r>
              <a:rPr lang="pl-PL" dirty="0"/>
              <a:t>Wybierając możliwe warianty realizacji projektu, należy zwrócić uwagę, czy faktycznie przyczyniają się one do </a:t>
            </a:r>
            <a:r>
              <a:rPr lang="pl-PL" b="1" dirty="0"/>
              <a:t>określenia różnych zakresów i możliwości realizacji projektu</a:t>
            </a:r>
            <a:r>
              <a:rPr lang="pl-PL" dirty="0"/>
              <a:t>. Kluczowe jest, aby skupić się na </a:t>
            </a:r>
            <a:r>
              <a:rPr lang="pl-PL" b="1" dirty="0"/>
              <a:t>ograniczonej liczbie istotnych i technicznie wykonalnych opcji, z uwzględnieniem oczekiwań wynikających z postanowień FEP 2021-2027, SZOP i kryteriów wyboru projektów dla Działania 6.3. Infrastruktura społeczna.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Dla ułatwienia wyboru wariantów, należy odpowiedzieć na pytania: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dirty="0"/>
              <a:t>w jaki sposób można rozwiązać wcześniej zidentyfikowane problemy oraz potrzeby?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dirty="0"/>
              <a:t>w jakim stopniu zidentyfikowane warianty odpowiadają na potrzeby społeczności?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b="1" dirty="0"/>
              <a:t>czy wariant wybrany do realizacji został oparty o lokalną diagnozę potrzeb grupy docelowej oraz deficytów w zakresie </a:t>
            </a:r>
            <a:r>
              <a:rPr lang="pl-PL" b="1" dirty="0" err="1"/>
              <a:t>deinstytucjonalizacji</a:t>
            </a:r>
            <a:r>
              <a:rPr lang="pl-PL" b="1" dirty="0"/>
              <a:t> usług społecznych zawierającą szczegółową analizę bieżących i prognozowanych potrzeb w zakresie</a:t>
            </a:r>
            <a:r>
              <a:rPr lang="pl-PL" dirty="0"/>
              <a:t> </a:t>
            </a:r>
            <a:r>
              <a:rPr lang="pl-PL" b="1" dirty="0"/>
              <a:t>usług społecznych w obszarze mieszkalnictwa</a:t>
            </a:r>
            <a:r>
              <a:rPr lang="pl-PL" dirty="0"/>
              <a:t>?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18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683493"/>
            <a:ext cx="9721080" cy="6516344"/>
          </a:xfrm>
          <a:ln>
            <a:noFill/>
          </a:ln>
          <a:effectLst>
            <a:softEdge rad="0"/>
          </a:effectLst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400" b="1" dirty="0">
                <a:latin typeface="+mn-lt"/>
              </a:rPr>
              <a:t>1.3.</a:t>
            </a:r>
            <a:r>
              <a:rPr lang="pl-PL" sz="2400" dirty="0">
                <a:latin typeface="+mn-lt"/>
              </a:rPr>
              <a:t>	</a:t>
            </a:r>
            <a:r>
              <a:rPr lang="pl-PL" sz="2400" b="1" dirty="0">
                <a:latin typeface="+mn-lt"/>
              </a:rPr>
              <a:t>Szczegółowy opis przedmiotu projektu</a:t>
            </a:r>
            <a:endParaRPr lang="pl-PL" sz="24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l-PL" dirty="0">
                <a:latin typeface="+mn-lt"/>
              </a:rPr>
              <a:t>opisać wszystkie planowane w ramach projektu zadania, w tym planowane do zakupu wyposażenie, jak również działania uzupełniające (np. służące poprawie dostępności cyfrowej i </a:t>
            </a:r>
            <a:r>
              <a:rPr lang="pl-PL" dirty="0" err="1">
                <a:latin typeface="+mn-lt"/>
              </a:rPr>
              <a:t>informacyjno</a:t>
            </a:r>
            <a:r>
              <a:rPr lang="pl-PL" dirty="0">
                <a:latin typeface="+mn-lt"/>
              </a:rPr>
              <a:t> – komunikacyjnej oraz likwidacji barier architektonicznych, służące zmniejszeniu energochłonności infrastruktury) z uwzględnieniem zastosowanych rozwiązań techniczno-technologicznych wskazując przede wszystkim ich zakres, skalę, a także najważniejsze parametry techniczne i kosztowe, wskazując przy tym: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podział na wydatki kwalifikowane i niekwalifikowalne do dofinansowania;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strukturę finansowania projektu z uwzględnieniem podziału na dofinansowanie ze środków EFRR i budżetu państwa;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przyporządkowanie im rodzaju zezwolenia realizacyjnego (np. pozwolenie na budowę, zgłoszenie budowy, brak wymogu uzyskania zezwolenia);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+mn-lt"/>
              </a:rPr>
              <a:t>podział na wydatki objęte i nie objęte zasadami pomocy publicznej lub pomocy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, wraz z przypisaniem im konkretnych schematów pomocy publicznej w ramach których zostaną one poniesione ;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pl-PL" dirty="0">
              <a:latin typeface="+mn-lt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AEF9CA0-77D4-44E0-A146-7AB35DC08D3A}"/>
              </a:ext>
            </a:extLst>
          </p:cNvPr>
          <p:cNvSpPr/>
          <p:nvPr/>
        </p:nvSpPr>
        <p:spPr>
          <a:xfrm>
            <a:off x="629381" y="1475581"/>
            <a:ext cx="943304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n w="0"/>
              <a:solidFill>
                <a:srgbClr val="FFD000"/>
              </a:solidFill>
            </a:endParaRPr>
          </a:p>
          <a:p>
            <a:pPr algn="ctr"/>
            <a:r>
              <a:rPr lang="pl-PL" b="1" dirty="0">
                <a:ln w="0"/>
                <a:solidFill>
                  <a:schemeClr val="tx1"/>
                </a:solidFill>
              </a:rPr>
              <a:t>Treść rozdziału 1.3. Szczegółowy opis przedmiotu projektu będzie stanowić załącznik do umowy o dofinansowanie.</a:t>
            </a:r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710389FD-ADEE-458E-A19F-F4AE57414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1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683493"/>
            <a:ext cx="9721080" cy="6516344"/>
          </a:xfrm>
          <a:ln>
            <a:noFill/>
          </a:ln>
          <a:effectLst>
            <a:softEdge rad="0"/>
          </a:effectLst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400" b="1" dirty="0">
                <a:latin typeface="+mn-lt"/>
              </a:rPr>
              <a:t>1.3.</a:t>
            </a:r>
            <a:r>
              <a:rPr lang="pl-PL" sz="2400" dirty="0">
                <a:latin typeface="+mn-lt"/>
              </a:rPr>
              <a:t>	</a:t>
            </a:r>
            <a:r>
              <a:rPr lang="pl-PL" sz="2400" b="1" dirty="0">
                <a:latin typeface="+mn-lt"/>
              </a:rPr>
              <a:t>Szczegółowy opis przedmiotu projektu</a:t>
            </a:r>
            <a:endParaRPr lang="pl-PL" sz="24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l-PL" sz="1700" dirty="0">
                <a:latin typeface="+mn-lt"/>
              </a:rPr>
              <a:t>przedstawić  lokalizację projektu (w razie potrzeby dołączając niezbędne mapki, szkice sytuacyjne, które w sposób przejrzysty i czytelny obrazują miejsce realizacji projektu) wraz z podaniem numerów działek na których realizowana będzie inwestycja oraz wskazaniem tytułu prawnego do dysponowania poszczególnymi nieruchomościami;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l-PL" sz="1700" b="1" dirty="0">
                <a:latin typeface="+mn-lt"/>
              </a:rPr>
              <a:t>opis zakresu projektu powinien być przygotowany w taki sposób, żeby potwierdzić, że zaplanowana infrastruktura uwzględnia szczegółowe uwarunkowania określone dla Działania 6.3. Infrastruktura społeczna</a:t>
            </a:r>
            <a:r>
              <a:rPr lang="pl-PL" sz="1700" dirty="0">
                <a:latin typeface="+mn-lt"/>
              </a:rPr>
              <a:t>. W szczególności należy wskazać czy rozwiązania zastosowane w projekcie spełniają właściwe standardy dla infrastruktury, która będzie służyła świadczeniu usług społecznych, określone w Podrozdziale 4.3. Zasady dotyczące usług społecznych </a:t>
            </a:r>
            <a:r>
              <a:rPr lang="pl-PL" sz="1700" b="1" dirty="0">
                <a:latin typeface="+mn-lt"/>
              </a:rPr>
              <a:t>Wytycznych dotyczących realizacji projektów z udziałem środków Europejskiego Funduszu Społecznego Plus w regionalnych programach na lata 2021–2027 </a:t>
            </a:r>
            <a:r>
              <a:rPr lang="pl-PL" sz="1700" dirty="0">
                <a:latin typeface="+mn-lt"/>
              </a:rPr>
              <a:t>. 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l-PL" sz="1700" b="1" dirty="0">
                <a:latin typeface="+mn-lt"/>
              </a:rPr>
              <a:t>jeżeli w budynkach objętych wsparciem, część powierzchni będzie przeznaczona na inne funkcje niż określone w SZOP, należy przedstawić metodologię ustalenia wydatków kwalifikowalnych np. w oparciu o proporcję powierzchni.</a:t>
            </a: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AEF9CA0-77D4-44E0-A146-7AB35DC08D3A}"/>
              </a:ext>
            </a:extLst>
          </p:cNvPr>
          <p:cNvSpPr/>
          <p:nvPr/>
        </p:nvSpPr>
        <p:spPr>
          <a:xfrm>
            <a:off x="629381" y="1475581"/>
            <a:ext cx="943304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n w="0"/>
              <a:solidFill>
                <a:srgbClr val="FFD000"/>
              </a:solidFill>
            </a:endParaRPr>
          </a:p>
          <a:p>
            <a:pPr algn="ctr"/>
            <a:r>
              <a:rPr lang="pl-PL" b="1" dirty="0">
                <a:ln w="0"/>
                <a:solidFill>
                  <a:schemeClr val="tx1"/>
                </a:solidFill>
              </a:rPr>
              <a:t>Treść rozdziału 1.3. Szczegółowy opis przedmiotu projektu będzie stanowić załącznik do umowy o dofinansowanie.</a:t>
            </a:r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710389FD-ADEE-458E-A19F-F4AE57414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68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683493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pl-PL" sz="2400" b="1" dirty="0"/>
              <a:t>Analiza wystąpienia/nie wystąpienia pomocy publicznej</a:t>
            </a:r>
          </a:p>
          <a:p>
            <a:pPr marL="0" indent="0" algn="ctr">
              <a:spcBef>
                <a:spcPts val="400"/>
              </a:spcBef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Analiza powinna zostać dokonana w oparciu o następujące przesłanki (</a:t>
            </a:r>
            <a:r>
              <a:rPr lang="pl-PL" b="1" dirty="0">
                <a:latin typeface="+mn-lt"/>
              </a:rPr>
              <a:t>instrukcja przygotowywania SW</a:t>
            </a:r>
            <a:r>
              <a:rPr lang="pl-PL" dirty="0">
                <a:latin typeface="+mn-lt"/>
              </a:rPr>
              <a:t>):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udzielane jest przedsiębiorstwu przez państwo lub ze źródeł państwowych,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powoduje uzyskanie przez przedsiębiorstwo przysporzenia na warunkach korzystniejszych od rynkowych,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ma charakter selektywny (uprzywilejowuje określone przedsiębiorstwa albo produkcję określonych towarów),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grozi zakłóceniem lub zakłóca konkurencję oraz wpływa na wymianę handlową między państwami członkowskimi Unii Europejskiej.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W przypadku, gdy </a:t>
            </a:r>
            <a:r>
              <a:rPr lang="pl-PL" b="1" dirty="0">
                <a:latin typeface="+mn-lt"/>
              </a:rPr>
              <a:t>wszystkie powyższe przesłanki są spełnione łącznie</a:t>
            </a:r>
            <a:r>
              <a:rPr lang="pl-PL" dirty="0">
                <a:latin typeface="+mn-lt"/>
              </a:rPr>
              <a:t> </a:t>
            </a:r>
            <a:r>
              <a:rPr lang="pl-PL" b="1" dirty="0">
                <a:latin typeface="+mn-lt"/>
              </a:rPr>
              <a:t>wsparcie stanowi pomoc publiczną.</a:t>
            </a:r>
            <a:r>
              <a:rPr lang="pl-PL" dirty="0">
                <a:latin typeface="+mn-lt"/>
              </a:rPr>
              <a:t> Powyższe oznacza, że niewystępowanie przynajmniej jednej z przesłanek sprawia, że wsparcie nie jest pomocą publiczną.</a:t>
            </a: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AD86B45-8E30-41EB-9C2C-457AFA0BD56C}"/>
              </a:ext>
            </a:extLst>
          </p:cNvPr>
          <p:cNvSpPr/>
          <p:nvPr/>
        </p:nvSpPr>
        <p:spPr>
          <a:xfrm>
            <a:off x="593378" y="6191679"/>
            <a:ext cx="943304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n w="0"/>
                <a:solidFill>
                  <a:schemeClr val="tx1"/>
                </a:solidFill>
              </a:rPr>
              <a:t>W sytuacji gdy w ramach wydatków kwalifikowalnych projektu przewidziana jest instalacja fotowoltaiczna należy przeprowadzić dodatkową analizę dotyczącą możliwość odprowadzania (odsprzedaży) nadwyżki wyprodukowanej energii do sieci.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70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2349</TotalTime>
  <Words>3544</Words>
  <Application>Microsoft Office PowerPoint</Application>
  <PresentationFormat>Niestandardowy</PresentationFormat>
  <Paragraphs>248</Paragraphs>
  <Slides>58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63" baseType="lpstr">
      <vt:lpstr>Arial</vt:lpstr>
      <vt:lpstr>Calibri</vt:lpstr>
      <vt:lpstr>Open Sans</vt:lpstr>
      <vt:lpstr>Wingdings</vt:lpstr>
      <vt:lpstr>Motyw pakietu Office</vt:lpstr>
      <vt:lpstr>Wniosek o dofinansowanie wraz z wymaganymi załącznikami, kwalifikowalność wydatków- nabór w ramach Działania 6.3 Infrastruktura społeczna FEP 2021-2027</vt:lpstr>
      <vt:lpstr>Załączniki do formularza wniosku o dofinansowanie</vt:lpstr>
      <vt:lpstr>Sposób składania załączników do wniosku</vt:lpstr>
      <vt:lpstr>Studium Wykonalności</vt:lpstr>
      <vt:lpstr>Studium Wykonalności</vt:lpstr>
      <vt:lpstr>Studium Wykonalności</vt:lpstr>
      <vt:lpstr>Studium Wykonalności</vt:lpstr>
      <vt:lpstr>Studium Wykonalności</vt:lpstr>
      <vt:lpstr>Studium Wykonalności</vt:lpstr>
      <vt:lpstr>Studium Wykonalności</vt:lpstr>
      <vt:lpstr>Dokumenty dotyczące oddziaływania projektu na środowisko</vt:lpstr>
      <vt:lpstr>Dokumenty dotyczące zakresu rzeczowego realizacji inwestycji</vt:lpstr>
      <vt:lpstr>Dokumenty poświadczające zaangażowanie partnerów w realizację projektu</vt:lpstr>
      <vt:lpstr>Dokumenty określające status prawny wnioskodawcy i partnerów projektu</vt:lpstr>
      <vt:lpstr>Informacje niezbędne do ubiegania się o pomoc de minimis lub pomoc inną niż pomoc de minimis</vt:lpstr>
      <vt:lpstr>Oświadczenia wnioskodawcy</vt:lpstr>
      <vt:lpstr>Załączniki dodatkowe</vt:lpstr>
      <vt:lpstr>Kwalifikowalność wydatków (1/5)</vt:lpstr>
      <vt:lpstr>Kwalifikowalność wydatków (2/5)</vt:lpstr>
      <vt:lpstr>Kwalifikowalność wydatków (3/5)</vt:lpstr>
      <vt:lpstr>Kwalifikowalność wydatków (4/5)</vt:lpstr>
      <vt:lpstr>Kwalifikowalność wydatków (5/5)</vt:lpstr>
      <vt:lpstr>Wydatki niekwalifikowalne</vt:lpstr>
      <vt:lpstr>Wniosek o dofinansowanie – praca w aplikacji WOD2021 </vt:lpstr>
      <vt:lpstr>https://wod.cst2021.gov.pl/ https://wod-szkol.cst2021.gov.pl/</vt:lpstr>
      <vt:lpstr>Szczegółowa instrukcja dostępna na stronie: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Wskaźniki </vt:lpstr>
      <vt:lpstr>Prezentacja programu PowerPoint</vt:lpstr>
      <vt:lpstr>Sekcja IV Zadania Projekt realizowany bez udziału partnerów W Sekcji Zadania należy dodać jedno zadanie odpowiadające całemu zakresowi projektu oraz oddzielne zadanie odpowiadające kosztom pośrednim jeżeli mają zostać uwzględnione w budżecie projektu. Data rozpoczęcia i zakończenia obu zadań powinna odpowiadać okresowi realizacji projektu wskazanemu w Sekcji Informacje o projekcie.  W opisie i uzasadnieniu zadań należy zawrzeć główne informacje dotyczące zakresu rzeczowego   projektu przygotowane w oparciu o rozdział 1.3 Studium wykonalności.   </vt:lpstr>
      <vt:lpstr>Prezentacja programu PowerPoint</vt:lpstr>
      <vt:lpstr>Projekt realizowany z udziałem partnerów  W Sekcji Zadania w sytuacji realizacji projektu partnerskiego należy dla zakresu projektu realizowanego przez poszczególnych Partnerów dodać liczbę zadań tożsamą z liczbą Partnerów.  Data rozpoczęcia i zakończenia zadania dla każdego z Partnerów powinna odpowiadać okresowi realizacji całego projektu wskazanemu w Sekcji Informacje o projekcie.  W opisie i uzasadnieniu zadania należy zawrzeć główne informacje dotyczące zakresu rzeczowego realizowanego przez poszczególnych Partnerów, przygotowane w oparciu o rozdział 1.3 Studium wykonalności. </vt:lpstr>
      <vt:lpstr>Prezentacja programu PowerPoint</vt:lpstr>
      <vt:lpstr>Sekcja V Budżet projektu Wydatki w ramach projektu dodajemy oddzielnie dla każdego z Zadań, klikając DODAJ POZYCJĘ.  Nazwa kosztu i kategoria kosztu powinna zostać wypełnione korzystając z wskazanego katalogu.  </vt:lpstr>
      <vt:lpstr>Sekcja V Budżet projektu </vt:lpstr>
      <vt:lpstr>Sekcja V Budżet projektu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Martyna Sawicka</cp:lastModifiedBy>
  <cp:revision>287</cp:revision>
  <cp:lastPrinted>2023-05-17T08:13:55Z</cp:lastPrinted>
  <dcterms:created xsi:type="dcterms:W3CDTF">2022-06-22T09:40:44Z</dcterms:created>
  <dcterms:modified xsi:type="dcterms:W3CDTF">2025-05-05T08:41:05Z</dcterms:modified>
</cp:coreProperties>
</file>