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41" r:id="rId2"/>
    <p:sldMasterId id="2147483754" r:id="rId3"/>
  </p:sldMasterIdLst>
  <p:notesMasterIdLst>
    <p:notesMasterId r:id="rId85"/>
  </p:notesMasterIdLst>
  <p:sldIdLst>
    <p:sldId id="397" r:id="rId4"/>
    <p:sldId id="275" r:id="rId5"/>
    <p:sldId id="436" r:id="rId6"/>
    <p:sldId id="500" r:id="rId7"/>
    <p:sldId id="589" r:id="rId8"/>
    <p:sldId id="725" r:id="rId9"/>
    <p:sldId id="503" r:id="rId10"/>
    <p:sldId id="546" r:id="rId11"/>
    <p:sldId id="727" r:id="rId12"/>
    <p:sldId id="592" r:id="rId13"/>
    <p:sldId id="593" r:id="rId14"/>
    <p:sldId id="360" r:id="rId15"/>
    <p:sldId id="290" r:id="rId16"/>
    <p:sldId id="350" r:id="rId17"/>
    <p:sldId id="314" r:id="rId18"/>
    <p:sldId id="728" r:id="rId19"/>
    <p:sldId id="549" r:id="rId20"/>
    <p:sldId id="530" r:id="rId21"/>
    <p:sldId id="667" r:id="rId22"/>
    <p:sldId id="287" r:id="rId23"/>
    <p:sldId id="291" r:id="rId24"/>
    <p:sldId id="292" r:id="rId25"/>
    <p:sldId id="730" r:id="rId26"/>
    <p:sldId id="547" r:id="rId27"/>
    <p:sldId id="587" r:id="rId28"/>
    <p:sldId id="729" r:id="rId29"/>
    <p:sldId id="586" r:id="rId30"/>
    <p:sldId id="548" r:id="rId31"/>
    <p:sldId id="420" r:id="rId32"/>
    <p:sldId id="276" r:id="rId33"/>
    <p:sldId id="731" r:id="rId34"/>
    <p:sldId id="732" r:id="rId35"/>
    <p:sldId id="597" r:id="rId36"/>
    <p:sldId id="423" r:id="rId37"/>
    <p:sldId id="599" r:id="rId38"/>
    <p:sldId id="506" r:id="rId39"/>
    <p:sldId id="507" r:id="rId40"/>
    <p:sldId id="600" r:id="rId41"/>
    <p:sldId id="361" r:id="rId42"/>
    <p:sldId id="329" r:id="rId43"/>
    <p:sldId id="330" r:id="rId44"/>
    <p:sldId id="1507" r:id="rId45"/>
    <p:sldId id="331" r:id="rId46"/>
    <p:sldId id="348" r:id="rId47"/>
    <p:sldId id="333" r:id="rId48"/>
    <p:sldId id="335" r:id="rId49"/>
    <p:sldId id="336" r:id="rId50"/>
    <p:sldId id="337" r:id="rId51"/>
    <p:sldId id="347" r:id="rId52"/>
    <p:sldId id="601" r:id="rId53"/>
    <p:sldId id="392" r:id="rId54"/>
    <p:sldId id="473" r:id="rId55"/>
    <p:sldId id="472" r:id="rId56"/>
    <p:sldId id="613" r:id="rId57"/>
    <p:sldId id="405" r:id="rId58"/>
    <p:sldId id="656" r:id="rId59"/>
    <p:sldId id="734" r:id="rId60"/>
    <p:sldId id="403" r:id="rId61"/>
    <p:sldId id="402" r:id="rId62"/>
    <p:sldId id="660" r:id="rId63"/>
    <p:sldId id="650" r:id="rId64"/>
    <p:sldId id="645" r:id="rId65"/>
    <p:sldId id="659" r:id="rId66"/>
    <p:sldId id="635" r:id="rId67"/>
    <p:sldId id="309" r:id="rId68"/>
    <p:sldId id="733" r:id="rId69"/>
    <p:sldId id="652" r:id="rId70"/>
    <p:sldId id="634" r:id="rId71"/>
    <p:sldId id="653" r:id="rId72"/>
    <p:sldId id="404" r:id="rId73"/>
    <p:sldId id="737" r:id="rId74"/>
    <p:sldId id="735" r:id="rId75"/>
    <p:sldId id="736" r:id="rId76"/>
    <p:sldId id="739" r:id="rId77"/>
    <p:sldId id="740" r:id="rId78"/>
    <p:sldId id="469" r:id="rId79"/>
    <p:sldId id="1520" r:id="rId80"/>
    <p:sldId id="622" r:id="rId81"/>
    <p:sldId id="554" r:id="rId82"/>
    <p:sldId id="359" r:id="rId83"/>
    <p:sldId id="398" r:id="rId84"/>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3D349AE7-0566-4E1A-9979-84CDEBAA0DFD}">
          <p14:sldIdLst>
            <p14:sldId id="397"/>
            <p14:sldId id="275"/>
            <p14:sldId id="436"/>
            <p14:sldId id="500"/>
            <p14:sldId id="589"/>
            <p14:sldId id="725"/>
            <p14:sldId id="503"/>
            <p14:sldId id="546"/>
            <p14:sldId id="727"/>
            <p14:sldId id="592"/>
            <p14:sldId id="593"/>
            <p14:sldId id="360"/>
            <p14:sldId id="290"/>
            <p14:sldId id="350"/>
            <p14:sldId id="314"/>
            <p14:sldId id="728"/>
            <p14:sldId id="549"/>
            <p14:sldId id="530"/>
            <p14:sldId id="667"/>
            <p14:sldId id="287"/>
            <p14:sldId id="291"/>
            <p14:sldId id="292"/>
            <p14:sldId id="730"/>
            <p14:sldId id="547"/>
            <p14:sldId id="587"/>
            <p14:sldId id="729"/>
            <p14:sldId id="586"/>
            <p14:sldId id="548"/>
            <p14:sldId id="420"/>
            <p14:sldId id="276"/>
            <p14:sldId id="731"/>
            <p14:sldId id="732"/>
            <p14:sldId id="597"/>
            <p14:sldId id="423"/>
            <p14:sldId id="599"/>
            <p14:sldId id="506"/>
            <p14:sldId id="507"/>
            <p14:sldId id="600"/>
            <p14:sldId id="361"/>
            <p14:sldId id="329"/>
            <p14:sldId id="330"/>
            <p14:sldId id="1507"/>
            <p14:sldId id="331"/>
            <p14:sldId id="348"/>
            <p14:sldId id="333"/>
            <p14:sldId id="335"/>
            <p14:sldId id="336"/>
            <p14:sldId id="337"/>
            <p14:sldId id="347"/>
            <p14:sldId id="601"/>
            <p14:sldId id="392"/>
            <p14:sldId id="473"/>
            <p14:sldId id="472"/>
            <p14:sldId id="613"/>
            <p14:sldId id="405"/>
            <p14:sldId id="656"/>
            <p14:sldId id="734"/>
            <p14:sldId id="403"/>
            <p14:sldId id="402"/>
            <p14:sldId id="660"/>
            <p14:sldId id="650"/>
            <p14:sldId id="645"/>
            <p14:sldId id="659"/>
            <p14:sldId id="635"/>
            <p14:sldId id="309"/>
            <p14:sldId id="733"/>
            <p14:sldId id="652"/>
            <p14:sldId id="634"/>
            <p14:sldId id="653"/>
            <p14:sldId id="404"/>
            <p14:sldId id="737"/>
            <p14:sldId id="735"/>
            <p14:sldId id="736"/>
            <p14:sldId id="739"/>
            <p14:sldId id="740"/>
            <p14:sldId id="469"/>
            <p14:sldId id="1520"/>
            <p14:sldId id="622"/>
            <p14:sldId id="554"/>
            <p14:sldId id="359"/>
            <p14:sldId id="398"/>
          </p14:sldIdLst>
        </p14:section>
      </p14:sectionLst>
    </p:ex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lenik Agnieszka" initials="PA" lastIdx="1" clrIdx="0">
    <p:extLst>
      <p:ext uri="{19B8F6BF-5375-455C-9EA6-DF929625EA0E}">
        <p15:presenceInfo xmlns:p15="http://schemas.microsoft.com/office/powerpoint/2012/main" userId="S::Agnieszka.Palenik@mfipr.gov.pl::6a0c958d-6557-4bbd-8aa6-03360055b1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2C8C"/>
    <a:srgbClr val="25FF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0A15C55-8517-42AA-B614-E9B94910E393}">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57" autoAdjust="0"/>
    <p:restoredTop sz="94700" autoAdjust="0"/>
  </p:normalViewPr>
  <p:slideViewPr>
    <p:cSldViewPr showGuides="1">
      <p:cViewPr varScale="1">
        <p:scale>
          <a:sx n="98" d="100"/>
          <a:sy n="98" d="100"/>
        </p:scale>
        <p:origin x="912" y="78"/>
      </p:cViewPr>
      <p:guideLst>
        <p:guide orient="horz" pos="2381"/>
        <p:guide pos="3368"/>
      </p:guideLst>
    </p:cSldViewPr>
  </p:slideViewPr>
  <p:outlineViewPr>
    <p:cViewPr>
      <p:scale>
        <a:sx n="33" d="100"/>
        <a:sy n="33" d="100"/>
      </p:scale>
      <p:origin x="0" y="-68760"/>
    </p:cViewPr>
  </p:outlineViewPr>
  <p:notesTextViewPr>
    <p:cViewPr>
      <p:scale>
        <a:sx n="1" d="1"/>
        <a:sy n="1" d="1"/>
      </p:scale>
      <p:origin x="0" y="0"/>
    </p:cViewPr>
  </p:notesTextViewPr>
  <p:sorterViewPr>
    <p:cViewPr>
      <p:scale>
        <a:sx n="100" d="100"/>
        <a:sy n="100" d="100"/>
      </p:scale>
      <p:origin x="0" y="-66062"/>
    </p:cViewPr>
  </p:sorterViewPr>
  <p:notesViewPr>
    <p:cSldViewPr>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ableStyles" Target="tableStyle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EFF2B-0721-7148-92D1-1650B5B78E9F}" type="datetimeFigureOut">
              <a:rPr lang="pl-PL" smtClean="0"/>
              <a:t>25.04.2025</a:t>
            </a:fld>
            <a:endParaRPr lang="pl-PL"/>
          </a:p>
        </p:txBody>
      </p:sp>
      <p:sp>
        <p:nvSpPr>
          <p:cNvPr id="4" name="Symbol zastępczy obrazu slajdu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02B4DB-5212-AD42-B2C1-BD19AC94D45E}" type="slidenum">
              <a:rPr lang="pl-PL" smtClean="0"/>
              <a:t>‹#›</a:t>
            </a:fld>
            <a:endParaRPr lang="pl-PL"/>
          </a:p>
        </p:txBody>
      </p:sp>
    </p:spTree>
    <p:extLst>
      <p:ext uri="{BB962C8B-B14F-4D97-AF65-F5344CB8AC3E}">
        <p14:creationId xmlns:p14="http://schemas.microsoft.com/office/powerpoint/2010/main" val="1192773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2.jpe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026613" y="1973818"/>
            <a:ext cx="8639675" cy="4326381"/>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1385877" y="3059113"/>
            <a:ext cx="7920115" cy="1107677"/>
          </a:xfrm>
        </p:spPr>
        <p:txBody>
          <a:bodyPr anchor="t" anchorCtr="0">
            <a:normAutofit/>
          </a:bodyPr>
          <a:lstStyle>
            <a:lvl1pPr algn="l">
              <a:lnSpc>
                <a:spcPts val="4000"/>
              </a:lnSpc>
              <a:defRPr sz="3200"/>
            </a:lvl1pPr>
          </a:lstStyle>
          <a:p>
            <a:r>
              <a:rPr lang="pl-PL"/>
              <a:t>Kliknij, aby edytować styl</a:t>
            </a:r>
            <a:endParaRPr lang="en-US" dirty="0"/>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sp>
        <p:nvSpPr>
          <p:cNvPr id="4" name="Date Placeholder 3"/>
          <p:cNvSpPr>
            <a:spLocks noGrp="1"/>
          </p:cNvSpPr>
          <p:nvPr>
            <p:ph type="dt" sz="half" idx="10"/>
          </p:nvPr>
        </p:nvSpPr>
        <p:spPr>
          <a:xfrm>
            <a:off x="7865356" y="540402"/>
            <a:ext cx="1799844" cy="349114"/>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endParaRPr lang="pl-PL" dirty="0"/>
          </a:p>
        </p:txBody>
      </p:sp>
      <p:sp>
        <p:nvSpPr>
          <p:cNvPr id="11" name="Prostokąt 10">
            <a:extLst>
              <a:ext uri="{FF2B5EF4-FFF2-40B4-BE49-F238E27FC236}">
                <a16:creationId xmlns:a16="http://schemas.microsoft.com/office/drawing/2014/main" id="{48CDFE25-4437-7188-EA7B-7D9DAD502275}"/>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Obraz 12" descr="Obraz zawierający tekst&#10;&#10;Opis wygenerowany automatycznie">
            <a:extLst>
              <a:ext uri="{FF2B5EF4-FFF2-40B4-BE49-F238E27FC236}">
                <a16:creationId xmlns:a16="http://schemas.microsoft.com/office/drawing/2014/main" id="{49D1ECBE-9DB2-9B2A-CE8F-84EF95EA4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60" y="1973818"/>
            <a:ext cx="3959225" cy="720090"/>
          </a:xfrm>
          <a:prstGeom prst="rect">
            <a:avLst/>
          </a:prstGeom>
        </p:spPr>
      </p:pic>
      <p:pic>
        <p:nvPicPr>
          <p:cNvPr id="14" name="Obraz 13">
            <a:extLst>
              <a:ext uri="{FF2B5EF4-FFF2-40B4-BE49-F238E27FC236}">
                <a16:creationId xmlns:a16="http://schemas.microsoft.com/office/drawing/2014/main" id="{2B41AD81-079D-B212-C8B7-9A9D3BEE5179}"/>
              </a:ext>
            </a:extLst>
          </p:cNvPr>
          <p:cNvPicPr>
            <a:picLocks noChangeAspect="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597632" y="540402"/>
            <a:ext cx="1080000" cy="1080000"/>
          </a:xfrm>
          <a:prstGeom prst="rect">
            <a:avLst/>
          </a:prstGeom>
        </p:spPr>
      </p:pic>
      <p:pic>
        <p:nvPicPr>
          <p:cNvPr id="15" name="Obraz 14">
            <a:extLst>
              <a:ext uri="{FF2B5EF4-FFF2-40B4-BE49-F238E27FC236}">
                <a16:creationId xmlns:a16="http://schemas.microsoft.com/office/drawing/2014/main" id="{0A433181-6EED-44B3-4822-4AF9E6BA906A}"/>
              </a:ext>
            </a:extLst>
          </p:cNvPr>
          <p:cNvPicPr>
            <a:picLocks noChangeAspect="1"/>
          </p:cNvPicPr>
          <p:nvPr userDrawn="1"/>
        </p:nvPicPr>
        <p:blipFill>
          <a:blip r:embed="rId4">
            <a:alphaModFix amt="55000"/>
            <a:extLst>
              <a:ext uri="{28A0092B-C50C-407E-A947-70E740481C1C}">
                <a14:useLocalDpi xmlns:a14="http://schemas.microsoft.com/office/drawing/2010/main" val="0"/>
              </a:ext>
            </a:extLst>
          </a:blip>
          <a:stretch>
            <a:fillRect/>
          </a:stretch>
        </p:blipFill>
        <p:spPr>
          <a:xfrm>
            <a:off x="2105788" y="540402"/>
            <a:ext cx="1080000" cy="1080000"/>
          </a:xfrm>
          <a:prstGeom prst="rect">
            <a:avLst/>
          </a:prstGeom>
        </p:spPr>
      </p:pic>
      <p:pic>
        <p:nvPicPr>
          <p:cNvPr id="16" name="Obraz 15">
            <a:extLst>
              <a:ext uri="{FF2B5EF4-FFF2-40B4-BE49-F238E27FC236}">
                <a16:creationId xmlns:a16="http://schemas.microsoft.com/office/drawing/2014/main" id="{276322E5-6025-7EA2-67FB-9F57E9210052}"/>
              </a:ext>
            </a:extLst>
          </p:cNvPr>
          <p:cNvPicPr>
            <a:picLocks noChangeAspect="1"/>
          </p:cNvPicPr>
          <p:nvPr userDrawn="1"/>
        </p:nvPicPr>
        <p:blipFill>
          <a:blip r:embed="rId5">
            <a:alphaModFix amt="55000"/>
            <a:extLst>
              <a:ext uri="{28A0092B-C50C-407E-A947-70E740481C1C}">
                <a14:useLocalDpi xmlns:a14="http://schemas.microsoft.com/office/drawing/2010/main" val="0"/>
              </a:ext>
            </a:extLst>
          </a:blip>
          <a:stretch>
            <a:fillRect/>
          </a:stretch>
        </p:blipFill>
        <p:spPr>
          <a:xfrm>
            <a:off x="3613944" y="540402"/>
            <a:ext cx="1080000" cy="1080000"/>
          </a:xfrm>
          <a:prstGeom prst="rect">
            <a:avLst/>
          </a:prstGeom>
        </p:spPr>
      </p:pic>
      <p:pic>
        <p:nvPicPr>
          <p:cNvPr id="12" name="Obraz 11" descr="Logo rocznicowe: 25 lat Samorządu Województwa Pomorskiego.">
            <a:extLst>
              <a:ext uri="{FF2B5EF4-FFF2-40B4-BE49-F238E27FC236}">
                <a16:creationId xmlns:a16="http://schemas.microsoft.com/office/drawing/2014/main" id="{EA3EF631-4EC4-4DF9-9F29-F25B4C6AE2E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39094" y="460525"/>
            <a:ext cx="2406403" cy="1171024"/>
          </a:xfrm>
          <a:prstGeom prst="rect">
            <a:avLst/>
          </a:prstGeom>
        </p:spPr>
      </p:pic>
      <p:pic>
        <p:nvPicPr>
          <p:cNvPr id="6" name="Obraz 5">
            <a:extLst>
              <a:ext uri="{FF2B5EF4-FFF2-40B4-BE49-F238E27FC236}">
                <a16:creationId xmlns:a16="http://schemas.microsoft.com/office/drawing/2014/main" id="{3FDB76B9-FC6C-44C1-A4FF-DBB958B8D7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83133" y="6444133"/>
            <a:ext cx="8855261" cy="828683"/>
          </a:xfrm>
          <a:prstGeom prst="rect">
            <a:avLst/>
          </a:prstGeom>
        </p:spPr>
      </p:pic>
    </p:spTree>
    <p:extLst>
      <p:ext uri="{BB962C8B-B14F-4D97-AF65-F5344CB8AC3E}">
        <p14:creationId xmlns:p14="http://schemas.microsoft.com/office/powerpoint/2010/main" val="4255767286"/>
      </p:ext>
    </p:extLst>
  </p:cSld>
  <p:clrMapOvr>
    <a:masterClrMapping/>
  </p:clrMapOvr>
  <p:transition spd="slow">
    <p:push dir="u"/>
  </p:transition>
  <p:extLst mod="1">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lajd końcowy">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0A228201-59AA-470F-B779-D4FECA3DF137}"/>
              </a:ext>
            </a:extLst>
          </p:cNvPr>
          <p:cNvSpPr/>
          <p:nvPr userDrawn="1"/>
        </p:nvSpPr>
        <p:spPr>
          <a:xfrm>
            <a:off x="1025525" y="1983572"/>
            <a:ext cx="8640763" cy="4321274"/>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C7D00171-EF30-4814-B375-246769FD4B15}"/>
              </a:ext>
              <a:ext uri="{C183D7F6-B498-43B3-948B-1728B52AA6E4}">
                <adec:decorative xmlns:adec="http://schemas.microsoft.com/office/drawing/2017/decorative" val="1"/>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1" name="Obraz 10" descr="Obraz zawierający tekst&#10;&#10;Opis wygenerowany automatycznie">
            <a:extLst>
              <a:ext uri="{FF2B5EF4-FFF2-40B4-BE49-F238E27FC236}">
                <a16:creationId xmlns:a16="http://schemas.microsoft.com/office/drawing/2014/main" id="{2ABF63AC-8150-4C02-BE62-EBE0A03986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525" y="1983572"/>
            <a:ext cx="3959225" cy="720090"/>
          </a:xfrm>
          <a:prstGeom prst="rect">
            <a:avLst/>
          </a:prstGeom>
        </p:spPr>
      </p:pic>
      <p:sp>
        <p:nvSpPr>
          <p:cNvPr id="14" name="Title 1">
            <a:extLst>
              <a:ext uri="{FF2B5EF4-FFF2-40B4-BE49-F238E27FC236}">
                <a16:creationId xmlns:a16="http://schemas.microsoft.com/office/drawing/2014/main" id="{1629EBDD-5340-4285-A47D-77B29466EFE4}"/>
              </a:ext>
            </a:extLst>
          </p:cNvPr>
          <p:cNvSpPr>
            <a:spLocks noGrp="1"/>
          </p:cNvSpPr>
          <p:nvPr>
            <p:ph type="ctrTitle" hasCustomPrompt="1"/>
          </p:nvPr>
        </p:nvSpPr>
        <p:spPr>
          <a:xfrm>
            <a:off x="1385848" y="3411613"/>
            <a:ext cx="7920115" cy="1087764"/>
          </a:xfrm>
        </p:spPr>
        <p:txBody>
          <a:bodyPr anchor="t" anchorCtr="0">
            <a:normAutofit/>
          </a:bodyPr>
          <a:lstStyle>
            <a:lvl1pPr algn="ctr">
              <a:lnSpc>
                <a:spcPts val="4000"/>
              </a:lnSpc>
              <a:defRPr sz="3200"/>
            </a:lvl1pPr>
          </a:lstStyle>
          <a:p>
            <a:br>
              <a:rPr lang="pl-PL" dirty="0"/>
            </a:br>
            <a:r>
              <a:rPr lang="pl-PL" dirty="0"/>
              <a:t>Wszystkiego dostępnego.</a:t>
            </a:r>
            <a:endParaRPr lang="en-US" dirty="0"/>
          </a:p>
        </p:txBody>
      </p:sp>
      <p:pic>
        <p:nvPicPr>
          <p:cNvPr id="16" name="Obraz 15">
            <a:extLst>
              <a:ext uri="{FF2B5EF4-FFF2-40B4-BE49-F238E27FC236}">
                <a16:creationId xmlns:a16="http://schemas.microsoft.com/office/drawing/2014/main" id="{E2649279-68AC-4F54-A880-75A79D7385CD}"/>
              </a:ext>
            </a:extLst>
          </p:cNvPr>
          <p:cNvPicPr>
            <a:picLocks noChangeAspect="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652757" y="1244366"/>
            <a:ext cx="381000" cy="381000"/>
          </a:xfrm>
          <a:prstGeom prst="rect">
            <a:avLst/>
          </a:prstGeom>
        </p:spPr>
      </p:pic>
      <p:pic>
        <p:nvPicPr>
          <p:cNvPr id="17" name="Obraz 16">
            <a:extLst>
              <a:ext uri="{FF2B5EF4-FFF2-40B4-BE49-F238E27FC236}">
                <a16:creationId xmlns:a16="http://schemas.microsoft.com/office/drawing/2014/main" id="{1C169691-7357-4DDF-8437-CEB5E8C7275F}"/>
              </a:ext>
            </a:extLst>
          </p:cNvPr>
          <p:cNvPicPr>
            <a:picLocks noChangeAspect="1"/>
          </p:cNvPicPr>
          <p:nvPr userDrawn="1"/>
        </p:nvPicPr>
        <p:blipFill>
          <a:blip r:embed="rId4">
            <a:alphaModFix amt="55000"/>
            <a:extLst>
              <a:ext uri="{28A0092B-C50C-407E-A947-70E740481C1C}">
                <a14:useLocalDpi xmlns:a14="http://schemas.microsoft.com/office/drawing/2010/main" val="0"/>
              </a:ext>
            </a:extLst>
          </a:blip>
          <a:stretch>
            <a:fillRect/>
          </a:stretch>
        </p:blipFill>
        <p:spPr>
          <a:xfrm>
            <a:off x="1365250" y="545866"/>
            <a:ext cx="381000" cy="381000"/>
          </a:xfrm>
          <a:prstGeom prst="rect">
            <a:avLst/>
          </a:prstGeom>
        </p:spPr>
      </p:pic>
      <p:pic>
        <p:nvPicPr>
          <p:cNvPr id="18" name="Obraz 17">
            <a:extLst>
              <a:ext uri="{FF2B5EF4-FFF2-40B4-BE49-F238E27FC236}">
                <a16:creationId xmlns:a16="http://schemas.microsoft.com/office/drawing/2014/main" id="{69B9B22B-67E4-4504-8A58-6D72DCD7A2AE}"/>
              </a:ext>
            </a:extLst>
          </p:cNvPr>
          <p:cNvPicPr>
            <a:picLocks noChangeAspect="1"/>
          </p:cNvPicPr>
          <p:nvPr userDrawn="1"/>
        </p:nvPicPr>
        <p:blipFill>
          <a:blip r:embed="rId5">
            <a:alphaModFix amt="55000"/>
            <a:extLst>
              <a:ext uri="{28A0092B-C50C-407E-A947-70E740481C1C}">
                <a14:useLocalDpi xmlns:a14="http://schemas.microsoft.com/office/drawing/2010/main" val="0"/>
              </a:ext>
            </a:extLst>
          </a:blip>
          <a:stretch>
            <a:fillRect/>
          </a:stretch>
        </p:blipFill>
        <p:spPr>
          <a:xfrm>
            <a:off x="1380511" y="1244366"/>
            <a:ext cx="381000" cy="381000"/>
          </a:xfrm>
          <a:prstGeom prst="rect">
            <a:avLst/>
          </a:prstGeom>
        </p:spPr>
      </p:pic>
      <p:pic>
        <p:nvPicPr>
          <p:cNvPr id="19" name="Obraz 18">
            <a:extLst>
              <a:ext uri="{FF2B5EF4-FFF2-40B4-BE49-F238E27FC236}">
                <a16:creationId xmlns:a16="http://schemas.microsoft.com/office/drawing/2014/main" id="{0BC155C9-2974-4950-B840-0E7ABDF714B1}"/>
              </a:ext>
            </a:extLst>
          </p:cNvPr>
          <p:cNvPicPr>
            <a:picLocks noChangeAspect="1"/>
          </p:cNvPicPr>
          <p:nvPr userDrawn="1"/>
        </p:nvPicPr>
        <p:blipFill>
          <a:blip r:embed="rId6">
            <a:alphaModFix amt="55000"/>
            <a:extLst>
              <a:ext uri="{28A0092B-C50C-407E-A947-70E740481C1C}">
                <a14:useLocalDpi xmlns:a14="http://schemas.microsoft.com/office/drawing/2010/main" val="0"/>
              </a:ext>
            </a:extLst>
          </a:blip>
          <a:stretch>
            <a:fillRect/>
          </a:stretch>
        </p:blipFill>
        <p:spPr>
          <a:xfrm>
            <a:off x="4265786" y="538288"/>
            <a:ext cx="381000" cy="381000"/>
          </a:xfrm>
          <a:prstGeom prst="rect">
            <a:avLst/>
          </a:prstGeom>
        </p:spPr>
      </p:pic>
      <p:pic>
        <p:nvPicPr>
          <p:cNvPr id="20" name="Obraz 19">
            <a:extLst>
              <a:ext uri="{FF2B5EF4-FFF2-40B4-BE49-F238E27FC236}">
                <a16:creationId xmlns:a16="http://schemas.microsoft.com/office/drawing/2014/main" id="{C1C9A51C-3E9A-43B3-865C-E0B79CE15EF8}"/>
              </a:ext>
            </a:extLst>
          </p:cNvPr>
          <p:cNvPicPr>
            <a:picLocks noChangeAspect="1"/>
          </p:cNvPicPr>
          <p:nvPr userDrawn="1"/>
        </p:nvPicPr>
        <p:blipFill>
          <a:blip r:embed="rId7">
            <a:alphaModFix amt="55000"/>
            <a:extLst>
              <a:ext uri="{28A0092B-C50C-407E-A947-70E740481C1C}">
                <a14:useLocalDpi xmlns:a14="http://schemas.microsoft.com/office/drawing/2010/main" val="0"/>
              </a:ext>
            </a:extLst>
          </a:blip>
          <a:stretch>
            <a:fillRect/>
          </a:stretch>
        </p:blipFill>
        <p:spPr>
          <a:xfrm>
            <a:off x="644525" y="545866"/>
            <a:ext cx="381000" cy="381000"/>
          </a:xfrm>
          <a:prstGeom prst="rect">
            <a:avLst/>
          </a:prstGeom>
        </p:spPr>
      </p:pic>
      <p:pic>
        <p:nvPicPr>
          <p:cNvPr id="21" name="Obraz 20">
            <a:extLst>
              <a:ext uri="{FF2B5EF4-FFF2-40B4-BE49-F238E27FC236}">
                <a16:creationId xmlns:a16="http://schemas.microsoft.com/office/drawing/2014/main" id="{AE3D26F0-CB23-476D-84AC-833FF583534C}"/>
              </a:ext>
            </a:extLst>
          </p:cNvPr>
          <p:cNvPicPr>
            <a:picLocks noChangeAspect="1"/>
          </p:cNvPicPr>
          <p:nvPr userDrawn="1"/>
        </p:nvPicPr>
        <p:blipFill>
          <a:blip r:embed="rId8">
            <a:alphaModFix amt="55000"/>
            <a:extLst>
              <a:ext uri="{28A0092B-C50C-407E-A947-70E740481C1C}">
                <a14:useLocalDpi xmlns:a14="http://schemas.microsoft.com/office/drawing/2010/main" val="0"/>
              </a:ext>
            </a:extLst>
          </a:blip>
          <a:stretch>
            <a:fillRect/>
          </a:stretch>
        </p:blipFill>
        <p:spPr>
          <a:xfrm>
            <a:off x="2104293" y="1254829"/>
            <a:ext cx="381000" cy="381000"/>
          </a:xfrm>
          <a:prstGeom prst="rect">
            <a:avLst/>
          </a:prstGeom>
        </p:spPr>
      </p:pic>
      <p:pic>
        <p:nvPicPr>
          <p:cNvPr id="22" name="Obraz 21">
            <a:extLst>
              <a:ext uri="{FF2B5EF4-FFF2-40B4-BE49-F238E27FC236}">
                <a16:creationId xmlns:a16="http://schemas.microsoft.com/office/drawing/2014/main" id="{02C74DC5-C335-4B67-9BCD-34D60F57C6C6}"/>
              </a:ext>
            </a:extLst>
          </p:cNvPr>
          <p:cNvPicPr>
            <a:picLocks noChangeAspect="1"/>
          </p:cNvPicPr>
          <p:nvPr userDrawn="1"/>
        </p:nvPicPr>
        <p:blipFill>
          <a:blip r:embed="rId9">
            <a:alphaModFix amt="55000"/>
            <a:extLst>
              <a:ext uri="{28A0092B-C50C-407E-A947-70E740481C1C}">
                <a14:useLocalDpi xmlns:a14="http://schemas.microsoft.com/office/drawing/2010/main" val="0"/>
              </a:ext>
            </a:extLst>
          </a:blip>
          <a:stretch>
            <a:fillRect/>
          </a:stretch>
        </p:blipFill>
        <p:spPr>
          <a:xfrm>
            <a:off x="2814637" y="543567"/>
            <a:ext cx="381000" cy="381000"/>
          </a:xfrm>
          <a:prstGeom prst="rect">
            <a:avLst/>
          </a:prstGeom>
        </p:spPr>
      </p:pic>
      <p:pic>
        <p:nvPicPr>
          <p:cNvPr id="23" name="Obraz 22">
            <a:extLst>
              <a:ext uri="{FF2B5EF4-FFF2-40B4-BE49-F238E27FC236}">
                <a16:creationId xmlns:a16="http://schemas.microsoft.com/office/drawing/2014/main" id="{0F174CC1-CE15-4868-A9EE-2844EB32D55C}"/>
              </a:ext>
            </a:extLst>
          </p:cNvPr>
          <p:cNvPicPr>
            <a:picLocks noChangeAspect="1"/>
          </p:cNvPicPr>
          <p:nvPr userDrawn="1"/>
        </p:nvPicPr>
        <p:blipFill>
          <a:blip r:embed="rId10">
            <a:alphaModFix amt="55000"/>
            <a:extLst>
              <a:ext uri="{28A0092B-C50C-407E-A947-70E740481C1C}">
                <a14:useLocalDpi xmlns:a14="http://schemas.microsoft.com/office/drawing/2010/main" val="0"/>
              </a:ext>
            </a:extLst>
          </a:blip>
          <a:stretch>
            <a:fillRect/>
          </a:stretch>
        </p:blipFill>
        <p:spPr>
          <a:xfrm>
            <a:off x="3537018" y="535269"/>
            <a:ext cx="381000" cy="381000"/>
          </a:xfrm>
          <a:prstGeom prst="rect">
            <a:avLst/>
          </a:prstGeom>
        </p:spPr>
      </p:pic>
      <p:pic>
        <p:nvPicPr>
          <p:cNvPr id="24" name="Obraz 23">
            <a:extLst>
              <a:ext uri="{FF2B5EF4-FFF2-40B4-BE49-F238E27FC236}">
                <a16:creationId xmlns:a16="http://schemas.microsoft.com/office/drawing/2014/main" id="{580C7992-BAEE-4176-9AF5-42DA24B7599A}"/>
              </a:ext>
            </a:extLst>
          </p:cNvPr>
          <p:cNvPicPr>
            <a:picLocks noChangeAspect="1"/>
          </p:cNvPicPr>
          <p:nvPr userDrawn="1"/>
        </p:nvPicPr>
        <p:blipFill>
          <a:blip r:embed="rId11">
            <a:alphaModFix amt="55000"/>
            <a:extLst>
              <a:ext uri="{28A0092B-C50C-407E-A947-70E740481C1C}">
                <a14:useLocalDpi xmlns:a14="http://schemas.microsoft.com/office/drawing/2010/main" val="0"/>
              </a:ext>
            </a:extLst>
          </a:blip>
          <a:stretch>
            <a:fillRect/>
          </a:stretch>
        </p:blipFill>
        <p:spPr>
          <a:xfrm>
            <a:off x="2092256" y="531095"/>
            <a:ext cx="381000" cy="381000"/>
          </a:xfrm>
          <a:prstGeom prst="rect">
            <a:avLst/>
          </a:prstGeom>
        </p:spPr>
      </p:pic>
      <p:pic>
        <p:nvPicPr>
          <p:cNvPr id="25" name="Obraz 24">
            <a:extLst>
              <a:ext uri="{FF2B5EF4-FFF2-40B4-BE49-F238E27FC236}">
                <a16:creationId xmlns:a16="http://schemas.microsoft.com/office/drawing/2014/main" id="{BA86516E-B5E1-4DB3-981D-6523926A2A17}"/>
              </a:ext>
              <a:ext uri="{C183D7F6-B498-43B3-948B-1728B52AA6E4}">
                <adec:decorative xmlns:adec="http://schemas.microsoft.com/office/drawing/2017/decorative" val="1"/>
              </a:ext>
            </a:extLst>
          </p:cNvPr>
          <p:cNvPicPr>
            <a:picLocks noChangeAspect="1"/>
          </p:cNvPicPr>
          <p:nvPr userDrawn="1"/>
        </p:nvPicPr>
        <p:blipFill>
          <a:blip r:embed="rId12">
            <a:alphaModFix amt="55000"/>
            <a:extLst>
              <a:ext uri="{28A0092B-C50C-407E-A947-70E740481C1C}">
                <a14:useLocalDpi xmlns:a14="http://schemas.microsoft.com/office/drawing/2010/main" val="0"/>
              </a:ext>
            </a:extLst>
          </a:blip>
          <a:stretch>
            <a:fillRect/>
          </a:stretch>
        </p:blipFill>
        <p:spPr>
          <a:xfrm>
            <a:off x="3534802" y="1251987"/>
            <a:ext cx="381000" cy="381000"/>
          </a:xfrm>
          <a:prstGeom prst="rect">
            <a:avLst/>
          </a:prstGeom>
        </p:spPr>
      </p:pic>
      <p:pic>
        <p:nvPicPr>
          <p:cNvPr id="26" name="Obraz 25">
            <a:extLst>
              <a:ext uri="{FF2B5EF4-FFF2-40B4-BE49-F238E27FC236}">
                <a16:creationId xmlns:a16="http://schemas.microsoft.com/office/drawing/2014/main" id="{709B0195-39FE-4DB2-9F58-C6258A41F180}"/>
              </a:ext>
            </a:extLst>
          </p:cNvPr>
          <p:cNvPicPr>
            <a:picLocks noChangeAspect="1"/>
          </p:cNvPicPr>
          <p:nvPr userDrawn="1"/>
        </p:nvPicPr>
        <p:blipFill>
          <a:blip r:embed="rId13">
            <a:alphaModFix amt="55000"/>
            <a:extLst>
              <a:ext uri="{28A0092B-C50C-407E-A947-70E740481C1C}">
                <a14:useLocalDpi xmlns:a14="http://schemas.microsoft.com/office/drawing/2010/main" val="0"/>
              </a:ext>
            </a:extLst>
          </a:blip>
          <a:stretch>
            <a:fillRect/>
          </a:stretch>
        </p:blipFill>
        <p:spPr>
          <a:xfrm>
            <a:off x="4265613" y="1250549"/>
            <a:ext cx="381000" cy="381000"/>
          </a:xfrm>
          <a:prstGeom prst="rect">
            <a:avLst/>
          </a:prstGeom>
        </p:spPr>
      </p:pic>
      <p:pic>
        <p:nvPicPr>
          <p:cNvPr id="27" name="Obraz 26">
            <a:extLst>
              <a:ext uri="{FF2B5EF4-FFF2-40B4-BE49-F238E27FC236}">
                <a16:creationId xmlns:a16="http://schemas.microsoft.com/office/drawing/2014/main" id="{06B4110B-C953-4485-B94D-302AD469CBD4}"/>
              </a:ext>
            </a:extLst>
          </p:cNvPr>
          <p:cNvPicPr>
            <a:picLocks noChangeAspect="1"/>
          </p:cNvPicPr>
          <p:nvPr userDrawn="1"/>
        </p:nvPicPr>
        <p:blipFill>
          <a:blip r:embed="rId14">
            <a:alphaModFix amt="55000"/>
            <a:extLst>
              <a:ext uri="{28A0092B-C50C-407E-A947-70E740481C1C}">
                <a14:useLocalDpi xmlns:a14="http://schemas.microsoft.com/office/drawing/2010/main" val="0"/>
              </a:ext>
            </a:extLst>
          </a:blip>
          <a:stretch>
            <a:fillRect/>
          </a:stretch>
        </p:blipFill>
        <p:spPr>
          <a:xfrm>
            <a:off x="2814637" y="1250549"/>
            <a:ext cx="381000" cy="381000"/>
          </a:xfrm>
          <a:prstGeom prst="rect">
            <a:avLst/>
          </a:prstGeom>
        </p:spPr>
      </p:pic>
      <p:pic>
        <p:nvPicPr>
          <p:cNvPr id="28" name="Obraz 27" descr="Ciąg 4 logotypów: Fundusze Europejskie dla Pomorza, Rzeczpospolita Polska, Dofinansowane przez Unię Europejską, Urząd Marszałkowski Województwa Pomorskiego ">
            <a:extLst>
              <a:ext uri="{FF2B5EF4-FFF2-40B4-BE49-F238E27FC236}">
                <a16:creationId xmlns:a16="http://schemas.microsoft.com/office/drawing/2014/main" id="{7E3F8DBC-0D86-4A87-B80E-1209AC8C45A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83133" y="6444133"/>
            <a:ext cx="8855261" cy="828683"/>
          </a:xfrm>
          <a:prstGeom prst="rect">
            <a:avLst/>
          </a:prstGeom>
        </p:spPr>
      </p:pic>
      <p:pic>
        <p:nvPicPr>
          <p:cNvPr id="29" name="Obraz 28" descr="Logo rocznicowe: 25 lat Samorządu Województwa Pomorskiego.">
            <a:extLst>
              <a:ext uri="{FF2B5EF4-FFF2-40B4-BE49-F238E27FC236}">
                <a16:creationId xmlns:a16="http://schemas.microsoft.com/office/drawing/2014/main" id="{81D43660-ADF3-43C6-A90B-7E0A413FEDB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639094" y="460525"/>
            <a:ext cx="2406403" cy="1171024"/>
          </a:xfrm>
          <a:prstGeom prst="rect">
            <a:avLst/>
          </a:prstGeom>
        </p:spPr>
      </p:pic>
    </p:spTree>
    <p:extLst>
      <p:ext uri="{BB962C8B-B14F-4D97-AF65-F5344CB8AC3E}">
        <p14:creationId xmlns:p14="http://schemas.microsoft.com/office/powerpoint/2010/main" val="278508470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lajd - tytuł + 2 elementy zawartości z paskiem">
    <p:spTree>
      <p:nvGrpSpPr>
        <p:cNvPr id="1" name=""/>
        <p:cNvGrpSpPr/>
        <p:nvPr/>
      </p:nvGrpSpPr>
      <p:grpSpPr>
        <a:xfrm>
          <a:off x="0" y="0"/>
          <a:ext cx="0" cy="0"/>
          <a:chOff x="0" y="0"/>
          <a:chExt cx="0" cy="0"/>
        </a:xfrm>
      </p:grpSpPr>
      <p:sp>
        <p:nvSpPr>
          <p:cNvPr id="2" name="Title 1"/>
          <p:cNvSpPr>
            <a:spLocks noGrp="1"/>
          </p:cNvSpPr>
          <p:nvPr>
            <p:ph type="title"/>
          </p:nvPr>
        </p:nvSpPr>
        <p:spPr>
          <a:xfrm>
            <a:off x="1024819" y="345258"/>
            <a:ext cx="8640381" cy="1080001"/>
          </a:xfrm>
        </p:spPr>
        <p:txBody>
          <a:bodyPr/>
          <a:lstStyle>
            <a:lvl1pPr>
              <a:defRPr>
                <a:latin typeface="Arial" panose="020B0604020202020204" pitchFamily="34" charset="0"/>
                <a:cs typeface="Arial" panose="020B0604020202020204" pitchFamily="34" charset="0"/>
              </a:defRPr>
            </a:lvl1pPr>
          </a:lstStyle>
          <a:p>
            <a:r>
              <a:rPr lang="pl-PL" dirty="0"/>
              <a:t>Kliknij, aby edytować styl</a:t>
            </a:r>
            <a:endParaRPr lang="en-US" dirty="0"/>
          </a:p>
        </p:txBody>
      </p:sp>
      <p:sp>
        <p:nvSpPr>
          <p:cNvPr id="3" name="Content Placeholder 2"/>
          <p:cNvSpPr>
            <a:spLocks noGrp="1"/>
          </p:cNvSpPr>
          <p:nvPr>
            <p:ph sz="half" idx="1"/>
          </p:nvPr>
        </p:nvSpPr>
        <p:spPr>
          <a:xfrm>
            <a:off x="1025906" y="2339677"/>
            <a:ext cx="4140000" cy="4320178"/>
          </a:xfrm>
        </p:spPr>
        <p:txBody>
          <a:bodyPr/>
          <a:lstStyle/>
          <a:p>
            <a:pPr lvl="0"/>
            <a:r>
              <a:rPr lang="pl-PL" dirty="0"/>
              <a:t>Kliknij, aby edytować style wzorca tekstu</a:t>
            </a:r>
          </a:p>
          <a:p>
            <a:pPr lvl="1"/>
            <a:r>
              <a:rPr lang="pl-PL" dirty="0"/>
              <a:t>Drugi poziom</a:t>
            </a:r>
          </a:p>
          <a:p>
            <a:pPr lvl="2"/>
            <a:r>
              <a:rPr lang="pl-PL" dirty="0"/>
              <a:t>Trzeci poziom</a:t>
            </a:r>
          </a:p>
        </p:txBody>
      </p:sp>
      <p:sp>
        <p:nvSpPr>
          <p:cNvPr id="7" name="Symbol zastępczy tekstu 6">
            <a:extLst>
              <a:ext uri="{FF2B5EF4-FFF2-40B4-BE49-F238E27FC236}">
                <a16:creationId xmlns:a16="http://schemas.microsoft.com/office/drawing/2014/main" id="{74CE953C-0D1D-449C-A99B-D805C859EC5C}"/>
              </a:ext>
            </a:extLst>
          </p:cNvPr>
          <p:cNvSpPr>
            <a:spLocks noGrp="1"/>
          </p:cNvSpPr>
          <p:nvPr>
            <p:ph type="body" sz="quarter" idx="11"/>
          </p:nvPr>
        </p:nvSpPr>
        <p:spPr>
          <a:xfrm>
            <a:off x="1169988" y="1475581"/>
            <a:ext cx="3671887" cy="575469"/>
          </a:xfrm>
        </p:spPr>
        <p:txBody>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Content Placeholder 3"/>
          <p:cNvSpPr>
            <a:spLocks noGrp="1"/>
          </p:cNvSpPr>
          <p:nvPr>
            <p:ph sz="half" idx="2"/>
          </p:nvPr>
        </p:nvSpPr>
        <p:spPr>
          <a:xfrm>
            <a:off x="5525906" y="1979613"/>
            <a:ext cx="4140000" cy="4680226"/>
          </a:xfrm>
        </p:spPr>
        <p:txBody>
          <a:bodyPr/>
          <a:lstStyle/>
          <a:p>
            <a:pPr lvl="0"/>
            <a:r>
              <a:rPr lang="pl-PL" dirty="0"/>
              <a:t>Kliknij, aby edytować style wzorca tekstu</a:t>
            </a:r>
          </a:p>
          <a:p>
            <a:pPr lvl="1"/>
            <a:r>
              <a:rPr lang="pl-PL" dirty="0"/>
              <a:t>Drugi poziom</a:t>
            </a:r>
          </a:p>
          <a:p>
            <a:pPr lvl="2"/>
            <a:r>
              <a:rPr lang="pl-PL" dirty="0"/>
              <a:t>Trzeci poziom</a:t>
            </a:r>
          </a:p>
        </p:txBody>
      </p:sp>
      <p:sp>
        <p:nvSpPr>
          <p:cNvPr id="9" name="Symbol zastępczy tekstu 8">
            <a:extLst>
              <a:ext uri="{FF2B5EF4-FFF2-40B4-BE49-F238E27FC236}">
                <a16:creationId xmlns:a16="http://schemas.microsoft.com/office/drawing/2014/main" id="{4657F920-DA82-443B-99CE-F255DB7F0FF0}"/>
              </a:ext>
            </a:extLst>
          </p:cNvPr>
          <p:cNvSpPr>
            <a:spLocks noGrp="1"/>
          </p:cNvSpPr>
          <p:nvPr>
            <p:ph type="body" sz="quarter" idx="12"/>
          </p:nvPr>
        </p:nvSpPr>
        <p:spPr>
          <a:xfrm>
            <a:off x="6210002" y="1458889"/>
            <a:ext cx="2590800" cy="539750"/>
          </a:xfrm>
        </p:spPr>
        <p:txBody>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320906194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ajd - tytuł + 2 elementy zawartości z paskiem">
    <p:spTree>
      <p:nvGrpSpPr>
        <p:cNvPr id="1" name=""/>
        <p:cNvGrpSpPr/>
        <p:nvPr/>
      </p:nvGrpSpPr>
      <p:grpSpPr>
        <a:xfrm>
          <a:off x="0" y="0"/>
          <a:ext cx="0" cy="0"/>
          <a:chOff x="0" y="0"/>
          <a:chExt cx="0" cy="0"/>
        </a:xfrm>
      </p:grpSpPr>
      <p:sp>
        <p:nvSpPr>
          <p:cNvPr id="2" name="Title 1"/>
          <p:cNvSpPr>
            <a:spLocks noGrp="1"/>
          </p:cNvSpPr>
          <p:nvPr>
            <p:ph type="title"/>
          </p:nvPr>
        </p:nvSpPr>
        <p:spPr>
          <a:xfrm>
            <a:off x="1024819" y="345258"/>
            <a:ext cx="8640381" cy="1080001"/>
          </a:xfrm>
        </p:spPr>
        <p:txBody>
          <a:bodyPr>
            <a:normAutofit/>
          </a:bodyPr>
          <a:lstStyle>
            <a:lvl1pPr>
              <a:defRPr sz="3200">
                <a:latin typeface="+mn-lt"/>
                <a:cs typeface="Arial" panose="020B0604020202020204" pitchFamily="34" charset="0"/>
              </a:defRPr>
            </a:lvl1pPr>
          </a:lstStyle>
          <a:p>
            <a:r>
              <a:rPr lang="pl-PL" dirty="0"/>
              <a:t>Kliknij, aby edytować styl</a:t>
            </a:r>
            <a:endParaRPr lang="en-US" dirty="0"/>
          </a:p>
        </p:txBody>
      </p:sp>
      <p:sp>
        <p:nvSpPr>
          <p:cNvPr id="7" name="Symbol zastępczy tekstu 6">
            <a:extLst>
              <a:ext uri="{FF2B5EF4-FFF2-40B4-BE49-F238E27FC236}">
                <a16:creationId xmlns:a16="http://schemas.microsoft.com/office/drawing/2014/main" id="{74CE953C-0D1D-449C-A99B-D805C859EC5C}"/>
              </a:ext>
            </a:extLst>
          </p:cNvPr>
          <p:cNvSpPr>
            <a:spLocks noGrp="1"/>
          </p:cNvSpPr>
          <p:nvPr>
            <p:ph type="body" sz="quarter" idx="11"/>
          </p:nvPr>
        </p:nvSpPr>
        <p:spPr>
          <a:xfrm>
            <a:off x="161331" y="1358038"/>
            <a:ext cx="2736304" cy="575469"/>
          </a:xfrm>
        </p:spPr>
        <p:txBody>
          <a:bodyPr>
            <a:noAutofit/>
          </a:bodyPr>
          <a:lstStyle>
            <a:lvl1pPr>
              <a:defRPr sz="2200">
                <a:latin typeface="+mn-lt"/>
                <a:cs typeface="Arial" panose="020B0604020202020204" pitchFamily="34" charset="0"/>
              </a:defRPr>
            </a:lvl1pPr>
            <a:lvl2pPr>
              <a:defRPr sz="2200">
                <a:latin typeface="+mn-lt"/>
                <a:cs typeface="Arial" panose="020B0604020202020204" pitchFamily="34" charset="0"/>
              </a:defRPr>
            </a:lvl2pPr>
            <a:lvl3pPr>
              <a:defRPr sz="2200">
                <a:latin typeface="+mn-lt"/>
                <a:cs typeface="Arial" panose="020B0604020202020204" pitchFamily="34" charset="0"/>
              </a:defRPr>
            </a:lvl3pPr>
            <a:lvl4pPr>
              <a:defRPr sz="2200">
                <a:latin typeface="+mn-lt"/>
                <a:cs typeface="Arial" panose="020B0604020202020204" pitchFamily="34" charset="0"/>
              </a:defRPr>
            </a:lvl4pPr>
            <a:lvl5pPr>
              <a:defRPr sz="2200">
                <a:latin typeface="+mn-lt"/>
                <a:cs typeface="Arial"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0" name="Content Placeholder 2">
            <a:extLst>
              <a:ext uri="{FF2B5EF4-FFF2-40B4-BE49-F238E27FC236}">
                <a16:creationId xmlns:a16="http://schemas.microsoft.com/office/drawing/2014/main" id="{1171D460-E1E6-4A10-8196-C48FD978833C}"/>
              </a:ext>
            </a:extLst>
          </p:cNvPr>
          <p:cNvSpPr>
            <a:spLocks noGrp="1"/>
          </p:cNvSpPr>
          <p:nvPr>
            <p:ph sz="half" idx="13"/>
          </p:nvPr>
        </p:nvSpPr>
        <p:spPr>
          <a:xfrm>
            <a:off x="0" y="2195661"/>
            <a:ext cx="3312369" cy="4320178"/>
          </a:xfrm>
        </p:spPr>
        <p:txBody>
          <a:bodyPr>
            <a:normAutofit/>
          </a:bodyPr>
          <a:lstStyle>
            <a:lvl1pPr>
              <a:defRPr sz="2400">
                <a:latin typeface="+mn-lt"/>
              </a:defRPr>
            </a:lvl1pPr>
            <a:lvl2pPr>
              <a:defRPr sz="2400">
                <a:latin typeface="+mn-lt"/>
              </a:defRPr>
            </a:lvl2pPr>
            <a:lvl3pPr>
              <a:defRPr sz="2400">
                <a:latin typeface="+mn-lt"/>
              </a:defRPr>
            </a:lvl3pPr>
          </a:lstStyle>
          <a:p>
            <a:pPr lvl="0"/>
            <a:r>
              <a:rPr lang="pl-PL" dirty="0"/>
              <a:t>Kliknij, aby edytować style wzorca tekstu</a:t>
            </a:r>
          </a:p>
          <a:p>
            <a:pPr lvl="1"/>
            <a:r>
              <a:rPr lang="pl-PL" dirty="0"/>
              <a:t>Drugi poziom</a:t>
            </a:r>
          </a:p>
          <a:p>
            <a:pPr lvl="2"/>
            <a:r>
              <a:rPr lang="pl-PL" dirty="0"/>
              <a:t>Trzeci poziom</a:t>
            </a:r>
          </a:p>
        </p:txBody>
      </p:sp>
      <p:sp>
        <p:nvSpPr>
          <p:cNvPr id="9" name="Symbol zastępczy tekstu 8">
            <a:extLst>
              <a:ext uri="{FF2B5EF4-FFF2-40B4-BE49-F238E27FC236}">
                <a16:creationId xmlns:a16="http://schemas.microsoft.com/office/drawing/2014/main" id="{4657F920-DA82-443B-99CE-F255DB7F0FF0}"/>
              </a:ext>
            </a:extLst>
          </p:cNvPr>
          <p:cNvSpPr>
            <a:spLocks noGrp="1"/>
          </p:cNvSpPr>
          <p:nvPr>
            <p:ph type="body" sz="quarter" idx="12"/>
          </p:nvPr>
        </p:nvSpPr>
        <p:spPr>
          <a:xfrm>
            <a:off x="3545706" y="1358038"/>
            <a:ext cx="2590800" cy="539750"/>
          </a:xfrm>
        </p:spPr>
        <p:txBody>
          <a:bodyPr>
            <a:noAutofit/>
          </a:bodyPr>
          <a:lstStyle>
            <a:lvl1pPr>
              <a:defRPr sz="2200">
                <a:latin typeface="+mn-lt"/>
                <a:cs typeface="Arial" panose="020B0604020202020204" pitchFamily="34" charset="0"/>
              </a:defRPr>
            </a:lvl1pPr>
            <a:lvl2pPr>
              <a:defRPr sz="2200">
                <a:latin typeface="+mn-lt"/>
                <a:cs typeface="Arial" panose="020B0604020202020204" pitchFamily="34" charset="0"/>
              </a:defRPr>
            </a:lvl2pPr>
            <a:lvl3pPr>
              <a:defRPr sz="2200">
                <a:latin typeface="+mn-lt"/>
                <a:cs typeface="Arial" panose="020B0604020202020204" pitchFamily="34" charset="0"/>
              </a:defRPr>
            </a:lvl3pPr>
            <a:lvl4pPr>
              <a:defRPr sz="2200">
                <a:latin typeface="+mn-lt"/>
                <a:cs typeface="Arial" panose="020B0604020202020204" pitchFamily="34" charset="0"/>
              </a:defRPr>
            </a:lvl4pPr>
            <a:lvl5pPr>
              <a:defRPr sz="2200">
                <a:latin typeface="+mn-lt"/>
                <a:cs typeface="Arial"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3" name="Content Placeholder 2"/>
          <p:cNvSpPr>
            <a:spLocks noGrp="1"/>
          </p:cNvSpPr>
          <p:nvPr>
            <p:ph sz="half" idx="1"/>
          </p:nvPr>
        </p:nvSpPr>
        <p:spPr>
          <a:xfrm>
            <a:off x="3581126" y="2036800"/>
            <a:ext cx="3312369" cy="4320178"/>
          </a:xfrm>
        </p:spPr>
        <p:txBody>
          <a:bodyPr>
            <a:normAutofit/>
          </a:bodyPr>
          <a:lstStyle>
            <a:lvl1pPr>
              <a:defRPr sz="2400">
                <a:latin typeface="+mn-lt"/>
              </a:defRPr>
            </a:lvl1pPr>
            <a:lvl2pPr>
              <a:defRPr sz="2400">
                <a:latin typeface="+mn-lt"/>
              </a:defRPr>
            </a:lvl2pPr>
            <a:lvl3pPr>
              <a:defRPr sz="2400">
                <a:latin typeface="+mn-lt"/>
              </a:defRPr>
            </a:lvl3pPr>
          </a:lstStyle>
          <a:p>
            <a:pPr lvl="0"/>
            <a:r>
              <a:rPr lang="pl-PL" dirty="0"/>
              <a:t>Kliknij, aby edytować style wzorca tekstu</a:t>
            </a:r>
          </a:p>
          <a:p>
            <a:pPr lvl="1"/>
            <a:r>
              <a:rPr lang="pl-PL" dirty="0"/>
              <a:t>Drugi poziom</a:t>
            </a:r>
          </a:p>
          <a:p>
            <a:pPr lvl="2"/>
            <a:r>
              <a:rPr lang="pl-PL" dirty="0"/>
              <a:t>Trzeci poziom</a:t>
            </a:r>
          </a:p>
        </p:txBody>
      </p:sp>
      <p:sp>
        <p:nvSpPr>
          <p:cNvPr id="11" name="Content Placeholder 2">
            <a:extLst>
              <a:ext uri="{FF2B5EF4-FFF2-40B4-BE49-F238E27FC236}">
                <a16:creationId xmlns:a16="http://schemas.microsoft.com/office/drawing/2014/main" id="{699EB254-C725-4C89-885D-6EF8025C1182}"/>
              </a:ext>
            </a:extLst>
          </p:cNvPr>
          <p:cNvSpPr>
            <a:spLocks noGrp="1"/>
          </p:cNvSpPr>
          <p:nvPr>
            <p:ph sz="half" idx="14"/>
          </p:nvPr>
        </p:nvSpPr>
        <p:spPr>
          <a:xfrm>
            <a:off x="7055200" y="1404508"/>
            <a:ext cx="3258071" cy="493280"/>
          </a:xfrm>
        </p:spPr>
        <p:txBody>
          <a:bodyPr>
            <a:normAutofit/>
          </a:bodyPr>
          <a:lstStyle>
            <a:lvl1pPr>
              <a:defRPr sz="2400">
                <a:latin typeface="+mn-lt"/>
              </a:defRPr>
            </a:lvl1pPr>
            <a:lvl2pPr>
              <a:defRPr sz="2400">
                <a:latin typeface="+mn-lt"/>
              </a:defRPr>
            </a:lvl2pPr>
            <a:lvl3pPr>
              <a:defRPr sz="2400">
                <a:latin typeface="+mn-lt"/>
              </a:defRPr>
            </a:lvl3pPr>
          </a:lstStyle>
          <a:p>
            <a:pPr lvl="0"/>
            <a:r>
              <a:rPr lang="pl-PL" dirty="0"/>
              <a:t>Kliknij, aby edytować style wzorca tekstu</a:t>
            </a:r>
          </a:p>
          <a:p>
            <a:pPr lvl="1"/>
            <a:r>
              <a:rPr lang="pl-PL" dirty="0"/>
              <a:t>Drugi poziom</a:t>
            </a:r>
          </a:p>
          <a:p>
            <a:pPr lvl="2"/>
            <a:r>
              <a:rPr lang="pl-PL" dirty="0"/>
              <a:t>Trzeci poziom</a:t>
            </a:r>
          </a:p>
        </p:txBody>
      </p:sp>
      <p:sp>
        <p:nvSpPr>
          <p:cNvPr id="4" name="Content Placeholder 3"/>
          <p:cNvSpPr>
            <a:spLocks noGrp="1"/>
          </p:cNvSpPr>
          <p:nvPr>
            <p:ph sz="half" idx="2"/>
          </p:nvPr>
        </p:nvSpPr>
        <p:spPr>
          <a:xfrm>
            <a:off x="7031867" y="2058514"/>
            <a:ext cx="3498617" cy="4320178"/>
          </a:xfrm>
        </p:spPr>
        <p:txBody>
          <a:bodyPr>
            <a:normAutofit/>
          </a:bodyPr>
          <a:lstStyle>
            <a:lvl1pPr>
              <a:defRPr sz="2400">
                <a:latin typeface="+mn-lt"/>
              </a:defRPr>
            </a:lvl1pPr>
            <a:lvl2pPr>
              <a:defRPr sz="2400">
                <a:latin typeface="+mn-lt"/>
              </a:defRPr>
            </a:lvl2pPr>
            <a:lvl3pPr>
              <a:defRPr sz="2400">
                <a:latin typeface="+mn-lt"/>
              </a:defRPr>
            </a:lvl3pPr>
          </a:lstStyle>
          <a:p>
            <a:pPr lvl="0"/>
            <a:r>
              <a:rPr lang="pl-PL" dirty="0"/>
              <a:t>Kliknij, aby edytować style wzorca tekstu</a:t>
            </a:r>
          </a:p>
          <a:p>
            <a:pPr lvl="1"/>
            <a:r>
              <a:rPr lang="pl-PL" dirty="0"/>
              <a:t>Drugi poziom</a:t>
            </a:r>
          </a:p>
          <a:p>
            <a:pPr lvl="2"/>
            <a:r>
              <a:rPr lang="pl-PL" dirty="0"/>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416784418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026613" y="1973818"/>
            <a:ext cx="8639675" cy="4326381"/>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48CDFE25-4437-7188-EA7B-7D9DAD502275}"/>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4" name="Obraz 13">
            <a:extLst>
              <a:ext uri="{FF2B5EF4-FFF2-40B4-BE49-F238E27FC236}">
                <a16:creationId xmlns:a16="http://schemas.microsoft.com/office/drawing/2014/main" id="{2B41AD81-079D-B212-C8B7-9A9D3BEE5179}"/>
              </a:ext>
            </a:extLst>
          </p:cNvPr>
          <p:cNvPicPr>
            <a:picLocks noChangeAspect="1"/>
          </p:cNvPicPr>
          <p:nvPr userDrawn="1"/>
        </p:nvPicPr>
        <p:blipFill>
          <a:blip r:embed="rId2" cstate="hqprint">
            <a:alphaModFix amt="55000"/>
            <a:extLst>
              <a:ext uri="{28A0092B-C50C-407E-A947-70E740481C1C}">
                <a14:useLocalDpi xmlns:a14="http://schemas.microsoft.com/office/drawing/2010/main" val="0"/>
              </a:ext>
            </a:extLst>
          </a:blip>
          <a:stretch>
            <a:fillRect/>
          </a:stretch>
        </p:blipFill>
        <p:spPr>
          <a:xfrm>
            <a:off x="597632" y="540402"/>
            <a:ext cx="1080000" cy="1080000"/>
          </a:xfrm>
          <a:prstGeom prst="rect">
            <a:avLst/>
          </a:prstGeom>
        </p:spPr>
      </p:pic>
      <p:pic>
        <p:nvPicPr>
          <p:cNvPr id="15" name="Obraz 14">
            <a:extLst>
              <a:ext uri="{FF2B5EF4-FFF2-40B4-BE49-F238E27FC236}">
                <a16:creationId xmlns:a16="http://schemas.microsoft.com/office/drawing/2014/main" id="{0A433181-6EED-44B3-4822-4AF9E6BA906A}"/>
              </a:ext>
            </a:extLst>
          </p:cNvPr>
          <p:cNvPicPr>
            <a:picLocks noChangeAspect="1"/>
          </p:cNvPicPr>
          <p:nvPr userDrawn="1"/>
        </p:nvPicPr>
        <p:blipFill>
          <a:blip r:embed="rId3" cstate="hqprint">
            <a:alphaModFix amt="55000"/>
            <a:extLst>
              <a:ext uri="{28A0092B-C50C-407E-A947-70E740481C1C}">
                <a14:useLocalDpi xmlns:a14="http://schemas.microsoft.com/office/drawing/2010/main" val="0"/>
              </a:ext>
            </a:extLst>
          </a:blip>
          <a:stretch>
            <a:fillRect/>
          </a:stretch>
        </p:blipFill>
        <p:spPr>
          <a:xfrm>
            <a:off x="2105788" y="540402"/>
            <a:ext cx="1080000" cy="1080000"/>
          </a:xfrm>
          <a:prstGeom prst="rect">
            <a:avLst/>
          </a:prstGeom>
        </p:spPr>
      </p:pic>
      <p:pic>
        <p:nvPicPr>
          <p:cNvPr id="16" name="Obraz 15">
            <a:extLst>
              <a:ext uri="{FF2B5EF4-FFF2-40B4-BE49-F238E27FC236}">
                <a16:creationId xmlns:a16="http://schemas.microsoft.com/office/drawing/2014/main" id="{276322E5-6025-7EA2-67FB-9F57E9210052}"/>
              </a:ext>
            </a:extLst>
          </p:cNvPr>
          <p:cNvPicPr>
            <a:picLocks noChangeAspect="1"/>
          </p:cNvPicPr>
          <p:nvPr userDrawn="1"/>
        </p:nvPicPr>
        <p:blipFill>
          <a:blip r:embed="rId4" cstate="hqprint">
            <a:alphaModFix amt="55000"/>
            <a:extLst>
              <a:ext uri="{28A0092B-C50C-407E-A947-70E740481C1C}">
                <a14:useLocalDpi xmlns:a14="http://schemas.microsoft.com/office/drawing/2010/main" val="0"/>
              </a:ext>
            </a:extLst>
          </a:blip>
          <a:stretch>
            <a:fillRect/>
          </a:stretch>
        </p:blipFill>
        <p:spPr>
          <a:xfrm>
            <a:off x="3613944" y="540402"/>
            <a:ext cx="1080000" cy="1080000"/>
          </a:xfrm>
          <a:prstGeom prst="rect">
            <a:avLst/>
          </a:prstGeom>
        </p:spPr>
      </p:pic>
      <p:sp>
        <p:nvSpPr>
          <p:cNvPr id="2" name="Title 1"/>
          <p:cNvSpPr>
            <a:spLocks noGrp="1"/>
          </p:cNvSpPr>
          <p:nvPr>
            <p:ph type="ctrTitle"/>
          </p:nvPr>
        </p:nvSpPr>
        <p:spPr>
          <a:xfrm>
            <a:off x="1385877" y="3059113"/>
            <a:ext cx="7920115" cy="1107677"/>
          </a:xfrm>
        </p:spPr>
        <p:txBody>
          <a:bodyPr anchor="t" anchorCtr="0">
            <a:normAutofit/>
          </a:bodyPr>
          <a:lstStyle>
            <a:lvl1pPr algn="l">
              <a:lnSpc>
                <a:spcPts val="4000"/>
              </a:lnSpc>
              <a:defRPr sz="3200"/>
            </a:lvl1pPr>
          </a:lstStyle>
          <a:p>
            <a:r>
              <a:rPr lang="pl-PL"/>
              <a:t>Kliknij, aby edytować styl</a:t>
            </a:r>
            <a:endParaRPr lang="en-US" dirty="0"/>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sp>
        <p:nvSpPr>
          <p:cNvPr id="4" name="Date Placeholder 3"/>
          <p:cNvSpPr>
            <a:spLocks noGrp="1"/>
          </p:cNvSpPr>
          <p:nvPr>
            <p:ph type="dt" sz="half" idx="10"/>
          </p:nvPr>
        </p:nvSpPr>
        <p:spPr>
          <a:xfrm>
            <a:off x="7865356" y="540402"/>
            <a:ext cx="1799844" cy="349114"/>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endParaRPr lang="pl-PL" dirty="0"/>
          </a:p>
        </p:txBody>
      </p:sp>
      <p:pic>
        <p:nvPicPr>
          <p:cNvPr id="17" name="Obraz 16">
            <a:extLst>
              <a:ext uri="{FF2B5EF4-FFF2-40B4-BE49-F238E27FC236}">
                <a16:creationId xmlns:a16="http://schemas.microsoft.com/office/drawing/2014/main" id="{EB676503-45E5-4DE1-9EDB-FB67A11417B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25525" y="1973819"/>
            <a:ext cx="3954285" cy="713288"/>
          </a:xfrm>
          <a:prstGeom prst="rect">
            <a:avLst/>
          </a:prstGeom>
        </p:spPr>
      </p:pic>
      <p:pic>
        <p:nvPicPr>
          <p:cNvPr id="12" name="Obraz 11">
            <a:extLst>
              <a:ext uri="{FF2B5EF4-FFF2-40B4-BE49-F238E27FC236}">
                <a16:creationId xmlns:a16="http://schemas.microsoft.com/office/drawing/2014/main" id="{BDB3F564-CC83-41FB-AB68-5A4104ED3AF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b="6831"/>
          <a:stretch/>
        </p:blipFill>
        <p:spPr>
          <a:xfrm>
            <a:off x="1008522" y="6372125"/>
            <a:ext cx="8657864" cy="1110149"/>
          </a:xfrm>
          <a:prstGeom prst="rect">
            <a:avLst/>
          </a:prstGeom>
        </p:spPr>
      </p:pic>
    </p:spTree>
    <p:extLst>
      <p:ext uri="{BB962C8B-B14F-4D97-AF65-F5344CB8AC3E}">
        <p14:creationId xmlns:p14="http://schemas.microsoft.com/office/powerpoint/2010/main" val="4130045974"/>
      </p:ext>
    </p:extLst>
  </p:cSld>
  <p:clrMapOvr>
    <a:masterClrMapping/>
  </p:clrMapOvr>
  <p:extLst mod="1">
    <p:ext uri="{DCECCB84-F9BA-43D5-87BE-67443E8EF086}">
      <p15:sldGuideLst xmlns:p15="http://schemas.microsoft.com/office/powerpoint/2012/main">
        <p15:guide id="1" pos="193">
          <p15:clr>
            <a:srgbClr val="FBAE40"/>
          </p15:clr>
        </p15:guide>
        <p15:guide id="2" orient="horz" pos="113">
          <p15:clr>
            <a:srgbClr val="FBAE40"/>
          </p15:clr>
        </p15:guide>
        <p15:guide id="3" orient="horz" pos="2381">
          <p15:clr>
            <a:srgbClr val="FBAE40"/>
          </p15:clr>
        </p15:guide>
        <p15:guide id="4" orient="horz" pos="340">
          <p15:clr>
            <a:srgbClr val="FBAE40"/>
          </p15:clr>
        </p15:guide>
        <p15:guide id="5" orient="horz" pos="567">
          <p15:clr>
            <a:srgbClr val="FBAE40"/>
          </p15:clr>
        </p15:guide>
        <p15:guide id="6" orient="horz" pos="794">
          <p15:clr>
            <a:srgbClr val="FBAE40"/>
          </p15:clr>
        </p15:guide>
        <p15:guide id="7" orient="horz" pos="1020">
          <p15:clr>
            <a:srgbClr val="FBAE40"/>
          </p15:clr>
        </p15:guide>
        <p15:guide id="8" orient="horz" pos="1247">
          <p15:clr>
            <a:srgbClr val="FBAE40"/>
          </p15:clr>
        </p15:guide>
        <p15:guide id="9" orient="horz" pos="1474">
          <p15:clr>
            <a:srgbClr val="FBAE40"/>
          </p15:clr>
        </p15:guide>
        <p15:guide id="10" orient="horz" pos="1701">
          <p15:clr>
            <a:srgbClr val="FBAE40"/>
          </p15:clr>
        </p15:guide>
        <p15:guide id="11" orient="horz" pos="1927">
          <p15:clr>
            <a:srgbClr val="FBAE40"/>
          </p15:clr>
        </p15:guide>
        <p15:guide id="12" orient="horz" pos="2154">
          <p15:clr>
            <a:srgbClr val="FBAE40"/>
          </p15:clr>
        </p15:guide>
        <p15:guide id="13" orient="horz" pos="2608">
          <p15:clr>
            <a:srgbClr val="FBAE40"/>
          </p15:clr>
        </p15:guide>
        <p15:guide id="14" orient="horz" pos="2835">
          <p15:clr>
            <a:srgbClr val="FBAE40"/>
          </p15:clr>
        </p15:guide>
        <p15:guide id="15" orient="horz" pos="3061">
          <p15:clr>
            <a:srgbClr val="FBAE40"/>
          </p15:clr>
        </p15:guide>
        <p15:guide id="16" orient="horz" pos="3288">
          <p15:clr>
            <a:srgbClr val="FBAE40"/>
          </p15:clr>
        </p15:guide>
        <p15:guide id="17" orient="horz" pos="3515">
          <p15:clr>
            <a:srgbClr val="FBAE40"/>
          </p15:clr>
        </p15:guide>
        <p15:guide id="18" orient="horz" pos="3742">
          <p15:clr>
            <a:srgbClr val="FBAE40"/>
          </p15:clr>
        </p15:guide>
        <p15:guide id="19" orient="horz" pos="3968">
          <p15:clr>
            <a:srgbClr val="FBAE40"/>
          </p15:clr>
        </p15:guide>
        <p15:guide id="20" orient="horz" pos="4195">
          <p15:clr>
            <a:srgbClr val="FBAE40"/>
          </p15:clr>
        </p15:guide>
        <p15:guide id="21" orient="horz" pos="4422">
          <p15:clr>
            <a:srgbClr val="FBAE40"/>
          </p15:clr>
        </p15:guide>
        <p15:guide id="22" orient="horz" pos="4649">
          <p15:clr>
            <a:srgbClr val="FBAE40"/>
          </p15:clr>
        </p15:guide>
        <p15:guide id="23" pos="419">
          <p15:clr>
            <a:srgbClr val="FBAE40"/>
          </p15:clr>
        </p15:guide>
        <p15:guide id="24" pos="646">
          <p15:clr>
            <a:srgbClr val="FBAE40"/>
          </p15:clr>
        </p15:guide>
        <p15:guide id="25" pos="873">
          <p15:clr>
            <a:srgbClr val="FBAE40"/>
          </p15:clr>
        </p15:guide>
        <p15:guide id="26" pos="1100">
          <p15:clr>
            <a:srgbClr val="FBAE40"/>
          </p15:clr>
        </p15:guide>
        <p15:guide id="27" pos="1327">
          <p15:clr>
            <a:srgbClr val="FBAE40"/>
          </p15:clr>
        </p15:guide>
        <p15:guide id="28" pos="1553">
          <p15:clr>
            <a:srgbClr val="FBAE40"/>
          </p15:clr>
        </p15:guide>
        <p15:guide id="29" pos="1780">
          <p15:clr>
            <a:srgbClr val="FBAE40"/>
          </p15:clr>
        </p15:guide>
        <p15:guide id="30" pos="2007">
          <p15:clr>
            <a:srgbClr val="FBAE40"/>
          </p15:clr>
        </p15:guide>
        <p15:guide id="31" pos="2234">
          <p15:clr>
            <a:srgbClr val="FBAE40"/>
          </p15:clr>
        </p15:guide>
        <p15:guide id="32" pos="2460">
          <p15:clr>
            <a:srgbClr val="FBAE40"/>
          </p15:clr>
        </p15:guide>
        <p15:guide id="33" pos="2687">
          <p15:clr>
            <a:srgbClr val="FBAE40"/>
          </p15:clr>
        </p15:guide>
        <p15:guide id="34" pos="2914">
          <p15:clr>
            <a:srgbClr val="FBAE40"/>
          </p15:clr>
        </p15:guide>
        <p15:guide id="35" pos="3141">
          <p15:clr>
            <a:srgbClr val="FBAE40"/>
          </p15:clr>
        </p15:guide>
        <p15:guide id="36" pos="3368">
          <p15:clr>
            <a:srgbClr val="FBAE40"/>
          </p15:clr>
        </p15:guide>
        <p15:guide id="37" pos="3594">
          <p15:clr>
            <a:srgbClr val="FBAE40"/>
          </p15:clr>
        </p15:guide>
        <p15:guide id="38" pos="3821">
          <p15:clr>
            <a:srgbClr val="FBAE40"/>
          </p15:clr>
        </p15:guide>
        <p15:guide id="39" pos="4048">
          <p15:clr>
            <a:srgbClr val="FBAE40"/>
          </p15:clr>
        </p15:guide>
        <p15:guide id="40" pos="4275">
          <p15:clr>
            <a:srgbClr val="FBAE40"/>
          </p15:clr>
        </p15:guide>
        <p15:guide id="41" pos="4501">
          <p15:clr>
            <a:srgbClr val="FBAE40"/>
          </p15:clr>
        </p15:guide>
        <p15:guide id="42" pos="4728">
          <p15:clr>
            <a:srgbClr val="FBAE40"/>
          </p15:clr>
        </p15:guide>
        <p15:guide id="43" pos="4955">
          <p15:clr>
            <a:srgbClr val="FBAE40"/>
          </p15:clr>
        </p15:guide>
        <p15:guide id="44" pos="5182">
          <p15:clr>
            <a:srgbClr val="FBAE40"/>
          </p15:clr>
        </p15:guide>
        <p15:guide id="45" pos="5408">
          <p15:clr>
            <a:srgbClr val="FBAE40"/>
          </p15:clr>
        </p15:guide>
        <p15:guide id="46" pos="5635">
          <p15:clr>
            <a:srgbClr val="FBAE40"/>
          </p15:clr>
        </p15:guide>
        <p15:guide id="47" pos="5862">
          <p15:clr>
            <a:srgbClr val="FBAE40"/>
          </p15:clr>
        </p15:guide>
        <p15:guide id="48" pos="6089">
          <p15:clr>
            <a:srgbClr val="FBAE40"/>
          </p15:clr>
        </p15:guide>
        <p15:guide id="49" pos="6316">
          <p15:clr>
            <a:srgbClr val="FBAE40"/>
          </p15:clr>
        </p15:guide>
        <p15:guide id="50" pos="654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2_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025525" y="1983572"/>
            <a:ext cx="8640763" cy="4316627"/>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48CDFE25-4437-7188-EA7B-7D9DAD502275}"/>
              </a:ext>
              <a:ext uri="{C183D7F6-B498-43B3-948B-1728B52AA6E4}">
                <adec:decorative xmlns:adec="http://schemas.microsoft.com/office/drawing/2017/decorative" val="1"/>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1385877" y="3070227"/>
            <a:ext cx="7920115" cy="1087764"/>
          </a:xfrm>
        </p:spPr>
        <p:txBody>
          <a:bodyPr anchor="t" anchorCtr="0">
            <a:normAutofit/>
          </a:bodyPr>
          <a:lstStyle>
            <a:lvl1pPr algn="l">
              <a:lnSpc>
                <a:spcPts val="4000"/>
              </a:lnSpc>
              <a:defRPr sz="3200"/>
            </a:lvl1pPr>
          </a:lstStyle>
          <a:p>
            <a:r>
              <a:rPr lang="pl-PL"/>
              <a:t>Kliknij, aby edytować styl</a:t>
            </a:r>
            <a:endParaRPr lang="en-US" dirty="0"/>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pic>
        <p:nvPicPr>
          <p:cNvPr id="6" name="Obraz 5">
            <a:extLst>
              <a:ext uri="{FF2B5EF4-FFF2-40B4-BE49-F238E27FC236}">
                <a16:creationId xmlns:a16="http://schemas.microsoft.com/office/drawing/2014/main" id="{039E0742-6ADE-F448-8437-7F591E1D07FA}"/>
              </a:ext>
            </a:extLst>
          </p:cNvPr>
          <p:cNvPicPr>
            <a:picLocks noChangeAspect="1"/>
          </p:cNvPicPr>
          <p:nvPr userDrawn="1"/>
        </p:nvPicPr>
        <p:blipFill>
          <a:blip r:embed="rId2" cstate="hqprint">
            <a:alphaModFix amt="55000"/>
            <a:extLst>
              <a:ext uri="{28A0092B-C50C-407E-A947-70E740481C1C}">
                <a14:useLocalDpi xmlns:a14="http://schemas.microsoft.com/office/drawing/2010/main" val="0"/>
              </a:ext>
            </a:extLst>
          </a:blip>
          <a:stretch>
            <a:fillRect/>
          </a:stretch>
        </p:blipFill>
        <p:spPr>
          <a:xfrm>
            <a:off x="652757" y="1244366"/>
            <a:ext cx="381000" cy="381000"/>
          </a:xfrm>
          <a:prstGeom prst="rect">
            <a:avLst/>
          </a:prstGeom>
        </p:spPr>
      </p:pic>
      <p:pic>
        <p:nvPicPr>
          <p:cNvPr id="17" name="Obraz 16">
            <a:extLst>
              <a:ext uri="{FF2B5EF4-FFF2-40B4-BE49-F238E27FC236}">
                <a16:creationId xmlns:a16="http://schemas.microsoft.com/office/drawing/2014/main" id="{F60567DB-D582-D44E-A6AD-12B2B5F1FE7B}"/>
              </a:ext>
            </a:extLst>
          </p:cNvPr>
          <p:cNvPicPr>
            <a:picLocks noChangeAspect="1"/>
          </p:cNvPicPr>
          <p:nvPr userDrawn="1"/>
        </p:nvPicPr>
        <p:blipFill>
          <a:blip r:embed="rId3" cstate="hqprint">
            <a:alphaModFix amt="55000"/>
            <a:extLst>
              <a:ext uri="{28A0092B-C50C-407E-A947-70E740481C1C}">
                <a14:useLocalDpi xmlns:a14="http://schemas.microsoft.com/office/drawing/2010/main" val="0"/>
              </a:ext>
            </a:extLst>
          </a:blip>
          <a:stretch>
            <a:fillRect/>
          </a:stretch>
        </p:blipFill>
        <p:spPr>
          <a:xfrm>
            <a:off x="1365250" y="545866"/>
            <a:ext cx="381000" cy="381000"/>
          </a:xfrm>
          <a:prstGeom prst="rect">
            <a:avLst/>
          </a:prstGeom>
        </p:spPr>
      </p:pic>
      <p:pic>
        <p:nvPicPr>
          <p:cNvPr id="19" name="Obraz 18">
            <a:extLst>
              <a:ext uri="{FF2B5EF4-FFF2-40B4-BE49-F238E27FC236}">
                <a16:creationId xmlns:a16="http://schemas.microsoft.com/office/drawing/2014/main" id="{39EEE39C-033E-F640-8C4C-E23D91BEA336}"/>
              </a:ext>
            </a:extLst>
          </p:cNvPr>
          <p:cNvPicPr>
            <a:picLocks noChangeAspect="1"/>
          </p:cNvPicPr>
          <p:nvPr userDrawn="1"/>
        </p:nvPicPr>
        <p:blipFill>
          <a:blip r:embed="rId4" cstate="hqprint">
            <a:alphaModFix amt="55000"/>
            <a:extLst>
              <a:ext uri="{28A0092B-C50C-407E-A947-70E740481C1C}">
                <a14:useLocalDpi xmlns:a14="http://schemas.microsoft.com/office/drawing/2010/main" val="0"/>
              </a:ext>
            </a:extLst>
          </a:blip>
          <a:stretch>
            <a:fillRect/>
          </a:stretch>
        </p:blipFill>
        <p:spPr>
          <a:xfrm>
            <a:off x="1380511" y="1244366"/>
            <a:ext cx="381000" cy="381000"/>
          </a:xfrm>
          <a:prstGeom prst="rect">
            <a:avLst/>
          </a:prstGeom>
        </p:spPr>
      </p:pic>
      <p:pic>
        <p:nvPicPr>
          <p:cNvPr id="21" name="Obraz 20">
            <a:extLst>
              <a:ext uri="{FF2B5EF4-FFF2-40B4-BE49-F238E27FC236}">
                <a16:creationId xmlns:a16="http://schemas.microsoft.com/office/drawing/2014/main" id="{C169AC8E-96EA-1048-803E-97D6CEE5E102}"/>
              </a:ext>
            </a:extLst>
          </p:cNvPr>
          <p:cNvPicPr>
            <a:picLocks noChangeAspect="1"/>
          </p:cNvPicPr>
          <p:nvPr userDrawn="1"/>
        </p:nvPicPr>
        <p:blipFill>
          <a:blip r:embed="rId5" cstate="hqprint">
            <a:alphaModFix amt="55000"/>
            <a:extLst>
              <a:ext uri="{28A0092B-C50C-407E-A947-70E740481C1C}">
                <a14:useLocalDpi xmlns:a14="http://schemas.microsoft.com/office/drawing/2010/main" val="0"/>
              </a:ext>
            </a:extLst>
          </a:blip>
          <a:stretch>
            <a:fillRect/>
          </a:stretch>
        </p:blipFill>
        <p:spPr>
          <a:xfrm>
            <a:off x="4265786" y="538288"/>
            <a:ext cx="381000" cy="381000"/>
          </a:xfrm>
          <a:prstGeom prst="rect">
            <a:avLst/>
          </a:prstGeom>
        </p:spPr>
      </p:pic>
      <p:pic>
        <p:nvPicPr>
          <p:cNvPr id="23" name="Obraz 22">
            <a:extLst>
              <a:ext uri="{FF2B5EF4-FFF2-40B4-BE49-F238E27FC236}">
                <a16:creationId xmlns:a16="http://schemas.microsoft.com/office/drawing/2014/main" id="{D5D90F56-CFD2-1A40-B479-B556FC2D370D}"/>
              </a:ext>
            </a:extLst>
          </p:cNvPr>
          <p:cNvPicPr>
            <a:picLocks noChangeAspect="1"/>
          </p:cNvPicPr>
          <p:nvPr userDrawn="1"/>
        </p:nvPicPr>
        <p:blipFill>
          <a:blip r:embed="rId6" cstate="hqprint">
            <a:alphaModFix amt="55000"/>
            <a:extLst>
              <a:ext uri="{28A0092B-C50C-407E-A947-70E740481C1C}">
                <a14:useLocalDpi xmlns:a14="http://schemas.microsoft.com/office/drawing/2010/main" val="0"/>
              </a:ext>
            </a:extLst>
          </a:blip>
          <a:stretch>
            <a:fillRect/>
          </a:stretch>
        </p:blipFill>
        <p:spPr>
          <a:xfrm>
            <a:off x="644525" y="545866"/>
            <a:ext cx="381000" cy="381000"/>
          </a:xfrm>
          <a:prstGeom prst="rect">
            <a:avLst/>
          </a:prstGeom>
        </p:spPr>
      </p:pic>
      <p:pic>
        <p:nvPicPr>
          <p:cNvPr id="25" name="Obraz 24">
            <a:extLst>
              <a:ext uri="{FF2B5EF4-FFF2-40B4-BE49-F238E27FC236}">
                <a16:creationId xmlns:a16="http://schemas.microsoft.com/office/drawing/2014/main" id="{48E96C1A-FA5C-A24F-9872-8608B9B3BC4F}"/>
              </a:ext>
            </a:extLst>
          </p:cNvPr>
          <p:cNvPicPr>
            <a:picLocks noChangeAspect="1"/>
          </p:cNvPicPr>
          <p:nvPr userDrawn="1"/>
        </p:nvPicPr>
        <p:blipFill>
          <a:blip r:embed="rId7" cstate="hqprint">
            <a:alphaModFix amt="55000"/>
            <a:extLst>
              <a:ext uri="{28A0092B-C50C-407E-A947-70E740481C1C}">
                <a14:useLocalDpi xmlns:a14="http://schemas.microsoft.com/office/drawing/2010/main" val="0"/>
              </a:ext>
            </a:extLst>
          </a:blip>
          <a:stretch>
            <a:fillRect/>
          </a:stretch>
        </p:blipFill>
        <p:spPr>
          <a:xfrm>
            <a:off x="2104293" y="1254829"/>
            <a:ext cx="381000" cy="381000"/>
          </a:xfrm>
          <a:prstGeom prst="rect">
            <a:avLst/>
          </a:prstGeom>
        </p:spPr>
      </p:pic>
      <p:pic>
        <p:nvPicPr>
          <p:cNvPr id="27" name="Obraz 26">
            <a:extLst>
              <a:ext uri="{FF2B5EF4-FFF2-40B4-BE49-F238E27FC236}">
                <a16:creationId xmlns:a16="http://schemas.microsoft.com/office/drawing/2014/main" id="{28B2440F-CBE5-784D-ADC8-E797F64F472B}"/>
              </a:ext>
            </a:extLst>
          </p:cNvPr>
          <p:cNvPicPr>
            <a:picLocks noChangeAspect="1"/>
          </p:cNvPicPr>
          <p:nvPr userDrawn="1"/>
        </p:nvPicPr>
        <p:blipFill>
          <a:blip r:embed="rId8" cstate="hqprint">
            <a:alphaModFix amt="55000"/>
            <a:extLst>
              <a:ext uri="{28A0092B-C50C-407E-A947-70E740481C1C}">
                <a14:useLocalDpi xmlns:a14="http://schemas.microsoft.com/office/drawing/2010/main" val="0"/>
              </a:ext>
            </a:extLst>
          </a:blip>
          <a:stretch>
            <a:fillRect/>
          </a:stretch>
        </p:blipFill>
        <p:spPr>
          <a:xfrm>
            <a:off x="2814637" y="543567"/>
            <a:ext cx="381000" cy="381000"/>
          </a:xfrm>
          <a:prstGeom prst="rect">
            <a:avLst/>
          </a:prstGeom>
        </p:spPr>
      </p:pic>
      <p:pic>
        <p:nvPicPr>
          <p:cNvPr id="29" name="Obraz 28">
            <a:extLst>
              <a:ext uri="{FF2B5EF4-FFF2-40B4-BE49-F238E27FC236}">
                <a16:creationId xmlns:a16="http://schemas.microsoft.com/office/drawing/2014/main" id="{1C717A0E-10D0-FA43-BF65-49909BDCEAFA}"/>
              </a:ext>
            </a:extLst>
          </p:cNvPr>
          <p:cNvPicPr>
            <a:picLocks noChangeAspect="1"/>
          </p:cNvPicPr>
          <p:nvPr userDrawn="1"/>
        </p:nvPicPr>
        <p:blipFill>
          <a:blip r:embed="rId9" cstate="hqprint">
            <a:alphaModFix amt="55000"/>
            <a:extLst>
              <a:ext uri="{28A0092B-C50C-407E-A947-70E740481C1C}">
                <a14:useLocalDpi xmlns:a14="http://schemas.microsoft.com/office/drawing/2010/main" val="0"/>
              </a:ext>
            </a:extLst>
          </a:blip>
          <a:stretch>
            <a:fillRect/>
          </a:stretch>
        </p:blipFill>
        <p:spPr>
          <a:xfrm>
            <a:off x="3537018" y="535269"/>
            <a:ext cx="381000" cy="381000"/>
          </a:xfrm>
          <a:prstGeom prst="rect">
            <a:avLst/>
          </a:prstGeom>
        </p:spPr>
      </p:pic>
      <p:pic>
        <p:nvPicPr>
          <p:cNvPr id="31" name="Obraz 30">
            <a:extLst>
              <a:ext uri="{FF2B5EF4-FFF2-40B4-BE49-F238E27FC236}">
                <a16:creationId xmlns:a16="http://schemas.microsoft.com/office/drawing/2014/main" id="{A2891D6F-956C-9342-B2BB-C701A5BC5154}"/>
              </a:ext>
            </a:extLst>
          </p:cNvPr>
          <p:cNvPicPr>
            <a:picLocks noChangeAspect="1"/>
          </p:cNvPicPr>
          <p:nvPr userDrawn="1"/>
        </p:nvPicPr>
        <p:blipFill>
          <a:blip r:embed="rId10" cstate="hqprint">
            <a:alphaModFix amt="55000"/>
            <a:extLst>
              <a:ext uri="{28A0092B-C50C-407E-A947-70E740481C1C}">
                <a14:useLocalDpi xmlns:a14="http://schemas.microsoft.com/office/drawing/2010/main" val="0"/>
              </a:ext>
            </a:extLst>
          </a:blip>
          <a:stretch>
            <a:fillRect/>
          </a:stretch>
        </p:blipFill>
        <p:spPr>
          <a:xfrm>
            <a:off x="2092256" y="531095"/>
            <a:ext cx="381000" cy="381000"/>
          </a:xfrm>
          <a:prstGeom prst="rect">
            <a:avLst/>
          </a:prstGeom>
        </p:spPr>
      </p:pic>
      <p:pic>
        <p:nvPicPr>
          <p:cNvPr id="33" name="Obraz 32">
            <a:extLst>
              <a:ext uri="{FF2B5EF4-FFF2-40B4-BE49-F238E27FC236}">
                <a16:creationId xmlns:a16="http://schemas.microsoft.com/office/drawing/2014/main" id="{7DE0C268-A93E-1C47-9AA3-10F1F10D0971}"/>
              </a:ext>
            </a:extLst>
          </p:cNvPr>
          <p:cNvPicPr>
            <a:picLocks noChangeAspect="1"/>
          </p:cNvPicPr>
          <p:nvPr userDrawn="1"/>
        </p:nvPicPr>
        <p:blipFill>
          <a:blip r:embed="rId11" cstate="hqprint">
            <a:alphaModFix amt="55000"/>
            <a:extLst>
              <a:ext uri="{28A0092B-C50C-407E-A947-70E740481C1C}">
                <a14:useLocalDpi xmlns:a14="http://schemas.microsoft.com/office/drawing/2010/main" val="0"/>
              </a:ext>
            </a:extLst>
          </a:blip>
          <a:stretch>
            <a:fillRect/>
          </a:stretch>
        </p:blipFill>
        <p:spPr>
          <a:xfrm>
            <a:off x="3534802" y="1251987"/>
            <a:ext cx="381000" cy="381000"/>
          </a:xfrm>
          <a:prstGeom prst="rect">
            <a:avLst/>
          </a:prstGeom>
        </p:spPr>
      </p:pic>
      <p:pic>
        <p:nvPicPr>
          <p:cNvPr id="35" name="Obraz 34">
            <a:extLst>
              <a:ext uri="{FF2B5EF4-FFF2-40B4-BE49-F238E27FC236}">
                <a16:creationId xmlns:a16="http://schemas.microsoft.com/office/drawing/2014/main" id="{45508241-FE91-D847-8686-4F72BD314220}"/>
              </a:ext>
            </a:extLst>
          </p:cNvPr>
          <p:cNvPicPr>
            <a:picLocks noChangeAspect="1"/>
          </p:cNvPicPr>
          <p:nvPr userDrawn="1"/>
        </p:nvPicPr>
        <p:blipFill>
          <a:blip r:embed="rId12" cstate="hqprint">
            <a:alphaModFix amt="55000"/>
            <a:extLst>
              <a:ext uri="{28A0092B-C50C-407E-A947-70E740481C1C}">
                <a14:useLocalDpi xmlns:a14="http://schemas.microsoft.com/office/drawing/2010/main" val="0"/>
              </a:ext>
            </a:extLst>
          </a:blip>
          <a:stretch>
            <a:fillRect/>
          </a:stretch>
        </p:blipFill>
        <p:spPr>
          <a:xfrm>
            <a:off x="4265613" y="1250549"/>
            <a:ext cx="381000" cy="381000"/>
          </a:xfrm>
          <a:prstGeom prst="rect">
            <a:avLst/>
          </a:prstGeom>
        </p:spPr>
      </p:pic>
      <p:pic>
        <p:nvPicPr>
          <p:cNvPr id="37" name="Obraz 36">
            <a:extLst>
              <a:ext uri="{FF2B5EF4-FFF2-40B4-BE49-F238E27FC236}">
                <a16:creationId xmlns:a16="http://schemas.microsoft.com/office/drawing/2014/main" id="{EB9A3203-260A-FA4A-9526-A6276A5756DA}"/>
              </a:ext>
            </a:extLst>
          </p:cNvPr>
          <p:cNvPicPr>
            <a:picLocks noChangeAspect="1"/>
          </p:cNvPicPr>
          <p:nvPr userDrawn="1"/>
        </p:nvPicPr>
        <p:blipFill>
          <a:blip r:embed="rId13" cstate="hqprint">
            <a:alphaModFix amt="55000"/>
            <a:extLst>
              <a:ext uri="{28A0092B-C50C-407E-A947-70E740481C1C}">
                <a14:useLocalDpi xmlns:a14="http://schemas.microsoft.com/office/drawing/2010/main" val="0"/>
              </a:ext>
            </a:extLst>
          </a:blip>
          <a:stretch>
            <a:fillRect/>
          </a:stretch>
        </p:blipFill>
        <p:spPr>
          <a:xfrm>
            <a:off x="2814637" y="1250549"/>
            <a:ext cx="381000" cy="381000"/>
          </a:xfrm>
          <a:prstGeom prst="rect">
            <a:avLst/>
          </a:prstGeom>
        </p:spPr>
      </p:pic>
      <p:pic>
        <p:nvPicPr>
          <p:cNvPr id="24" name="Obraz 23" descr="Ciąg 4 znakówów: Fundusze Europejskie dla Pomorza, Rzeczpospolita Polska, Dofinansowane przez Unię Europejską, Urząd Marszałkowski Województwa Pomorskiego">
            <a:extLst>
              <a:ext uri="{FF2B5EF4-FFF2-40B4-BE49-F238E27FC236}">
                <a16:creationId xmlns:a16="http://schemas.microsoft.com/office/drawing/2014/main" id="{51FD7327-966C-4F86-B986-D7CD4A77BAA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83133" y="6444133"/>
            <a:ext cx="8855261" cy="828683"/>
          </a:xfrm>
          <a:prstGeom prst="rect">
            <a:avLst/>
          </a:prstGeom>
        </p:spPr>
      </p:pic>
      <p:pic>
        <p:nvPicPr>
          <p:cNvPr id="26" name="Obraz 25" descr="Tekst: Fundusze Europejskie">
            <a:extLst>
              <a:ext uri="{FF2B5EF4-FFF2-40B4-BE49-F238E27FC236}">
                <a16:creationId xmlns:a16="http://schemas.microsoft.com/office/drawing/2014/main" id="{C1704EC1-A444-41A9-9681-E1D93FE5E07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25525" y="1983572"/>
            <a:ext cx="3959225" cy="720090"/>
          </a:xfrm>
          <a:prstGeom prst="rect">
            <a:avLst/>
          </a:prstGeom>
        </p:spPr>
      </p:pic>
    </p:spTree>
    <p:extLst>
      <p:ext uri="{BB962C8B-B14F-4D97-AF65-F5344CB8AC3E}">
        <p14:creationId xmlns:p14="http://schemas.microsoft.com/office/powerpoint/2010/main" val="22223877"/>
      </p:ext>
    </p:extLst>
  </p:cSld>
  <p:clrMapOvr>
    <a:masterClrMapping/>
  </p:clrMapOvr>
  <p:extLst mod="1">
    <p:ext uri="{DCECCB84-F9BA-43D5-87BE-67443E8EF086}">
      <p15:sldGuideLst xmlns:p15="http://schemas.microsoft.com/office/powerpoint/2012/main">
        <p15:guide id="1" pos="193">
          <p15:clr>
            <a:srgbClr val="FBAE40"/>
          </p15:clr>
        </p15:guide>
        <p15:guide id="2" orient="horz" pos="113">
          <p15:clr>
            <a:srgbClr val="FBAE40"/>
          </p15:clr>
        </p15:guide>
        <p15:guide id="3" orient="horz" pos="2381">
          <p15:clr>
            <a:srgbClr val="FBAE40"/>
          </p15:clr>
        </p15:guide>
        <p15:guide id="4" orient="horz" pos="340">
          <p15:clr>
            <a:srgbClr val="FBAE40"/>
          </p15:clr>
        </p15:guide>
        <p15:guide id="5" orient="horz" pos="567">
          <p15:clr>
            <a:srgbClr val="FBAE40"/>
          </p15:clr>
        </p15:guide>
        <p15:guide id="6" orient="horz" pos="794">
          <p15:clr>
            <a:srgbClr val="FBAE40"/>
          </p15:clr>
        </p15:guide>
        <p15:guide id="7" orient="horz" pos="1020">
          <p15:clr>
            <a:srgbClr val="FBAE40"/>
          </p15:clr>
        </p15:guide>
        <p15:guide id="8" orient="horz" pos="1247">
          <p15:clr>
            <a:srgbClr val="FBAE40"/>
          </p15:clr>
        </p15:guide>
        <p15:guide id="9" orient="horz" pos="1474">
          <p15:clr>
            <a:srgbClr val="FBAE40"/>
          </p15:clr>
        </p15:guide>
        <p15:guide id="10" orient="horz" pos="1701">
          <p15:clr>
            <a:srgbClr val="FBAE40"/>
          </p15:clr>
        </p15:guide>
        <p15:guide id="11" orient="horz" pos="1927">
          <p15:clr>
            <a:srgbClr val="FBAE40"/>
          </p15:clr>
        </p15:guide>
        <p15:guide id="12" orient="horz" pos="2154">
          <p15:clr>
            <a:srgbClr val="FBAE40"/>
          </p15:clr>
        </p15:guide>
        <p15:guide id="13" orient="horz" pos="2608">
          <p15:clr>
            <a:srgbClr val="FBAE40"/>
          </p15:clr>
        </p15:guide>
        <p15:guide id="14" orient="horz" pos="2835">
          <p15:clr>
            <a:srgbClr val="FBAE40"/>
          </p15:clr>
        </p15:guide>
        <p15:guide id="15" orient="horz" pos="3061">
          <p15:clr>
            <a:srgbClr val="FBAE40"/>
          </p15:clr>
        </p15:guide>
        <p15:guide id="16" orient="horz" pos="3288">
          <p15:clr>
            <a:srgbClr val="FBAE40"/>
          </p15:clr>
        </p15:guide>
        <p15:guide id="17" orient="horz" pos="3515">
          <p15:clr>
            <a:srgbClr val="FBAE40"/>
          </p15:clr>
        </p15:guide>
        <p15:guide id="18" orient="horz" pos="3742">
          <p15:clr>
            <a:srgbClr val="FBAE40"/>
          </p15:clr>
        </p15:guide>
        <p15:guide id="19" orient="horz" pos="3968">
          <p15:clr>
            <a:srgbClr val="FBAE40"/>
          </p15:clr>
        </p15:guide>
        <p15:guide id="20" orient="horz" pos="4195">
          <p15:clr>
            <a:srgbClr val="FBAE40"/>
          </p15:clr>
        </p15:guide>
        <p15:guide id="21" orient="horz" pos="4422">
          <p15:clr>
            <a:srgbClr val="FBAE40"/>
          </p15:clr>
        </p15:guide>
        <p15:guide id="22" orient="horz" pos="4649">
          <p15:clr>
            <a:srgbClr val="FBAE40"/>
          </p15:clr>
        </p15:guide>
        <p15:guide id="23" pos="419">
          <p15:clr>
            <a:srgbClr val="FBAE40"/>
          </p15:clr>
        </p15:guide>
        <p15:guide id="24" pos="646">
          <p15:clr>
            <a:srgbClr val="FBAE40"/>
          </p15:clr>
        </p15:guide>
        <p15:guide id="25" pos="873">
          <p15:clr>
            <a:srgbClr val="FBAE40"/>
          </p15:clr>
        </p15:guide>
        <p15:guide id="26" pos="1100">
          <p15:clr>
            <a:srgbClr val="FBAE40"/>
          </p15:clr>
        </p15:guide>
        <p15:guide id="27" pos="1327">
          <p15:clr>
            <a:srgbClr val="FBAE40"/>
          </p15:clr>
        </p15:guide>
        <p15:guide id="28" pos="1553">
          <p15:clr>
            <a:srgbClr val="FBAE40"/>
          </p15:clr>
        </p15:guide>
        <p15:guide id="29" pos="1780">
          <p15:clr>
            <a:srgbClr val="FBAE40"/>
          </p15:clr>
        </p15:guide>
        <p15:guide id="30" pos="2007">
          <p15:clr>
            <a:srgbClr val="FBAE40"/>
          </p15:clr>
        </p15:guide>
        <p15:guide id="31" pos="2234">
          <p15:clr>
            <a:srgbClr val="FBAE40"/>
          </p15:clr>
        </p15:guide>
        <p15:guide id="32" pos="2460">
          <p15:clr>
            <a:srgbClr val="FBAE40"/>
          </p15:clr>
        </p15:guide>
        <p15:guide id="33" pos="2687">
          <p15:clr>
            <a:srgbClr val="FBAE40"/>
          </p15:clr>
        </p15:guide>
        <p15:guide id="34" pos="2914">
          <p15:clr>
            <a:srgbClr val="FBAE40"/>
          </p15:clr>
        </p15:guide>
        <p15:guide id="35" pos="3141">
          <p15:clr>
            <a:srgbClr val="FBAE40"/>
          </p15:clr>
        </p15:guide>
        <p15:guide id="36" pos="3368">
          <p15:clr>
            <a:srgbClr val="FBAE40"/>
          </p15:clr>
        </p15:guide>
        <p15:guide id="37" pos="3594">
          <p15:clr>
            <a:srgbClr val="FBAE40"/>
          </p15:clr>
        </p15:guide>
        <p15:guide id="38" pos="3821">
          <p15:clr>
            <a:srgbClr val="FBAE40"/>
          </p15:clr>
        </p15:guide>
        <p15:guide id="39" pos="4048">
          <p15:clr>
            <a:srgbClr val="FBAE40"/>
          </p15:clr>
        </p15:guide>
        <p15:guide id="40" pos="4275">
          <p15:clr>
            <a:srgbClr val="FBAE40"/>
          </p15:clr>
        </p15:guide>
        <p15:guide id="41" pos="4501">
          <p15:clr>
            <a:srgbClr val="FBAE40"/>
          </p15:clr>
        </p15:guide>
        <p15:guide id="42" pos="4728">
          <p15:clr>
            <a:srgbClr val="FBAE40"/>
          </p15:clr>
        </p15:guide>
        <p15:guide id="43" pos="4955">
          <p15:clr>
            <a:srgbClr val="FBAE40"/>
          </p15:clr>
        </p15:guide>
        <p15:guide id="44" pos="5182">
          <p15:clr>
            <a:srgbClr val="FBAE40"/>
          </p15:clr>
        </p15:guide>
        <p15:guide id="45" pos="5408">
          <p15:clr>
            <a:srgbClr val="FBAE40"/>
          </p15:clr>
        </p15:guide>
        <p15:guide id="46" pos="5635">
          <p15:clr>
            <a:srgbClr val="FBAE40"/>
          </p15:clr>
        </p15:guide>
        <p15:guide id="47" pos="5862">
          <p15:clr>
            <a:srgbClr val="FBAE40"/>
          </p15:clr>
        </p15:guide>
        <p15:guide id="48" pos="6089">
          <p15:clr>
            <a:srgbClr val="FBAE40"/>
          </p15:clr>
        </p15:guide>
        <p15:guide id="49" pos="6316">
          <p15:clr>
            <a:srgbClr val="FBAE40"/>
          </p15:clr>
        </p15:guide>
        <p15:guide id="50" pos="654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lajd tytułowy (krótki tytuł)">
    <p:spTree>
      <p:nvGrpSpPr>
        <p:cNvPr id="1" name=""/>
        <p:cNvGrpSpPr/>
        <p:nvPr/>
      </p:nvGrpSpPr>
      <p:grpSpPr>
        <a:xfrm>
          <a:off x="0" y="0"/>
          <a:ext cx="0" cy="0"/>
          <a:chOff x="0" y="0"/>
          <a:chExt cx="0" cy="0"/>
        </a:xfrm>
      </p:grpSpPr>
      <p:sp>
        <p:nvSpPr>
          <p:cNvPr id="17" name="Symbol zastępczy obrazu 16">
            <a:extLst>
              <a:ext uri="{FF2B5EF4-FFF2-40B4-BE49-F238E27FC236}">
                <a16:creationId xmlns:a16="http://schemas.microsoft.com/office/drawing/2014/main" id="{69383BDA-94B1-6FB6-27E3-0CC3DEDF5AF5}"/>
              </a:ext>
            </a:extLst>
          </p:cNvPr>
          <p:cNvSpPr>
            <a:spLocks noGrp="1"/>
          </p:cNvSpPr>
          <p:nvPr>
            <p:ph type="pic" sz="quarter" idx="11"/>
          </p:nvPr>
        </p:nvSpPr>
        <p:spPr>
          <a:xfrm>
            <a:off x="0" y="0"/>
            <a:ext cx="6784975" cy="5221288"/>
          </a:xfrm>
          <a:custGeom>
            <a:avLst/>
            <a:gdLst>
              <a:gd name="connsiteX0" fmla="*/ 0 w 6784975"/>
              <a:gd name="connsiteY0" fmla="*/ 0 h 5221288"/>
              <a:gd name="connsiteX1" fmla="*/ 6784975 w 6784975"/>
              <a:gd name="connsiteY1" fmla="*/ 0 h 5221288"/>
              <a:gd name="connsiteX2" fmla="*/ 6784975 w 6784975"/>
              <a:gd name="connsiteY2" fmla="*/ 4500563 h 5221288"/>
              <a:gd name="connsiteX3" fmla="*/ 2825750 w 6784975"/>
              <a:gd name="connsiteY3" fmla="*/ 4500563 h 5221288"/>
              <a:gd name="connsiteX4" fmla="*/ 2825750 w 6784975"/>
              <a:gd name="connsiteY4" fmla="*/ 5221288 h 5221288"/>
              <a:gd name="connsiteX5" fmla="*/ 0 w 6784975"/>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4975" h="5221288">
                <a:moveTo>
                  <a:pt x="0" y="0"/>
                </a:moveTo>
                <a:lnTo>
                  <a:pt x="6784975" y="0"/>
                </a:lnTo>
                <a:lnTo>
                  <a:pt x="6784975" y="4500563"/>
                </a:lnTo>
                <a:lnTo>
                  <a:pt x="2825750" y="4500563"/>
                </a:lnTo>
                <a:lnTo>
                  <a:pt x="2825750" y="5221288"/>
                </a:lnTo>
                <a:lnTo>
                  <a:pt x="0" y="522128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dirty="0"/>
              <a:t>Kliknij ikonę, aby dodać obraz</a:t>
            </a:r>
          </a:p>
        </p:txBody>
      </p:sp>
      <p:sp>
        <p:nvSpPr>
          <p:cNvPr id="13" name="Prostokąt 12">
            <a:extLst>
              <a:ext uri="{FF2B5EF4-FFF2-40B4-BE49-F238E27FC236}">
                <a16:creationId xmlns:a16="http://schemas.microsoft.com/office/drawing/2014/main" id="{38965D1A-9BC8-2AB7-6B73-C2BBDA5D66AA}"/>
              </a:ext>
            </a:extLst>
          </p:cNvPr>
          <p:cNvSpPr/>
          <p:nvPr userDrawn="1"/>
        </p:nvSpPr>
        <p:spPr>
          <a:xfrm>
            <a:off x="2825750" y="4500563"/>
            <a:ext cx="6840538" cy="17996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3172808" y="5579563"/>
            <a:ext cx="6133117" cy="648546"/>
          </a:xfrm>
        </p:spPr>
        <p:txBody>
          <a:bodyPr anchor="t" anchorCtr="0">
            <a:normAutofit/>
          </a:bodyPr>
          <a:lstStyle>
            <a:lvl1pPr algn="l">
              <a:lnSpc>
                <a:spcPts val="3500"/>
              </a:lnSpc>
              <a:defRPr sz="2800"/>
            </a:lvl1pPr>
          </a:lstStyle>
          <a:p>
            <a:r>
              <a:rPr lang="pl-PL"/>
              <a:t>Kliknij, aby edytować styl</a:t>
            </a:r>
            <a:endParaRPr lang="en-US" dirty="0"/>
          </a:p>
        </p:txBody>
      </p:sp>
      <p:pic>
        <p:nvPicPr>
          <p:cNvPr id="9" name="Obraz 8" descr="Tekst: Fundusze Europejskie">
            <a:extLst>
              <a:ext uri="{FF2B5EF4-FFF2-40B4-BE49-F238E27FC236}">
                <a16:creationId xmlns:a16="http://schemas.microsoft.com/office/drawing/2014/main" id="{2F1A2867-CD66-4CBE-83BA-1AC2381C25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5750" y="4491065"/>
            <a:ext cx="3959225" cy="720090"/>
          </a:xfrm>
          <a:prstGeom prst="rect">
            <a:avLst/>
          </a:prstGeom>
        </p:spPr>
      </p:pic>
      <p:pic>
        <p:nvPicPr>
          <p:cNvPr id="10" name="Obraz 9" descr="Ciąg 4 znaków: Fundusze Europejskie dla Pomorza, Rzeczpospolita Polska, Dofinansowane przez Unię Europejską, Urząd Marszałkowski Województwa Pomorskiego">
            <a:extLst>
              <a:ext uri="{FF2B5EF4-FFF2-40B4-BE49-F238E27FC236}">
                <a16:creationId xmlns:a16="http://schemas.microsoft.com/office/drawing/2014/main" id="{DC1B085E-5716-4606-8FC1-7BADC044C2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3133" y="6444133"/>
            <a:ext cx="8855261" cy="828683"/>
          </a:xfrm>
          <a:prstGeom prst="rect">
            <a:avLst/>
          </a:prstGeom>
        </p:spPr>
      </p:pic>
    </p:spTree>
    <p:extLst>
      <p:ext uri="{BB962C8B-B14F-4D97-AF65-F5344CB8AC3E}">
        <p14:creationId xmlns:p14="http://schemas.microsoft.com/office/powerpoint/2010/main" val="1056142747"/>
      </p:ext>
    </p:extLst>
  </p:cSld>
  <p:clrMapOvr>
    <a:masterClrMapping/>
  </p:clrMapOvr>
  <p:extLst mod="1">
    <p:ext uri="{DCECCB84-F9BA-43D5-87BE-67443E8EF086}">
      <p15:sldGuideLst xmlns:p15="http://schemas.microsoft.com/office/powerpoint/2012/main">
        <p15:guide id="1" pos="192">
          <p15:clr>
            <a:srgbClr val="FBAE40"/>
          </p15:clr>
        </p15:guide>
        <p15:guide id="2" orient="horz" pos="113">
          <p15:clr>
            <a:srgbClr val="FBAE40"/>
          </p15:clr>
        </p15:guide>
        <p15:guide id="3" orient="horz" pos="2381">
          <p15:clr>
            <a:srgbClr val="FBAE40"/>
          </p15:clr>
        </p15:guide>
        <p15:guide id="4" orient="horz" pos="340">
          <p15:clr>
            <a:srgbClr val="FBAE40"/>
          </p15:clr>
        </p15:guide>
        <p15:guide id="5" orient="horz" pos="567">
          <p15:clr>
            <a:srgbClr val="FBAE40"/>
          </p15:clr>
        </p15:guide>
        <p15:guide id="6" orient="horz" pos="794">
          <p15:clr>
            <a:srgbClr val="FBAE40"/>
          </p15:clr>
        </p15:guide>
        <p15:guide id="7" orient="horz" pos="1020">
          <p15:clr>
            <a:srgbClr val="FBAE40"/>
          </p15:clr>
        </p15:guide>
        <p15:guide id="8" orient="horz" pos="1247">
          <p15:clr>
            <a:srgbClr val="FBAE40"/>
          </p15:clr>
        </p15:guide>
        <p15:guide id="9" orient="horz" pos="1474">
          <p15:clr>
            <a:srgbClr val="FBAE40"/>
          </p15:clr>
        </p15:guide>
        <p15:guide id="10" orient="horz" pos="1701">
          <p15:clr>
            <a:srgbClr val="FBAE40"/>
          </p15:clr>
        </p15:guide>
        <p15:guide id="11" orient="horz" pos="1927">
          <p15:clr>
            <a:srgbClr val="FBAE40"/>
          </p15:clr>
        </p15:guide>
        <p15:guide id="12" orient="horz" pos="2154">
          <p15:clr>
            <a:srgbClr val="FBAE40"/>
          </p15:clr>
        </p15:guide>
        <p15:guide id="13" orient="horz" pos="2608">
          <p15:clr>
            <a:srgbClr val="FBAE40"/>
          </p15:clr>
        </p15:guide>
        <p15:guide id="14" orient="horz" pos="2835">
          <p15:clr>
            <a:srgbClr val="FBAE40"/>
          </p15:clr>
        </p15:guide>
        <p15:guide id="15" orient="horz" pos="3061">
          <p15:clr>
            <a:srgbClr val="FBAE40"/>
          </p15:clr>
        </p15:guide>
        <p15:guide id="16" orient="horz" pos="3288">
          <p15:clr>
            <a:srgbClr val="FBAE40"/>
          </p15:clr>
        </p15:guide>
        <p15:guide id="17" orient="horz" pos="3515">
          <p15:clr>
            <a:srgbClr val="FBAE40"/>
          </p15:clr>
        </p15:guide>
        <p15:guide id="18" orient="horz" pos="3742">
          <p15:clr>
            <a:srgbClr val="FBAE40"/>
          </p15:clr>
        </p15:guide>
        <p15:guide id="19" orient="horz" pos="3968">
          <p15:clr>
            <a:srgbClr val="FBAE40"/>
          </p15:clr>
        </p15:guide>
        <p15:guide id="20" orient="horz" pos="4195">
          <p15:clr>
            <a:srgbClr val="FBAE40"/>
          </p15:clr>
        </p15:guide>
        <p15:guide id="21" orient="horz" pos="4422">
          <p15:clr>
            <a:srgbClr val="FBAE40"/>
          </p15:clr>
        </p15:guide>
        <p15:guide id="22" orient="horz" pos="4649">
          <p15:clr>
            <a:srgbClr val="FBAE40"/>
          </p15:clr>
        </p15:guide>
        <p15:guide id="23" pos="419">
          <p15:clr>
            <a:srgbClr val="FBAE40"/>
          </p15:clr>
        </p15:guide>
        <p15:guide id="24" pos="646">
          <p15:clr>
            <a:srgbClr val="FBAE40"/>
          </p15:clr>
        </p15:guide>
        <p15:guide id="25" pos="873">
          <p15:clr>
            <a:srgbClr val="FBAE40"/>
          </p15:clr>
        </p15:guide>
        <p15:guide id="26" pos="1100">
          <p15:clr>
            <a:srgbClr val="FBAE40"/>
          </p15:clr>
        </p15:guide>
        <p15:guide id="27" pos="1327">
          <p15:clr>
            <a:srgbClr val="FBAE40"/>
          </p15:clr>
        </p15:guide>
        <p15:guide id="28" pos="1553">
          <p15:clr>
            <a:srgbClr val="FBAE40"/>
          </p15:clr>
        </p15:guide>
        <p15:guide id="29" pos="1780">
          <p15:clr>
            <a:srgbClr val="FBAE40"/>
          </p15:clr>
        </p15:guide>
        <p15:guide id="30" pos="2007">
          <p15:clr>
            <a:srgbClr val="FBAE40"/>
          </p15:clr>
        </p15:guide>
        <p15:guide id="31" pos="2234">
          <p15:clr>
            <a:srgbClr val="FBAE40"/>
          </p15:clr>
        </p15:guide>
        <p15:guide id="32" pos="2460">
          <p15:clr>
            <a:srgbClr val="FBAE40"/>
          </p15:clr>
        </p15:guide>
        <p15:guide id="33" pos="2687">
          <p15:clr>
            <a:srgbClr val="FBAE40"/>
          </p15:clr>
        </p15:guide>
        <p15:guide id="34" pos="2914">
          <p15:clr>
            <a:srgbClr val="FBAE40"/>
          </p15:clr>
        </p15:guide>
        <p15:guide id="35" pos="3141">
          <p15:clr>
            <a:srgbClr val="FBAE40"/>
          </p15:clr>
        </p15:guide>
        <p15:guide id="36" pos="3368">
          <p15:clr>
            <a:srgbClr val="FBAE40"/>
          </p15:clr>
        </p15:guide>
        <p15:guide id="37" pos="3594">
          <p15:clr>
            <a:srgbClr val="FBAE40"/>
          </p15:clr>
        </p15:guide>
        <p15:guide id="38" pos="3821">
          <p15:clr>
            <a:srgbClr val="FBAE40"/>
          </p15:clr>
        </p15:guide>
        <p15:guide id="39" pos="4048">
          <p15:clr>
            <a:srgbClr val="FBAE40"/>
          </p15:clr>
        </p15:guide>
        <p15:guide id="40" pos="4275">
          <p15:clr>
            <a:srgbClr val="FBAE40"/>
          </p15:clr>
        </p15:guide>
        <p15:guide id="41" pos="4501">
          <p15:clr>
            <a:srgbClr val="FBAE40"/>
          </p15:clr>
        </p15:guide>
        <p15:guide id="42" pos="4728">
          <p15:clr>
            <a:srgbClr val="FBAE40"/>
          </p15:clr>
        </p15:guide>
        <p15:guide id="43" pos="4955">
          <p15:clr>
            <a:srgbClr val="FBAE40"/>
          </p15:clr>
        </p15:guide>
        <p15:guide id="44" pos="5182">
          <p15:clr>
            <a:srgbClr val="FBAE40"/>
          </p15:clr>
        </p15:guide>
        <p15:guide id="45" pos="5408">
          <p15:clr>
            <a:srgbClr val="FBAE40"/>
          </p15:clr>
        </p15:guide>
        <p15:guide id="46" pos="5635">
          <p15:clr>
            <a:srgbClr val="FBAE40"/>
          </p15:clr>
        </p15:guide>
        <p15:guide id="47" pos="5862">
          <p15:clr>
            <a:srgbClr val="FBAE40"/>
          </p15:clr>
        </p15:guide>
        <p15:guide id="48" pos="6089">
          <p15:clr>
            <a:srgbClr val="FBAE40"/>
          </p15:clr>
        </p15:guide>
        <p15:guide id="49" pos="6316">
          <p15:clr>
            <a:srgbClr val="FBAE40"/>
          </p15:clr>
        </p15:guide>
        <p15:guide id="50" pos="654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lajd tytuł sekcji">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0D1F565A-4734-6B49-4F72-233C397DE031}"/>
              </a:ext>
            </a:extLst>
          </p:cNvPr>
          <p:cNvSpPr/>
          <p:nvPr userDrawn="1"/>
        </p:nvSpPr>
        <p:spPr>
          <a:xfrm>
            <a:off x="2825749" y="4500563"/>
            <a:ext cx="7196139" cy="2159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obrazu 8">
            <a:extLst>
              <a:ext uri="{FF2B5EF4-FFF2-40B4-BE49-F238E27FC236}">
                <a16:creationId xmlns:a16="http://schemas.microsoft.com/office/drawing/2014/main" id="{12E8330A-FFD8-2BBA-E745-7200C0738BE5}"/>
              </a:ext>
            </a:extLst>
          </p:cNvPr>
          <p:cNvSpPr>
            <a:spLocks noGrp="1"/>
          </p:cNvSpPr>
          <p:nvPr>
            <p:ph type="pic" sz="quarter" idx="10"/>
          </p:nvPr>
        </p:nvSpPr>
        <p:spPr>
          <a:xfrm>
            <a:off x="669925" y="0"/>
            <a:ext cx="6835775" cy="4859338"/>
          </a:xfrm>
          <a:custGeom>
            <a:avLst/>
            <a:gdLst>
              <a:gd name="connsiteX0" fmla="*/ 0 w 6835775"/>
              <a:gd name="connsiteY0" fmla="*/ 0 h 4859338"/>
              <a:gd name="connsiteX1" fmla="*/ 6835775 w 6835775"/>
              <a:gd name="connsiteY1" fmla="*/ 0 h 4859338"/>
              <a:gd name="connsiteX2" fmla="*/ 6835775 w 6835775"/>
              <a:gd name="connsiteY2" fmla="*/ 4500563 h 4859338"/>
              <a:gd name="connsiteX3" fmla="*/ 2155824 w 6835775"/>
              <a:gd name="connsiteY3" fmla="*/ 4500563 h 4859338"/>
              <a:gd name="connsiteX4" fmla="*/ 2155824 w 6835775"/>
              <a:gd name="connsiteY4" fmla="*/ 4859338 h 4859338"/>
              <a:gd name="connsiteX5" fmla="*/ 0 w 6835775"/>
              <a:gd name="connsiteY5" fmla="*/ 4859338 h 485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5775" h="4859338">
                <a:moveTo>
                  <a:pt x="0" y="0"/>
                </a:moveTo>
                <a:lnTo>
                  <a:pt x="6835775" y="0"/>
                </a:lnTo>
                <a:lnTo>
                  <a:pt x="6835775" y="4500563"/>
                </a:lnTo>
                <a:lnTo>
                  <a:pt x="2155824" y="4500563"/>
                </a:lnTo>
                <a:lnTo>
                  <a:pt x="2155824" y="4859338"/>
                </a:lnTo>
                <a:lnTo>
                  <a:pt x="0" y="485933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a:t>Kliknij ikonę, aby dodać obraz</a:t>
            </a:r>
            <a:endParaRPr lang="pl-PL" dirty="0"/>
          </a:p>
        </p:txBody>
      </p:sp>
      <p:sp>
        <p:nvSpPr>
          <p:cNvPr id="5" name="Prostokąt 4">
            <a:extLst>
              <a:ext uri="{FF2B5EF4-FFF2-40B4-BE49-F238E27FC236}">
                <a16:creationId xmlns:a16="http://schemas.microsoft.com/office/drawing/2014/main" id="{7BF7E1EF-0AB1-F3B1-F5CD-6A2AA3056193}"/>
              </a:ext>
            </a:extLst>
          </p:cNvPr>
          <p:cNvSpPr/>
          <p:nvPr userDrawn="1"/>
        </p:nvSpPr>
        <p:spPr>
          <a:xfrm>
            <a:off x="3905250" y="4500562"/>
            <a:ext cx="3600449" cy="359395"/>
          </a:xfrm>
          <a:prstGeom prst="rect">
            <a:avLst/>
          </a:prstGeom>
          <a:solidFill>
            <a:srgbClr val="005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a:extLst>
              <a:ext uri="{FF2B5EF4-FFF2-40B4-BE49-F238E27FC236}">
                <a16:creationId xmlns:a16="http://schemas.microsoft.com/office/drawing/2014/main" id="{03E2C530-5988-0861-50D8-1C7FE1662A60}"/>
              </a:ext>
            </a:extLst>
          </p:cNvPr>
          <p:cNvSpPr/>
          <p:nvPr userDrawn="1"/>
        </p:nvSpPr>
        <p:spPr>
          <a:xfrm>
            <a:off x="2825751" y="4500561"/>
            <a:ext cx="1079500" cy="3587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3186113" y="5195719"/>
            <a:ext cx="6480176" cy="1320421"/>
          </a:xfrm>
        </p:spPr>
        <p:txBody>
          <a:bodyPr anchor="t" anchorCtr="0">
            <a:normAutofit/>
          </a:bodyPr>
          <a:lstStyle>
            <a:lvl1pPr algn="l">
              <a:lnSpc>
                <a:spcPts val="3500"/>
              </a:lnSpc>
              <a:defRPr sz="2800"/>
            </a:lvl1pPr>
          </a:lstStyle>
          <a:p>
            <a:r>
              <a:rPr lang="pl-PL"/>
              <a:t>Kliknij, aby edytować styl</a:t>
            </a:r>
            <a:endParaRPr lang="en-US" dirty="0"/>
          </a:p>
        </p:txBody>
      </p:sp>
    </p:spTree>
    <p:extLst>
      <p:ext uri="{BB962C8B-B14F-4D97-AF65-F5344CB8AC3E}">
        <p14:creationId xmlns:p14="http://schemas.microsoft.com/office/powerpoint/2010/main" val="2310335529"/>
      </p:ext>
    </p:extLst>
  </p:cSld>
  <p:clrMapOvr>
    <a:masterClrMapping/>
  </p:clrMapOvr>
  <p:extLst>
    <p:ext uri="{DCECCB84-F9BA-43D5-87BE-67443E8EF086}">
      <p15:sldGuideLst xmlns:p15="http://schemas.microsoft.com/office/powerpoint/2012/main">
        <p15:guide id="1" pos="193">
          <p15:clr>
            <a:srgbClr val="FBAE40"/>
          </p15:clr>
        </p15:guide>
        <p15:guide id="2" orient="horz" pos="113">
          <p15:clr>
            <a:srgbClr val="FBAE40"/>
          </p15:clr>
        </p15:guide>
        <p15:guide id="3" orient="horz" pos="2381">
          <p15:clr>
            <a:srgbClr val="FBAE40"/>
          </p15:clr>
        </p15:guide>
        <p15:guide id="4" orient="horz" pos="340">
          <p15:clr>
            <a:srgbClr val="FBAE40"/>
          </p15:clr>
        </p15:guide>
        <p15:guide id="5" orient="horz" pos="567">
          <p15:clr>
            <a:srgbClr val="FBAE40"/>
          </p15:clr>
        </p15:guide>
        <p15:guide id="6" orient="horz" pos="794">
          <p15:clr>
            <a:srgbClr val="FBAE40"/>
          </p15:clr>
        </p15:guide>
        <p15:guide id="7" orient="horz" pos="1020">
          <p15:clr>
            <a:srgbClr val="FBAE40"/>
          </p15:clr>
        </p15:guide>
        <p15:guide id="8" orient="horz" pos="1247">
          <p15:clr>
            <a:srgbClr val="FBAE40"/>
          </p15:clr>
        </p15:guide>
        <p15:guide id="9" orient="horz" pos="1474">
          <p15:clr>
            <a:srgbClr val="FBAE40"/>
          </p15:clr>
        </p15:guide>
        <p15:guide id="10" orient="horz" pos="1701">
          <p15:clr>
            <a:srgbClr val="FBAE40"/>
          </p15:clr>
        </p15:guide>
        <p15:guide id="11" orient="horz" pos="1927">
          <p15:clr>
            <a:srgbClr val="FBAE40"/>
          </p15:clr>
        </p15:guide>
        <p15:guide id="12" orient="horz" pos="2154">
          <p15:clr>
            <a:srgbClr val="FBAE40"/>
          </p15:clr>
        </p15:guide>
        <p15:guide id="13" orient="horz" pos="2608">
          <p15:clr>
            <a:srgbClr val="FBAE40"/>
          </p15:clr>
        </p15:guide>
        <p15:guide id="14" orient="horz" pos="2835">
          <p15:clr>
            <a:srgbClr val="FBAE40"/>
          </p15:clr>
        </p15:guide>
        <p15:guide id="15" orient="horz" pos="3061">
          <p15:clr>
            <a:srgbClr val="FBAE40"/>
          </p15:clr>
        </p15:guide>
        <p15:guide id="16" orient="horz" pos="3288">
          <p15:clr>
            <a:srgbClr val="FBAE40"/>
          </p15:clr>
        </p15:guide>
        <p15:guide id="17" orient="horz" pos="3515">
          <p15:clr>
            <a:srgbClr val="FBAE40"/>
          </p15:clr>
        </p15:guide>
        <p15:guide id="18" orient="horz" pos="3742">
          <p15:clr>
            <a:srgbClr val="FBAE40"/>
          </p15:clr>
        </p15:guide>
        <p15:guide id="19" orient="horz" pos="3968">
          <p15:clr>
            <a:srgbClr val="FBAE40"/>
          </p15:clr>
        </p15:guide>
        <p15:guide id="20" orient="horz" pos="4195">
          <p15:clr>
            <a:srgbClr val="FBAE40"/>
          </p15:clr>
        </p15:guide>
        <p15:guide id="21" orient="horz" pos="4422">
          <p15:clr>
            <a:srgbClr val="FBAE40"/>
          </p15:clr>
        </p15:guide>
        <p15:guide id="22" orient="horz" pos="4649">
          <p15:clr>
            <a:srgbClr val="FBAE40"/>
          </p15:clr>
        </p15:guide>
        <p15:guide id="23" pos="419">
          <p15:clr>
            <a:srgbClr val="FBAE40"/>
          </p15:clr>
        </p15:guide>
        <p15:guide id="24" pos="646">
          <p15:clr>
            <a:srgbClr val="FBAE40"/>
          </p15:clr>
        </p15:guide>
        <p15:guide id="25" pos="873">
          <p15:clr>
            <a:srgbClr val="FBAE40"/>
          </p15:clr>
        </p15:guide>
        <p15:guide id="26" pos="1100">
          <p15:clr>
            <a:srgbClr val="FBAE40"/>
          </p15:clr>
        </p15:guide>
        <p15:guide id="27" pos="1327">
          <p15:clr>
            <a:srgbClr val="FBAE40"/>
          </p15:clr>
        </p15:guide>
        <p15:guide id="28" pos="1553">
          <p15:clr>
            <a:srgbClr val="FBAE40"/>
          </p15:clr>
        </p15:guide>
        <p15:guide id="29" pos="1780">
          <p15:clr>
            <a:srgbClr val="FBAE40"/>
          </p15:clr>
        </p15:guide>
        <p15:guide id="30" pos="2007">
          <p15:clr>
            <a:srgbClr val="FBAE40"/>
          </p15:clr>
        </p15:guide>
        <p15:guide id="31" pos="2234">
          <p15:clr>
            <a:srgbClr val="FBAE40"/>
          </p15:clr>
        </p15:guide>
        <p15:guide id="32" pos="2460">
          <p15:clr>
            <a:srgbClr val="FBAE40"/>
          </p15:clr>
        </p15:guide>
        <p15:guide id="33" pos="2687">
          <p15:clr>
            <a:srgbClr val="FBAE40"/>
          </p15:clr>
        </p15:guide>
        <p15:guide id="34" pos="2914">
          <p15:clr>
            <a:srgbClr val="FBAE40"/>
          </p15:clr>
        </p15:guide>
        <p15:guide id="35" pos="3141">
          <p15:clr>
            <a:srgbClr val="FBAE40"/>
          </p15:clr>
        </p15:guide>
        <p15:guide id="36" pos="3368">
          <p15:clr>
            <a:srgbClr val="FBAE40"/>
          </p15:clr>
        </p15:guide>
        <p15:guide id="37" pos="3594">
          <p15:clr>
            <a:srgbClr val="FBAE40"/>
          </p15:clr>
        </p15:guide>
        <p15:guide id="38" pos="3821">
          <p15:clr>
            <a:srgbClr val="FBAE40"/>
          </p15:clr>
        </p15:guide>
        <p15:guide id="39" pos="4048">
          <p15:clr>
            <a:srgbClr val="FBAE40"/>
          </p15:clr>
        </p15:guide>
        <p15:guide id="40" pos="4275">
          <p15:clr>
            <a:srgbClr val="FBAE40"/>
          </p15:clr>
        </p15:guide>
        <p15:guide id="41" pos="4501">
          <p15:clr>
            <a:srgbClr val="FBAE40"/>
          </p15:clr>
        </p15:guide>
        <p15:guide id="42" pos="4728">
          <p15:clr>
            <a:srgbClr val="FBAE40"/>
          </p15:clr>
        </p15:guide>
        <p15:guide id="43" pos="4955">
          <p15:clr>
            <a:srgbClr val="FBAE40"/>
          </p15:clr>
        </p15:guide>
        <p15:guide id="44" pos="5182">
          <p15:clr>
            <a:srgbClr val="FBAE40"/>
          </p15:clr>
        </p15:guide>
        <p15:guide id="45" pos="5408">
          <p15:clr>
            <a:srgbClr val="FBAE40"/>
          </p15:clr>
        </p15:guide>
        <p15:guide id="46" pos="5635">
          <p15:clr>
            <a:srgbClr val="FBAE40"/>
          </p15:clr>
        </p15:guide>
        <p15:guide id="47" pos="5862">
          <p15:clr>
            <a:srgbClr val="FBAE40"/>
          </p15:clr>
        </p15:guide>
        <p15:guide id="48" pos="6089">
          <p15:clr>
            <a:srgbClr val="FBAE40"/>
          </p15:clr>
        </p15:guide>
        <p15:guide id="49" pos="6316">
          <p15:clr>
            <a:srgbClr val="FBAE40"/>
          </p15:clr>
        </p15:guide>
        <p15:guide id="50" pos="654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Slajd - tytuł + zawartość z paski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a:xfrm>
            <a:off x="1025907" y="1979837"/>
            <a:ext cx="8640382" cy="4392288"/>
          </a:xfrm>
        </p:spPr>
        <p:txBody>
          <a:bodyPr/>
          <a:lstStyle/>
          <a:p>
            <a:pPr lvl="0"/>
            <a:r>
              <a:rPr lang="pl-PL" dirty="0"/>
              <a:t>Kliknij, aby edytować style wzorca tekstu</a:t>
            </a:r>
          </a:p>
          <a:p>
            <a:pPr lvl="1"/>
            <a:r>
              <a:rPr lang="pl-PL" dirty="0"/>
              <a:t>Drugi poziom</a:t>
            </a:r>
          </a:p>
          <a:p>
            <a:pPr lvl="2"/>
            <a:r>
              <a:rPr lang="pl-PL" dirty="0"/>
              <a:t>Trzeci poziom</a:t>
            </a:r>
          </a:p>
        </p:txBody>
      </p:sp>
    </p:spTree>
    <p:extLst>
      <p:ext uri="{BB962C8B-B14F-4D97-AF65-F5344CB8AC3E}">
        <p14:creationId xmlns:p14="http://schemas.microsoft.com/office/powerpoint/2010/main" val="3823702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Slajd - tytuł + 2 elementy zawartości z paski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025906" y="1979837"/>
            <a:ext cx="4140000" cy="4680018"/>
          </a:xfrm>
        </p:spPr>
        <p:txBody>
          <a:bodyPr/>
          <a:lstStyle/>
          <a:p>
            <a:pPr lvl="0"/>
            <a:r>
              <a:rPr lang="pl-PL"/>
              <a:t>Kliknij, aby edytować style wzorca tekstu</a:t>
            </a:r>
          </a:p>
          <a:p>
            <a:pPr lvl="1"/>
            <a:r>
              <a:rPr lang="pl-PL"/>
              <a:t>Drugi poziom</a:t>
            </a:r>
          </a:p>
          <a:p>
            <a:pPr lvl="2"/>
            <a:r>
              <a:rPr lang="pl-PL"/>
              <a:t>Trzeci poziom</a:t>
            </a:r>
          </a:p>
        </p:txBody>
      </p:sp>
      <p:sp>
        <p:nvSpPr>
          <p:cNvPr id="4" name="Content Placeholder 3"/>
          <p:cNvSpPr>
            <a:spLocks noGrp="1"/>
          </p:cNvSpPr>
          <p:nvPr>
            <p:ph sz="half" idx="2"/>
          </p:nvPr>
        </p:nvSpPr>
        <p:spPr>
          <a:xfrm>
            <a:off x="5525906" y="1979613"/>
            <a:ext cx="4140000" cy="4680226"/>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3580176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lajd - tytuł + zdjęcie + zawartość z paskiem">
    <p:spTree>
      <p:nvGrpSpPr>
        <p:cNvPr id="1" name=""/>
        <p:cNvGrpSpPr/>
        <p:nvPr/>
      </p:nvGrpSpPr>
      <p:grpSpPr>
        <a:xfrm>
          <a:off x="0" y="0"/>
          <a:ext cx="0" cy="0"/>
          <a:chOff x="0" y="0"/>
          <a:chExt cx="0" cy="0"/>
        </a:xfrm>
      </p:grpSpPr>
      <p:sp>
        <p:nvSpPr>
          <p:cNvPr id="2" name="Title 1"/>
          <p:cNvSpPr>
            <a:spLocks noGrp="1"/>
          </p:cNvSpPr>
          <p:nvPr>
            <p:ph type="title"/>
          </p:nvPr>
        </p:nvSpPr>
        <p:spPr>
          <a:xfrm>
            <a:off x="5345906" y="899836"/>
            <a:ext cx="4320000" cy="1080001"/>
          </a:xfrm>
        </p:spPr>
        <p:txBody>
          <a:bodyPr/>
          <a:lstStyle/>
          <a:p>
            <a:r>
              <a:rPr lang="pl-PL"/>
              <a:t>Kliknij, aby edytować styl</a:t>
            </a:r>
            <a:endParaRPr lang="en-US" dirty="0"/>
          </a:p>
        </p:txBody>
      </p:sp>
      <p:sp>
        <p:nvSpPr>
          <p:cNvPr id="3" name="Content Placeholder 2"/>
          <p:cNvSpPr>
            <a:spLocks noGrp="1"/>
          </p:cNvSpPr>
          <p:nvPr>
            <p:ph sz="half" idx="1"/>
          </p:nvPr>
        </p:nvSpPr>
        <p:spPr>
          <a:xfrm>
            <a:off x="5345906" y="1979837"/>
            <a:ext cx="4320382" cy="4680002"/>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7" name="Symbol zastępczy obrazu 6">
            <a:extLst>
              <a:ext uri="{FF2B5EF4-FFF2-40B4-BE49-F238E27FC236}">
                <a16:creationId xmlns:a16="http://schemas.microsoft.com/office/drawing/2014/main" id="{E681B9F9-7BA5-2D43-A1BD-8AF5D0250636}"/>
              </a:ext>
            </a:extLst>
          </p:cNvPr>
          <p:cNvSpPr>
            <a:spLocks noGrp="1"/>
          </p:cNvSpPr>
          <p:nvPr>
            <p:ph type="pic" sz="quarter" idx="11"/>
          </p:nvPr>
        </p:nvSpPr>
        <p:spPr>
          <a:xfrm>
            <a:off x="0" y="900113"/>
            <a:ext cx="4986338" cy="5759726"/>
          </a:xfrm>
          <a:solidFill>
            <a:schemeClr val="bg1">
              <a:lumMod val="95000"/>
            </a:schemeClr>
          </a:solidFill>
        </p:spPr>
        <p:txBody>
          <a:bodyPr anchor="ctr" anchorCtr="0"/>
          <a:lstStyle>
            <a:lvl1pPr algn="ctr">
              <a:buFont typeface="Arial" panose="020B0604020202020204" pitchFamily="34" charset="0"/>
              <a:buNone/>
              <a:defRPr sz="1000"/>
            </a:lvl1pPr>
          </a:lstStyle>
          <a:p>
            <a:r>
              <a:rPr lang="pl-PL"/>
              <a:t>Kliknij ikonę, aby dodać obraz</a:t>
            </a:r>
            <a:endParaRPr lang="pl-PL" dirty="0"/>
          </a:p>
        </p:txBody>
      </p:sp>
    </p:spTree>
    <p:extLst>
      <p:ext uri="{BB962C8B-B14F-4D97-AF65-F5344CB8AC3E}">
        <p14:creationId xmlns:p14="http://schemas.microsoft.com/office/powerpoint/2010/main" val="4028280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025525" y="1983572"/>
            <a:ext cx="8640763" cy="4316627"/>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48CDFE25-4437-7188-EA7B-7D9DAD502275}"/>
              </a:ext>
              <a:ext uri="{C183D7F6-B498-43B3-948B-1728B52AA6E4}">
                <adec:decorative xmlns:adec="http://schemas.microsoft.com/office/drawing/2017/decorative" val="1"/>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Obraz 12" descr="Tekst: Fundusze Europejskie">
            <a:extLst>
              <a:ext uri="{FF2B5EF4-FFF2-40B4-BE49-F238E27FC236}">
                <a16:creationId xmlns:a16="http://schemas.microsoft.com/office/drawing/2014/main" id="{49D1ECBE-9DB2-9B2A-CE8F-84EF95EA4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525" y="1983572"/>
            <a:ext cx="3959225" cy="720090"/>
          </a:xfrm>
          <a:prstGeom prst="rect">
            <a:avLst/>
          </a:prstGeom>
        </p:spPr>
      </p:pic>
      <p:sp>
        <p:nvSpPr>
          <p:cNvPr id="2" name="Title 1"/>
          <p:cNvSpPr>
            <a:spLocks noGrp="1"/>
          </p:cNvSpPr>
          <p:nvPr>
            <p:ph type="ctrTitle"/>
          </p:nvPr>
        </p:nvSpPr>
        <p:spPr>
          <a:xfrm>
            <a:off x="1385877" y="3070227"/>
            <a:ext cx="7920115" cy="1087764"/>
          </a:xfrm>
        </p:spPr>
        <p:txBody>
          <a:bodyPr anchor="t" anchorCtr="0">
            <a:normAutofit/>
          </a:bodyPr>
          <a:lstStyle>
            <a:lvl1pPr algn="l">
              <a:lnSpc>
                <a:spcPts val="4000"/>
              </a:lnSpc>
              <a:defRPr sz="3200"/>
            </a:lvl1pPr>
          </a:lstStyle>
          <a:p>
            <a:r>
              <a:rPr lang="pl-PL"/>
              <a:t>Kliknij, aby edytować styl</a:t>
            </a:r>
            <a:endParaRPr lang="en-US" dirty="0"/>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sp>
        <p:nvSpPr>
          <p:cNvPr id="4" name="Date Placeholder 3"/>
          <p:cNvSpPr>
            <a:spLocks noGrp="1"/>
          </p:cNvSpPr>
          <p:nvPr>
            <p:ph type="dt" sz="half" idx="10"/>
          </p:nvPr>
        </p:nvSpPr>
        <p:spPr>
          <a:xfrm>
            <a:off x="7865356" y="540402"/>
            <a:ext cx="1799844" cy="349114"/>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endParaRPr lang="pl-PL" dirty="0"/>
          </a:p>
        </p:txBody>
      </p:sp>
      <p:pic>
        <p:nvPicPr>
          <p:cNvPr id="6" name="Obraz 5">
            <a:extLst>
              <a:ext uri="{FF2B5EF4-FFF2-40B4-BE49-F238E27FC236}">
                <a16:creationId xmlns:a16="http://schemas.microsoft.com/office/drawing/2014/main" id="{039E0742-6ADE-F448-8437-7F591E1D07FA}"/>
              </a:ext>
            </a:extLst>
          </p:cNvPr>
          <p:cNvPicPr>
            <a:picLocks noChangeAspect="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652757" y="1244366"/>
            <a:ext cx="381000" cy="381000"/>
          </a:xfrm>
          <a:prstGeom prst="rect">
            <a:avLst/>
          </a:prstGeom>
        </p:spPr>
      </p:pic>
      <p:pic>
        <p:nvPicPr>
          <p:cNvPr id="17" name="Obraz 16">
            <a:extLst>
              <a:ext uri="{FF2B5EF4-FFF2-40B4-BE49-F238E27FC236}">
                <a16:creationId xmlns:a16="http://schemas.microsoft.com/office/drawing/2014/main" id="{F60567DB-D582-D44E-A6AD-12B2B5F1FE7B}"/>
              </a:ext>
            </a:extLst>
          </p:cNvPr>
          <p:cNvPicPr>
            <a:picLocks noChangeAspect="1"/>
          </p:cNvPicPr>
          <p:nvPr userDrawn="1"/>
        </p:nvPicPr>
        <p:blipFill>
          <a:blip r:embed="rId4">
            <a:alphaModFix amt="55000"/>
            <a:extLst>
              <a:ext uri="{28A0092B-C50C-407E-A947-70E740481C1C}">
                <a14:useLocalDpi xmlns:a14="http://schemas.microsoft.com/office/drawing/2010/main" val="0"/>
              </a:ext>
            </a:extLst>
          </a:blip>
          <a:stretch>
            <a:fillRect/>
          </a:stretch>
        </p:blipFill>
        <p:spPr>
          <a:xfrm>
            <a:off x="1365250" y="545866"/>
            <a:ext cx="381000" cy="381000"/>
          </a:xfrm>
          <a:prstGeom prst="rect">
            <a:avLst/>
          </a:prstGeom>
        </p:spPr>
      </p:pic>
      <p:pic>
        <p:nvPicPr>
          <p:cNvPr id="19" name="Obraz 18">
            <a:extLst>
              <a:ext uri="{FF2B5EF4-FFF2-40B4-BE49-F238E27FC236}">
                <a16:creationId xmlns:a16="http://schemas.microsoft.com/office/drawing/2014/main" id="{39EEE39C-033E-F640-8C4C-E23D91BEA336}"/>
              </a:ext>
            </a:extLst>
          </p:cNvPr>
          <p:cNvPicPr>
            <a:picLocks noChangeAspect="1"/>
          </p:cNvPicPr>
          <p:nvPr userDrawn="1"/>
        </p:nvPicPr>
        <p:blipFill>
          <a:blip r:embed="rId5">
            <a:alphaModFix amt="55000"/>
            <a:extLst>
              <a:ext uri="{28A0092B-C50C-407E-A947-70E740481C1C}">
                <a14:useLocalDpi xmlns:a14="http://schemas.microsoft.com/office/drawing/2010/main" val="0"/>
              </a:ext>
            </a:extLst>
          </a:blip>
          <a:stretch>
            <a:fillRect/>
          </a:stretch>
        </p:blipFill>
        <p:spPr>
          <a:xfrm>
            <a:off x="1380511" y="1244366"/>
            <a:ext cx="381000" cy="381000"/>
          </a:xfrm>
          <a:prstGeom prst="rect">
            <a:avLst/>
          </a:prstGeom>
        </p:spPr>
      </p:pic>
      <p:pic>
        <p:nvPicPr>
          <p:cNvPr id="21" name="Obraz 20">
            <a:extLst>
              <a:ext uri="{FF2B5EF4-FFF2-40B4-BE49-F238E27FC236}">
                <a16:creationId xmlns:a16="http://schemas.microsoft.com/office/drawing/2014/main" id="{C169AC8E-96EA-1048-803E-97D6CEE5E102}"/>
              </a:ext>
            </a:extLst>
          </p:cNvPr>
          <p:cNvPicPr>
            <a:picLocks noChangeAspect="1"/>
          </p:cNvPicPr>
          <p:nvPr userDrawn="1"/>
        </p:nvPicPr>
        <p:blipFill>
          <a:blip r:embed="rId6">
            <a:alphaModFix amt="55000"/>
            <a:extLst>
              <a:ext uri="{28A0092B-C50C-407E-A947-70E740481C1C}">
                <a14:useLocalDpi xmlns:a14="http://schemas.microsoft.com/office/drawing/2010/main" val="0"/>
              </a:ext>
            </a:extLst>
          </a:blip>
          <a:stretch>
            <a:fillRect/>
          </a:stretch>
        </p:blipFill>
        <p:spPr>
          <a:xfrm>
            <a:off x="4265786" y="538288"/>
            <a:ext cx="381000" cy="381000"/>
          </a:xfrm>
          <a:prstGeom prst="rect">
            <a:avLst/>
          </a:prstGeom>
        </p:spPr>
      </p:pic>
      <p:pic>
        <p:nvPicPr>
          <p:cNvPr id="23" name="Obraz 22">
            <a:extLst>
              <a:ext uri="{FF2B5EF4-FFF2-40B4-BE49-F238E27FC236}">
                <a16:creationId xmlns:a16="http://schemas.microsoft.com/office/drawing/2014/main" id="{D5D90F56-CFD2-1A40-B479-B556FC2D370D}"/>
              </a:ext>
            </a:extLst>
          </p:cNvPr>
          <p:cNvPicPr>
            <a:picLocks noChangeAspect="1"/>
          </p:cNvPicPr>
          <p:nvPr userDrawn="1"/>
        </p:nvPicPr>
        <p:blipFill>
          <a:blip r:embed="rId7">
            <a:alphaModFix amt="55000"/>
            <a:extLst>
              <a:ext uri="{28A0092B-C50C-407E-A947-70E740481C1C}">
                <a14:useLocalDpi xmlns:a14="http://schemas.microsoft.com/office/drawing/2010/main" val="0"/>
              </a:ext>
            </a:extLst>
          </a:blip>
          <a:stretch>
            <a:fillRect/>
          </a:stretch>
        </p:blipFill>
        <p:spPr>
          <a:xfrm>
            <a:off x="644525" y="545866"/>
            <a:ext cx="381000" cy="381000"/>
          </a:xfrm>
          <a:prstGeom prst="rect">
            <a:avLst/>
          </a:prstGeom>
        </p:spPr>
      </p:pic>
      <p:pic>
        <p:nvPicPr>
          <p:cNvPr id="25" name="Obraz 24">
            <a:extLst>
              <a:ext uri="{FF2B5EF4-FFF2-40B4-BE49-F238E27FC236}">
                <a16:creationId xmlns:a16="http://schemas.microsoft.com/office/drawing/2014/main" id="{48E96C1A-FA5C-A24F-9872-8608B9B3BC4F}"/>
              </a:ext>
            </a:extLst>
          </p:cNvPr>
          <p:cNvPicPr>
            <a:picLocks noChangeAspect="1"/>
          </p:cNvPicPr>
          <p:nvPr userDrawn="1"/>
        </p:nvPicPr>
        <p:blipFill>
          <a:blip r:embed="rId8">
            <a:alphaModFix amt="55000"/>
            <a:extLst>
              <a:ext uri="{28A0092B-C50C-407E-A947-70E740481C1C}">
                <a14:useLocalDpi xmlns:a14="http://schemas.microsoft.com/office/drawing/2010/main" val="0"/>
              </a:ext>
            </a:extLst>
          </a:blip>
          <a:stretch>
            <a:fillRect/>
          </a:stretch>
        </p:blipFill>
        <p:spPr>
          <a:xfrm>
            <a:off x="2104293" y="1254829"/>
            <a:ext cx="381000" cy="381000"/>
          </a:xfrm>
          <a:prstGeom prst="rect">
            <a:avLst/>
          </a:prstGeom>
        </p:spPr>
      </p:pic>
      <p:pic>
        <p:nvPicPr>
          <p:cNvPr id="27" name="Obraz 26">
            <a:extLst>
              <a:ext uri="{FF2B5EF4-FFF2-40B4-BE49-F238E27FC236}">
                <a16:creationId xmlns:a16="http://schemas.microsoft.com/office/drawing/2014/main" id="{28B2440F-CBE5-784D-ADC8-E797F64F472B}"/>
              </a:ext>
            </a:extLst>
          </p:cNvPr>
          <p:cNvPicPr>
            <a:picLocks noChangeAspect="1"/>
          </p:cNvPicPr>
          <p:nvPr userDrawn="1"/>
        </p:nvPicPr>
        <p:blipFill>
          <a:blip r:embed="rId9">
            <a:alphaModFix amt="55000"/>
            <a:extLst>
              <a:ext uri="{28A0092B-C50C-407E-A947-70E740481C1C}">
                <a14:useLocalDpi xmlns:a14="http://schemas.microsoft.com/office/drawing/2010/main" val="0"/>
              </a:ext>
            </a:extLst>
          </a:blip>
          <a:stretch>
            <a:fillRect/>
          </a:stretch>
        </p:blipFill>
        <p:spPr>
          <a:xfrm>
            <a:off x="2814637" y="543567"/>
            <a:ext cx="381000" cy="381000"/>
          </a:xfrm>
          <a:prstGeom prst="rect">
            <a:avLst/>
          </a:prstGeom>
        </p:spPr>
      </p:pic>
      <p:pic>
        <p:nvPicPr>
          <p:cNvPr id="29" name="Obraz 28">
            <a:extLst>
              <a:ext uri="{FF2B5EF4-FFF2-40B4-BE49-F238E27FC236}">
                <a16:creationId xmlns:a16="http://schemas.microsoft.com/office/drawing/2014/main" id="{1C717A0E-10D0-FA43-BF65-49909BDCEAFA}"/>
              </a:ext>
            </a:extLst>
          </p:cNvPr>
          <p:cNvPicPr>
            <a:picLocks noChangeAspect="1"/>
          </p:cNvPicPr>
          <p:nvPr userDrawn="1"/>
        </p:nvPicPr>
        <p:blipFill>
          <a:blip r:embed="rId10">
            <a:alphaModFix amt="55000"/>
            <a:extLst>
              <a:ext uri="{28A0092B-C50C-407E-A947-70E740481C1C}">
                <a14:useLocalDpi xmlns:a14="http://schemas.microsoft.com/office/drawing/2010/main" val="0"/>
              </a:ext>
            </a:extLst>
          </a:blip>
          <a:stretch>
            <a:fillRect/>
          </a:stretch>
        </p:blipFill>
        <p:spPr>
          <a:xfrm>
            <a:off x="3537018" y="535269"/>
            <a:ext cx="381000" cy="381000"/>
          </a:xfrm>
          <a:prstGeom prst="rect">
            <a:avLst/>
          </a:prstGeom>
        </p:spPr>
      </p:pic>
      <p:pic>
        <p:nvPicPr>
          <p:cNvPr id="31" name="Obraz 30">
            <a:extLst>
              <a:ext uri="{FF2B5EF4-FFF2-40B4-BE49-F238E27FC236}">
                <a16:creationId xmlns:a16="http://schemas.microsoft.com/office/drawing/2014/main" id="{A2891D6F-956C-9342-B2BB-C701A5BC5154}"/>
              </a:ext>
            </a:extLst>
          </p:cNvPr>
          <p:cNvPicPr>
            <a:picLocks noChangeAspect="1"/>
          </p:cNvPicPr>
          <p:nvPr userDrawn="1"/>
        </p:nvPicPr>
        <p:blipFill>
          <a:blip r:embed="rId11">
            <a:alphaModFix amt="55000"/>
            <a:extLst>
              <a:ext uri="{28A0092B-C50C-407E-A947-70E740481C1C}">
                <a14:useLocalDpi xmlns:a14="http://schemas.microsoft.com/office/drawing/2010/main" val="0"/>
              </a:ext>
            </a:extLst>
          </a:blip>
          <a:stretch>
            <a:fillRect/>
          </a:stretch>
        </p:blipFill>
        <p:spPr>
          <a:xfrm>
            <a:off x="2092256" y="531095"/>
            <a:ext cx="381000" cy="381000"/>
          </a:xfrm>
          <a:prstGeom prst="rect">
            <a:avLst/>
          </a:prstGeom>
        </p:spPr>
      </p:pic>
      <p:pic>
        <p:nvPicPr>
          <p:cNvPr id="33" name="Obraz 32">
            <a:extLst>
              <a:ext uri="{FF2B5EF4-FFF2-40B4-BE49-F238E27FC236}">
                <a16:creationId xmlns:a16="http://schemas.microsoft.com/office/drawing/2014/main" id="{7DE0C268-A93E-1C47-9AA3-10F1F10D0971}"/>
              </a:ext>
            </a:extLst>
          </p:cNvPr>
          <p:cNvPicPr>
            <a:picLocks noChangeAspect="1"/>
          </p:cNvPicPr>
          <p:nvPr userDrawn="1"/>
        </p:nvPicPr>
        <p:blipFill>
          <a:blip r:embed="rId12">
            <a:alphaModFix amt="55000"/>
            <a:extLst>
              <a:ext uri="{28A0092B-C50C-407E-A947-70E740481C1C}">
                <a14:useLocalDpi xmlns:a14="http://schemas.microsoft.com/office/drawing/2010/main" val="0"/>
              </a:ext>
            </a:extLst>
          </a:blip>
          <a:stretch>
            <a:fillRect/>
          </a:stretch>
        </p:blipFill>
        <p:spPr>
          <a:xfrm>
            <a:off x="3534802" y="1251987"/>
            <a:ext cx="381000" cy="381000"/>
          </a:xfrm>
          <a:prstGeom prst="rect">
            <a:avLst/>
          </a:prstGeom>
        </p:spPr>
      </p:pic>
      <p:pic>
        <p:nvPicPr>
          <p:cNvPr id="35" name="Obraz 34">
            <a:extLst>
              <a:ext uri="{FF2B5EF4-FFF2-40B4-BE49-F238E27FC236}">
                <a16:creationId xmlns:a16="http://schemas.microsoft.com/office/drawing/2014/main" id="{45508241-FE91-D847-8686-4F72BD314220}"/>
              </a:ext>
            </a:extLst>
          </p:cNvPr>
          <p:cNvPicPr>
            <a:picLocks noChangeAspect="1"/>
          </p:cNvPicPr>
          <p:nvPr userDrawn="1"/>
        </p:nvPicPr>
        <p:blipFill>
          <a:blip r:embed="rId13">
            <a:alphaModFix amt="55000"/>
            <a:extLst>
              <a:ext uri="{28A0092B-C50C-407E-A947-70E740481C1C}">
                <a14:useLocalDpi xmlns:a14="http://schemas.microsoft.com/office/drawing/2010/main" val="0"/>
              </a:ext>
            </a:extLst>
          </a:blip>
          <a:stretch>
            <a:fillRect/>
          </a:stretch>
        </p:blipFill>
        <p:spPr>
          <a:xfrm>
            <a:off x="4265613" y="1250549"/>
            <a:ext cx="381000" cy="381000"/>
          </a:xfrm>
          <a:prstGeom prst="rect">
            <a:avLst/>
          </a:prstGeom>
        </p:spPr>
      </p:pic>
      <p:pic>
        <p:nvPicPr>
          <p:cNvPr id="37" name="Obraz 36">
            <a:extLst>
              <a:ext uri="{FF2B5EF4-FFF2-40B4-BE49-F238E27FC236}">
                <a16:creationId xmlns:a16="http://schemas.microsoft.com/office/drawing/2014/main" id="{EB9A3203-260A-FA4A-9526-A6276A5756DA}"/>
              </a:ext>
            </a:extLst>
          </p:cNvPr>
          <p:cNvPicPr>
            <a:picLocks noChangeAspect="1"/>
          </p:cNvPicPr>
          <p:nvPr userDrawn="1"/>
        </p:nvPicPr>
        <p:blipFill>
          <a:blip r:embed="rId14">
            <a:alphaModFix amt="55000"/>
            <a:extLst>
              <a:ext uri="{28A0092B-C50C-407E-A947-70E740481C1C}">
                <a14:useLocalDpi xmlns:a14="http://schemas.microsoft.com/office/drawing/2010/main" val="0"/>
              </a:ext>
            </a:extLst>
          </a:blip>
          <a:stretch>
            <a:fillRect/>
          </a:stretch>
        </p:blipFill>
        <p:spPr>
          <a:xfrm>
            <a:off x="2814637" y="1250549"/>
            <a:ext cx="381000" cy="381000"/>
          </a:xfrm>
          <a:prstGeom prst="rect">
            <a:avLst/>
          </a:prstGeom>
        </p:spPr>
      </p:pic>
      <p:pic>
        <p:nvPicPr>
          <p:cNvPr id="24" name="Obraz 23" descr="Ciąg 4 logotypów: Fundusze Europejskie dla Pomorza, Rzeczpospolita Polska, Dofinansowane przez Unię Europejską, Urząd Marszałkowski Województwa Pomorskiego">
            <a:extLst>
              <a:ext uri="{FF2B5EF4-FFF2-40B4-BE49-F238E27FC236}">
                <a16:creationId xmlns:a16="http://schemas.microsoft.com/office/drawing/2014/main" id="{435F0698-B762-4CA8-B4E7-F5A60425786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83133" y="6444133"/>
            <a:ext cx="8855261" cy="828683"/>
          </a:xfrm>
          <a:prstGeom prst="rect">
            <a:avLst/>
          </a:prstGeom>
        </p:spPr>
      </p:pic>
      <p:pic>
        <p:nvPicPr>
          <p:cNvPr id="26" name="Obraz 25" descr="Logo rocznicowe: 25 lat Samorządu Województwa Pomorskiego.">
            <a:extLst>
              <a:ext uri="{FF2B5EF4-FFF2-40B4-BE49-F238E27FC236}">
                <a16:creationId xmlns:a16="http://schemas.microsoft.com/office/drawing/2014/main" id="{26A9FA7C-9311-4E28-9148-0DF0D28C7CE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639094" y="460525"/>
            <a:ext cx="2406403" cy="1171024"/>
          </a:xfrm>
          <a:prstGeom prst="rect">
            <a:avLst/>
          </a:prstGeom>
        </p:spPr>
      </p:pic>
    </p:spTree>
    <p:extLst>
      <p:ext uri="{BB962C8B-B14F-4D97-AF65-F5344CB8AC3E}">
        <p14:creationId xmlns:p14="http://schemas.microsoft.com/office/powerpoint/2010/main" val="3586026018"/>
      </p:ext>
    </p:extLst>
  </p:cSld>
  <p:clrMapOvr>
    <a:masterClrMapping/>
  </p:clrMapOvr>
  <p:transition spd="slow">
    <p:push dir="u"/>
  </p:transition>
  <p:extLst mod="1">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1_Slajd - tytuł + zawartość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630E28BA-19A4-6182-CE10-65107EDF6B75}"/>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601370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1_Slajd - tytuł + 2 elementy zawartości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025906" y="1979837"/>
            <a:ext cx="4140000" cy="4680018"/>
          </a:xfrm>
        </p:spPr>
        <p:txBody>
          <a:bodyPr/>
          <a:lstStyle/>
          <a:p>
            <a:pPr lvl="0"/>
            <a:r>
              <a:rPr lang="pl-PL" dirty="0"/>
              <a:t>Kliknij, aby edytować style wzorca tekstu</a:t>
            </a:r>
          </a:p>
          <a:p>
            <a:pPr lvl="1"/>
            <a:r>
              <a:rPr lang="pl-PL" dirty="0"/>
              <a:t>Drugi poziom</a:t>
            </a:r>
          </a:p>
          <a:p>
            <a:pPr lvl="2"/>
            <a:r>
              <a:rPr lang="pl-PL" dirty="0"/>
              <a:t>Trzeci poziom</a:t>
            </a:r>
          </a:p>
        </p:txBody>
      </p:sp>
      <p:sp>
        <p:nvSpPr>
          <p:cNvPr id="4" name="Content Placeholder 3"/>
          <p:cNvSpPr>
            <a:spLocks noGrp="1"/>
          </p:cNvSpPr>
          <p:nvPr>
            <p:ph sz="half" idx="2"/>
          </p:nvPr>
        </p:nvSpPr>
        <p:spPr>
          <a:xfrm>
            <a:off x="5525906" y="1979613"/>
            <a:ext cx="4140000" cy="4680226"/>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A72189C-757E-47DF-313E-E0F36399C09C}"/>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E363107C-97A9-9A5D-A2A2-E6ABB7ED4C62}"/>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897187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lajd końcowy">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F8E39A3A-22D6-B8ED-2F58-16F69704FFAA}"/>
              </a:ext>
            </a:extLst>
          </p:cNvPr>
          <p:cNvSpPr/>
          <p:nvPr userDrawn="1"/>
        </p:nvSpPr>
        <p:spPr>
          <a:xfrm>
            <a:off x="2465388" y="4500563"/>
            <a:ext cx="8226426" cy="17996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obrazu 10">
            <a:extLst>
              <a:ext uri="{FF2B5EF4-FFF2-40B4-BE49-F238E27FC236}">
                <a16:creationId xmlns:a16="http://schemas.microsoft.com/office/drawing/2014/main" id="{A760FD32-D539-3290-0E5F-1B5EF08EB2F0}"/>
              </a:ext>
            </a:extLst>
          </p:cNvPr>
          <p:cNvSpPr>
            <a:spLocks noGrp="1"/>
          </p:cNvSpPr>
          <p:nvPr>
            <p:ph type="pic" sz="quarter" idx="10"/>
          </p:nvPr>
        </p:nvSpPr>
        <p:spPr>
          <a:xfrm>
            <a:off x="1025525" y="0"/>
            <a:ext cx="8640763" cy="5221288"/>
          </a:xfrm>
          <a:custGeom>
            <a:avLst/>
            <a:gdLst>
              <a:gd name="connsiteX0" fmla="*/ 0 w 8640763"/>
              <a:gd name="connsiteY0" fmla="*/ 0 h 5221288"/>
              <a:gd name="connsiteX1" fmla="*/ 8640763 w 8640763"/>
              <a:gd name="connsiteY1" fmla="*/ 0 h 5221288"/>
              <a:gd name="connsiteX2" fmla="*/ 8640763 w 8640763"/>
              <a:gd name="connsiteY2" fmla="*/ 4500563 h 5221288"/>
              <a:gd name="connsiteX3" fmla="*/ 1439863 w 8640763"/>
              <a:gd name="connsiteY3" fmla="*/ 4500563 h 5221288"/>
              <a:gd name="connsiteX4" fmla="*/ 1439863 w 8640763"/>
              <a:gd name="connsiteY4" fmla="*/ 5221288 h 5221288"/>
              <a:gd name="connsiteX5" fmla="*/ 0 w 8640763"/>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0763" h="5221288">
                <a:moveTo>
                  <a:pt x="0" y="0"/>
                </a:moveTo>
                <a:lnTo>
                  <a:pt x="8640763" y="0"/>
                </a:lnTo>
                <a:lnTo>
                  <a:pt x="8640763" y="4500563"/>
                </a:lnTo>
                <a:lnTo>
                  <a:pt x="1439863" y="4500563"/>
                </a:lnTo>
                <a:lnTo>
                  <a:pt x="1439863" y="5221288"/>
                </a:lnTo>
                <a:lnTo>
                  <a:pt x="0" y="522128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a:t>Kliknij ikonę, aby dodać obraz</a:t>
            </a:r>
            <a:endParaRPr lang="pl-PL" dirty="0"/>
          </a:p>
        </p:txBody>
      </p:sp>
      <p:sp>
        <p:nvSpPr>
          <p:cNvPr id="2" name="Tytuł 1">
            <a:extLst>
              <a:ext uri="{FF2B5EF4-FFF2-40B4-BE49-F238E27FC236}">
                <a16:creationId xmlns:a16="http://schemas.microsoft.com/office/drawing/2014/main" id="{C3C397EF-E780-3941-A190-8FF660EE9016}"/>
              </a:ext>
            </a:extLst>
          </p:cNvPr>
          <p:cNvSpPr>
            <a:spLocks noGrp="1"/>
          </p:cNvSpPr>
          <p:nvPr>
            <p:ph type="title"/>
          </p:nvPr>
        </p:nvSpPr>
        <p:spPr>
          <a:xfrm>
            <a:off x="2825750" y="5593629"/>
            <a:ext cx="7559675" cy="705572"/>
          </a:xfrm>
        </p:spPr>
        <p:txBody>
          <a:bodyPr/>
          <a:lstStyle/>
          <a:p>
            <a:r>
              <a:rPr lang="pl-PL"/>
              <a:t>Kliknij, aby edytować styl</a:t>
            </a:r>
            <a:endParaRPr lang="pl-PL" dirty="0"/>
          </a:p>
        </p:txBody>
      </p:sp>
      <p:pic>
        <p:nvPicPr>
          <p:cNvPr id="13" name="Obraz 12">
            <a:extLst>
              <a:ext uri="{FF2B5EF4-FFF2-40B4-BE49-F238E27FC236}">
                <a16:creationId xmlns:a16="http://schemas.microsoft.com/office/drawing/2014/main" id="{C39C7C95-59E2-4CAE-BF96-71BE89C80C3F}"/>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6831"/>
          <a:stretch/>
        </p:blipFill>
        <p:spPr>
          <a:xfrm>
            <a:off x="1008522" y="6372125"/>
            <a:ext cx="8657864" cy="1110149"/>
          </a:xfrm>
          <a:prstGeom prst="rect">
            <a:avLst/>
          </a:prstGeom>
        </p:spPr>
      </p:pic>
    </p:spTree>
    <p:extLst>
      <p:ext uri="{BB962C8B-B14F-4D97-AF65-F5344CB8AC3E}">
        <p14:creationId xmlns:p14="http://schemas.microsoft.com/office/powerpoint/2010/main" val="2749303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026613" y="1973818"/>
            <a:ext cx="8639675" cy="4326381"/>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1385877" y="3059113"/>
            <a:ext cx="7920115" cy="1107677"/>
          </a:xfrm>
        </p:spPr>
        <p:txBody>
          <a:bodyPr anchor="t" anchorCtr="0">
            <a:normAutofit/>
          </a:bodyPr>
          <a:lstStyle>
            <a:lvl1pPr algn="l">
              <a:lnSpc>
                <a:spcPts val="4000"/>
              </a:lnSpc>
              <a:defRPr sz="3200"/>
            </a:lvl1pPr>
          </a:lstStyle>
          <a:p>
            <a:r>
              <a:rPr lang="pl-PL"/>
              <a:t>Kliknij, aby edytować styl</a:t>
            </a:r>
            <a:endParaRPr lang="en-US" dirty="0"/>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sp>
        <p:nvSpPr>
          <p:cNvPr id="4" name="Date Placeholder 3"/>
          <p:cNvSpPr>
            <a:spLocks noGrp="1"/>
          </p:cNvSpPr>
          <p:nvPr>
            <p:ph type="dt" sz="half" idx="10"/>
          </p:nvPr>
        </p:nvSpPr>
        <p:spPr>
          <a:xfrm>
            <a:off x="7865356" y="540402"/>
            <a:ext cx="1799844" cy="349114"/>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endParaRPr lang="pl-PL" dirty="0"/>
          </a:p>
        </p:txBody>
      </p:sp>
      <p:sp>
        <p:nvSpPr>
          <p:cNvPr id="11" name="Prostokąt 10">
            <a:extLst>
              <a:ext uri="{FF2B5EF4-FFF2-40B4-BE49-F238E27FC236}">
                <a16:creationId xmlns:a16="http://schemas.microsoft.com/office/drawing/2014/main" id="{48CDFE25-4437-7188-EA7B-7D9DAD502275}"/>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Obraz 12" descr="Obraz zawierający tekst&#10;&#10;Opis wygenerowany automatycznie">
            <a:extLst>
              <a:ext uri="{FF2B5EF4-FFF2-40B4-BE49-F238E27FC236}">
                <a16:creationId xmlns:a16="http://schemas.microsoft.com/office/drawing/2014/main" id="{49D1ECBE-9DB2-9B2A-CE8F-84EF95EA4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60" y="1973818"/>
            <a:ext cx="3959225" cy="720090"/>
          </a:xfrm>
          <a:prstGeom prst="rect">
            <a:avLst/>
          </a:prstGeom>
        </p:spPr>
      </p:pic>
      <p:pic>
        <p:nvPicPr>
          <p:cNvPr id="14" name="Obraz 13">
            <a:extLst>
              <a:ext uri="{FF2B5EF4-FFF2-40B4-BE49-F238E27FC236}">
                <a16:creationId xmlns:a16="http://schemas.microsoft.com/office/drawing/2014/main" id="{2B41AD81-079D-B212-C8B7-9A9D3BEE5179}"/>
              </a:ext>
            </a:extLst>
          </p:cNvPr>
          <p:cNvPicPr>
            <a:picLocks noChangeAspect="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597632" y="540402"/>
            <a:ext cx="1080000" cy="1080000"/>
          </a:xfrm>
          <a:prstGeom prst="rect">
            <a:avLst/>
          </a:prstGeom>
        </p:spPr>
      </p:pic>
      <p:pic>
        <p:nvPicPr>
          <p:cNvPr id="15" name="Obraz 14">
            <a:extLst>
              <a:ext uri="{FF2B5EF4-FFF2-40B4-BE49-F238E27FC236}">
                <a16:creationId xmlns:a16="http://schemas.microsoft.com/office/drawing/2014/main" id="{0A433181-6EED-44B3-4822-4AF9E6BA906A}"/>
              </a:ext>
            </a:extLst>
          </p:cNvPr>
          <p:cNvPicPr>
            <a:picLocks noChangeAspect="1"/>
          </p:cNvPicPr>
          <p:nvPr userDrawn="1"/>
        </p:nvPicPr>
        <p:blipFill>
          <a:blip r:embed="rId4">
            <a:alphaModFix amt="55000"/>
            <a:extLst>
              <a:ext uri="{28A0092B-C50C-407E-A947-70E740481C1C}">
                <a14:useLocalDpi xmlns:a14="http://schemas.microsoft.com/office/drawing/2010/main" val="0"/>
              </a:ext>
            </a:extLst>
          </a:blip>
          <a:stretch>
            <a:fillRect/>
          </a:stretch>
        </p:blipFill>
        <p:spPr>
          <a:xfrm>
            <a:off x="2105788" y="540402"/>
            <a:ext cx="1080000" cy="1080000"/>
          </a:xfrm>
          <a:prstGeom prst="rect">
            <a:avLst/>
          </a:prstGeom>
        </p:spPr>
      </p:pic>
      <p:pic>
        <p:nvPicPr>
          <p:cNvPr id="16" name="Obraz 15">
            <a:extLst>
              <a:ext uri="{FF2B5EF4-FFF2-40B4-BE49-F238E27FC236}">
                <a16:creationId xmlns:a16="http://schemas.microsoft.com/office/drawing/2014/main" id="{276322E5-6025-7EA2-67FB-9F57E9210052}"/>
              </a:ext>
            </a:extLst>
          </p:cNvPr>
          <p:cNvPicPr>
            <a:picLocks noChangeAspect="1"/>
          </p:cNvPicPr>
          <p:nvPr userDrawn="1"/>
        </p:nvPicPr>
        <p:blipFill>
          <a:blip r:embed="rId5">
            <a:alphaModFix amt="55000"/>
            <a:extLst>
              <a:ext uri="{28A0092B-C50C-407E-A947-70E740481C1C}">
                <a14:useLocalDpi xmlns:a14="http://schemas.microsoft.com/office/drawing/2010/main" val="0"/>
              </a:ext>
            </a:extLst>
          </a:blip>
          <a:stretch>
            <a:fillRect/>
          </a:stretch>
        </p:blipFill>
        <p:spPr>
          <a:xfrm>
            <a:off x="3613944" y="540402"/>
            <a:ext cx="1080000" cy="1080000"/>
          </a:xfrm>
          <a:prstGeom prst="rect">
            <a:avLst/>
          </a:prstGeom>
        </p:spPr>
      </p:pic>
      <p:pic>
        <p:nvPicPr>
          <p:cNvPr id="12" name="Obraz 11" descr="Logo rocznicowe: 25 lat Samorządu Województwa Pomorskiego.">
            <a:extLst>
              <a:ext uri="{FF2B5EF4-FFF2-40B4-BE49-F238E27FC236}">
                <a16:creationId xmlns:a16="http://schemas.microsoft.com/office/drawing/2014/main" id="{EA3EF631-4EC4-4DF9-9F29-F25B4C6AE2E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39094" y="460525"/>
            <a:ext cx="2406403" cy="1171024"/>
          </a:xfrm>
          <a:prstGeom prst="rect">
            <a:avLst/>
          </a:prstGeom>
        </p:spPr>
      </p:pic>
      <p:pic>
        <p:nvPicPr>
          <p:cNvPr id="6" name="Obraz 5">
            <a:extLst>
              <a:ext uri="{FF2B5EF4-FFF2-40B4-BE49-F238E27FC236}">
                <a16:creationId xmlns:a16="http://schemas.microsoft.com/office/drawing/2014/main" id="{3FDB76B9-FC6C-44C1-A4FF-DBB958B8D7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83133" y="6444133"/>
            <a:ext cx="8855261" cy="828683"/>
          </a:xfrm>
          <a:prstGeom prst="rect">
            <a:avLst/>
          </a:prstGeom>
        </p:spPr>
      </p:pic>
    </p:spTree>
    <p:extLst>
      <p:ext uri="{BB962C8B-B14F-4D97-AF65-F5344CB8AC3E}">
        <p14:creationId xmlns:p14="http://schemas.microsoft.com/office/powerpoint/2010/main" val="3492197643"/>
      </p:ext>
    </p:extLst>
  </p:cSld>
  <p:clrMapOvr>
    <a:masterClrMapping/>
  </p:clrMapOvr>
  <p:transition spd="slow">
    <p:push dir="u"/>
  </p:transition>
  <p:extLst>
    <p:ext uri="{DCECCB84-F9BA-43D5-87BE-67443E8EF086}">
      <p15:sldGuideLst xmlns:p15="http://schemas.microsoft.com/office/powerpoint/2012/main">
        <p15:guide id="1" pos="193">
          <p15:clr>
            <a:srgbClr val="FBAE40"/>
          </p15:clr>
        </p15:guide>
        <p15:guide id="2" orient="horz" pos="113">
          <p15:clr>
            <a:srgbClr val="FBAE40"/>
          </p15:clr>
        </p15:guide>
        <p15:guide id="3" orient="horz" pos="2381">
          <p15:clr>
            <a:srgbClr val="FBAE40"/>
          </p15:clr>
        </p15:guide>
        <p15:guide id="4" orient="horz" pos="340">
          <p15:clr>
            <a:srgbClr val="FBAE40"/>
          </p15:clr>
        </p15:guide>
        <p15:guide id="5" orient="horz" pos="567">
          <p15:clr>
            <a:srgbClr val="FBAE40"/>
          </p15:clr>
        </p15:guide>
        <p15:guide id="6" orient="horz" pos="794">
          <p15:clr>
            <a:srgbClr val="FBAE40"/>
          </p15:clr>
        </p15:guide>
        <p15:guide id="7" orient="horz" pos="1020">
          <p15:clr>
            <a:srgbClr val="FBAE40"/>
          </p15:clr>
        </p15:guide>
        <p15:guide id="8" orient="horz" pos="1247">
          <p15:clr>
            <a:srgbClr val="FBAE40"/>
          </p15:clr>
        </p15:guide>
        <p15:guide id="9" orient="horz" pos="1474">
          <p15:clr>
            <a:srgbClr val="FBAE40"/>
          </p15:clr>
        </p15:guide>
        <p15:guide id="10" orient="horz" pos="1701">
          <p15:clr>
            <a:srgbClr val="FBAE40"/>
          </p15:clr>
        </p15:guide>
        <p15:guide id="11" orient="horz" pos="1927">
          <p15:clr>
            <a:srgbClr val="FBAE40"/>
          </p15:clr>
        </p15:guide>
        <p15:guide id="12" orient="horz" pos="2154">
          <p15:clr>
            <a:srgbClr val="FBAE40"/>
          </p15:clr>
        </p15:guide>
        <p15:guide id="13" orient="horz" pos="2608">
          <p15:clr>
            <a:srgbClr val="FBAE40"/>
          </p15:clr>
        </p15:guide>
        <p15:guide id="14" orient="horz" pos="2835">
          <p15:clr>
            <a:srgbClr val="FBAE40"/>
          </p15:clr>
        </p15:guide>
        <p15:guide id="15" orient="horz" pos="3061">
          <p15:clr>
            <a:srgbClr val="FBAE40"/>
          </p15:clr>
        </p15:guide>
        <p15:guide id="16" orient="horz" pos="3288">
          <p15:clr>
            <a:srgbClr val="FBAE40"/>
          </p15:clr>
        </p15:guide>
        <p15:guide id="17" orient="horz" pos="3515">
          <p15:clr>
            <a:srgbClr val="FBAE40"/>
          </p15:clr>
        </p15:guide>
        <p15:guide id="18" orient="horz" pos="3742">
          <p15:clr>
            <a:srgbClr val="FBAE40"/>
          </p15:clr>
        </p15:guide>
        <p15:guide id="19" orient="horz" pos="3968">
          <p15:clr>
            <a:srgbClr val="FBAE40"/>
          </p15:clr>
        </p15:guide>
        <p15:guide id="20" orient="horz" pos="4195">
          <p15:clr>
            <a:srgbClr val="FBAE40"/>
          </p15:clr>
        </p15:guide>
        <p15:guide id="21" orient="horz" pos="4422">
          <p15:clr>
            <a:srgbClr val="FBAE40"/>
          </p15:clr>
        </p15:guide>
        <p15:guide id="22" orient="horz" pos="4649">
          <p15:clr>
            <a:srgbClr val="FBAE40"/>
          </p15:clr>
        </p15:guide>
        <p15:guide id="23" pos="419">
          <p15:clr>
            <a:srgbClr val="FBAE40"/>
          </p15:clr>
        </p15:guide>
        <p15:guide id="24" pos="646">
          <p15:clr>
            <a:srgbClr val="FBAE40"/>
          </p15:clr>
        </p15:guide>
        <p15:guide id="25" pos="873">
          <p15:clr>
            <a:srgbClr val="FBAE40"/>
          </p15:clr>
        </p15:guide>
        <p15:guide id="26" pos="1100">
          <p15:clr>
            <a:srgbClr val="FBAE40"/>
          </p15:clr>
        </p15:guide>
        <p15:guide id="27" pos="1327">
          <p15:clr>
            <a:srgbClr val="FBAE40"/>
          </p15:clr>
        </p15:guide>
        <p15:guide id="28" pos="1553">
          <p15:clr>
            <a:srgbClr val="FBAE40"/>
          </p15:clr>
        </p15:guide>
        <p15:guide id="29" pos="1780">
          <p15:clr>
            <a:srgbClr val="FBAE40"/>
          </p15:clr>
        </p15:guide>
        <p15:guide id="30" pos="2007">
          <p15:clr>
            <a:srgbClr val="FBAE40"/>
          </p15:clr>
        </p15:guide>
        <p15:guide id="31" pos="2234">
          <p15:clr>
            <a:srgbClr val="FBAE40"/>
          </p15:clr>
        </p15:guide>
        <p15:guide id="32" pos="2460">
          <p15:clr>
            <a:srgbClr val="FBAE40"/>
          </p15:clr>
        </p15:guide>
        <p15:guide id="33" pos="2687">
          <p15:clr>
            <a:srgbClr val="FBAE40"/>
          </p15:clr>
        </p15:guide>
        <p15:guide id="34" pos="2914">
          <p15:clr>
            <a:srgbClr val="FBAE40"/>
          </p15:clr>
        </p15:guide>
        <p15:guide id="35" pos="3141">
          <p15:clr>
            <a:srgbClr val="FBAE40"/>
          </p15:clr>
        </p15:guide>
        <p15:guide id="36" pos="3368">
          <p15:clr>
            <a:srgbClr val="FBAE40"/>
          </p15:clr>
        </p15:guide>
        <p15:guide id="37" pos="3594">
          <p15:clr>
            <a:srgbClr val="FBAE40"/>
          </p15:clr>
        </p15:guide>
        <p15:guide id="38" pos="3821">
          <p15:clr>
            <a:srgbClr val="FBAE40"/>
          </p15:clr>
        </p15:guide>
        <p15:guide id="39" pos="4048">
          <p15:clr>
            <a:srgbClr val="FBAE40"/>
          </p15:clr>
        </p15:guide>
        <p15:guide id="40" pos="4275">
          <p15:clr>
            <a:srgbClr val="FBAE40"/>
          </p15:clr>
        </p15:guide>
        <p15:guide id="41" pos="4501">
          <p15:clr>
            <a:srgbClr val="FBAE40"/>
          </p15:clr>
        </p15:guide>
        <p15:guide id="42" pos="4728">
          <p15:clr>
            <a:srgbClr val="FBAE40"/>
          </p15:clr>
        </p15:guide>
        <p15:guide id="43" pos="4955">
          <p15:clr>
            <a:srgbClr val="FBAE40"/>
          </p15:clr>
        </p15:guide>
        <p15:guide id="44" pos="5182">
          <p15:clr>
            <a:srgbClr val="FBAE40"/>
          </p15:clr>
        </p15:guide>
        <p15:guide id="45" pos="5408">
          <p15:clr>
            <a:srgbClr val="FBAE40"/>
          </p15:clr>
        </p15:guide>
        <p15:guide id="46" pos="5635">
          <p15:clr>
            <a:srgbClr val="FBAE40"/>
          </p15:clr>
        </p15:guide>
        <p15:guide id="47" pos="5862">
          <p15:clr>
            <a:srgbClr val="FBAE40"/>
          </p15:clr>
        </p15:guide>
        <p15:guide id="48" pos="6089">
          <p15:clr>
            <a:srgbClr val="FBAE40"/>
          </p15:clr>
        </p15:guide>
        <p15:guide id="49" pos="6316">
          <p15:clr>
            <a:srgbClr val="FBAE40"/>
          </p15:clr>
        </p15:guide>
        <p15:guide id="50" pos="654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025525" y="1983572"/>
            <a:ext cx="8640763" cy="4316627"/>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48CDFE25-4437-7188-EA7B-7D9DAD502275}"/>
              </a:ext>
              <a:ext uri="{C183D7F6-B498-43B3-948B-1728B52AA6E4}">
                <adec:decorative xmlns:adec="http://schemas.microsoft.com/office/drawing/2017/decorative" val="1"/>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Obraz 12" descr="Tekst: Fundusze Europejskie">
            <a:extLst>
              <a:ext uri="{FF2B5EF4-FFF2-40B4-BE49-F238E27FC236}">
                <a16:creationId xmlns:a16="http://schemas.microsoft.com/office/drawing/2014/main" id="{49D1ECBE-9DB2-9B2A-CE8F-84EF95EA4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525" y="1983572"/>
            <a:ext cx="3959225" cy="720090"/>
          </a:xfrm>
          <a:prstGeom prst="rect">
            <a:avLst/>
          </a:prstGeom>
        </p:spPr>
      </p:pic>
      <p:sp>
        <p:nvSpPr>
          <p:cNvPr id="2" name="Title 1"/>
          <p:cNvSpPr>
            <a:spLocks noGrp="1"/>
          </p:cNvSpPr>
          <p:nvPr>
            <p:ph type="ctrTitle"/>
          </p:nvPr>
        </p:nvSpPr>
        <p:spPr>
          <a:xfrm>
            <a:off x="1385877" y="3070227"/>
            <a:ext cx="7920115" cy="1087764"/>
          </a:xfrm>
        </p:spPr>
        <p:txBody>
          <a:bodyPr anchor="t" anchorCtr="0">
            <a:normAutofit/>
          </a:bodyPr>
          <a:lstStyle>
            <a:lvl1pPr algn="l">
              <a:lnSpc>
                <a:spcPts val="4000"/>
              </a:lnSpc>
              <a:defRPr sz="3200"/>
            </a:lvl1pPr>
          </a:lstStyle>
          <a:p>
            <a:r>
              <a:rPr lang="pl-PL"/>
              <a:t>Kliknij, aby edytować styl</a:t>
            </a:r>
            <a:endParaRPr lang="en-US" dirty="0"/>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sp>
        <p:nvSpPr>
          <p:cNvPr id="4" name="Date Placeholder 3"/>
          <p:cNvSpPr>
            <a:spLocks noGrp="1"/>
          </p:cNvSpPr>
          <p:nvPr>
            <p:ph type="dt" sz="half" idx="10"/>
          </p:nvPr>
        </p:nvSpPr>
        <p:spPr>
          <a:xfrm>
            <a:off x="7865356" y="540402"/>
            <a:ext cx="1799844" cy="349114"/>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endParaRPr lang="pl-PL" dirty="0"/>
          </a:p>
        </p:txBody>
      </p:sp>
      <p:pic>
        <p:nvPicPr>
          <p:cNvPr id="6" name="Obraz 5">
            <a:extLst>
              <a:ext uri="{FF2B5EF4-FFF2-40B4-BE49-F238E27FC236}">
                <a16:creationId xmlns:a16="http://schemas.microsoft.com/office/drawing/2014/main" id="{039E0742-6ADE-F448-8437-7F591E1D07FA}"/>
              </a:ext>
            </a:extLst>
          </p:cNvPr>
          <p:cNvPicPr>
            <a:picLocks noChangeAspect="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652757" y="1244366"/>
            <a:ext cx="381000" cy="381000"/>
          </a:xfrm>
          <a:prstGeom prst="rect">
            <a:avLst/>
          </a:prstGeom>
        </p:spPr>
      </p:pic>
      <p:pic>
        <p:nvPicPr>
          <p:cNvPr id="17" name="Obraz 16">
            <a:extLst>
              <a:ext uri="{FF2B5EF4-FFF2-40B4-BE49-F238E27FC236}">
                <a16:creationId xmlns:a16="http://schemas.microsoft.com/office/drawing/2014/main" id="{F60567DB-D582-D44E-A6AD-12B2B5F1FE7B}"/>
              </a:ext>
            </a:extLst>
          </p:cNvPr>
          <p:cNvPicPr>
            <a:picLocks noChangeAspect="1"/>
          </p:cNvPicPr>
          <p:nvPr userDrawn="1"/>
        </p:nvPicPr>
        <p:blipFill>
          <a:blip r:embed="rId4">
            <a:alphaModFix amt="55000"/>
            <a:extLst>
              <a:ext uri="{28A0092B-C50C-407E-A947-70E740481C1C}">
                <a14:useLocalDpi xmlns:a14="http://schemas.microsoft.com/office/drawing/2010/main" val="0"/>
              </a:ext>
            </a:extLst>
          </a:blip>
          <a:stretch>
            <a:fillRect/>
          </a:stretch>
        </p:blipFill>
        <p:spPr>
          <a:xfrm>
            <a:off x="1365250" y="545866"/>
            <a:ext cx="381000" cy="381000"/>
          </a:xfrm>
          <a:prstGeom prst="rect">
            <a:avLst/>
          </a:prstGeom>
        </p:spPr>
      </p:pic>
      <p:pic>
        <p:nvPicPr>
          <p:cNvPr id="19" name="Obraz 18">
            <a:extLst>
              <a:ext uri="{FF2B5EF4-FFF2-40B4-BE49-F238E27FC236}">
                <a16:creationId xmlns:a16="http://schemas.microsoft.com/office/drawing/2014/main" id="{39EEE39C-033E-F640-8C4C-E23D91BEA336}"/>
              </a:ext>
            </a:extLst>
          </p:cNvPr>
          <p:cNvPicPr>
            <a:picLocks noChangeAspect="1"/>
          </p:cNvPicPr>
          <p:nvPr userDrawn="1"/>
        </p:nvPicPr>
        <p:blipFill>
          <a:blip r:embed="rId5">
            <a:alphaModFix amt="55000"/>
            <a:extLst>
              <a:ext uri="{28A0092B-C50C-407E-A947-70E740481C1C}">
                <a14:useLocalDpi xmlns:a14="http://schemas.microsoft.com/office/drawing/2010/main" val="0"/>
              </a:ext>
            </a:extLst>
          </a:blip>
          <a:stretch>
            <a:fillRect/>
          </a:stretch>
        </p:blipFill>
        <p:spPr>
          <a:xfrm>
            <a:off x="1380511" y="1244366"/>
            <a:ext cx="381000" cy="381000"/>
          </a:xfrm>
          <a:prstGeom prst="rect">
            <a:avLst/>
          </a:prstGeom>
        </p:spPr>
      </p:pic>
      <p:pic>
        <p:nvPicPr>
          <p:cNvPr id="21" name="Obraz 20">
            <a:extLst>
              <a:ext uri="{FF2B5EF4-FFF2-40B4-BE49-F238E27FC236}">
                <a16:creationId xmlns:a16="http://schemas.microsoft.com/office/drawing/2014/main" id="{C169AC8E-96EA-1048-803E-97D6CEE5E102}"/>
              </a:ext>
            </a:extLst>
          </p:cNvPr>
          <p:cNvPicPr>
            <a:picLocks noChangeAspect="1"/>
          </p:cNvPicPr>
          <p:nvPr userDrawn="1"/>
        </p:nvPicPr>
        <p:blipFill>
          <a:blip r:embed="rId6">
            <a:alphaModFix amt="55000"/>
            <a:extLst>
              <a:ext uri="{28A0092B-C50C-407E-A947-70E740481C1C}">
                <a14:useLocalDpi xmlns:a14="http://schemas.microsoft.com/office/drawing/2010/main" val="0"/>
              </a:ext>
            </a:extLst>
          </a:blip>
          <a:stretch>
            <a:fillRect/>
          </a:stretch>
        </p:blipFill>
        <p:spPr>
          <a:xfrm>
            <a:off x="4265786" y="538288"/>
            <a:ext cx="381000" cy="381000"/>
          </a:xfrm>
          <a:prstGeom prst="rect">
            <a:avLst/>
          </a:prstGeom>
        </p:spPr>
      </p:pic>
      <p:pic>
        <p:nvPicPr>
          <p:cNvPr id="23" name="Obraz 22">
            <a:extLst>
              <a:ext uri="{FF2B5EF4-FFF2-40B4-BE49-F238E27FC236}">
                <a16:creationId xmlns:a16="http://schemas.microsoft.com/office/drawing/2014/main" id="{D5D90F56-CFD2-1A40-B479-B556FC2D370D}"/>
              </a:ext>
            </a:extLst>
          </p:cNvPr>
          <p:cNvPicPr>
            <a:picLocks noChangeAspect="1"/>
          </p:cNvPicPr>
          <p:nvPr userDrawn="1"/>
        </p:nvPicPr>
        <p:blipFill>
          <a:blip r:embed="rId7">
            <a:alphaModFix amt="55000"/>
            <a:extLst>
              <a:ext uri="{28A0092B-C50C-407E-A947-70E740481C1C}">
                <a14:useLocalDpi xmlns:a14="http://schemas.microsoft.com/office/drawing/2010/main" val="0"/>
              </a:ext>
            </a:extLst>
          </a:blip>
          <a:stretch>
            <a:fillRect/>
          </a:stretch>
        </p:blipFill>
        <p:spPr>
          <a:xfrm>
            <a:off x="644525" y="545866"/>
            <a:ext cx="381000" cy="381000"/>
          </a:xfrm>
          <a:prstGeom prst="rect">
            <a:avLst/>
          </a:prstGeom>
        </p:spPr>
      </p:pic>
      <p:pic>
        <p:nvPicPr>
          <p:cNvPr id="25" name="Obraz 24">
            <a:extLst>
              <a:ext uri="{FF2B5EF4-FFF2-40B4-BE49-F238E27FC236}">
                <a16:creationId xmlns:a16="http://schemas.microsoft.com/office/drawing/2014/main" id="{48E96C1A-FA5C-A24F-9872-8608B9B3BC4F}"/>
              </a:ext>
            </a:extLst>
          </p:cNvPr>
          <p:cNvPicPr>
            <a:picLocks noChangeAspect="1"/>
          </p:cNvPicPr>
          <p:nvPr userDrawn="1"/>
        </p:nvPicPr>
        <p:blipFill>
          <a:blip r:embed="rId8">
            <a:alphaModFix amt="55000"/>
            <a:extLst>
              <a:ext uri="{28A0092B-C50C-407E-A947-70E740481C1C}">
                <a14:useLocalDpi xmlns:a14="http://schemas.microsoft.com/office/drawing/2010/main" val="0"/>
              </a:ext>
            </a:extLst>
          </a:blip>
          <a:stretch>
            <a:fillRect/>
          </a:stretch>
        </p:blipFill>
        <p:spPr>
          <a:xfrm>
            <a:off x="2104293" y="1254829"/>
            <a:ext cx="381000" cy="381000"/>
          </a:xfrm>
          <a:prstGeom prst="rect">
            <a:avLst/>
          </a:prstGeom>
        </p:spPr>
      </p:pic>
      <p:pic>
        <p:nvPicPr>
          <p:cNvPr id="27" name="Obraz 26">
            <a:extLst>
              <a:ext uri="{FF2B5EF4-FFF2-40B4-BE49-F238E27FC236}">
                <a16:creationId xmlns:a16="http://schemas.microsoft.com/office/drawing/2014/main" id="{28B2440F-CBE5-784D-ADC8-E797F64F472B}"/>
              </a:ext>
            </a:extLst>
          </p:cNvPr>
          <p:cNvPicPr>
            <a:picLocks noChangeAspect="1"/>
          </p:cNvPicPr>
          <p:nvPr userDrawn="1"/>
        </p:nvPicPr>
        <p:blipFill>
          <a:blip r:embed="rId9">
            <a:alphaModFix amt="55000"/>
            <a:extLst>
              <a:ext uri="{28A0092B-C50C-407E-A947-70E740481C1C}">
                <a14:useLocalDpi xmlns:a14="http://schemas.microsoft.com/office/drawing/2010/main" val="0"/>
              </a:ext>
            </a:extLst>
          </a:blip>
          <a:stretch>
            <a:fillRect/>
          </a:stretch>
        </p:blipFill>
        <p:spPr>
          <a:xfrm>
            <a:off x="2814637" y="543567"/>
            <a:ext cx="381000" cy="381000"/>
          </a:xfrm>
          <a:prstGeom prst="rect">
            <a:avLst/>
          </a:prstGeom>
        </p:spPr>
      </p:pic>
      <p:pic>
        <p:nvPicPr>
          <p:cNvPr id="29" name="Obraz 28">
            <a:extLst>
              <a:ext uri="{FF2B5EF4-FFF2-40B4-BE49-F238E27FC236}">
                <a16:creationId xmlns:a16="http://schemas.microsoft.com/office/drawing/2014/main" id="{1C717A0E-10D0-FA43-BF65-49909BDCEAFA}"/>
              </a:ext>
            </a:extLst>
          </p:cNvPr>
          <p:cNvPicPr>
            <a:picLocks noChangeAspect="1"/>
          </p:cNvPicPr>
          <p:nvPr userDrawn="1"/>
        </p:nvPicPr>
        <p:blipFill>
          <a:blip r:embed="rId10">
            <a:alphaModFix amt="55000"/>
            <a:extLst>
              <a:ext uri="{28A0092B-C50C-407E-A947-70E740481C1C}">
                <a14:useLocalDpi xmlns:a14="http://schemas.microsoft.com/office/drawing/2010/main" val="0"/>
              </a:ext>
            </a:extLst>
          </a:blip>
          <a:stretch>
            <a:fillRect/>
          </a:stretch>
        </p:blipFill>
        <p:spPr>
          <a:xfrm>
            <a:off x="3537018" y="535269"/>
            <a:ext cx="381000" cy="381000"/>
          </a:xfrm>
          <a:prstGeom prst="rect">
            <a:avLst/>
          </a:prstGeom>
        </p:spPr>
      </p:pic>
      <p:pic>
        <p:nvPicPr>
          <p:cNvPr id="31" name="Obraz 30">
            <a:extLst>
              <a:ext uri="{FF2B5EF4-FFF2-40B4-BE49-F238E27FC236}">
                <a16:creationId xmlns:a16="http://schemas.microsoft.com/office/drawing/2014/main" id="{A2891D6F-956C-9342-B2BB-C701A5BC5154}"/>
              </a:ext>
            </a:extLst>
          </p:cNvPr>
          <p:cNvPicPr>
            <a:picLocks noChangeAspect="1"/>
          </p:cNvPicPr>
          <p:nvPr userDrawn="1"/>
        </p:nvPicPr>
        <p:blipFill>
          <a:blip r:embed="rId11">
            <a:alphaModFix amt="55000"/>
            <a:extLst>
              <a:ext uri="{28A0092B-C50C-407E-A947-70E740481C1C}">
                <a14:useLocalDpi xmlns:a14="http://schemas.microsoft.com/office/drawing/2010/main" val="0"/>
              </a:ext>
            </a:extLst>
          </a:blip>
          <a:stretch>
            <a:fillRect/>
          </a:stretch>
        </p:blipFill>
        <p:spPr>
          <a:xfrm>
            <a:off x="2092256" y="531095"/>
            <a:ext cx="381000" cy="381000"/>
          </a:xfrm>
          <a:prstGeom prst="rect">
            <a:avLst/>
          </a:prstGeom>
        </p:spPr>
      </p:pic>
      <p:pic>
        <p:nvPicPr>
          <p:cNvPr id="33" name="Obraz 32">
            <a:extLst>
              <a:ext uri="{FF2B5EF4-FFF2-40B4-BE49-F238E27FC236}">
                <a16:creationId xmlns:a16="http://schemas.microsoft.com/office/drawing/2014/main" id="{7DE0C268-A93E-1C47-9AA3-10F1F10D0971}"/>
              </a:ext>
            </a:extLst>
          </p:cNvPr>
          <p:cNvPicPr>
            <a:picLocks noChangeAspect="1"/>
          </p:cNvPicPr>
          <p:nvPr userDrawn="1"/>
        </p:nvPicPr>
        <p:blipFill>
          <a:blip r:embed="rId12">
            <a:alphaModFix amt="55000"/>
            <a:extLst>
              <a:ext uri="{28A0092B-C50C-407E-A947-70E740481C1C}">
                <a14:useLocalDpi xmlns:a14="http://schemas.microsoft.com/office/drawing/2010/main" val="0"/>
              </a:ext>
            </a:extLst>
          </a:blip>
          <a:stretch>
            <a:fillRect/>
          </a:stretch>
        </p:blipFill>
        <p:spPr>
          <a:xfrm>
            <a:off x="3534802" y="1251987"/>
            <a:ext cx="381000" cy="381000"/>
          </a:xfrm>
          <a:prstGeom prst="rect">
            <a:avLst/>
          </a:prstGeom>
        </p:spPr>
      </p:pic>
      <p:pic>
        <p:nvPicPr>
          <p:cNvPr id="35" name="Obraz 34">
            <a:extLst>
              <a:ext uri="{FF2B5EF4-FFF2-40B4-BE49-F238E27FC236}">
                <a16:creationId xmlns:a16="http://schemas.microsoft.com/office/drawing/2014/main" id="{45508241-FE91-D847-8686-4F72BD314220}"/>
              </a:ext>
            </a:extLst>
          </p:cNvPr>
          <p:cNvPicPr>
            <a:picLocks noChangeAspect="1"/>
          </p:cNvPicPr>
          <p:nvPr userDrawn="1"/>
        </p:nvPicPr>
        <p:blipFill>
          <a:blip r:embed="rId13">
            <a:alphaModFix amt="55000"/>
            <a:extLst>
              <a:ext uri="{28A0092B-C50C-407E-A947-70E740481C1C}">
                <a14:useLocalDpi xmlns:a14="http://schemas.microsoft.com/office/drawing/2010/main" val="0"/>
              </a:ext>
            </a:extLst>
          </a:blip>
          <a:stretch>
            <a:fillRect/>
          </a:stretch>
        </p:blipFill>
        <p:spPr>
          <a:xfrm>
            <a:off x="4265613" y="1250549"/>
            <a:ext cx="381000" cy="381000"/>
          </a:xfrm>
          <a:prstGeom prst="rect">
            <a:avLst/>
          </a:prstGeom>
        </p:spPr>
      </p:pic>
      <p:pic>
        <p:nvPicPr>
          <p:cNvPr id="37" name="Obraz 36">
            <a:extLst>
              <a:ext uri="{FF2B5EF4-FFF2-40B4-BE49-F238E27FC236}">
                <a16:creationId xmlns:a16="http://schemas.microsoft.com/office/drawing/2014/main" id="{EB9A3203-260A-FA4A-9526-A6276A5756DA}"/>
              </a:ext>
            </a:extLst>
          </p:cNvPr>
          <p:cNvPicPr>
            <a:picLocks noChangeAspect="1"/>
          </p:cNvPicPr>
          <p:nvPr userDrawn="1"/>
        </p:nvPicPr>
        <p:blipFill>
          <a:blip r:embed="rId14">
            <a:alphaModFix amt="55000"/>
            <a:extLst>
              <a:ext uri="{28A0092B-C50C-407E-A947-70E740481C1C}">
                <a14:useLocalDpi xmlns:a14="http://schemas.microsoft.com/office/drawing/2010/main" val="0"/>
              </a:ext>
            </a:extLst>
          </a:blip>
          <a:stretch>
            <a:fillRect/>
          </a:stretch>
        </p:blipFill>
        <p:spPr>
          <a:xfrm>
            <a:off x="2814637" y="1250549"/>
            <a:ext cx="381000" cy="381000"/>
          </a:xfrm>
          <a:prstGeom prst="rect">
            <a:avLst/>
          </a:prstGeom>
        </p:spPr>
      </p:pic>
      <p:pic>
        <p:nvPicPr>
          <p:cNvPr id="24" name="Obraz 23" descr="Ciąg 4 logotypów: Fundusze Europejskie dla Pomorza, Rzeczpospolita Polska, Dofinansowane przez Unię Europejską, Urząd Marszałkowski Województwa Pomorskiego">
            <a:extLst>
              <a:ext uri="{FF2B5EF4-FFF2-40B4-BE49-F238E27FC236}">
                <a16:creationId xmlns:a16="http://schemas.microsoft.com/office/drawing/2014/main" id="{435F0698-B762-4CA8-B4E7-F5A60425786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83133" y="6444133"/>
            <a:ext cx="8855261" cy="828683"/>
          </a:xfrm>
          <a:prstGeom prst="rect">
            <a:avLst/>
          </a:prstGeom>
        </p:spPr>
      </p:pic>
      <p:pic>
        <p:nvPicPr>
          <p:cNvPr id="26" name="Obraz 25" descr="Logo rocznicowe: 25 lat Samorządu Województwa Pomorskiego.">
            <a:extLst>
              <a:ext uri="{FF2B5EF4-FFF2-40B4-BE49-F238E27FC236}">
                <a16:creationId xmlns:a16="http://schemas.microsoft.com/office/drawing/2014/main" id="{26A9FA7C-9311-4E28-9148-0DF0D28C7CE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639094" y="460525"/>
            <a:ext cx="2406403" cy="1171024"/>
          </a:xfrm>
          <a:prstGeom prst="rect">
            <a:avLst/>
          </a:prstGeom>
        </p:spPr>
      </p:pic>
    </p:spTree>
    <p:extLst>
      <p:ext uri="{BB962C8B-B14F-4D97-AF65-F5344CB8AC3E}">
        <p14:creationId xmlns:p14="http://schemas.microsoft.com/office/powerpoint/2010/main" val="2076879069"/>
      </p:ext>
    </p:extLst>
  </p:cSld>
  <p:clrMapOvr>
    <a:masterClrMapping/>
  </p:clrMapOvr>
  <p:transition spd="slow">
    <p:push dir="u"/>
  </p:transition>
  <p:extLst>
    <p:ext uri="{DCECCB84-F9BA-43D5-87BE-67443E8EF086}">
      <p15:sldGuideLst xmlns:p15="http://schemas.microsoft.com/office/powerpoint/2012/main">
        <p15:guide id="1" pos="193">
          <p15:clr>
            <a:srgbClr val="FBAE40"/>
          </p15:clr>
        </p15:guide>
        <p15:guide id="2" orient="horz" pos="113">
          <p15:clr>
            <a:srgbClr val="FBAE40"/>
          </p15:clr>
        </p15:guide>
        <p15:guide id="3" orient="horz" pos="2381">
          <p15:clr>
            <a:srgbClr val="FBAE40"/>
          </p15:clr>
        </p15:guide>
        <p15:guide id="4" orient="horz" pos="340">
          <p15:clr>
            <a:srgbClr val="FBAE40"/>
          </p15:clr>
        </p15:guide>
        <p15:guide id="5" orient="horz" pos="567">
          <p15:clr>
            <a:srgbClr val="FBAE40"/>
          </p15:clr>
        </p15:guide>
        <p15:guide id="6" orient="horz" pos="794">
          <p15:clr>
            <a:srgbClr val="FBAE40"/>
          </p15:clr>
        </p15:guide>
        <p15:guide id="7" orient="horz" pos="1020">
          <p15:clr>
            <a:srgbClr val="FBAE40"/>
          </p15:clr>
        </p15:guide>
        <p15:guide id="8" orient="horz" pos="1247">
          <p15:clr>
            <a:srgbClr val="FBAE40"/>
          </p15:clr>
        </p15:guide>
        <p15:guide id="9" orient="horz" pos="1474">
          <p15:clr>
            <a:srgbClr val="FBAE40"/>
          </p15:clr>
        </p15:guide>
        <p15:guide id="10" orient="horz" pos="1701">
          <p15:clr>
            <a:srgbClr val="FBAE40"/>
          </p15:clr>
        </p15:guide>
        <p15:guide id="11" orient="horz" pos="1927">
          <p15:clr>
            <a:srgbClr val="FBAE40"/>
          </p15:clr>
        </p15:guide>
        <p15:guide id="12" orient="horz" pos="2154">
          <p15:clr>
            <a:srgbClr val="FBAE40"/>
          </p15:clr>
        </p15:guide>
        <p15:guide id="13" orient="horz" pos="2608">
          <p15:clr>
            <a:srgbClr val="FBAE40"/>
          </p15:clr>
        </p15:guide>
        <p15:guide id="14" orient="horz" pos="2835">
          <p15:clr>
            <a:srgbClr val="FBAE40"/>
          </p15:clr>
        </p15:guide>
        <p15:guide id="15" orient="horz" pos="3061">
          <p15:clr>
            <a:srgbClr val="FBAE40"/>
          </p15:clr>
        </p15:guide>
        <p15:guide id="16" orient="horz" pos="3288">
          <p15:clr>
            <a:srgbClr val="FBAE40"/>
          </p15:clr>
        </p15:guide>
        <p15:guide id="17" orient="horz" pos="3515">
          <p15:clr>
            <a:srgbClr val="FBAE40"/>
          </p15:clr>
        </p15:guide>
        <p15:guide id="18" orient="horz" pos="3742">
          <p15:clr>
            <a:srgbClr val="FBAE40"/>
          </p15:clr>
        </p15:guide>
        <p15:guide id="19" orient="horz" pos="3968">
          <p15:clr>
            <a:srgbClr val="FBAE40"/>
          </p15:clr>
        </p15:guide>
        <p15:guide id="20" orient="horz" pos="4195">
          <p15:clr>
            <a:srgbClr val="FBAE40"/>
          </p15:clr>
        </p15:guide>
        <p15:guide id="21" orient="horz" pos="4422">
          <p15:clr>
            <a:srgbClr val="FBAE40"/>
          </p15:clr>
        </p15:guide>
        <p15:guide id="22" orient="horz" pos="4649">
          <p15:clr>
            <a:srgbClr val="FBAE40"/>
          </p15:clr>
        </p15:guide>
        <p15:guide id="23" pos="419">
          <p15:clr>
            <a:srgbClr val="FBAE40"/>
          </p15:clr>
        </p15:guide>
        <p15:guide id="24" pos="646">
          <p15:clr>
            <a:srgbClr val="FBAE40"/>
          </p15:clr>
        </p15:guide>
        <p15:guide id="25" pos="873">
          <p15:clr>
            <a:srgbClr val="FBAE40"/>
          </p15:clr>
        </p15:guide>
        <p15:guide id="26" pos="1100">
          <p15:clr>
            <a:srgbClr val="FBAE40"/>
          </p15:clr>
        </p15:guide>
        <p15:guide id="27" pos="1327">
          <p15:clr>
            <a:srgbClr val="FBAE40"/>
          </p15:clr>
        </p15:guide>
        <p15:guide id="28" pos="1553">
          <p15:clr>
            <a:srgbClr val="FBAE40"/>
          </p15:clr>
        </p15:guide>
        <p15:guide id="29" pos="1780">
          <p15:clr>
            <a:srgbClr val="FBAE40"/>
          </p15:clr>
        </p15:guide>
        <p15:guide id="30" pos="2007">
          <p15:clr>
            <a:srgbClr val="FBAE40"/>
          </p15:clr>
        </p15:guide>
        <p15:guide id="31" pos="2234">
          <p15:clr>
            <a:srgbClr val="FBAE40"/>
          </p15:clr>
        </p15:guide>
        <p15:guide id="32" pos="2460">
          <p15:clr>
            <a:srgbClr val="FBAE40"/>
          </p15:clr>
        </p15:guide>
        <p15:guide id="33" pos="2687">
          <p15:clr>
            <a:srgbClr val="FBAE40"/>
          </p15:clr>
        </p15:guide>
        <p15:guide id="34" pos="2914">
          <p15:clr>
            <a:srgbClr val="FBAE40"/>
          </p15:clr>
        </p15:guide>
        <p15:guide id="35" pos="3141">
          <p15:clr>
            <a:srgbClr val="FBAE40"/>
          </p15:clr>
        </p15:guide>
        <p15:guide id="36" pos="3368">
          <p15:clr>
            <a:srgbClr val="FBAE40"/>
          </p15:clr>
        </p15:guide>
        <p15:guide id="37" pos="3594">
          <p15:clr>
            <a:srgbClr val="FBAE40"/>
          </p15:clr>
        </p15:guide>
        <p15:guide id="38" pos="3821">
          <p15:clr>
            <a:srgbClr val="FBAE40"/>
          </p15:clr>
        </p15:guide>
        <p15:guide id="39" pos="4048">
          <p15:clr>
            <a:srgbClr val="FBAE40"/>
          </p15:clr>
        </p15:guide>
        <p15:guide id="40" pos="4275">
          <p15:clr>
            <a:srgbClr val="FBAE40"/>
          </p15:clr>
        </p15:guide>
        <p15:guide id="41" pos="4501">
          <p15:clr>
            <a:srgbClr val="FBAE40"/>
          </p15:clr>
        </p15:guide>
        <p15:guide id="42" pos="4728">
          <p15:clr>
            <a:srgbClr val="FBAE40"/>
          </p15:clr>
        </p15:guide>
        <p15:guide id="43" pos="4955">
          <p15:clr>
            <a:srgbClr val="FBAE40"/>
          </p15:clr>
        </p15:guide>
        <p15:guide id="44" pos="5182">
          <p15:clr>
            <a:srgbClr val="FBAE40"/>
          </p15:clr>
        </p15:guide>
        <p15:guide id="45" pos="5408">
          <p15:clr>
            <a:srgbClr val="FBAE40"/>
          </p15:clr>
        </p15:guide>
        <p15:guide id="46" pos="5635">
          <p15:clr>
            <a:srgbClr val="FBAE40"/>
          </p15:clr>
        </p15:guide>
        <p15:guide id="47" pos="5862">
          <p15:clr>
            <a:srgbClr val="FBAE40"/>
          </p15:clr>
        </p15:guide>
        <p15:guide id="48" pos="6089">
          <p15:clr>
            <a:srgbClr val="FBAE40"/>
          </p15:clr>
        </p15:guide>
        <p15:guide id="49" pos="6316">
          <p15:clr>
            <a:srgbClr val="FBAE40"/>
          </p15:clr>
        </p15:guide>
        <p15:guide id="50" pos="654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lajd tytułowy (krótki tytuł)">
    <p:spTree>
      <p:nvGrpSpPr>
        <p:cNvPr id="1" name=""/>
        <p:cNvGrpSpPr/>
        <p:nvPr/>
      </p:nvGrpSpPr>
      <p:grpSpPr>
        <a:xfrm>
          <a:off x="0" y="0"/>
          <a:ext cx="0" cy="0"/>
          <a:chOff x="0" y="0"/>
          <a:chExt cx="0" cy="0"/>
        </a:xfrm>
      </p:grpSpPr>
      <p:sp>
        <p:nvSpPr>
          <p:cNvPr id="17" name="Symbol zastępczy obrazu 16">
            <a:extLst>
              <a:ext uri="{FF2B5EF4-FFF2-40B4-BE49-F238E27FC236}">
                <a16:creationId xmlns:a16="http://schemas.microsoft.com/office/drawing/2014/main" id="{69383BDA-94B1-6FB6-27E3-0CC3DEDF5AF5}"/>
              </a:ext>
            </a:extLst>
          </p:cNvPr>
          <p:cNvSpPr>
            <a:spLocks noGrp="1"/>
          </p:cNvSpPr>
          <p:nvPr>
            <p:ph type="pic" sz="quarter" idx="11"/>
          </p:nvPr>
        </p:nvSpPr>
        <p:spPr>
          <a:xfrm>
            <a:off x="0" y="0"/>
            <a:ext cx="6784975" cy="5221288"/>
          </a:xfrm>
          <a:custGeom>
            <a:avLst/>
            <a:gdLst>
              <a:gd name="connsiteX0" fmla="*/ 0 w 6784975"/>
              <a:gd name="connsiteY0" fmla="*/ 0 h 5221288"/>
              <a:gd name="connsiteX1" fmla="*/ 6784975 w 6784975"/>
              <a:gd name="connsiteY1" fmla="*/ 0 h 5221288"/>
              <a:gd name="connsiteX2" fmla="*/ 6784975 w 6784975"/>
              <a:gd name="connsiteY2" fmla="*/ 4500563 h 5221288"/>
              <a:gd name="connsiteX3" fmla="*/ 2825750 w 6784975"/>
              <a:gd name="connsiteY3" fmla="*/ 4500563 h 5221288"/>
              <a:gd name="connsiteX4" fmla="*/ 2825750 w 6784975"/>
              <a:gd name="connsiteY4" fmla="*/ 5221288 h 5221288"/>
              <a:gd name="connsiteX5" fmla="*/ 0 w 6784975"/>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4975" h="5221288">
                <a:moveTo>
                  <a:pt x="0" y="0"/>
                </a:moveTo>
                <a:lnTo>
                  <a:pt x="6784975" y="0"/>
                </a:lnTo>
                <a:lnTo>
                  <a:pt x="6784975" y="4500563"/>
                </a:lnTo>
                <a:lnTo>
                  <a:pt x="2825750" y="4500563"/>
                </a:lnTo>
                <a:lnTo>
                  <a:pt x="2825750" y="5221288"/>
                </a:lnTo>
                <a:lnTo>
                  <a:pt x="0" y="522128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dirty="0"/>
              <a:t>Kliknij ikonę, aby dodać obraz</a:t>
            </a:r>
          </a:p>
        </p:txBody>
      </p:sp>
      <p:sp>
        <p:nvSpPr>
          <p:cNvPr id="13" name="Prostokąt 12">
            <a:extLst>
              <a:ext uri="{FF2B5EF4-FFF2-40B4-BE49-F238E27FC236}">
                <a16:creationId xmlns:a16="http://schemas.microsoft.com/office/drawing/2014/main" id="{38965D1A-9BC8-2AB7-6B73-C2BBDA5D66AA}"/>
              </a:ext>
            </a:extLst>
          </p:cNvPr>
          <p:cNvSpPr/>
          <p:nvPr userDrawn="1"/>
        </p:nvSpPr>
        <p:spPr>
          <a:xfrm>
            <a:off x="2825750" y="4500563"/>
            <a:ext cx="6840538" cy="17996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3172808" y="5579563"/>
            <a:ext cx="6133117" cy="648546"/>
          </a:xfrm>
        </p:spPr>
        <p:txBody>
          <a:bodyPr anchor="t" anchorCtr="0">
            <a:normAutofit/>
          </a:bodyPr>
          <a:lstStyle>
            <a:lvl1pPr algn="l">
              <a:lnSpc>
                <a:spcPts val="3500"/>
              </a:lnSpc>
              <a:defRPr sz="2800"/>
            </a:lvl1pPr>
          </a:lstStyle>
          <a:p>
            <a:r>
              <a:rPr lang="pl-PL"/>
              <a:t>Kliknij, aby edytować styl</a:t>
            </a:r>
            <a:endParaRPr lang="en-US" dirty="0"/>
          </a:p>
        </p:txBody>
      </p:sp>
      <p:sp>
        <p:nvSpPr>
          <p:cNvPr id="4" name="Date Placeholder 3"/>
          <p:cNvSpPr>
            <a:spLocks noGrp="1"/>
          </p:cNvSpPr>
          <p:nvPr>
            <p:ph type="dt" sz="half" idx="10"/>
          </p:nvPr>
        </p:nvSpPr>
        <p:spPr>
          <a:xfrm>
            <a:off x="7866444" y="539750"/>
            <a:ext cx="1799844" cy="366725"/>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endParaRPr lang="pl-PL" dirty="0"/>
          </a:p>
        </p:txBody>
      </p:sp>
      <p:pic>
        <p:nvPicPr>
          <p:cNvPr id="18" name="Obraz 17" descr="Obraz zawierający tekst&#10;&#10;Opis wygenerowany automatycznie">
            <a:extLst>
              <a:ext uri="{FF2B5EF4-FFF2-40B4-BE49-F238E27FC236}">
                <a16:creationId xmlns:a16="http://schemas.microsoft.com/office/drawing/2014/main" id="{EB4DB370-BCB9-D1E9-5613-5A9DCA5F31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5750" y="4500563"/>
            <a:ext cx="3959225" cy="720090"/>
          </a:xfrm>
          <a:prstGeom prst="rect">
            <a:avLst/>
          </a:prstGeom>
        </p:spPr>
      </p:pic>
      <p:pic>
        <p:nvPicPr>
          <p:cNvPr id="11" name="Obraz 10">
            <a:extLst>
              <a:ext uri="{FF2B5EF4-FFF2-40B4-BE49-F238E27FC236}">
                <a16:creationId xmlns:a16="http://schemas.microsoft.com/office/drawing/2014/main" id="{0CF3E933-1DA6-403F-9323-5B318B9943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3133" y="6444133"/>
            <a:ext cx="8855261" cy="828683"/>
          </a:xfrm>
          <a:prstGeom prst="rect">
            <a:avLst/>
          </a:prstGeom>
        </p:spPr>
      </p:pic>
      <p:pic>
        <p:nvPicPr>
          <p:cNvPr id="8" name="Obraz 7" descr="Logo rocznicowe: 25 lat Samorządu Województwa Pomorskiego.">
            <a:extLst>
              <a:ext uri="{FF2B5EF4-FFF2-40B4-BE49-F238E27FC236}">
                <a16:creationId xmlns:a16="http://schemas.microsoft.com/office/drawing/2014/main" id="{47461BC3-2B77-43FB-8BAB-EFD2EBB0386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22430" y="1050409"/>
            <a:ext cx="2406403" cy="1171024"/>
          </a:xfrm>
          <a:prstGeom prst="rect">
            <a:avLst/>
          </a:prstGeom>
        </p:spPr>
      </p:pic>
    </p:spTree>
    <p:extLst>
      <p:ext uri="{BB962C8B-B14F-4D97-AF65-F5344CB8AC3E}">
        <p14:creationId xmlns:p14="http://schemas.microsoft.com/office/powerpoint/2010/main" val="14190004"/>
      </p:ext>
    </p:extLst>
  </p:cSld>
  <p:clrMapOvr>
    <a:masterClrMapping/>
  </p:clrMapOvr>
  <p:transition spd="slow">
    <p:push dir="u"/>
  </p:transition>
  <p:extLst>
    <p:ext uri="{DCECCB84-F9BA-43D5-87BE-67443E8EF086}">
      <p15:sldGuideLst xmlns:p15="http://schemas.microsoft.com/office/powerpoint/2012/main">
        <p15:guide id="1" pos="192">
          <p15:clr>
            <a:srgbClr val="FBAE40"/>
          </p15:clr>
        </p15:guide>
        <p15:guide id="2" orient="horz" pos="113">
          <p15:clr>
            <a:srgbClr val="FBAE40"/>
          </p15:clr>
        </p15:guide>
        <p15:guide id="3" orient="horz" pos="2381">
          <p15:clr>
            <a:srgbClr val="FBAE40"/>
          </p15:clr>
        </p15:guide>
        <p15:guide id="4" orient="horz" pos="340">
          <p15:clr>
            <a:srgbClr val="FBAE40"/>
          </p15:clr>
        </p15:guide>
        <p15:guide id="5" orient="horz" pos="567">
          <p15:clr>
            <a:srgbClr val="FBAE40"/>
          </p15:clr>
        </p15:guide>
        <p15:guide id="6" orient="horz" pos="794">
          <p15:clr>
            <a:srgbClr val="FBAE40"/>
          </p15:clr>
        </p15:guide>
        <p15:guide id="7" orient="horz" pos="1020">
          <p15:clr>
            <a:srgbClr val="FBAE40"/>
          </p15:clr>
        </p15:guide>
        <p15:guide id="8" orient="horz" pos="1247">
          <p15:clr>
            <a:srgbClr val="FBAE40"/>
          </p15:clr>
        </p15:guide>
        <p15:guide id="9" orient="horz" pos="1474">
          <p15:clr>
            <a:srgbClr val="FBAE40"/>
          </p15:clr>
        </p15:guide>
        <p15:guide id="10" orient="horz" pos="1701">
          <p15:clr>
            <a:srgbClr val="FBAE40"/>
          </p15:clr>
        </p15:guide>
        <p15:guide id="11" orient="horz" pos="1927">
          <p15:clr>
            <a:srgbClr val="FBAE40"/>
          </p15:clr>
        </p15:guide>
        <p15:guide id="12" orient="horz" pos="2154">
          <p15:clr>
            <a:srgbClr val="FBAE40"/>
          </p15:clr>
        </p15:guide>
        <p15:guide id="13" orient="horz" pos="2608">
          <p15:clr>
            <a:srgbClr val="FBAE40"/>
          </p15:clr>
        </p15:guide>
        <p15:guide id="14" orient="horz" pos="2835">
          <p15:clr>
            <a:srgbClr val="FBAE40"/>
          </p15:clr>
        </p15:guide>
        <p15:guide id="15" orient="horz" pos="3061">
          <p15:clr>
            <a:srgbClr val="FBAE40"/>
          </p15:clr>
        </p15:guide>
        <p15:guide id="16" orient="horz" pos="3288">
          <p15:clr>
            <a:srgbClr val="FBAE40"/>
          </p15:clr>
        </p15:guide>
        <p15:guide id="17" orient="horz" pos="3515">
          <p15:clr>
            <a:srgbClr val="FBAE40"/>
          </p15:clr>
        </p15:guide>
        <p15:guide id="18" orient="horz" pos="3742">
          <p15:clr>
            <a:srgbClr val="FBAE40"/>
          </p15:clr>
        </p15:guide>
        <p15:guide id="19" orient="horz" pos="3968">
          <p15:clr>
            <a:srgbClr val="FBAE40"/>
          </p15:clr>
        </p15:guide>
        <p15:guide id="20" orient="horz" pos="4195">
          <p15:clr>
            <a:srgbClr val="FBAE40"/>
          </p15:clr>
        </p15:guide>
        <p15:guide id="21" orient="horz" pos="4422">
          <p15:clr>
            <a:srgbClr val="FBAE40"/>
          </p15:clr>
        </p15:guide>
        <p15:guide id="22" orient="horz" pos="4649">
          <p15:clr>
            <a:srgbClr val="FBAE40"/>
          </p15:clr>
        </p15:guide>
        <p15:guide id="23" pos="419">
          <p15:clr>
            <a:srgbClr val="FBAE40"/>
          </p15:clr>
        </p15:guide>
        <p15:guide id="24" pos="646">
          <p15:clr>
            <a:srgbClr val="FBAE40"/>
          </p15:clr>
        </p15:guide>
        <p15:guide id="25" pos="873">
          <p15:clr>
            <a:srgbClr val="FBAE40"/>
          </p15:clr>
        </p15:guide>
        <p15:guide id="26" pos="1100">
          <p15:clr>
            <a:srgbClr val="FBAE40"/>
          </p15:clr>
        </p15:guide>
        <p15:guide id="27" pos="1327">
          <p15:clr>
            <a:srgbClr val="FBAE40"/>
          </p15:clr>
        </p15:guide>
        <p15:guide id="28" pos="1553">
          <p15:clr>
            <a:srgbClr val="FBAE40"/>
          </p15:clr>
        </p15:guide>
        <p15:guide id="29" pos="1780">
          <p15:clr>
            <a:srgbClr val="FBAE40"/>
          </p15:clr>
        </p15:guide>
        <p15:guide id="30" pos="2007">
          <p15:clr>
            <a:srgbClr val="FBAE40"/>
          </p15:clr>
        </p15:guide>
        <p15:guide id="31" pos="2234">
          <p15:clr>
            <a:srgbClr val="FBAE40"/>
          </p15:clr>
        </p15:guide>
        <p15:guide id="32" pos="2460">
          <p15:clr>
            <a:srgbClr val="FBAE40"/>
          </p15:clr>
        </p15:guide>
        <p15:guide id="33" pos="2687">
          <p15:clr>
            <a:srgbClr val="FBAE40"/>
          </p15:clr>
        </p15:guide>
        <p15:guide id="34" pos="2914">
          <p15:clr>
            <a:srgbClr val="FBAE40"/>
          </p15:clr>
        </p15:guide>
        <p15:guide id="35" pos="3141">
          <p15:clr>
            <a:srgbClr val="FBAE40"/>
          </p15:clr>
        </p15:guide>
        <p15:guide id="36" pos="3368">
          <p15:clr>
            <a:srgbClr val="FBAE40"/>
          </p15:clr>
        </p15:guide>
        <p15:guide id="37" pos="3594">
          <p15:clr>
            <a:srgbClr val="FBAE40"/>
          </p15:clr>
        </p15:guide>
        <p15:guide id="38" pos="3821">
          <p15:clr>
            <a:srgbClr val="FBAE40"/>
          </p15:clr>
        </p15:guide>
        <p15:guide id="39" pos="4048">
          <p15:clr>
            <a:srgbClr val="FBAE40"/>
          </p15:clr>
        </p15:guide>
        <p15:guide id="40" pos="4275">
          <p15:clr>
            <a:srgbClr val="FBAE40"/>
          </p15:clr>
        </p15:guide>
        <p15:guide id="41" pos="4501">
          <p15:clr>
            <a:srgbClr val="FBAE40"/>
          </p15:clr>
        </p15:guide>
        <p15:guide id="42" pos="4728">
          <p15:clr>
            <a:srgbClr val="FBAE40"/>
          </p15:clr>
        </p15:guide>
        <p15:guide id="43" pos="4955">
          <p15:clr>
            <a:srgbClr val="FBAE40"/>
          </p15:clr>
        </p15:guide>
        <p15:guide id="44" pos="5182">
          <p15:clr>
            <a:srgbClr val="FBAE40"/>
          </p15:clr>
        </p15:guide>
        <p15:guide id="45" pos="5408">
          <p15:clr>
            <a:srgbClr val="FBAE40"/>
          </p15:clr>
        </p15:guide>
        <p15:guide id="46" pos="5635">
          <p15:clr>
            <a:srgbClr val="FBAE40"/>
          </p15:clr>
        </p15:guide>
        <p15:guide id="47" pos="5862">
          <p15:clr>
            <a:srgbClr val="FBAE40"/>
          </p15:clr>
        </p15:guide>
        <p15:guide id="48" pos="6089">
          <p15:clr>
            <a:srgbClr val="FBAE40"/>
          </p15:clr>
        </p15:guide>
        <p15:guide id="49" pos="6316">
          <p15:clr>
            <a:srgbClr val="FBAE40"/>
          </p15:clr>
        </p15:guide>
        <p15:guide id="50" pos="654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lajd tytuł sekcji">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0D1F565A-4734-6B49-4F72-233C397DE031}"/>
              </a:ext>
            </a:extLst>
          </p:cNvPr>
          <p:cNvSpPr/>
          <p:nvPr userDrawn="1"/>
        </p:nvSpPr>
        <p:spPr>
          <a:xfrm>
            <a:off x="2825749" y="4500563"/>
            <a:ext cx="7196139" cy="2159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obrazu 8">
            <a:extLst>
              <a:ext uri="{FF2B5EF4-FFF2-40B4-BE49-F238E27FC236}">
                <a16:creationId xmlns:a16="http://schemas.microsoft.com/office/drawing/2014/main" id="{12E8330A-FFD8-2BBA-E745-7200C0738BE5}"/>
              </a:ext>
            </a:extLst>
          </p:cNvPr>
          <p:cNvSpPr>
            <a:spLocks noGrp="1"/>
          </p:cNvSpPr>
          <p:nvPr>
            <p:ph type="pic" sz="quarter" idx="10"/>
          </p:nvPr>
        </p:nvSpPr>
        <p:spPr>
          <a:xfrm>
            <a:off x="669925" y="0"/>
            <a:ext cx="6835775" cy="4859338"/>
          </a:xfrm>
          <a:custGeom>
            <a:avLst/>
            <a:gdLst>
              <a:gd name="connsiteX0" fmla="*/ 0 w 6835775"/>
              <a:gd name="connsiteY0" fmla="*/ 0 h 4859338"/>
              <a:gd name="connsiteX1" fmla="*/ 6835775 w 6835775"/>
              <a:gd name="connsiteY1" fmla="*/ 0 h 4859338"/>
              <a:gd name="connsiteX2" fmla="*/ 6835775 w 6835775"/>
              <a:gd name="connsiteY2" fmla="*/ 4500563 h 4859338"/>
              <a:gd name="connsiteX3" fmla="*/ 2155824 w 6835775"/>
              <a:gd name="connsiteY3" fmla="*/ 4500563 h 4859338"/>
              <a:gd name="connsiteX4" fmla="*/ 2155824 w 6835775"/>
              <a:gd name="connsiteY4" fmla="*/ 4859338 h 4859338"/>
              <a:gd name="connsiteX5" fmla="*/ 0 w 6835775"/>
              <a:gd name="connsiteY5" fmla="*/ 4859338 h 485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5775" h="4859338">
                <a:moveTo>
                  <a:pt x="0" y="0"/>
                </a:moveTo>
                <a:lnTo>
                  <a:pt x="6835775" y="0"/>
                </a:lnTo>
                <a:lnTo>
                  <a:pt x="6835775" y="4500563"/>
                </a:lnTo>
                <a:lnTo>
                  <a:pt x="2155824" y="4500563"/>
                </a:lnTo>
                <a:lnTo>
                  <a:pt x="2155824" y="4859338"/>
                </a:lnTo>
                <a:lnTo>
                  <a:pt x="0" y="485933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a:t>Kliknij ikonę, aby dodać obraz</a:t>
            </a:r>
            <a:endParaRPr lang="pl-PL" dirty="0"/>
          </a:p>
        </p:txBody>
      </p:sp>
      <p:sp>
        <p:nvSpPr>
          <p:cNvPr id="5" name="Prostokąt 4">
            <a:extLst>
              <a:ext uri="{FF2B5EF4-FFF2-40B4-BE49-F238E27FC236}">
                <a16:creationId xmlns:a16="http://schemas.microsoft.com/office/drawing/2014/main" id="{7BF7E1EF-0AB1-F3B1-F5CD-6A2AA3056193}"/>
              </a:ext>
            </a:extLst>
          </p:cNvPr>
          <p:cNvSpPr/>
          <p:nvPr userDrawn="1"/>
        </p:nvSpPr>
        <p:spPr>
          <a:xfrm>
            <a:off x="3905250" y="4500562"/>
            <a:ext cx="3600449" cy="359395"/>
          </a:xfrm>
          <a:prstGeom prst="rect">
            <a:avLst/>
          </a:prstGeom>
          <a:solidFill>
            <a:srgbClr val="005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a:extLst>
              <a:ext uri="{FF2B5EF4-FFF2-40B4-BE49-F238E27FC236}">
                <a16:creationId xmlns:a16="http://schemas.microsoft.com/office/drawing/2014/main" id="{03E2C530-5988-0861-50D8-1C7FE1662A60}"/>
              </a:ext>
            </a:extLst>
          </p:cNvPr>
          <p:cNvSpPr/>
          <p:nvPr userDrawn="1"/>
        </p:nvSpPr>
        <p:spPr>
          <a:xfrm>
            <a:off x="2825751" y="4500561"/>
            <a:ext cx="1079500" cy="3587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3186113" y="5195719"/>
            <a:ext cx="6480176" cy="1320421"/>
          </a:xfrm>
        </p:spPr>
        <p:txBody>
          <a:bodyPr anchor="t" anchorCtr="0">
            <a:normAutofit/>
          </a:bodyPr>
          <a:lstStyle>
            <a:lvl1pPr algn="l">
              <a:lnSpc>
                <a:spcPts val="3500"/>
              </a:lnSpc>
              <a:defRPr sz="2800"/>
            </a:lvl1pPr>
          </a:lstStyle>
          <a:p>
            <a:r>
              <a:rPr lang="pl-PL"/>
              <a:t>Kliknij, aby edytować styl</a:t>
            </a:r>
            <a:endParaRPr lang="en-US" dirty="0"/>
          </a:p>
        </p:txBody>
      </p:sp>
    </p:spTree>
    <p:extLst>
      <p:ext uri="{BB962C8B-B14F-4D97-AF65-F5344CB8AC3E}">
        <p14:creationId xmlns:p14="http://schemas.microsoft.com/office/powerpoint/2010/main" val="1634757207"/>
      </p:ext>
    </p:extLst>
  </p:cSld>
  <p:clrMapOvr>
    <a:masterClrMapping/>
  </p:clrMapOvr>
  <p:transition spd="slow">
    <p:push dir="u"/>
  </p:transition>
  <p:extLst>
    <p:ext uri="{DCECCB84-F9BA-43D5-87BE-67443E8EF086}">
      <p15:sldGuideLst xmlns:p15="http://schemas.microsoft.com/office/powerpoint/2012/main">
        <p15:guide id="1" pos="193">
          <p15:clr>
            <a:srgbClr val="FBAE40"/>
          </p15:clr>
        </p15:guide>
        <p15:guide id="2" orient="horz" pos="113">
          <p15:clr>
            <a:srgbClr val="FBAE40"/>
          </p15:clr>
        </p15:guide>
        <p15:guide id="3" orient="horz" pos="2381">
          <p15:clr>
            <a:srgbClr val="FBAE40"/>
          </p15:clr>
        </p15:guide>
        <p15:guide id="4" orient="horz" pos="340">
          <p15:clr>
            <a:srgbClr val="FBAE40"/>
          </p15:clr>
        </p15:guide>
        <p15:guide id="5" orient="horz" pos="567">
          <p15:clr>
            <a:srgbClr val="FBAE40"/>
          </p15:clr>
        </p15:guide>
        <p15:guide id="6" orient="horz" pos="794">
          <p15:clr>
            <a:srgbClr val="FBAE40"/>
          </p15:clr>
        </p15:guide>
        <p15:guide id="7" orient="horz" pos="1020">
          <p15:clr>
            <a:srgbClr val="FBAE40"/>
          </p15:clr>
        </p15:guide>
        <p15:guide id="8" orient="horz" pos="1247">
          <p15:clr>
            <a:srgbClr val="FBAE40"/>
          </p15:clr>
        </p15:guide>
        <p15:guide id="9" orient="horz" pos="1474">
          <p15:clr>
            <a:srgbClr val="FBAE40"/>
          </p15:clr>
        </p15:guide>
        <p15:guide id="10" orient="horz" pos="1701">
          <p15:clr>
            <a:srgbClr val="FBAE40"/>
          </p15:clr>
        </p15:guide>
        <p15:guide id="11" orient="horz" pos="1927">
          <p15:clr>
            <a:srgbClr val="FBAE40"/>
          </p15:clr>
        </p15:guide>
        <p15:guide id="12" orient="horz" pos="2154">
          <p15:clr>
            <a:srgbClr val="FBAE40"/>
          </p15:clr>
        </p15:guide>
        <p15:guide id="13" orient="horz" pos="2608">
          <p15:clr>
            <a:srgbClr val="FBAE40"/>
          </p15:clr>
        </p15:guide>
        <p15:guide id="14" orient="horz" pos="2835">
          <p15:clr>
            <a:srgbClr val="FBAE40"/>
          </p15:clr>
        </p15:guide>
        <p15:guide id="15" orient="horz" pos="3061">
          <p15:clr>
            <a:srgbClr val="FBAE40"/>
          </p15:clr>
        </p15:guide>
        <p15:guide id="16" orient="horz" pos="3288">
          <p15:clr>
            <a:srgbClr val="FBAE40"/>
          </p15:clr>
        </p15:guide>
        <p15:guide id="17" orient="horz" pos="3515">
          <p15:clr>
            <a:srgbClr val="FBAE40"/>
          </p15:clr>
        </p15:guide>
        <p15:guide id="18" orient="horz" pos="3742">
          <p15:clr>
            <a:srgbClr val="FBAE40"/>
          </p15:clr>
        </p15:guide>
        <p15:guide id="19" orient="horz" pos="3968">
          <p15:clr>
            <a:srgbClr val="FBAE40"/>
          </p15:clr>
        </p15:guide>
        <p15:guide id="20" orient="horz" pos="4195">
          <p15:clr>
            <a:srgbClr val="FBAE40"/>
          </p15:clr>
        </p15:guide>
        <p15:guide id="21" orient="horz" pos="4422">
          <p15:clr>
            <a:srgbClr val="FBAE40"/>
          </p15:clr>
        </p15:guide>
        <p15:guide id="22" orient="horz" pos="4649">
          <p15:clr>
            <a:srgbClr val="FBAE40"/>
          </p15:clr>
        </p15:guide>
        <p15:guide id="23" pos="419">
          <p15:clr>
            <a:srgbClr val="FBAE40"/>
          </p15:clr>
        </p15:guide>
        <p15:guide id="24" pos="646">
          <p15:clr>
            <a:srgbClr val="FBAE40"/>
          </p15:clr>
        </p15:guide>
        <p15:guide id="25" pos="873">
          <p15:clr>
            <a:srgbClr val="FBAE40"/>
          </p15:clr>
        </p15:guide>
        <p15:guide id="26" pos="1100">
          <p15:clr>
            <a:srgbClr val="FBAE40"/>
          </p15:clr>
        </p15:guide>
        <p15:guide id="27" pos="1327">
          <p15:clr>
            <a:srgbClr val="FBAE40"/>
          </p15:clr>
        </p15:guide>
        <p15:guide id="28" pos="1553">
          <p15:clr>
            <a:srgbClr val="FBAE40"/>
          </p15:clr>
        </p15:guide>
        <p15:guide id="29" pos="1780">
          <p15:clr>
            <a:srgbClr val="FBAE40"/>
          </p15:clr>
        </p15:guide>
        <p15:guide id="30" pos="2007">
          <p15:clr>
            <a:srgbClr val="FBAE40"/>
          </p15:clr>
        </p15:guide>
        <p15:guide id="31" pos="2234">
          <p15:clr>
            <a:srgbClr val="FBAE40"/>
          </p15:clr>
        </p15:guide>
        <p15:guide id="32" pos="2460">
          <p15:clr>
            <a:srgbClr val="FBAE40"/>
          </p15:clr>
        </p15:guide>
        <p15:guide id="33" pos="2687">
          <p15:clr>
            <a:srgbClr val="FBAE40"/>
          </p15:clr>
        </p15:guide>
        <p15:guide id="34" pos="2914">
          <p15:clr>
            <a:srgbClr val="FBAE40"/>
          </p15:clr>
        </p15:guide>
        <p15:guide id="35" pos="3141">
          <p15:clr>
            <a:srgbClr val="FBAE40"/>
          </p15:clr>
        </p15:guide>
        <p15:guide id="36" pos="3368">
          <p15:clr>
            <a:srgbClr val="FBAE40"/>
          </p15:clr>
        </p15:guide>
        <p15:guide id="37" pos="3594">
          <p15:clr>
            <a:srgbClr val="FBAE40"/>
          </p15:clr>
        </p15:guide>
        <p15:guide id="38" pos="3821">
          <p15:clr>
            <a:srgbClr val="FBAE40"/>
          </p15:clr>
        </p15:guide>
        <p15:guide id="39" pos="4048">
          <p15:clr>
            <a:srgbClr val="FBAE40"/>
          </p15:clr>
        </p15:guide>
        <p15:guide id="40" pos="4275">
          <p15:clr>
            <a:srgbClr val="FBAE40"/>
          </p15:clr>
        </p15:guide>
        <p15:guide id="41" pos="4501">
          <p15:clr>
            <a:srgbClr val="FBAE40"/>
          </p15:clr>
        </p15:guide>
        <p15:guide id="42" pos="4728">
          <p15:clr>
            <a:srgbClr val="FBAE40"/>
          </p15:clr>
        </p15:guide>
        <p15:guide id="43" pos="4955">
          <p15:clr>
            <a:srgbClr val="FBAE40"/>
          </p15:clr>
        </p15:guide>
        <p15:guide id="44" pos="5182">
          <p15:clr>
            <a:srgbClr val="FBAE40"/>
          </p15:clr>
        </p15:guide>
        <p15:guide id="45" pos="5408">
          <p15:clr>
            <a:srgbClr val="FBAE40"/>
          </p15:clr>
        </p15:guide>
        <p15:guide id="46" pos="5635">
          <p15:clr>
            <a:srgbClr val="FBAE40"/>
          </p15:clr>
        </p15:guide>
        <p15:guide id="47" pos="5862">
          <p15:clr>
            <a:srgbClr val="FBAE40"/>
          </p15:clr>
        </p15:guide>
        <p15:guide id="48" pos="6089">
          <p15:clr>
            <a:srgbClr val="FBAE40"/>
          </p15:clr>
        </p15:guide>
        <p15:guide id="49" pos="6316">
          <p15:clr>
            <a:srgbClr val="FBAE40"/>
          </p15:clr>
        </p15:guide>
        <p15:guide id="50" pos="654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Slajd - tytuł + zawartość z paskiem">
    <p:spTree>
      <p:nvGrpSpPr>
        <p:cNvPr id="1" name=""/>
        <p:cNvGrpSpPr/>
        <p:nvPr/>
      </p:nvGrpSpPr>
      <p:grpSpPr>
        <a:xfrm>
          <a:off x="0" y="0"/>
          <a:ext cx="0" cy="0"/>
          <a:chOff x="0" y="0"/>
          <a:chExt cx="0" cy="0"/>
        </a:xfrm>
      </p:grpSpPr>
      <p:sp>
        <p:nvSpPr>
          <p:cNvPr id="2" name="Title 1"/>
          <p:cNvSpPr>
            <a:spLocks noGrp="1"/>
          </p:cNvSpPr>
          <p:nvPr>
            <p:ph type="title"/>
          </p:nvPr>
        </p:nvSpPr>
        <p:spPr>
          <a:xfrm>
            <a:off x="1025715" y="359838"/>
            <a:ext cx="8640381" cy="683695"/>
          </a:xfrm>
        </p:spPr>
        <p:txBody>
          <a:bodyPr/>
          <a:lstStyle>
            <a:lvl1pPr>
              <a:defRPr>
                <a:latin typeface="Arial" panose="020B0604020202020204" pitchFamily="34" charset="0"/>
                <a:cs typeface="Arial" panose="020B0604020202020204" pitchFamily="34" charset="0"/>
              </a:defRPr>
            </a:lvl1pPr>
          </a:lstStyle>
          <a:p>
            <a:r>
              <a:rPr lang="pl-PL" dirty="0"/>
              <a:t>Kliknij, aby edytować styl</a:t>
            </a:r>
            <a:endParaRPr lang="en-US" dirty="0"/>
          </a:p>
        </p:txBody>
      </p:sp>
      <p:sp>
        <p:nvSpPr>
          <p:cNvPr id="3" name="Content Placeholder 2"/>
          <p:cNvSpPr>
            <a:spLocks noGrp="1"/>
          </p:cNvSpPr>
          <p:nvPr>
            <p:ph idx="1"/>
          </p:nvPr>
        </p:nvSpPr>
        <p:spPr>
          <a:xfrm>
            <a:off x="449362" y="1403573"/>
            <a:ext cx="9793088" cy="5256266"/>
          </a:xfrm>
        </p:spPr>
        <p:txBody>
          <a:bodyPr>
            <a:normAutofit/>
          </a:bodyPr>
          <a:lstStyle>
            <a:lvl1pPr marL="251986" indent="-251986">
              <a:lnSpc>
                <a:spcPct val="114000"/>
              </a:lnSpc>
              <a:spcBef>
                <a:spcPts val="0"/>
              </a:spcBef>
              <a:spcAft>
                <a:spcPts val="400"/>
              </a:spcAft>
              <a:buClrTx/>
              <a:buFont typeface="Wingdings" panose="05000000000000000000" pitchFamily="2" charset="2"/>
              <a:buChar char="§"/>
              <a:defRPr sz="2200">
                <a:latin typeface="Arial" panose="020B0604020202020204" pitchFamily="34" charset="0"/>
                <a:cs typeface="Arial" panose="020B0604020202020204" pitchFamily="34" charset="0"/>
              </a:defRPr>
            </a:lvl1pPr>
            <a:lvl2pPr marL="755957" indent="-251986">
              <a:lnSpc>
                <a:spcPct val="114000"/>
              </a:lnSpc>
              <a:spcBef>
                <a:spcPts val="0"/>
              </a:spcBef>
              <a:spcAft>
                <a:spcPts val="400"/>
              </a:spcAft>
              <a:buClrTx/>
              <a:buFont typeface="Wingdings" panose="05000000000000000000" pitchFamily="2" charset="2"/>
              <a:buChar char="§"/>
              <a:defRPr sz="2200">
                <a:latin typeface="Arial" panose="020B0604020202020204" pitchFamily="34" charset="0"/>
                <a:cs typeface="Arial" panose="020B0604020202020204" pitchFamily="34" charset="0"/>
              </a:defRPr>
            </a:lvl2pPr>
            <a:lvl3pPr marL="1259929" indent="-251986">
              <a:lnSpc>
                <a:spcPct val="114000"/>
              </a:lnSpc>
              <a:spcBef>
                <a:spcPts val="0"/>
              </a:spcBef>
              <a:spcAft>
                <a:spcPts val="400"/>
              </a:spcAft>
              <a:buClrTx/>
              <a:buFont typeface="Wingdings" panose="05000000000000000000" pitchFamily="2" charset="2"/>
              <a:buChar char="§"/>
              <a:defRPr sz="2200">
                <a:latin typeface="Arial" panose="020B0604020202020204" pitchFamily="34" charset="0"/>
                <a:cs typeface="Arial" panose="020B0604020202020204" pitchFamily="34" charset="0"/>
              </a:defRPr>
            </a:lvl3pPr>
          </a:lstStyle>
          <a:p>
            <a:pPr lvl="0"/>
            <a:r>
              <a:rPr lang="pl-PL" dirty="0"/>
              <a:t>Kliknij, aby edytować style wzorca tekstu</a:t>
            </a:r>
          </a:p>
          <a:p>
            <a:pPr lvl="1"/>
            <a:r>
              <a:rPr lang="pl-PL" dirty="0"/>
              <a:t>Drugi poziom</a:t>
            </a:r>
          </a:p>
          <a:p>
            <a:pPr lvl="2"/>
            <a:r>
              <a:rPr lang="pl-PL" dirty="0"/>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1678755758"/>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ajd - tytuł + 2 elementy zawartości z paskiem">
    <p:spTree>
      <p:nvGrpSpPr>
        <p:cNvPr id="1" name=""/>
        <p:cNvGrpSpPr/>
        <p:nvPr/>
      </p:nvGrpSpPr>
      <p:grpSpPr>
        <a:xfrm>
          <a:off x="0" y="0"/>
          <a:ext cx="0" cy="0"/>
          <a:chOff x="0" y="0"/>
          <a:chExt cx="0" cy="0"/>
        </a:xfrm>
      </p:grpSpPr>
      <p:sp>
        <p:nvSpPr>
          <p:cNvPr id="2" name="Title 1"/>
          <p:cNvSpPr>
            <a:spLocks noGrp="1"/>
          </p:cNvSpPr>
          <p:nvPr>
            <p:ph type="title"/>
          </p:nvPr>
        </p:nvSpPr>
        <p:spPr>
          <a:xfrm>
            <a:off x="1024819" y="345258"/>
            <a:ext cx="8640381" cy="1080001"/>
          </a:xfrm>
        </p:spPr>
        <p:txBody>
          <a:bodyPr/>
          <a:lstStyle>
            <a:lvl1pPr>
              <a:defRPr>
                <a:latin typeface="Arial" panose="020B0604020202020204" pitchFamily="34" charset="0"/>
                <a:cs typeface="Arial" panose="020B0604020202020204" pitchFamily="34" charset="0"/>
              </a:defRPr>
            </a:lvl1pPr>
          </a:lstStyle>
          <a:p>
            <a:r>
              <a:rPr lang="pl-PL" dirty="0"/>
              <a:t>Kliknij, aby edytować styl</a:t>
            </a:r>
            <a:endParaRPr lang="en-US" dirty="0"/>
          </a:p>
        </p:txBody>
      </p:sp>
      <p:sp>
        <p:nvSpPr>
          <p:cNvPr id="3" name="Content Placeholder 2"/>
          <p:cNvSpPr>
            <a:spLocks noGrp="1"/>
          </p:cNvSpPr>
          <p:nvPr>
            <p:ph sz="half" idx="1"/>
          </p:nvPr>
        </p:nvSpPr>
        <p:spPr>
          <a:xfrm>
            <a:off x="1025906" y="2339677"/>
            <a:ext cx="4140000" cy="4320178"/>
          </a:xfrm>
        </p:spPr>
        <p:txBody>
          <a:bodyPr/>
          <a:lstStyle/>
          <a:p>
            <a:pPr lvl="0"/>
            <a:r>
              <a:rPr lang="pl-PL" dirty="0"/>
              <a:t>Kliknij, aby edytować style wzorca tekstu</a:t>
            </a:r>
          </a:p>
          <a:p>
            <a:pPr lvl="1"/>
            <a:r>
              <a:rPr lang="pl-PL" dirty="0"/>
              <a:t>Drugi poziom</a:t>
            </a:r>
          </a:p>
          <a:p>
            <a:pPr lvl="2"/>
            <a:r>
              <a:rPr lang="pl-PL" dirty="0"/>
              <a:t>Trzeci poziom</a:t>
            </a:r>
          </a:p>
        </p:txBody>
      </p:sp>
      <p:sp>
        <p:nvSpPr>
          <p:cNvPr id="7" name="Symbol zastępczy tekstu 6">
            <a:extLst>
              <a:ext uri="{FF2B5EF4-FFF2-40B4-BE49-F238E27FC236}">
                <a16:creationId xmlns:a16="http://schemas.microsoft.com/office/drawing/2014/main" id="{74CE953C-0D1D-449C-A99B-D805C859EC5C}"/>
              </a:ext>
            </a:extLst>
          </p:cNvPr>
          <p:cNvSpPr>
            <a:spLocks noGrp="1"/>
          </p:cNvSpPr>
          <p:nvPr>
            <p:ph type="body" sz="quarter" idx="11"/>
          </p:nvPr>
        </p:nvSpPr>
        <p:spPr>
          <a:xfrm>
            <a:off x="1169988" y="1475581"/>
            <a:ext cx="3671887" cy="575469"/>
          </a:xfrm>
        </p:spPr>
        <p:txBody>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Content Placeholder 3"/>
          <p:cNvSpPr>
            <a:spLocks noGrp="1"/>
          </p:cNvSpPr>
          <p:nvPr>
            <p:ph sz="half" idx="2"/>
          </p:nvPr>
        </p:nvSpPr>
        <p:spPr>
          <a:xfrm>
            <a:off x="5525906" y="1979613"/>
            <a:ext cx="4140000" cy="4680226"/>
          </a:xfrm>
        </p:spPr>
        <p:txBody>
          <a:bodyPr/>
          <a:lstStyle/>
          <a:p>
            <a:pPr lvl="0"/>
            <a:r>
              <a:rPr lang="pl-PL" dirty="0"/>
              <a:t>Kliknij, aby edytować style wzorca tekstu</a:t>
            </a:r>
          </a:p>
          <a:p>
            <a:pPr lvl="1"/>
            <a:r>
              <a:rPr lang="pl-PL" dirty="0"/>
              <a:t>Drugi poziom</a:t>
            </a:r>
          </a:p>
          <a:p>
            <a:pPr lvl="2"/>
            <a:r>
              <a:rPr lang="pl-PL" dirty="0"/>
              <a:t>Trzeci poziom</a:t>
            </a:r>
          </a:p>
        </p:txBody>
      </p:sp>
      <p:sp>
        <p:nvSpPr>
          <p:cNvPr id="9" name="Symbol zastępczy tekstu 8">
            <a:extLst>
              <a:ext uri="{FF2B5EF4-FFF2-40B4-BE49-F238E27FC236}">
                <a16:creationId xmlns:a16="http://schemas.microsoft.com/office/drawing/2014/main" id="{4657F920-DA82-443B-99CE-F255DB7F0FF0}"/>
              </a:ext>
            </a:extLst>
          </p:cNvPr>
          <p:cNvSpPr>
            <a:spLocks noGrp="1"/>
          </p:cNvSpPr>
          <p:nvPr>
            <p:ph type="body" sz="quarter" idx="12"/>
          </p:nvPr>
        </p:nvSpPr>
        <p:spPr>
          <a:xfrm>
            <a:off x="6210002" y="1458889"/>
            <a:ext cx="2590800" cy="539750"/>
          </a:xfrm>
        </p:spPr>
        <p:txBody>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41909729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i 1 foto">
    <p:spTree>
      <p:nvGrpSpPr>
        <p:cNvPr id="1" name=""/>
        <p:cNvGrpSpPr/>
        <p:nvPr/>
      </p:nvGrpSpPr>
      <p:grpSpPr>
        <a:xfrm>
          <a:off x="0" y="0"/>
          <a:ext cx="0" cy="0"/>
          <a:chOff x="0" y="0"/>
          <a:chExt cx="0" cy="0"/>
        </a:xfrm>
      </p:grpSpPr>
      <p:sp>
        <p:nvSpPr>
          <p:cNvPr id="2" name="Title 1"/>
          <p:cNvSpPr>
            <a:spLocks noGrp="1"/>
          </p:cNvSpPr>
          <p:nvPr>
            <p:ph type="title"/>
          </p:nvPr>
        </p:nvSpPr>
        <p:spPr>
          <a:xfrm>
            <a:off x="1024819" y="345258"/>
            <a:ext cx="8640381" cy="1080001"/>
          </a:xfrm>
        </p:spPr>
        <p:txBody>
          <a:bodyPr/>
          <a:lstStyle>
            <a:lvl1pPr>
              <a:defRPr>
                <a:latin typeface="Arial" panose="020B0604020202020204" pitchFamily="34" charset="0"/>
                <a:cs typeface="Arial" panose="020B0604020202020204" pitchFamily="34" charset="0"/>
              </a:defRPr>
            </a:lvl1pPr>
          </a:lstStyle>
          <a:p>
            <a:r>
              <a:rPr lang="pl-PL" dirty="0"/>
              <a:t>Kliknij, aby edytować styl</a:t>
            </a:r>
            <a:endParaRPr lang="en-US" dirty="0"/>
          </a:p>
        </p:txBody>
      </p:sp>
      <p:sp>
        <p:nvSpPr>
          <p:cNvPr id="3" name="Content Placeholder 2"/>
          <p:cNvSpPr>
            <a:spLocks noGrp="1"/>
          </p:cNvSpPr>
          <p:nvPr>
            <p:ph sz="half" idx="1"/>
          </p:nvPr>
        </p:nvSpPr>
        <p:spPr>
          <a:xfrm>
            <a:off x="6137994" y="1475581"/>
            <a:ext cx="4320480" cy="5328592"/>
          </a:xfrm>
        </p:spPr>
        <p:txBody>
          <a:bodyPr/>
          <a:lstStyle/>
          <a:p>
            <a:pPr lvl="0"/>
            <a:r>
              <a:rPr lang="pl-PL" dirty="0"/>
              <a:t>Kliknij, aby edytować style wzorca tekstu</a:t>
            </a:r>
          </a:p>
          <a:p>
            <a:pPr lvl="1"/>
            <a:r>
              <a:rPr lang="pl-PL" dirty="0"/>
              <a:t>Drugi poziom</a:t>
            </a:r>
          </a:p>
          <a:p>
            <a:pPr lvl="2"/>
            <a:r>
              <a:rPr lang="pl-PL" dirty="0"/>
              <a:t>Trzeci poziom</a:t>
            </a:r>
          </a:p>
        </p:txBody>
      </p:sp>
      <p:sp>
        <p:nvSpPr>
          <p:cNvPr id="7" name="Symbol zastępczy tekstu 6">
            <a:extLst>
              <a:ext uri="{FF2B5EF4-FFF2-40B4-BE49-F238E27FC236}">
                <a16:creationId xmlns:a16="http://schemas.microsoft.com/office/drawing/2014/main" id="{74CE953C-0D1D-449C-A99B-D805C859EC5C}"/>
              </a:ext>
            </a:extLst>
          </p:cNvPr>
          <p:cNvSpPr>
            <a:spLocks noGrp="1"/>
          </p:cNvSpPr>
          <p:nvPr>
            <p:ph type="body" sz="quarter" idx="11"/>
          </p:nvPr>
        </p:nvSpPr>
        <p:spPr>
          <a:xfrm>
            <a:off x="161330" y="1475581"/>
            <a:ext cx="5688632" cy="5544256"/>
          </a:xfrm>
        </p:spPr>
        <p:txBody>
          <a:bodyPr>
            <a:normAutofit/>
          </a:bodyPr>
          <a:lstStyle>
            <a:lvl1pPr>
              <a:lnSpc>
                <a:spcPct val="114000"/>
              </a:lnSpc>
              <a:spcBef>
                <a:spcPts val="0"/>
              </a:spcBef>
              <a:spcAft>
                <a:spcPts val="1200"/>
              </a:spcAft>
              <a:defRPr sz="2200">
                <a:latin typeface="Arial" panose="020B0604020202020204" pitchFamily="34" charset="0"/>
                <a:cs typeface="Arial" panose="020B0604020202020204" pitchFamily="34" charset="0"/>
              </a:defRPr>
            </a:lvl1pPr>
            <a:lvl2pPr>
              <a:lnSpc>
                <a:spcPct val="114000"/>
              </a:lnSpc>
              <a:spcBef>
                <a:spcPts val="0"/>
              </a:spcBef>
              <a:spcAft>
                <a:spcPts val="1200"/>
              </a:spcAft>
              <a:defRPr sz="2200">
                <a:latin typeface="Arial" panose="020B0604020202020204" pitchFamily="34" charset="0"/>
                <a:cs typeface="Arial" panose="020B0604020202020204" pitchFamily="34" charset="0"/>
              </a:defRPr>
            </a:lvl2pPr>
            <a:lvl3pPr>
              <a:lnSpc>
                <a:spcPct val="114000"/>
              </a:lnSpc>
              <a:spcBef>
                <a:spcPts val="0"/>
              </a:spcBef>
              <a:spcAft>
                <a:spcPts val="1200"/>
              </a:spcAft>
              <a:defRPr sz="2200">
                <a:latin typeface="Arial" panose="020B0604020202020204" pitchFamily="34" charset="0"/>
                <a:cs typeface="Arial" panose="020B0604020202020204" pitchFamily="34" charset="0"/>
              </a:defRPr>
            </a:lvl3pPr>
            <a:lvl4pPr>
              <a:lnSpc>
                <a:spcPct val="114000"/>
              </a:lnSpc>
              <a:spcBef>
                <a:spcPts val="0"/>
              </a:spcBef>
              <a:spcAft>
                <a:spcPts val="1200"/>
              </a:spcAft>
              <a:defRPr sz="2200">
                <a:latin typeface="Arial" panose="020B0604020202020204" pitchFamily="34" charset="0"/>
                <a:cs typeface="Arial" panose="020B0604020202020204" pitchFamily="34" charset="0"/>
              </a:defRPr>
            </a:lvl4pPr>
            <a:lvl5pPr>
              <a:lnSpc>
                <a:spcPct val="114000"/>
              </a:lnSpc>
              <a:spcBef>
                <a:spcPts val="0"/>
              </a:spcBef>
              <a:spcAft>
                <a:spcPts val="1200"/>
              </a:spcAft>
              <a:defRPr sz="2200">
                <a:latin typeface="Arial" panose="020B0604020202020204" pitchFamily="34" charset="0"/>
                <a:cs typeface="Arial"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166906276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lajd tytułowy (krótki tytuł)">
    <p:spTree>
      <p:nvGrpSpPr>
        <p:cNvPr id="1" name=""/>
        <p:cNvGrpSpPr/>
        <p:nvPr/>
      </p:nvGrpSpPr>
      <p:grpSpPr>
        <a:xfrm>
          <a:off x="0" y="0"/>
          <a:ext cx="0" cy="0"/>
          <a:chOff x="0" y="0"/>
          <a:chExt cx="0" cy="0"/>
        </a:xfrm>
      </p:grpSpPr>
      <p:sp>
        <p:nvSpPr>
          <p:cNvPr id="17" name="Symbol zastępczy obrazu 16">
            <a:extLst>
              <a:ext uri="{FF2B5EF4-FFF2-40B4-BE49-F238E27FC236}">
                <a16:creationId xmlns:a16="http://schemas.microsoft.com/office/drawing/2014/main" id="{69383BDA-94B1-6FB6-27E3-0CC3DEDF5AF5}"/>
              </a:ext>
            </a:extLst>
          </p:cNvPr>
          <p:cNvSpPr>
            <a:spLocks noGrp="1"/>
          </p:cNvSpPr>
          <p:nvPr>
            <p:ph type="pic" sz="quarter" idx="11"/>
          </p:nvPr>
        </p:nvSpPr>
        <p:spPr>
          <a:xfrm>
            <a:off x="0" y="0"/>
            <a:ext cx="6784975" cy="5221288"/>
          </a:xfrm>
          <a:custGeom>
            <a:avLst/>
            <a:gdLst>
              <a:gd name="connsiteX0" fmla="*/ 0 w 6784975"/>
              <a:gd name="connsiteY0" fmla="*/ 0 h 5221288"/>
              <a:gd name="connsiteX1" fmla="*/ 6784975 w 6784975"/>
              <a:gd name="connsiteY1" fmla="*/ 0 h 5221288"/>
              <a:gd name="connsiteX2" fmla="*/ 6784975 w 6784975"/>
              <a:gd name="connsiteY2" fmla="*/ 4500563 h 5221288"/>
              <a:gd name="connsiteX3" fmla="*/ 2825750 w 6784975"/>
              <a:gd name="connsiteY3" fmla="*/ 4500563 h 5221288"/>
              <a:gd name="connsiteX4" fmla="*/ 2825750 w 6784975"/>
              <a:gd name="connsiteY4" fmla="*/ 5221288 h 5221288"/>
              <a:gd name="connsiteX5" fmla="*/ 0 w 6784975"/>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4975" h="5221288">
                <a:moveTo>
                  <a:pt x="0" y="0"/>
                </a:moveTo>
                <a:lnTo>
                  <a:pt x="6784975" y="0"/>
                </a:lnTo>
                <a:lnTo>
                  <a:pt x="6784975" y="4500563"/>
                </a:lnTo>
                <a:lnTo>
                  <a:pt x="2825750" y="4500563"/>
                </a:lnTo>
                <a:lnTo>
                  <a:pt x="2825750" y="5221288"/>
                </a:lnTo>
                <a:lnTo>
                  <a:pt x="0" y="522128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dirty="0"/>
              <a:t>Kliknij ikonę, aby dodać obraz</a:t>
            </a:r>
          </a:p>
        </p:txBody>
      </p:sp>
      <p:sp>
        <p:nvSpPr>
          <p:cNvPr id="13" name="Prostokąt 12">
            <a:extLst>
              <a:ext uri="{FF2B5EF4-FFF2-40B4-BE49-F238E27FC236}">
                <a16:creationId xmlns:a16="http://schemas.microsoft.com/office/drawing/2014/main" id="{38965D1A-9BC8-2AB7-6B73-C2BBDA5D66AA}"/>
              </a:ext>
            </a:extLst>
          </p:cNvPr>
          <p:cNvSpPr/>
          <p:nvPr userDrawn="1"/>
        </p:nvSpPr>
        <p:spPr>
          <a:xfrm>
            <a:off x="2969642" y="4679745"/>
            <a:ext cx="6840538" cy="17996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3172808" y="5579563"/>
            <a:ext cx="6133117" cy="648546"/>
          </a:xfrm>
        </p:spPr>
        <p:txBody>
          <a:bodyPr anchor="t" anchorCtr="0">
            <a:normAutofit/>
          </a:bodyPr>
          <a:lstStyle>
            <a:lvl1pPr algn="l">
              <a:lnSpc>
                <a:spcPts val="3500"/>
              </a:lnSpc>
              <a:defRPr sz="2800"/>
            </a:lvl1pPr>
          </a:lstStyle>
          <a:p>
            <a:r>
              <a:rPr lang="pl-PL"/>
              <a:t>Kliknij, aby edytować styl</a:t>
            </a:r>
            <a:endParaRPr lang="en-US" dirty="0"/>
          </a:p>
        </p:txBody>
      </p:sp>
    </p:spTree>
    <p:extLst>
      <p:ext uri="{BB962C8B-B14F-4D97-AF65-F5344CB8AC3E}">
        <p14:creationId xmlns:p14="http://schemas.microsoft.com/office/powerpoint/2010/main" val="163393511"/>
      </p:ext>
    </p:extLst>
  </p:cSld>
  <p:clrMapOvr>
    <a:masterClrMapping/>
  </p:clrMapOvr>
  <p:transition spd="slow">
    <p:push dir="u"/>
  </p:transition>
  <p:extLst mod="1">
    <p:ext uri="{DCECCB84-F9BA-43D5-87BE-67443E8EF086}">
      <p15:sldGuideLst xmlns:p15="http://schemas.microsoft.com/office/powerpoint/2012/main">
        <p15:guide id="1" pos="192"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lajd - tytuł + zdjęcie + zawartość z paskiem">
    <p:spTree>
      <p:nvGrpSpPr>
        <p:cNvPr id="1" name=""/>
        <p:cNvGrpSpPr/>
        <p:nvPr/>
      </p:nvGrpSpPr>
      <p:grpSpPr>
        <a:xfrm>
          <a:off x="0" y="0"/>
          <a:ext cx="0" cy="0"/>
          <a:chOff x="0" y="0"/>
          <a:chExt cx="0" cy="0"/>
        </a:xfrm>
      </p:grpSpPr>
      <p:sp>
        <p:nvSpPr>
          <p:cNvPr id="2" name="Title 1"/>
          <p:cNvSpPr>
            <a:spLocks noGrp="1"/>
          </p:cNvSpPr>
          <p:nvPr>
            <p:ph type="title"/>
          </p:nvPr>
        </p:nvSpPr>
        <p:spPr>
          <a:xfrm>
            <a:off x="5345906" y="899836"/>
            <a:ext cx="4320000" cy="1080001"/>
          </a:xfrm>
        </p:spPr>
        <p:txBody>
          <a:bodyPr/>
          <a:lstStyle/>
          <a:p>
            <a:r>
              <a:rPr lang="pl-PL"/>
              <a:t>Kliknij, aby edytować styl</a:t>
            </a:r>
            <a:endParaRPr lang="en-US" dirty="0"/>
          </a:p>
        </p:txBody>
      </p:sp>
      <p:sp>
        <p:nvSpPr>
          <p:cNvPr id="3" name="Content Placeholder 2"/>
          <p:cNvSpPr>
            <a:spLocks noGrp="1"/>
          </p:cNvSpPr>
          <p:nvPr>
            <p:ph sz="half" idx="1"/>
          </p:nvPr>
        </p:nvSpPr>
        <p:spPr>
          <a:xfrm>
            <a:off x="5345906" y="1979837"/>
            <a:ext cx="4320382" cy="4680002"/>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7" name="Symbol zastępczy obrazu 6">
            <a:extLst>
              <a:ext uri="{FF2B5EF4-FFF2-40B4-BE49-F238E27FC236}">
                <a16:creationId xmlns:a16="http://schemas.microsoft.com/office/drawing/2014/main" id="{E681B9F9-7BA5-2D43-A1BD-8AF5D0250636}"/>
              </a:ext>
            </a:extLst>
          </p:cNvPr>
          <p:cNvSpPr>
            <a:spLocks noGrp="1"/>
          </p:cNvSpPr>
          <p:nvPr>
            <p:ph type="pic" sz="quarter" idx="11"/>
          </p:nvPr>
        </p:nvSpPr>
        <p:spPr>
          <a:xfrm>
            <a:off x="0" y="900113"/>
            <a:ext cx="4986338" cy="5759726"/>
          </a:xfrm>
          <a:solidFill>
            <a:schemeClr val="bg1">
              <a:lumMod val="95000"/>
            </a:schemeClr>
          </a:solidFill>
        </p:spPr>
        <p:txBody>
          <a:bodyPr anchor="ctr" anchorCtr="0"/>
          <a:lstStyle>
            <a:lvl1pPr algn="ctr">
              <a:buFont typeface="Arial" panose="020B0604020202020204" pitchFamily="34" charset="0"/>
              <a:buNone/>
              <a:defRPr sz="1000"/>
            </a:lvl1pPr>
          </a:lstStyle>
          <a:p>
            <a:r>
              <a:rPr lang="pl-PL"/>
              <a:t>Kliknij ikonę, aby dodać obraz</a:t>
            </a:r>
            <a:endParaRPr lang="pl-PL" dirty="0"/>
          </a:p>
        </p:txBody>
      </p:sp>
    </p:spTree>
    <p:extLst>
      <p:ext uri="{BB962C8B-B14F-4D97-AF65-F5344CB8AC3E}">
        <p14:creationId xmlns:p14="http://schemas.microsoft.com/office/powerpoint/2010/main" val="45727373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1_Slajd - tytuł + zawartość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630E28BA-19A4-6182-CE10-65107EDF6B75}"/>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37929326"/>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1_Slajd - tytuł + 2 elementy zawartości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025906" y="1979837"/>
            <a:ext cx="4140000" cy="4680018"/>
          </a:xfrm>
        </p:spPr>
        <p:txBody>
          <a:bodyPr/>
          <a:lstStyle/>
          <a:p>
            <a:pPr lvl="0"/>
            <a:r>
              <a:rPr lang="pl-PL" dirty="0"/>
              <a:t>Kliknij, aby edytować style wzorca tekstu</a:t>
            </a:r>
          </a:p>
          <a:p>
            <a:pPr lvl="1"/>
            <a:r>
              <a:rPr lang="pl-PL" dirty="0"/>
              <a:t>Drugi poziom</a:t>
            </a:r>
          </a:p>
          <a:p>
            <a:pPr lvl="2"/>
            <a:r>
              <a:rPr lang="pl-PL" dirty="0"/>
              <a:t>Trzeci poziom</a:t>
            </a:r>
          </a:p>
        </p:txBody>
      </p:sp>
      <p:sp>
        <p:nvSpPr>
          <p:cNvPr id="4" name="Content Placeholder 3"/>
          <p:cNvSpPr>
            <a:spLocks noGrp="1"/>
          </p:cNvSpPr>
          <p:nvPr>
            <p:ph sz="half" idx="2"/>
          </p:nvPr>
        </p:nvSpPr>
        <p:spPr>
          <a:xfrm>
            <a:off x="5525906" y="1979613"/>
            <a:ext cx="4140000" cy="4680226"/>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A72189C-757E-47DF-313E-E0F36399C09C}"/>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E363107C-97A9-9A5D-A2A2-E6ABB7ED4C62}"/>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33162371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lajd końcowy">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0A228201-59AA-470F-B779-D4FECA3DF137}"/>
              </a:ext>
            </a:extLst>
          </p:cNvPr>
          <p:cNvSpPr/>
          <p:nvPr userDrawn="1"/>
        </p:nvSpPr>
        <p:spPr>
          <a:xfrm>
            <a:off x="1025525" y="1983572"/>
            <a:ext cx="8640763" cy="4321274"/>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C7D00171-EF30-4814-B375-246769FD4B15}"/>
              </a:ext>
              <a:ext uri="{C183D7F6-B498-43B3-948B-1728B52AA6E4}">
                <adec:decorative xmlns:adec="http://schemas.microsoft.com/office/drawing/2017/decorative" val="1"/>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1" name="Obraz 10" descr="Obraz zawierający tekst&#10;&#10;Opis wygenerowany automatycznie">
            <a:extLst>
              <a:ext uri="{FF2B5EF4-FFF2-40B4-BE49-F238E27FC236}">
                <a16:creationId xmlns:a16="http://schemas.microsoft.com/office/drawing/2014/main" id="{2ABF63AC-8150-4C02-BE62-EBE0A03986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525" y="1983572"/>
            <a:ext cx="3959225" cy="720090"/>
          </a:xfrm>
          <a:prstGeom prst="rect">
            <a:avLst/>
          </a:prstGeom>
        </p:spPr>
      </p:pic>
      <p:sp>
        <p:nvSpPr>
          <p:cNvPr id="14" name="Title 1">
            <a:extLst>
              <a:ext uri="{FF2B5EF4-FFF2-40B4-BE49-F238E27FC236}">
                <a16:creationId xmlns:a16="http://schemas.microsoft.com/office/drawing/2014/main" id="{1629EBDD-5340-4285-A47D-77B29466EFE4}"/>
              </a:ext>
            </a:extLst>
          </p:cNvPr>
          <p:cNvSpPr>
            <a:spLocks noGrp="1"/>
          </p:cNvSpPr>
          <p:nvPr>
            <p:ph type="ctrTitle" hasCustomPrompt="1"/>
          </p:nvPr>
        </p:nvSpPr>
        <p:spPr>
          <a:xfrm>
            <a:off x="1385848" y="3411613"/>
            <a:ext cx="7920115" cy="1087764"/>
          </a:xfrm>
        </p:spPr>
        <p:txBody>
          <a:bodyPr anchor="t" anchorCtr="0">
            <a:normAutofit/>
          </a:bodyPr>
          <a:lstStyle>
            <a:lvl1pPr algn="ctr">
              <a:lnSpc>
                <a:spcPts val="4000"/>
              </a:lnSpc>
              <a:defRPr sz="3200"/>
            </a:lvl1pPr>
          </a:lstStyle>
          <a:p>
            <a:br>
              <a:rPr lang="pl-PL" dirty="0"/>
            </a:br>
            <a:endParaRPr lang="en-US" dirty="0"/>
          </a:p>
        </p:txBody>
      </p:sp>
      <p:pic>
        <p:nvPicPr>
          <p:cNvPr id="16" name="Obraz 15">
            <a:extLst>
              <a:ext uri="{FF2B5EF4-FFF2-40B4-BE49-F238E27FC236}">
                <a16:creationId xmlns:a16="http://schemas.microsoft.com/office/drawing/2014/main" id="{E2649279-68AC-4F54-A880-75A79D7385CD}"/>
              </a:ext>
            </a:extLst>
          </p:cNvPr>
          <p:cNvPicPr>
            <a:picLocks noChangeAspect="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652757" y="1244366"/>
            <a:ext cx="381000" cy="381000"/>
          </a:xfrm>
          <a:prstGeom prst="rect">
            <a:avLst/>
          </a:prstGeom>
        </p:spPr>
      </p:pic>
      <p:pic>
        <p:nvPicPr>
          <p:cNvPr id="17" name="Obraz 16">
            <a:extLst>
              <a:ext uri="{FF2B5EF4-FFF2-40B4-BE49-F238E27FC236}">
                <a16:creationId xmlns:a16="http://schemas.microsoft.com/office/drawing/2014/main" id="{1C169691-7357-4DDF-8437-CEB5E8C7275F}"/>
              </a:ext>
            </a:extLst>
          </p:cNvPr>
          <p:cNvPicPr>
            <a:picLocks noChangeAspect="1"/>
          </p:cNvPicPr>
          <p:nvPr userDrawn="1"/>
        </p:nvPicPr>
        <p:blipFill>
          <a:blip r:embed="rId4">
            <a:alphaModFix amt="55000"/>
            <a:extLst>
              <a:ext uri="{28A0092B-C50C-407E-A947-70E740481C1C}">
                <a14:useLocalDpi xmlns:a14="http://schemas.microsoft.com/office/drawing/2010/main" val="0"/>
              </a:ext>
            </a:extLst>
          </a:blip>
          <a:stretch>
            <a:fillRect/>
          </a:stretch>
        </p:blipFill>
        <p:spPr>
          <a:xfrm>
            <a:off x="1365250" y="545866"/>
            <a:ext cx="381000" cy="381000"/>
          </a:xfrm>
          <a:prstGeom prst="rect">
            <a:avLst/>
          </a:prstGeom>
        </p:spPr>
      </p:pic>
      <p:pic>
        <p:nvPicPr>
          <p:cNvPr id="18" name="Obraz 17">
            <a:extLst>
              <a:ext uri="{FF2B5EF4-FFF2-40B4-BE49-F238E27FC236}">
                <a16:creationId xmlns:a16="http://schemas.microsoft.com/office/drawing/2014/main" id="{69B9B22B-67E4-4504-8A58-6D72DCD7A2AE}"/>
              </a:ext>
            </a:extLst>
          </p:cNvPr>
          <p:cNvPicPr>
            <a:picLocks noChangeAspect="1"/>
          </p:cNvPicPr>
          <p:nvPr userDrawn="1"/>
        </p:nvPicPr>
        <p:blipFill>
          <a:blip r:embed="rId5">
            <a:alphaModFix amt="55000"/>
            <a:extLst>
              <a:ext uri="{28A0092B-C50C-407E-A947-70E740481C1C}">
                <a14:useLocalDpi xmlns:a14="http://schemas.microsoft.com/office/drawing/2010/main" val="0"/>
              </a:ext>
            </a:extLst>
          </a:blip>
          <a:stretch>
            <a:fillRect/>
          </a:stretch>
        </p:blipFill>
        <p:spPr>
          <a:xfrm>
            <a:off x="1380511" y="1244366"/>
            <a:ext cx="381000" cy="381000"/>
          </a:xfrm>
          <a:prstGeom prst="rect">
            <a:avLst/>
          </a:prstGeom>
        </p:spPr>
      </p:pic>
      <p:pic>
        <p:nvPicPr>
          <p:cNvPr id="19" name="Obraz 18">
            <a:extLst>
              <a:ext uri="{FF2B5EF4-FFF2-40B4-BE49-F238E27FC236}">
                <a16:creationId xmlns:a16="http://schemas.microsoft.com/office/drawing/2014/main" id="{0BC155C9-2974-4950-B840-0E7ABDF714B1}"/>
              </a:ext>
            </a:extLst>
          </p:cNvPr>
          <p:cNvPicPr>
            <a:picLocks noChangeAspect="1"/>
          </p:cNvPicPr>
          <p:nvPr userDrawn="1"/>
        </p:nvPicPr>
        <p:blipFill>
          <a:blip r:embed="rId6">
            <a:alphaModFix amt="55000"/>
            <a:extLst>
              <a:ext uri="{28A0092B-C50C-407E-A947-70E740481C1C}">
                <a14:useLocalDpi xmlns:a14="http://schemas.microsoft.com/office/drawing/2010/main" val="0"/>
              </a:ext>
            </a:extLst>
          </a:blip>
          <a:stretch>
            <a:fillRect/>
          </a:stretch>
        </p:blipFill>
        <p:spPr>
          <a:xfrm>
            <a:off x="4265786" y="538288"/>
            <a:ext cx="381000" cy="381000"/>
          </a:xfrm>
          <a:prstGeom prst="rect">
            <a:avLst/>
          </a:prstGeom>
        </p:spPr>
      </p:pic>
      <p:pic>
        <p:nvPicPr>
          <p:cNvPr id="20" name="Obraz 19">
            <a:extLst>
              <a:ext uri="{FF2B5EF4-FFF2-40B4-BE49-F238E27FC236}">
                <a16:creationId xmlns:a16="http://schemas.microsoft.com/office/drawing/2014/main" id="{C1C9A51C-3E9A-43B3-865C-E0B79CE15EF8}"/>
              </a:ext>
            </a:extLst>
          </p:cNvPr>
          <p:cNvPicPr>
            <a:picLocks noChangeAspect="1"/>
          </p:cNvPicPr>
          <p:nvPr userDrawn="1"/>
        </p:nvPicPr>
        <p:blipFill>
          <a:blip r:embed="rId7">
            <a:alphaModFix amt="55000"/>
            <a:extLst>
              <a:ext uri="{28A0092B-C50C-407E-A947-70E740481C1C}">
                <a14:useLocalDpi xmlns:a14="http://schemas.microsoft.com/office/drawing/2010/main" val="0"/>
              </a:ext>
            </a:extLst>
          </a:blip>
          <a:stretch>
            <a:fillRect/>
          </a:stretch>
        </p:blipFill>
        <p:spPr>
          <a:xfrm>
            <a:off x="644525" y="545866"/>
            <a:ext cx="381000" cy="381000"/>
          </a:xfrm>
          <a:prstGeom prst="rect">
            <a:avLst/>
          </a:prstGeom>
        </p:spPr>
      </p:pic>
      <p:pic>
        <p:nvPicPr>
          <p:cNvPr id="21" name="Obraz 20">
            <a:extLst>
              <a:ext uri="{FF2B5EF4-FFF2-40B4-BE49-F238E27FC236}">
                <a16:creationId xmlns:a16="http://schemas.microsoft.com/office/drawing/2014/main" id="{AE3D26F0-CB23-476D-84AC-833FF583534C}"/>
              </a:ext>
            </a:extLst>
          </p:cNvPr>
          <p:cNvPicPr>
            <a:picLocks noChangeAspect="1"/>
          </p:cNvPicPr>
          <p:nvPr userDrawn="1"/>
        </p:nvPicPr>
        <p:blipFill>
          <a:blip r:embed="rId8">
            <a:alphaModFix amt="55000"/>
            <a:extLst>
              <a:ext uri="{28A0092B-C50C-407E-A947-70E740481C1C}">
                <a14:useLocalDpi xmlns:a14="http://schemas.microsoft.com/office/drawing/2010/main" val="0"/>
              </a:ext>
            </a:extLst>
          </a:blip>
          <a:stretch>
            <a:fillRect/>
          </a:stretch>
        </p:blipFill>
        <p:spPr>
          <a:xfrm>
            <a:off x="2104293" y="1254829"/>
            <a:ext cx="381000" cy="381000"/>
          </a:xfrm>
          <a:prstGeom prst="rect">
            <a:avLst/>
          </a:prstGeom>
        </p:spPr>
      </p:pic>
      <p:pic>
        <p:nvPicPr>
          <p:cNvPr id="22" name="Obraz 21">
            <a:extLst>
              <a:ext uri="{FF2B5EF4-FFF2-40B4-BE49-F238E27FC236}">
                <a16:creationId xmlns:a16="http://schemas.microsoft.com/office/drawing/2014/main" id="{02C74DC5-C335-4B67-9BCD-34D60F57C6C6}"/>
              </a:ext>
            </a:extLst>
          </p:cNvPr>
          <p:cNvPicPr>
            <a:picLocks noChangeAspect="1"/>
          </p:cNvPicPr>
          <p:nvPr userDrawn="1"/>
        </p:nvPicPr>
        <p:blipFill>
          <a:blip r:embed="rId9">
            <a:alphaModFix amt="55000"/>
            <a:extLst>
              <a:ext uri="{28A0092B-C50C-407E-A947-70E740481C1C}">
                <a14:useLocalDpi xmlns:a14="http://schemas.microsoft.com/office/drawing/2010/main" val="0"/>
              </a:ext>
            </a:extLst>
          </a:blip>
          <a:stretch>
            <a:fillRect/>
          </a:stretch>
        </p:blipFill>
        <p:spPr>
          <a:xfrm>
            <a:off x="2814637" y="543567"/>
            <a:ext cx="381000" cy="381000"/>
          </a:xfrm>
          <a:prstGeom prst="rect">
            <a:avLst/>
          </a:prstGeom>
        </p:spPr>
      </p:pic>
      <p:pic>
        <p:nvPicPr>
          <p:cNvPr id="23" name="Obraz 22">
            <a:extLst>
              <a:ext uri="{FF2B5EF4-FFF2-40B4-BE49-F238E27FC236}">
                <a16:creationId xmlns:a16="http://schemas.microsoft.com/office/drawing/2014/main" id="{0F174CC1-CE15-4868-A9EE-2844EB32D55C}"/>
              </a:ext>
            </a:extLst>
          </p:cNvPr>
          <p:cNvPicPr>
            <a:picLocks noChangeAspect="1"/>
          </p:cNvPicPr>
          <p:nvPr userDrawn="1"/>
        </p:nvPicPr>
        <p:blipFill>
          <a:blip r:embed="rId10">
            <a:alphaModFix amt="55000"/>
            <a:extLst>
              <a:ext uri="{28A0092B-C50C-407E-A947-70E740481C1C}">
                <a14:useLocalDpi xmlns:a14="http://schemas.microsoft.com/office/drawing/2010/main" val="0"/>
              </a:ext>
            </a:extLst>
          </a:blip>
          <a:stretch>
            <a:fillRect/>
          </a:stretch>
        </p:blipFill>
        <p:spPr>
          <a:xfrm>
            <a:off x="3537018" y="535269"/>
            <a:ext cx="381000" cy="381000"/>
          </a:xfrm>
          <a:prstGeom prst="rect">
            <a:avLst/>
          </a:prstGeom>
        </p:spPr>
      </p:pic>
      <p:pic>
        <p:nvPicPr>
          <p:cNvPr id="24" name="Obraz 23">
            <a:extLst>
              <a:ext uri="{FF2B5EF4-FFF2-40B4-BE49-F238E27FC236}">
                <a16:creationId xmlns:a16="http://schemas.microsoft.com/office/drawing/2014/main" id="{580C7992-BAEE-4176-9AF5-42DA24B7599A}"/>
              </a:ext>
            </a:extLst>
          </p:cNvPr>
          <p:cNvPicPr>
            <a:picLocks noChangeAspect="1"/>
          </p:cNvPicPr>
          <p:nvPr userDrawn="1"/>
        </p:nvPicPr>
        <p:blipFill>
          <a:blip r:embed="rId11">
            <a:alphaModFix amt="55000"/>
            <a:extLst>
              <a:ext uri="{28A0092B-C50C-407E-A947-70E740481C1C}">
                <a14:useLocalDpi xmlns:a14="http://schemas.microsoft.com/office/drawing/2010/main" val="0"/>
              </a:ext>
            </a:extLst>
          </a:blip>
          <a:stretch>
            <a:fillRect/>
          </a:stretch>
        </p:blipFill>
        <p:spPr>
          <a:xfrm>
            <a:off x="2092256" y="531095"/>
            <a:ext cx="381000" cy="381000"/>
          </a:xfrm>
          <a:prstGeom prst="rect">
            <a:avLst/>
          </a:prstGeom>
        </p:spPr>
      </p:pic>
      <p:pic>
        <p:nvPicPr>
          <p:cNvPr id="25" name="Obraz 24">
            <a:extLst>
              <a:ext uri="{FF2B5EF4-FFF2-40B4-BE49-F238E27FC236}">
                <a16:creationId xmlns:a16="http://schemas.microsoft.com/office/drawing/2014/main" id="{BA86516E-B5E1-4DB3-981D-6523926A2A17}"/>
              </a:ext>
              <a:ext uri="{C183D7F6-B498-43B3-948B-1728B52AA6E4}">
                <adec:decorative xmlns:adec="http://schemas.microsoft.com/office/drawing/2017/decorative" val="1"/>
              </a:ext>
            </a:extLst>
          </p:cNvPr>
          <p:cNvPicPr>
            <a:picLocks noChangeAspect="1"/>
          </p:cNvPicPr>
          <p:nvPr userDrawn="1"/>
        </p:nvPicPr>
        <p:blipFill>
          <a:blip r:embed="rId12">
            <a:alphaModFix amt="55000"/>
            <a:extLst>
              <a:ext uri="{28A0092B-C50C-407E-A947-70E740481C1C}">
                <a14:useLocalDpi xmlns:a14="http://schemas.microsoft.com/office/drawing/2010/main" val="0"/>
              </a:ext>
            </a:extLst>
          </a:blip>
          <a:stretch>
            <a:fillRect/>
          </a:stretch>
        </p:blipFill>
        <p:spPr>
          <a:xfrm>
            <a:off x="3534802" y="1251987"/>
            <a:ext cx="381000" cy="381000"/>
          </a:xfrm>
          <a:prstGeom prst="rect">
            <a:avLst/>
          </a:prstGeom>
        </p:spPr>
      </p:pic>
      <p:pic>
        <p:nvPicPr>
          <p:cNvPr id="26" name="Obraz 25">
            <a:extLst>
              <a:ext uri="{FF2B5EF4-FFF2-40B4-BE49-F238E27FC236}">
                <a16:creationId xmlns:a16="http://schemas.microsoft.com/office/drawing/2014/main" id="{709B0195-39FE-4DB2-9F58-C6258A41F180}"/>
              </a:ext>
            </a:extLst>
          </p:cNvPr>
          <p:cNvPicPr>
            <a:picLocks noChangeAspect="1"/>
          </p:cNvPicPr>
          <p:nvPr userDrawn="1"/>
        </p:nvPicPr>
        <p:blipFill>
          <a:blip r:embed="rId13">
            <a:alphaModFix amt="55000"/>
            <a:extLst>
              <a:ext uri="{28A0092B-C50C-407E-A947-70E740481C1C}">
                <a14:useLocalDpi xmlns:a14="http://schemas.microsoft.com/office/drawing/2010/main" val="0"/>
              </a:ext>
            </a:extLst>
          </a:blip>
          <a:stretch>
            <a:fillRect/>
          </a:stretch>
        </p:blipFill>
        <p:spPr>
          <a:xfrm>
            <a:off x="4265613" y="1250549"/>
            <a:ext cx="381000" cy="381000"/>
          </a:xfrm>
          <a:prstGeom prst="rect">
            <a:avLst/>
          </a:prstGeom>
        </p:spPr>
      </p:pic>
      <p:pic>
        <p:nvPicPr>
          <p:cNvPr id="27" name="Obraz 26">
            <a:extLst>
              <a:ext uri="{FF2B5EF4-FFF2-40B4-BE49-F238E27FC236}">
                <a16:creationId xmlns:a16="http://schemas.microsoft.com/office/drawing/2014/main" id="{06B4110B-C953-4485-B94D-302AD469CBD4}"/>
              </a:ext>
            </a:extLst>
          </p:cNvPr>
          <p:cNvPicPr>
            <a:picLocks noChangeAspect="1"/>
          </p:cNvPicPr>
          <p:nvPr userDrawn="1"/>
        </p:nvPicPr>
        <p:blipFill>
          <a:blip r:embed="rId14">
            <a:alphaModFix amt="55000"/>
            <a:extLst>
              <a:ext uri="{28A0092B-C50C-407E-A947-70E740481C1C}">
                <a14:useLocalDpi xmlns:a14="http://schemas.microsoft.com/office/drawing/2010/main" val="0"/>
              </a:ext>
            </a:extLst>
          </a:blip>
          <a:stretch>
            <a:fillRect/>
          </a:stretch>
        </p:blipFill>
        <p:spPr>
          <a:xfrm>
            <a:off x="2814637" y="1250549"/>
            <a:ext cx="381000" cy="381000"/>
          </a:xfrm>
          <a:prstGeom prst="rect">
            <a:avLst/>
          </a:prstGeom>
        </p:spPr>
      </p:pic>
      <p:pic>
        <p:nvPicPr>
          <p:cNvPr id="28" name="Obraz 27" descr="Ciąg 4 logotypów: Fundusze Europejskie dla Pomorza, Rzeczpospolita Polska, Dofinansowane przez Unię Europejską, Urząd Marszałkowski Województwa Pomorskiego ">
            <a:extLst>
              <a:ext uri="{FF2B5EF4-FFF2-40B4-BE49-F238E27FC236}">
                <a16:creationId xmlns:a16="http://schemas.microsoft.com/office/drawing/2014/main" id="{7E3F8DBC-0D86-4A87-B80E-1209AC8C45A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83133" y="6444133"/>
            <a:ext cx="8855261" cy="828683"/>
          </a:xfrm>
          <a:prstGeom prst="rect">
            <a:avLst/>
          </a:prstGeom>
        </p:spPr>
      </p:pic>
      <p:pic>
        <p:nvPicPr>
          <p:cNvPr id="29" name="Obraz 28" descr="Logo rocznicowe: 25 lat Samorządu Województwa Pomorskiego.">
            <a:extLst>
              <a:ext uri="{FF2B5EF4-FFF2-40B4-BE49-F238E27FC236}">
                <a16:creationId xmlns:a16="http://schemas.microsoft.com/office/drawing/2014/main" id="{81D43660-ADF3-43C6-A90B-7E0A413FEDB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639094" y="460525"/>
            <a:ext cx="2406403" cy="1171024"/>
          </a:xfrm>
          <a:prstGeom prst="rect">
            <a:avLst/>
          </a:prstGeom>
        </p:spPr>
      </p:pic>
    </p:spTree>
    <p:extLst>
      <p:ext uri="{BB962C8B-B14F-4D97-AF65-F5344CB8AC3E}">
        <p14:creationId xmlns:p14="http://schemas.microsoft.com/office/powerpoint/2010/main" val="152603311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3_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025525" y="1983572"/>
            <a:ext cx="8640763" cy="4316627"/>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48CDFE25-4437-7188-EA7B-7D9DAD502275}"/>
              </a:ext>
              <a:ext uri="{C183D7F6-B498-43B3-948B-1728B52AA6E4}">
                <adec:decorative xmlns:adec="http://schemas.microsoft.com/office/drawing/2017/decorative" val="1"/>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Obraz 12" descr="Tekst: Fundusze Europejskie">
            <a:extLst>
              <a:ext uri="{FF2B5EF4-FFF2-40B4-BE49-F238E27FC236}">
                <a16:creationId xmlns:a16="http://schemas.microsoft.com/office/drawing/2014/main" id="{49D1ECBE-9DB2-9B2A-CE8F-84EF95EA4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525" y="1983572"/>
            <a:ext cx="3959225" cy="720090"/>
          </a:xfrm>
          <a:prstGeom prst="rect">
            <a:avLst/>
          </a:prstGeom>
        </p:spPr>
      </p:pic>
      <p:sp>
        <p:nvSpPr>
          <p:cNvPr id="2" name="Title 1"/>
          <p:cNvSpPr>
            <a:spLocks noGrp="1"/>
          </p:cNvSpPr>
          <p:nvPr>
            <p:ph type="ctrTitle"/>
          </p:nvPr>
        </p:nvSpPr>
        <p:spPr>
          <a:xfrm>
            <a:off x="1385877" y="3070227"/>
            <a:ext cx="7920115" cy="1087764"/>
          </a:xfrm>
        </p:spPr>
        <p:txBody>
          <a:bodyPr anchor="t" anchorCtr="0">
            <a:normAutofit/>
          </a:bodyPr>
          <a:lstStyle>
            <a:lvl1pPr algn="l">
              <a:lnSpc>
                <a:spcPts val="4000"/>
              </a:lnSpc>
              <a:defRPr sz="3200">
                <a:latin typeface="Arial" panose="020B0604020202020204" pitchFamily="34" charset="0"/>
                <a:cs typeface="Arial" panose="020B0604020202020204" pitchFamily="34" charset="0"/>
              </a:defRPr>
            </a:lvl1pPr>
          </a:lstStyle>
          <a:p>
            <a:r>
              <a:rPr lang="pl-PL" dirty="0"/>
              <a:t>Kliknij, aby edytować styl</a:t>
            </a:r>
            <a:endParaRPr lang="en-US" dirty="0"/>
          </a:p>
        </p:txBody>
      </p:sp>
      <p:pic>
        <p:nvPicPr>
          <p:cNvPr id="6" name="Obraz 5">
            <a:extLst>
              <a:ext uri="{FF2B5EF4-FFF2-40B4-BE49-F238E27FC236}">
                <a16:creationId xmlns:a16="http://schemas.microsoft.com/office/drawing/2014/main" id="{039E0742-6ADE-F448-8437-7F591E1D07FA}"/>
              </a:ext>
            </a:extLst>
          </p:cNvPr>
          <p:cNvPicPr>
            <a:picLocks noChangeAspect="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652757" y="1244366"/>
            <a:ext cx="381000" cy="381000"/>
          </a:xfrm>
          <a:prstGeom prst="rect">
            <a:avLst/>
          </a:prstGeom>
        </p:spPr>
      </p:pic>
      <p:pic>
        <p:nvPicPr>
          <p:cNvPr id="17" name="Obraz 16">
            <a:extLst>
              <a:ext uri="{FF2B5EF4-FFF2-40B4-BE49-F238E27FC236}">
                <a16:creationId xmlns:a16="http://schemas.microsoft.com/office/drawing/2014/main" id="{F60567DB-D582-D44E-A6AD-12B2B5F1FE7B}"/>
              </a:ext>
            </a:extLst>
          </p:cNvPr>
          <p:cNvPicPr>
            <a:picLocks noChangeAspect="1"/>
          </p:cNvPicPr>
          <p:nvPr userDrawn="1"/>
        </p:nvPicPr>
        <p:blipFill>
          <a:blip r:embed="rId4">
            <a:alphaModFix amt="55000"/>
            <a:extLst>
              <a:ext uri="{28A0092B-C50C-407E-A947-70E740481C1C}">
                <a14:useLocalDpi xmlns:a14="http://schemas.microsoft.com/office/drawing/2010/main" val="0"/>
              </a:ext>
            </a:extLst>
          </a:blip>
          <a:stretch>
            <a:fillRect/>
          </a:stretch>
        </p:blipFill>
        <p:spPr>
          <a:xfrm>
            <a:off x="1365250" y="545866"/>
            <a:ext cx="381000" cy="381000"/>
          </a:xfrm>
          <a:prstGeom prst="rect">
            <a:avLst/>
          </a:prstGeom>
        </p:spPr>
      </p:pic>
      <p:pic>
        <p:nvPicPr>
          <p:cNvPr id="19" name="Obraz 18">
            <a:extLst>
              <a:ext uri="{FF2B5EF4-FFF2-40B4-BE49-F238E27FC236}">
                <a16:creationId xmlns:a16="http://schemas.microsoft.com/office/drawing/2014/main" id="{39EEE39C-033E-F640-8C4C-E23D91BEA336}"/>
              </a:ext>
            </a:extLst>
          </p:cNvPr>
          <p:cNvPicPr>
            <a:picLocks noChangeAspect="1"/>
          </p:cNvPicPr>
          <p:nvPr userDrawn="1"/>
        </p:nvPicPr>
        <p:blipFill>
          <a:blip r:embed="rId5">
            <a:alphaModFix amt="55000"/>
            <a:extLst>
              <a:ext uri="{28A0092B-C50C-407E-A947-70E740481C1C}">
                <a14:useLocalDpi xmlns:a14="http://schemas.microsoft.com/office/drawing/2010/main" val="0"/>
              </a:ext>
            </a:extLst>
          </a:blip>
          <a:stretch>
            <a:fillRect/>
          </a:stretch>
        </p:blipFill>
        <p:spPr>
          <a:xfrm>
            <a:off x="1380511" y="1244366"/>
            <a:ext cx="381000" cy="381000"/>
          </a:xfrm>
          <a:prstGeom prst="rect">
            <a:avLst/>
          </a:prstGeom>
        </p:spPr>
      </p:pic>
      <p:pic>
        <p:nvPicPr>
          <p:cNvPr id="21" name="Obraz 20">
            <a:extLst>
              <a:ext uri="{FF2B5EF4-FFF2-40B4-BE49-F238E27FC236}">
                <a16:creationId xmlns:a16="http://schemas.microsoft.com/office/drawing/2014/main" id="{C169AC8E-96EA-1048-803E-97D6CEE5E102}"/>
              </a:ext>
            </a:extLst>
          </p:cNvPr>
          <p:cNvPicPr>
            <a:picLocks noChangeAspect="1"/>
          </p:cNvPicPr>
          <p:nvPr userDrawn="1"/>
        </p:nvPicPr>
        <p:blipFill>
          <a:blip r:embed="rId6">
            <a:alphaModFix amt="55000"/>
            <a:extLst>
              <a:ext uri="{28A0092B-C50C-407E-A947-70E740481C1C}">
                <a14:useLocalDpi xmlns:a14="http://schemas.microsoft.com/office/drawing/2010/main" val="0"/>
              </a:ext>
            </a:extLst>
          </a:blip>
          <a:stretch>
            <a:fillRect/>
          </a:stretch>
        </p:blipFill>
        <p:spPr>
          <a:xfrm>
            <a:off x="4265786" y="538288"/>
            <a:ext cx="381000" cy="381000"/>
          </a:xfrm>
          <a:prstGeom prst="rect">
            <a:avLst/>
          </a:prstGeom>
        </p:spPr>
      </p:pic>
      <p:pic>
        <p:nvPicPr>
          <p:cNvPr id="23" name="Obraz 22">
            <a:extLst>
              <a:ext uri="{FF2B5EF4-FFF2-40B4-BE49-F238E27FC236}">
                <a16:creationId xmlns:a16="http://schemas.microsoft.com/office/drawing/2014/main" id="{D5D90F56-CFD2-1A40-B479-B556FC2D370D}"/>
              </a:ext>
            </a:extLst>
          </p:cNvPr>
          <p:cNvPicPr>
            <a:picLocks noChangeAspect="1"/>
          </p:cNvPicPr>
          <p:nvPr userDrawn="1"/>
        </p:nvPicPr>
        <p:blipFill>
          <a:blip r:embed="rId7">
            <a:alphaModFix amt="55000"/>
            <a:extLst>
              <a:ext uri="{28A0092B-C50C-407E-A947-70E740481C1C}">
                <a14:useLocalDpi xmlns:a14="http://schemas.microsoft.com/office/drawing/2010/main" val="0"/>
              </a:ext>
            </a:extLst>
          </a:blip>
          <a:stretch>
            <a:fillRect/>
          </a:stretch>
        </p:blipFill>
        <p:spPr>
          <a:xfrm>
            <a:off x="644525" y="545866"/>
            <a:ext cx="381000" cy="381000"/>
          </a:xfrm>
          <a:prstGeom prst="rect">
            <a:avLst/>
          </a:prstGeom>
        </p:spPr>
      </p:pic>
      <p:pic>
        <p:nvPicPr>
          <p:cNvPr id="25" name="Obraz 24">
            <a:extLst>
              <a:ext uri="{FF2B5EF4-FFF2-40B4-BE49-F238E27FC236}">
                <a16:creationId xmlns:a16="http://schemas.microsoft.com/office/drawing/2014/main" id="{48E96C1A-FA5C-A24F-9872-8608B9B3BC4F}"/>
              </a:ext>
            </a:extLst>
          </p:cNvPr>
          <p:cNvPicPr>
            <a:picLocks noChangeAspect="1"/>
          </p:cNvPicPr>
          <p:nvPr userDrawn="1"/>
        </p:nvPicPr>
        <p:blipFill>
          <a:blip r:embed="rId8">
            <a:alphaModFix amt="55000"/>
            <a:extLst>
              <a:ext uri="{28A0092B-C50C-407E-A947-70E740481C1C}">
                <a14:useLocalDpi xmlns:a14="http://schemas.microsoft.com/office/drawing/2010/main" val="0"/>
              </a:ext>
            </a:extLst>
          </a:blip>
          <a:stretch>
            <a:fillRect/>
          </a:stretch>
        </p:blipFill>
        <p:spPr>
          <a:xfrm>
            <a:off x="2104293" y="1254829"/>
            <a:ext cx="381000" cy="381000"/>
          </a:xfrm>
          <a:prstGeom prst="rect">
            <a:avLst/>
          </a:prstGeom>
        </p:spPr>
      </p:pic>
      <p:pic>
        <p:nvPicPr>
          <p:cNvPr id="27" name="Obraz 26">
            <a:extLst>
              <a:ext uri="{FF2B5EF4-FFF2-40B4-BE49-F238E27FC236}">
                <a16:creationId xmlns:a16="http://schemas.microsoft.com/office/drawing/2014/main" id="{28B2440F-CBE5-784D-ADC8-E797F64F472B}"/>
              </a:ext>
            </a:extLst>
          </p:cNvPr>
          <p:cNvPicPr>
            <a:picLocks noChangeAspect="1"/>
          </p:cNvPicPr>
          <p:nvPr userDrawn="1"/>
        </p:nvPicPr>
        <p:blipFill>
          <a:blip r:embed="rId9">
            <a:alphaModFix amt="55000"/>
            <a:extLst>
              <a:ext uri="{28A0092B-C50C-407E-A947-70E740481C1C}">
                <a14:useLocalDpi xmlns:a14="http://schemas.microsoft.com/office/drawing/2010/main" val="0"/>
              </a:ext>
            </a:extLst>
          </a:blip>
          <a:stretch>
            <a:fillRect/>
          </a:stretch>
        </p:blipFill>
        <p:spPr>
          <a:xfrm>
            <a:off x="2814637" y="543567"/>
            <a:ext cx="381000" cy="381000"/>
          </a:xfrm>
          <a:prstGeom prst="rect">
            <a:avLst/>
          </a:prstGeom>
        </p:spPr>
      </p:pic>
      <p:pic>
        <p:nvPicPr>
          <p:cNvPr id="29" name="Obraz 28">
            <a:extLst>
              <a:ext uri="{FF2B5EF4-FFF2-40B4-BE49-F238E27FC236}">
                <a16:creationId xmlns:a16="http://schemas.microsoft.com/office/drawing/2014/main" id="{1C717A0E-10D0-FA43-BF65-49909BDCEAFA}"/>
              </a:ext>
            </a:extLst>
          </p:cNvPr>
          <p:cNvPicPr>
            <a:picLocks noChangeAspect="1"/>
          </p:cNvPicPr>
          <p:nvPr userDrawn="1"/>
        </p:nvPicPr>
        <p:blipFill>
          <a:blip r:embed="rId10">
            <a:alphaModFix amt="55000"/>
            <a:extLst>
              <a:ext uri="{28A0092B-C50C-407E-A947-70E740481C1C}">
                <a14:useLocalDpi xmlns:a14="http://schemas.microsoft.com/office/drawing/2010/main" val="0"/>
              </a:ext>
            </a:extLst>
          </a:blip>
          <a:stretch>
            <a:fillRect/>
          </a:stretch>
        </p:blipFill>
        <p:spPr>
          <a:xfrm>
            <a:off x="3537018" y="535269"/>
            <a:ext cx="381000" cy="381000"/>
          </a:xfrm>
          <a:prstGeom prst="rect">
            <a:avLst/>
          </a:prstGeom>
        </p:spPr>
      </p:pic>
      <p:pic>
        <p:nvPicPr>
          <p:cNvPr id="31" name="Obraz 30">
            <a:extLst>
              <a:ext uri="{FF2B5EF4-FFF2-40B4-BE49-F238E27FC236}">
                <a16:creationId xmlns:a16="http://schemas.microsoft.com/office/drawing/2014/main" id="{A2891D6F-956C-9342-B2BB-C701A5BC5154}"/>
              </a:ext>
            </a:extLst>
          </p:cNvPr>
          <p:cNvPicPr>
            <a:picLocks noChangeAspect="1"/>
          </p:cNvPicPr>
          <p:nvPr userDrawn="1"/>
        </p:nvPicPr>
        <p:blipFill>
          <a:blip r:embed="rId11">
            <a:alphaModFix amt="55000"/>
            <a:extLst>
              <a:ext uri="{28A0092B-C50C-407E-A947-70E740481C1C}">
                <a14:useLocalDpi xmlns:a14="http://schemas.microsoft.com/office/drawing/2010/main" val="0"/>
              </a:ext>
            </a:extLst>
          </a:blip>
          <a:stretch>
            <a:fillRect/>
          </a:stretch>
        </p:blipFill>
        <p:spPr>
          <a:xfrm>
            <a:off x="2092256" y="531095"/>
            <a:ext cx="381000" cy="381000"/>
          </a:xfrm>
          <a:prstGeom prst="rect">
            <a:avLst/>
          </a:prstGeom>
        </p:spPr>
      </p:pic>
      <p:pic>
        <p:nvPicPr>
          <p:cNvPr id="33" name="Obraz 32">
            <a:extLst>
              <a:ext uri="{FF2B5EF4-FFF2-40B4-BE49-F238E27FC236}">
                <a16:creationId xmlns:a16="http://schemas.microsoft.com/office/drawing/2014/main" id="{7DE0C268-A93E-1C47-9AA3-10F1F10D0971}"/>
              </a:ext>
            </a:extLst>
          </p:cNvPr>
          <p:cNvPicPr>
            <a:picLocks noChangeAspect="1"/>
          </p:cNvPicPr>
          <p:nvPr userDrawn="1"/>
        </p:nvPicPr>
        <p:blipFill>
          <a:blip r:embed="rId12">
            <a:alphaModFix amt="55000"/>
            <a:extLst>
              <a:ext uri="{28A0092B-C50C-407E-A947-70E740481C1C}">
                <a14:useLocalDpi xmlns:a14="http://schemas.microsoft.com/office/drawing/2010/main" val="0"/>
              </a:ext>
            </a:extLst>
          </a:blip>
          <a:stretch>
            <a:fillRect/>
          </a:stretch>
        </p:blipFill>
        <p:spPr>
          <a:xfrm>
            <a:off x="3534802" y="1251987"/>
            <a:ext cx="381000" cy="381000"/>
          </a:xfrm>
          <a:prstGeom prst="rect">
            <a:avLst/>
          </a:prstGeom>
        </p:spPr>
      </p:pic>
      <p:pic>
        <p:nvPicPr>
          <p:cNvPr id="35" name="Obraz 34">
            <a:extLst>
              <a:ext uri="{FF2B5EF4-FFF2-40B4-BE49-F238E27FC236}">
                <a16:creationId xmlns:a16="http://schemas.microsoft.com/office/drawing/2014/main" id="{45508241-FE91-D847-8686-4F72BD314220}"/>
              </a:ext>
            </a:extLst>
          </p:cNvPr>
          <p:cNvPicPr>
            <a:picLocks noChangeAspect="1"/>
          </p:cNvPicPr>
          <p:nvPr userDrawn="1"/>
        </p:nvPicPr>
        <p:blipFill>
          <a:blip r:embed="rId13">
            <a:alphaModFix amt="55000"/>
            <a:extLst>
              <a:ext uri="{28A0092B-C50C-407E-A947-70E740481C1C}">
                <a14:useLocalDpi xmlns:a14="http://schemas.microsoft.com/office/drawing/2010/main" val="0"/>
              </a:ext>
            </a:extLst>
          </a:blip>
          <a:stretch>
            <a:fillRect/>
          </a:stretch>
        </p:blipFill>
        <p:spPr>
          <a:xfrm>
            <a:off x="4265613" y="1250549"/>
            <a:ext cx="381000" cy="381000"/>
          </a:xfrm>
          <a:prstGeom prst="rect">
            <a:avLst/>
          </a:prstGeom>
        </p:spPr>
      </p:pic>
      <p:pic>
        <p:nvPicPr>
          <p:cNvPr id="37" name="Obraz 36">
            <a:extLst>
              <a:ext uri="{FF2B5EF4-FFF2-40B4-BE49-F238E27FC236}">
                <a16:creationId xmlns:a16="http://schemas.microsoft.com/office/drawing/2014/main" id="{EB9A3203-260A-FA4A-9526-A6276A5756DA}"/>
              </a:ext>
            </a:extLst>
          </p:cNvPr>
          <p:cNvPicPr>
            <a:picLocks noChangeAspect="1"/>
          </p:cNvPicPr>
          <p:nvPr userDrawn="1"/>
        </p:nvPicPr>
        <p:blipFill>
          <a:blip r:embed="rId14">
            <a:alphaModFix amt="55000"/>
            <a:extLst>
              <a:ext uri="{28A0092B-C50C-407E-A947-70E740481C1C}">
                <a14:useLocalDpi xmlns:a14="http://schemas.microsoft.com/office/drawing/2010/main" val="0"/>
              </a:ext>
            </a:extLst>
          </a:blip>
          <a:stretch>
            <a:fillRect/>
          </a:stretch>
        </p:blipFill>
        <p:spPr>
          <a:xfrm>
            <a:off x="2814637" y="1250549"/>
            <a:ext cx="381000" cy="381000"/>
          </a:xfrm>
          <a:prstGeom prst="rect">
            <a:avLst/>
          </a:prstGeom>
        </p:spPr>
      </p:pic>
      <p:pic>
        <p:nvPicPr>
          <p:cNvPr id="24" name="Obraz 23" descr="Ciąg 4 logotypów: Fundusze Europejskie dla Pomorza, Rzeczpospolita Polska, Dofinansowane przez Unię Europejską, Urząd Marszałkowski Województwa Pomorskiego">
            <a:extLst>
              <a:ext uri="{FF2B5EF4-FFF2-40B4-BE49-F238E27FC236}">
                <a16:creationId xmlns:a16="http://schemas.microsoft.com/office/drawing/2014/main" id="{435F0698-B762-4CA8-B4E7-F5A60425786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83133" y="6444133"/>
            <a:ext cx="8855261" cy="828683"/>
          </a:xfrm>
          <a:prstGeom prst="rect">
            <a:avLst/>
          </a:prstGeom>
        </p:spPr>
      </p:pic>
    </p:spTree>
    <p:extLst>
      <p:ext uri="{BB962C8B-B14F-4D97-AF65-F5344CB8AC3E}">
        <p14:creationId xmlns:p14="http://schemas.microsoft.com/office/powerpoint/2010/main" val="12227741"/>
      </p:ext>
    </p:extLst>
  </p:cSld>
  <p:clrMapOvr>
    <a:masterClrMapping/>
  </p:clrMapOvr>
  <p:transition spd="slow">
    <p:push dir="u"/>
  </p:transition>
  <p:extLst mod="1">
    <p:ext uri="{DCECCB84-F9BA-43D5-87BE-67443E8EF086}">
      <p15:sldGuideLst xmlns:p15="http://schemas.microsoft.com/office/powerpoint/2012/main">
        <p15:guide id="1" pos="193">
          <p15:clr>
            <a:srgbClr val="FBAE40"/>
          </p15:clr>
        </p15:guide>
        <p15:guide id="2" orient="horz" pos="113">
          <p15:clr>
            <a:srgbClr val="FBAE40"/>
          </p15:clr>
        </p15:guide>
        <p15:guide id="3" orient="horz" pos="2381">
          <p15:clr>
            <a:srgbClr val="FBAE40"/>
          </p15:clr>
        </p15:guide>
        <p15:guide id="4" orient="horz" pos="340">
          <p15:clr>
            <a:srgbClr val="FBAE40"/>
          </p15:clr>
        </p15:guide>
        <p15:guide id="5" orient="horz" pos="567">
          <p15:clr>
            <a:srgbClr val="FBAE40"/>
          </p15:clr>
        </p15:guide>
        <p15:guide id="6" orient="horz" pos="794">
          <p15:clr>
            <a:srgbClr val="FBAE40"/>
          </p15:clr>
        </p15:guide>
        <p15:guide id="7" orient="horz" pos="1020">
          <p15:clr>
            <a:srgbClr val="FBAE40"/>
          </p15:clr>
        </p15:guide>
        <p15:guide id="8" orient="horz" pos="1247">
          <p15:clr>
            <a:srgbClr val="FBAE40"/>
          </p15:clr>
        </p15:guide>
        <p15:guide id="9" orient="horz" pos="1474">
          <p15:clr>
            <a:srgbClr val="FBAE40"/>
          </p15:clr>
        </p15:guide>
        <p15:guide id="10" orient="horz" pos="1701">
          <p15:clr>
            <a:srgbClr val="FBAE40"/>
          </p15:clr>
        </p15:guide>
        <p15:guide id="11" orient="horz" pos="1927">
          <p15:clr>
            <a:srgbClr val="FBAE40"/>
          </p15:clr>
        </p15:guide>
        <p15:guide id="12" orient="horz" pos="2154">
          <p15:clr>
            <a:srgbClr val="FBAE40"/>
          </p15:clr>
        </p15:guide>
        <p15:guide id="13" orient="horz" pos="2608">
          <p15:clr>
            <a:srgbClr val="FBAE40"/>
          </p15:clr>
        </p15:guide>
        <p15:guide id="14" orient="horz" pos="2835">
          <p15:clr>
            <a:srgbClr val="FBAE40"/>
          </p15:clr>
        </p15:guide>
        <p15:guide id="15" orient="horz" pos="3061">
          <p15:clr>
            <a:srgbClr val="FBAE40"/>
          </p15:clr>
        </p15:guide>
        <p15:guide id="16" orient="horz" pos="3288">
          <p15:clr>
            <a:srgbClr val="FBAE40"/>
          </p15:clr>
        </p15:guide>
        <p15:guide id="17" orient="horz" pos="3515">
          <p15:clr>
            <a:srgbClr val="FBAE40"/>
          </p15:clr>
        </p15:guide>
        <p15:guide id="18" orient="horz" pos="3742">
          <p15:clr>
            <a:srgbClr val="FBAE40"/>
          </p15:clr>
        </p15:guide>
        <p15:guide id="19" orient="horz" pos="3968">
          <p15:clr>
            <a:srgbClr val="FBAE40"/>
          </p15:clr>
        </p15:guide>
        <p15:guide id="20" orient="horz" pos="4195">
          <p15:clr>
            <a:srgbClr val="FBAE40"/>
          </p15:clr>
        </p15:guide>
        <p15:guide id="21" orient="horz" pos="4422">
          <p15:clr>
            <a:srgbClr val="FBAE40"/>
          </p15:clr>
        </p15:guide>
        <p15:guide id="22" orient="horz" pos="4649">
          <p15:clr>
            <a:srgbClr val="FBAE40"/>
          </p15:clr>
        </p15:guide>
        <p15:guide id="23" pos="419">
          <p15:clr>
            <a:srgbClr val="FBAE40"/>
          </p15:clr>
        </p15:guide>
        <p15:guide id="24" pos="646">
          <p15:clr>
            <a:srgbClr val="FBAE40"/>
          </p15:clr>
        </p15:guide>
        <p15:guide id="25" pos="873">
          <p15:clr>
            <a:srgbClr val="FBAE40"/>
          </p15:clr>
        </p15:guide>
        <p15:guide id="26" pos="1100">
          <p15:clr>
            <a:srgbClr val="FBAE40"/>
          </p15:clr>
        </p15:guide>
        <p15:guide id="27" pos="1327">
          <p15:clr>
            <a:srgbClr val="FBAE40"/>
          </p15:clr>
        </p15:guide>
        <p15:guide id="28" pos="1553">
          <p15:clr>
            <a:srgbClr val="FBAE40"/>
          </p15:clr>
        </p15:guide>
        <p15:guide id="29" pos="1780">
          <p15:clr>
            <a:srgbClr val="FBAE40"/>
          </p15:clr>
        </p15:guide>
        <p15:guide id="30" pos="2007">
          <p15:clr>
            <a:srgbClr val="FBAE40"/>
          </p15:clr>
        </p15:guide>
        <p15:guide id="31" pos="2234">
          <p15:clr>
            <a:srgbClr val="FBAE40"/>
          </p15:clr>
        </p15:guide>
        <p15:guide id="32" pos="2460">
          <p15:clr>
            <a:srgbClr val="FBAE40"/>
          </p15:clr>
        </p15:guide>
        <p15:guide id="33" pos="2687">
          <p15:clr>
            <a:srgbClr val="FBAE40"/>
          </p15:clr>
        </p15:guide>
        <p15:guide id="34" pos="2914">
          <p15:clr>
            <a:srgbClr val="FBAE40"/>
          </p15:clr>
        </p15:guide>
        <p15:guide id="35" pos="3141">
          <p15:clr>
            <a:srgbClr val="FBAE40"/>
          </p15:clr>
        </p15:guide>
        <p15:guide id="36" pos="3368">
          <p15:clr>
            <a:srgbClr val="FBAE40"/>
          </p15:clr>
        </p15:guide>
        <p15:guide id="37" pos="3594">
          <p15:clr>
            <a:srgbClr val="FBAE40"/>
          </p15:clr>
        </p15:guide>
        <p15:guide id="38" pos="3821">
          <p15:clr>
            <a:srgbClr val="FBAE40"/>
          </p15:clr>
        </p15:guide>
        <p15:guide id="39" pos="4048">
          <p15:clr>
            <a:srgbClr val="FBAE40"/>
          </p15:clr>
        </p15:guide>
        <p15:guide id="40" pos="4275">
          <p15:clr>
            <a:srgbClr val="FBAE40"/>
          </p15:clr>
        </p15:guide>
        <p15:guide id="41" pos="4501">
          <p15:clr>
            <a:srgbClr val="FBAE40"/>
          </p15:clr>
        </p15:guide>
        <p15:guide id="42" pos="4728">
          <p15:clr>
            <a:srgbClr val="FBAE40"/>
          </p15:clr>
        </p15:guide>
        <p15:guide id="43" pos="4955">
          <p15:clr>
            <a:srgbClr val="FBAE40"/>
          </p15:clr>
        </p15:guide>
        <p15:guide id="44" pos="5182">
          <p15:clr>
            <a:srgbClr val="FBAE40"/>
          </p15:clr>
        </p15:guide>
        <p15:guide id="45" pos="5408">
          <p15:clr>
            <a:srgbClr val="FBAE40"/>
          </p15:clr>
        </p15:guide>
        <p15:guide id="46" pos="5635">
          <p15:clr>
            <a:srgbClr val="FBAE40"/>
          </p15:clr>
        </p15:guide>
        <p15:guide id="47" pos="5862">
          <p15:clr>
            <a:srgbClr val="FBAE40"/>
          </p15:clr>
        </p15:guide>
        <p15:guide id="48" pos="6089">
          <p15:clr>
            <a:srgbClr val="FBAE40"/>
          </p15:clr>
        </p15:guide>
        <p15:guide id="49" pos="6316">
          <p15:clr>
            <a:srgbClr val="FBAE40"/>
          </p15:clr>
        </p15:guide>
        <p15:guide id="50" pos="654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gosia">
    <p:spTree>
      <p:nvGrpSpPr>
        <p:cNvPr id="1" name=""/>
        <p:cNvGrpSpPr/>
        <p:nvPr/>
      </p:nvGrpSpPr>
      <p:grpSpPr>
        <a:xfrm>
          <a:off x="0" y="0"/>
          <a:ext cx="0" cy="0"/>
          <a:chOff x="0" y="0"/>
          <a:chExt cx="0" cy="0"/>
        </a:xfrm>
      </p:grpSpPr>
      <p:sp>
        <p:nvSpPr>
          <p:cNvPr id="2" name="Title 1"/>
          <p:cNvSpPr>
            <a:spLocks noGrp="1"/>
          </p:cNvSpPr>
          <p:nvPr>
            <p:ph type="title"/>
          </p:nvPr>
        </p:nvSpPr>
        <p:spPr>
          <a:xfrm>
            <a:off x="1024820" y="345259"/>
            <a:ext cx="8640381" cy="1080001"/>
          </a:xfrm>
        </p:spPr>
        <p:txBody>
          <a:bodyPr>
            <a:normAutofit/>
          </a:bodyPr>
          <a:lstStyle>
            <a:lvl1pPr>
              <a:defRPr sz="2546">
                <a:latin typeface="+mn-lt"/>
                <a:cs typeface="Arial" panose="020B0604020202020204" pitchFamily="34" charset="0"/>
              </a:defRPr>
            </a:lvl1pPr>
          </a:lstStyle>
          <a:p>
            <a:r>
              <a:rPr lang="pl-PL" dirty="0"/>
              <a:t>Kliknij, aby edytować styl</a:t>
            </a:r>
            <a:endParaRPr lang="en-US" dirty="0"/>
          </a:p>
        </p:txBody>
      </p:sp>
      <p:sp>
        <p:nvSpPr>
          <p:cNvPr id="3" name="Content Placeholder 2"/>
          <p:cNvSpPr>
            <a:spLocks noGrp="1"/>
          </p:cNvSpPr>
          <p:nvPr>
            <p:ph sz="half" idx="1"/>
          </p:nvPr>
        </p:nvSpPr>
        <p:spPr>
          <a:xfrm>
            <a:off x="1169988" y="4067870"/>
            <a:ext cx="3995918" cy="2591986"/>
          </a:xfrm>
        </p:spPr>
        <p:txBody>
          <a:bodyPr>
            <a:normAutofit/>
          </a:bodyPr>
          <a:lstStyle>
            <a:lvl1pPr>
              <a:defRPr sz="1909">
                <a:latin typeface="+mn-lt"/>
              </a:defRPr>
            </a:lvl1pPr>
            <a:lvl2pPr>
              <a:defRPr sz="1909">
                <a:latin typeface="+mn-lt"/>
              </a:defRPr>
            </a:lvl2pPr>
            <a:lvl3pPr>
              <a:defRPr sz="1909">
                <a:latin typeface="+mn-lt"/>
              </a:defRPr>
            </a:lvl3pPr>
          </a:lstStyle>
          <a:p>
            <a:pPr lvl="0"/>
            <a:r>
              <a:rPr lang="pl-PL" dirty="0"/>
              <a:t>Kliknij, aby edytować style wzorca tekstu</a:t>
            </a:r>
          </a:p>
          <a:p>
            <a:pPr lvl="1"/>
            <a:r>
              <a:rPr lang="pl-PL" dirty="0"/>
              <a:t>Drugi poziom</a:t>
            </a:r>
          </a:p>
          <a:p>
            <a:pPr lvl="2"/>
            <a:r>
              <a:rPr lang="pl-PL" dirty="0"/>
              <a:t>Trzeci poziom</a:t>
            </a:r>
          </a:p>
        </p:txBody>
      </p:sp>
      <p:sp>
        <p:nvSpPr>
          <p:cNvPr id="7" name="Symbol zastępczy tekstu 6">
            <a:extLst>
              <a:ext uri="{FF2B5EF4-FFF2-40B4-BE49-F238E27FC236}">
                <a16:creationId xmlns:a16="http://schemas.microsoft.com/office/drawing/2014/main" id="{74CE953C-0D1D-449C-A99B-D805C859EC5C}"/>
              </a:ext>
            </a:extLst>
          </p:cNvPr>
          <p:cNvSpPr>
            <a:spLocks noGrp="1"/>
          </p:cNvSpPr>
          <p:nvPr>
            <p:ph type="body" sz="quarter" idx="11"/>
          </p:nvPr>
        </p:nvSpPr>
        <p:spPr>
          <a:xfrm>
            <a:off x="1169989" y="1475582"/>
            <a:ext cx="3671887" cy="575469"/>
          </a:xfrm>
        </p:spPr>
        <p:txBody>
          <a:bodyPr>
            <a:noAutofit/>
          </a:bodyPr>
          <a:lstStyle>
            <a:lvl1pPr>
              <a:defRPr sz="1750">
                <a:latin typeface="+mn-lt"/>
                <a:cs typeface="Arial" panose="020B0604020202020204" pitchFamily="34" charset="0"/>
              </a:defRPr>
            </a:lvl1pPr>
            <a:lvl2pPr>
              <a:defRPr sz="1750">
                <a:latin typeface="+mn-lt"/>
                <a:cs typeface="Arial" panose="020B0604020202020204" pitchFamily="34" charset="0"/>
              </a:defRPr>
            </a:lvl2pPr>
            <a:lvl3pPr>
              <a:defRPr sz="1750">
                <a:latin typeface="+mn-lt"/>
                <a:cs typeface="Arial" panose="020B0604020202020204" pitchFamily="34" charset="0"/>
              </a:defRPr>
            </a:lvl3pPr>
            <a:lvl4pPr>
              <a:defRPr sz="1750">
                <a:latin typeface="+mn-lt"/>
                <a:cs typeface="Arial" panose="020B0604020202020204" pitchFamily="34" charset="0"/>
              </a:defRPr>
            </a:lvl4pPr>
            <a:lvl5pPr>
              <a:defRPr sz="1750">
                <a:latin typeface="+mn-lt"/>
                <a:cs typeface="Arial"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Content Placeholder 3"/>
          <p:cNvSpPr>
            <a:spLocks noGrp="1"/>
          </p:cNvSpPr>
          <p:nvPr>
            <p:ph sz="half" idx="2"/>
          </p:nvPr>
        </p:nvSpPr>
        <p:spPr>
          <a:xfrm>
            <a:off x="6714058" y="4067853"/>
            <a:ext cx="2951848" cy="2591986"/>
          </a:xfrm>
        </p:spPr>
        <p:txBody>
          <a:bodyPr>
            <a:normAutofit/>
          </a:bodyPr>
          <a:lstStyle>
            <a:lvl1pPr>
              <a:defRPr sz="1909">
                <a:latin typeface="+mn-lt"/>
              </a:defRPr>
            </a:lvl1pPr>
            <a:lvl2pPr>
              <a:defRPr sz="1909">
                <a:latin typeface="+mn-lt"/>
              </a:defRPr>
            </a:lvl2pPr>
            <a:lvl3pPr>
              <a:defRPr sz="1909">
                <a:latin typeface="+mn-lt"/>
              </a:defRPr>
            </a:lvl3pPr>
          </a:lstStyle>
          <a:p>
            <a:pPr lvl="0"/>
            <a:r>
              <a:rPr lang="pl-PL" dirty="0"/>
              <a:t>Kliknij, aby edytować style wzorca tekstu</a:t>
            </a:r>
          </a:p>
          <a:p>
            <a:pPr lvl="1"/>
            <a:r>
              <a:rPr lang="pl-PL" dirty="0"/>
              <a:t>Drugi poziom</a:t>
            </a:r>
          </a:p>
          <a:p>
            <a:pPr lvl="2"/>
            <a:r>
              <a:rPr lang="pl-PL" dirty="0"/>
              <a:t>Trzeci poziom</a:t>
            </a:r>
          </a:p>
        </p:txBody>
      </p:sp>
      <p:sp>
        <p:nvSpPr>
          <p:cNvPr id="9" name="Symbol zastępczy tekstu 8">
            <a:extLst>
              <a:ext uri="{FF2B5EF4-FFF2-40B4-BE49-F238E27FC236}">
                <a16:creationId xmlns:a16="http://schemas.microsoft.com/office/drawing/2014/main" id="{4657F920-DA82-443B-99CE-F255DB7F0FF0}"/>
              </a:ext>
            </a:extLst>
          </p:cNvPr>
          <p:cNvSpPr>
            <a:spLocks noGrp="1"/>
          </p:cNvSpPr>
          <p:nvPr>
            <p:ph type="body" sz="quarter" idx="12"/>
          </p:nvPr>
        </p:nvSpPr>
        <p:spPr>
          <a:xfrm>
            <a:off x="6210002" y="1458890"/>
            <a:ext cx="2590800" cy="539750"/>
          </a:xfrm>
        </p:spPr>
        <p:txBody>
          <a:bodyPr>
            <a:noAutofit/>
          </a:bodyPr>
          <a:lstStyle>
            <a:lvl1pPr>
              <a:defRPr sz="1750">
                <a:latin typeface="+mn-lt"/>
                <a:cs typeface="Arial" panose="020B0604020202020204" pitchFamily="34" charset="0"/>
              </a:defRPr>
            </a:lvl1pPr>
            <a:lvl2pPr>
              <a:defRPr sz="1750">
                <a:latin typeface="+mn-lt"/>
                <a:cs typeface="Arial" panose="020B0604020202020204" pitchFamily="34" charset="0"/>
              </a:defRPr>
            </a:lvl2pPr>
            <a:lvl3pPr>
              <a:defRPr sz="1750">
                <a:latin typeface="+mn-lt"/>
                <a:cs typeface="Arial" panose="020B0604020202020204" pitchFamily="34" charset="0"/>
              </a:defRPr>
            </a:lvl3pPr>
            <a:lvl4pPr>
              <a:defRPr sz="1750">
                <a:latin typeface="+mn-lt"/>
                <a:cs typeface="Arial" panose="020B0604020202020204" pitchFamily="34" charset="0"/>
              </a:defRPr>
            </a:lvl4pPr>
            <a:lvl5pPr>
              <a:defRPr sz="1750">
                <a:latin typeface="+mn-lt"/>
                <a:cs typeface="Arial"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8" name="Content Placeholder 2">
            <a:extLst>
              <a:ext uri="{FF2B5EF4-FFF2-40B4-BE49-F238E27FC236}">
                <a16:creationId xmlns:a16="http://schemas.microsoft.com/office/drawing/2014/main" id="{8A5AC7FB-BCC8-4BE1-8B8E-6DCB1878BA89}"/>
              </a:ext>
            </a:extLst>
          </p:cNvPr>
          <p:cNvSpPr>
            <a:spLocks noGrp="1"/>
          </p:cNvSpPr>
          <p:nvPr>
            <p:ph sz="half" idx="13"/>
          </p:nvPr>
        </p:nvSpPr>
        <p:spPr>
          <a:xfrm>
            <a:off x="1979796" y="3678531"/>
            <a:ext cx="3995918" cy="2591986"/>
          </a:xfrm>
        </p:spPr>
        <p:txBody>
          <a:bodyPr>
            <a:normAutofit/>
          </a:bodyPr>
          <a:lstStyle>
            <a:lvl1pPr>
              <a:defRPr sz="1909">
                <a:latin typeface="+mn-lt"/>
              </a:defRPr>
            </a:lvl1pPr>
            <a:lvl2pPr>
              <a:defRPr sz="1909">
                <a:latin typeface="+mn-lt"/>
              </a:defRPr>
            </a:lvl2pPr>
            <a:lvl3pPr>
              <a:defRPr sz="1909">
                <a:latin typeface="+mn-lt"/>
              </a:defRPr>
            </a:lvl3pPr>
          </a:lstStyle>
          <a:p>
            <a:pPr lvl="0"/>
            <a:r>
              <a:rPr lang="pl-PL" dirty="0"/>
              <a:t>Kliknij, aby edytować style wzorca tekstu</a:t>
            </a:r>
          </a:p>
          <a:p>
            <a:pPr lvl="1"/>
            <a:r>
              <a:rPr lang="pl-PL" dirty="0"/>
              <a:t>Drugi poziom</a:t>
            </a:r>
          </a:p>
          <a:p>
            <a:pPr lvl="2"/>
            <a:r>
              <a:rPr lang="pl-PL" dirty="0"/>
              <a:t>Trzeci poziom</a:t>
            </a:r>
          </a:p>
        </p:txBody>
      </p:sp>
      <p:sp>
        <p:nvSpPr>
          <p:cNvPr id="10" name="Symbol zastępczy tekstu 6">
            <a:extLst>
              <a:ext uri="{FF2B5EF4-FFF2-40B4-BE49-F238E27FC236}">
                <a16:creationId xmlns:a16="http://schemas.microsoft.com/office/drawing/2014/main" id="{F717D4A2-19D7-441C-879E-FBAFF76449AF}"/>
              </a:ext>
            </a:extLst>
          </p:cNvPr>
          <p:cNvSpPr>
            <a:spLocks noGrp="1"/>
          </p:cNvSpPr>
          <p:nvPr>
            <p:ph type="body" sz="quarter" idx="14"/>
          </p:nvPr>
        </p:nvSpPr>
        <p:spPr>
          <a:xfrm>
            <a:off x="1888393" y="2009684"/>
            <a:ext cx="3671887" cy="575469"/>
          </a:xfrm>
        </p:spPr>
        <p:txBody>
          <a:bodyPr>
            <a:noAutofit/>
          </a:bodyPr>
          <a:lstStyle>
            <a:lvl1pPr>
              <a:defRPr sz="1750">
                <a:latin typeface="+mn-lt"/>
                <a:cs typeface="Arial" panose="020B0604020202020204" pitchFamily="34" charset="0"/>
              </a:defRPr>
            </a:lvl1pPr>
            <a:lvl2pPr>
              <a:defRPr sz="1750">
                <a:latin typeface="+mn-lt"/>
                <a:cs typeface="Arial" panose="020B0604020202020204" pitchFamily="34" charset="0"/>
              </a:defRPr>
            </a:lvl2pPr>
            <a:lvl3pPr>
              <a:defRPr sz="1750">
                <a:latin typeface="+mn-lt"/>
                <a:cs typeface="Arial" panose="020B0604020202020204" pitchFamily="34" charset="0"/>
              </a:defRPr>
            </a:lvl3pPr>
            <a:lvl4pPr>
              <a:defRPr sz="1750">
                <a:latin typeface="+mn-lt"/>
                <a:cs typeface="Arial" panose="020B0604020202020204" pitchFamily="34" charset="0"/>
              </a:defRPr>
            </a:lvl4pPr>
            <a:lvl5pPr>
              <a:defRPr sz="1750">
                <a:latin typeface="+mn-lt"/>
                <a:cs typeface="Arial"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1" name="Content Placeholder 2">
            <a:extLst>
              <a:ext uri="{FF2B5EF4-FFF2-40B4-BE49-F238E27FC236}">
                <a16:creationId xmlns:a16="http://schemas.microsoft.com/office/drawing/2014/main" id="{77468735-D756-4A66-86F0-E66E2EFAE5F6}"/>
              </a:ext>
            </a:extLst>
          </p:cNvPr>
          <p:cNvSpPr>
            <a:spLocks noGrp="1"/>
          </p:cNvSpPr>
          <p:nvPr>
            <p:ph sz="half" idx="15"/>
          </p:nvPr>
        </p:nvSpPr>
        <p:spPr>
          <a:xfrm>
            <a:off x="2606798" y="4141374"/>
            <a:ext cx="3995918" cy="2591986"/>
          </a:xfrm>
        </p:spPr>
        <p:txBody>
          <a:bodyPr>
            <a:normAutofit/>
          </a:bodyPr>
          <a:lstStyle>
            <a:lvl1pPr>
              <a:defRPr sz="1909">
                <a:latin typeface="+mn-lt"/>
              </a:defRPr>
            </a:lvl1pPr>
            <a:lvl2pPr>
              <a:defRPr sz="1909">
                <a:latin typeface="+mn-lt"/>
              </a:defRPr>
            </a:lvl2pPr>
            <a:lvl3pPr>
              <a:defRPr sz="1909">
                <a:latin typeface="+mn-lt"/>
              </a:defRPr>
            </a:lvl3pPr>
          </a:lstStyle>
          <a:p>
            <a:pPr lvl="0"/>
            <a:r>
              <a:rPr lang="pl-PL" dirty="0"/>
              <a:t>Kliknij, aby edytować style wzorca tekstu</a:t>
            </a:r>
          </a:p>
          <a:p>
            <a:pPr lvl="1"/>
            <a:r>
              <a:rPr lang="pl-PL" dirty="0"/>
              <a:t>Drugi poziom</a:t>
            </a:r>
          </a:p>
          <a:p>
            <a:pPr lvl="2"/>
            <a:r>
              <a:rPr lang="pl-PL" dirty="0"/>
              <a:t>Trzeci poziom</a:t>
            </a:r>
          </a:p>
        </p:txBody>
      </p:sp>
      <p:sp>
        <p:nvSpPr>
          <p:cNvPr id="12" name="Symbol zastępczy tekstu 6">
            <a:extLst>
              <a:ext uri="{FF2B5EF4-FFF2-40B4-BE49-F238E27FC236}">
                <a16:creationId xmlns:a16="http://schemas.microsoft.com/office/drawing/2014/main" id="{9C1B7501-8AE7-4AE7-A2D1-20E90DF9DA5A}"/>
              </a:ext>
            </a:extLst>
          </p:cNvPr>
          <p:cNvSpPr>
            <a:spLocks noGrp="1"/>
          </p:cNvSpPr>
          <p:nvPr>
            <p:ph type="body" sz="quarter" idx="16"/>
          </p:nvPr>
        </p:nvSpPr>
        <p:spPr>
          <a:xfrm>
            <a:off x="2606799" y="1549087"/>
            <a:ext cx="3671887" cy="575469"/>
          </a:xfrm>
        </p:spPr>
        <p:txBody>
          <a:bodyPr>
            <a:noAutofit/>
          </a:bodyPr>
          <a:lstStyle>
            <a:lvl1pPr>
              <a:defRPr sz="1750">
                <a:latin typeface="+mn-lt"/>
                <a:cs typeface="Arial" panose="020B0604020202020204" pitchFamily="34" charset="0"/>
              </a:defRPr>
            </a:lvl1pPr>
            <a:lvl2pPr>
              <a:defRPr sz="1750">
                <a:latin typeface="+mn-lt"/>
                <a:cs typeface="Arial" panose="020B0604020202020204" pitchFamily="34" charset="0"/>
              </a:defRPr>
            </a:lvl2pPr>
            <a:lvl3pPr>
              <a:defRPr sz="1750">
                <a:latin typeface="+mn-lt"/>
                <a:cs typeface="Arial" panose="020B0604020202020204" pitchFamily="34" charset="0"/>
              </a:defRPr>
            </a:lvl3pPr>
            <a:lvl4pPr>
              <a:defRPr sz="1750">
                <a:latin typeface="+mn-lt"/>
                <a:cs typeface="Arial" panose="020B0604020202020204" pitchFamily="34" charset="0"/>
              </a:defRPr>
            </a:lvl4pPr>
            <a:lvl5pPr>
              <a:defRPr sz="1750">
                <a:latin typeface="+mn-lt"/>
                <a:cs typeface="Arial"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3" name="Content Placeholder 2">
            <a:extLst>
              <a:ext uri="{FF2B5EF4-FFF2-40B4-BE49-F238E27FC236}">
                <a16:creationId xmlns:a16="http://schemas.microsoft.com/office/drawing/2014/main" id="{2E30FEA4-E5AA-4343-ADB0-D0B1B87829E0}"/>
              </a:ext>
            </a:extLst>
          </p:cNvPr>
          <p:cNvSpPr>
            <a:spLocks noGrp="1"/>
          </p:cNvSpPr>
          <p:nvPr>
            <p:ph sz="half" idx="1"/>
          </p:nvPr>
        </p:nvSpPr>
        <p:spPr>
          <a:xfrm>
            <a:off x="1322388" y="4220269"/>
            <a:ext cx="3995918" cy="2591986"/>
          </a:xfrm>
        </p:spPr>
        <p:txBody>
          <a:bodyPr>
            <a:normAutofit/>
          </a:bodyPr>
          <a:lstStyle>
            <a:lvl1pPr>
              <a:defRPr sz="1909">
                <a:latin typeface="+mn-lt"/>
              </a:defRPr>
            </a:lvl1pPr>
            <a:lvl2pPr>
              <a:defRPr sz="1909">
                <a:latin typeface="+mn-lt"/>
              </a:defRPr>
            </a:lvl2pPr>
            <a:lvl3pPr>
              <a:defRPr sz="1909">
                <a:latin typeface="+mn-lt"/>
              </a:defRPr>
            </a:lvl3pPr>
          </a:lstStyle>
          <a:p>
            <a:pPr lvl="0"/>
            <a:r>
              <a:rPr lang="pl-PL" dirty="0"/>
              <a:t>Kliknij, aby edytować style wzorca tekstu</a:t>
            </a:r>
          </a:p>
          <a:p>
            <a:pPr lvl="1"/>
            <a:r>
              <a:rPr lang="pl-PL" dirty="0"/>
              <a:t>Drugi poziom</a:t>
            </a:r>
          </a:p>
          <a:p>
            <a:pPr lvl="2"/>
            <a:r>
              <a:rPr lang="pl-PL" dirty="0"/>
              <a:t>Trzeci poziom</a:t>
            </a:r>
          </a:p>
        </p:txBody>
      </p:sp>
    </p:spTree>
    <p:extLst>
      <p:ext uri="{BB962C8B-B14F-4D97-AF65-F5344CB8AC3E}">
        <p14:creationId xmlns:p14="http://schemas.microsoft.com/office/powerpoint/2010/main" val="3235276989"/>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 Porównanie">
    <p:spTree>
      <p:nvGrpSpPr>
        <p:cNvPr id="1" name=""/>
        <p:cNvGrpSpPr/>
        <p:nvPr/>
      </p:nvGrpSpPr>
      <p:grpSpPr>
        <a:xfrm>
          <a:off x="0" y="0"/>
          <a:ext cx="0" cy="0"/>
          <a:chOff x="0" y="0"/>
          <a:chExt cx="0" cy="0"/>
        </a:xfrm>
      </p:grpSpPr>
      <p:sp>
        <p:nvSpPr>
          <p:cNvPr id="2" name="Title 1"/>
          <p:cNvSpPr>
            <a:spLocks noGrp="1"/>
          </p:cNvSpPr>
          <p:nvPr>
            <p:ph type="title"/>
          </p:nvPr>
        </p:nvSpPr>
        <p:spPr>
          <a:xfrm>
            <a:off x="3767215" y="202202"/>
            <a:ext cx="6190928" cy="908210"/>
          </a:xfrm>
        </p:spPr>
        <p:txBody>
          <a:bodyPr>
            <a:normAutofit/>
          </a:bodyPr>
          <a:lstStyle>
            <a:lvl1pPr>
              <a:defRPr sz="2806" b="1">
                <a:latin typeface="+mj-lt"/>
              </a:defRPr>
            </a:lvl1pPr>
          </a:lstStyle>
          <a:p>
            <a:r>
              <a:rPr lang="pl-PL" dirty="0"/>
              <a:t>Kliknij, aby edytować styl</a:t>
            </a:r>
            <a:endParaRPr lang="en-US" dirty="0"/>
          </a:p>
        </p:txBody>
      </p:sp>
      <p:sp>
        <p:nvSpPr>
          <p:cNvPr id="3" name="Text Placeholder 2"/>
          <p:cNvSpPr>
            <a:spLocks noGrp="1"/>
          </p:cNvSpPr>
          <p:nvPr>
            <p:ph type="body" idx="1"/>
          </p:nvPr>
        </p:nvSpPr>
        <p:spPr>
          <a:xfrm>
            <a:off x="315635" y="1116097"/>
            <a:ext cx="2904792" cy="908210"/>
          </a:xfrm>
        </p:spPr>
        <p:txBody>
          <a:bodyPr anchor="ctr"/>
          <a:lstStyle>
            <a:lvl1pPr marL="0" indent="0">
              <a:lnSpc>
                <a:spcPct val="114000"/>
              </a:lnSpc>
              <a:spcBef>
                <a:spcPts val="526"/>
              </a:spcBef>
              <a:spcAft>
                <a:spcPts val="526"/>
              </a:spcAft>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pl-PL" dirty="0"/>
              <a:t>Edytuj style wzorca tekstu</a:t>
            </a:r>
          </a:p>
        </p:txBody>
      </p:sp>
      <p:sp>
        <p:nvSpPr>
          <p:cNvPr id="4" name="Content Placeholder 3"/>
          <p:cNvSpPr>
            <a:spLocks noGrp="1"/>
          </p:cNvSpPr>
          <p:nvPr>
            <p:ph sz="half" idx="2"/>
          </p:nvPr>
        </p:nvSpPr>
        <p:spPr>
          <a:xfrm>
            <a:off x="315636" y="2271703"/>
            <a:ext cx="2926331" cy="4061576"/>
          </a:xfrm>
        </p:spPr>
        <p:txBody>
          <a:bodyPr>
            <a:normAutofit/>
          </a:bodyPr>
          <a:lstStyle>
            <a:lvl1pPr marL="0" indent="0">
              <a:buFontTx/>
              <a:buNone/>
              <a:defRPr sz="2105">
                <a:latin typeface="+mn-lt"/>
              </a:defRPr>
            </a:lvl1pPr>
            <a:lvl2pPr>
              <a:defRPr sz="2105">
                <a:latin typeface="+mn-lt"/>
              </a:defRPr>
            </a:lvl2pPr>
            <a:lvl3pPr>
              <a:defRPr sz="2105">
                <a:latin typeface="+mn-lt"/>
              </a:defRPr>
            </a:lvl3pPr>
            <a:lvl4pPr>
              <a:defRPr sz="2105">
                <a:latin typeface="+mn-lt"/>
              </a:defRPr>
            </a:lvl4pPr>
            <a:lvl5pPr>
              <a:defRPr sz="2105">
                <a:latin typeface="+mn-lt"/>
              </a:defRPr>
            </a:lvl5pPr>
          </a:lstStyle>
          <a:p>
            <a:pPr lvl="0"/>
            <a:r>
              <a:rPr lang="pl-PL" dirty="0"/>
              <a:t>Edytuj style wzorca tekstu</a:t>
            </a:r>
          </a:p>
        </p:txBody>
      </p:sp>
      <p:sp>
        <p:nvSpPr>
          <p:cNvPr id="11" name="Text Placeholder 2">
            <a:extLst>
              <a:ext uri="{FF2B5EF4-FFF2-40B4-BE49-F238E27FC236}">
                <a16:creationId xmlns:a16="http://schemas.microsoft.com/office/drawing/2014/main" id="{B1E2D602-111D-42C5-A0BB-F79C16CD7708}"/>
              </a:ext>
            </a:extLst>
          </p:cNvPr>
          <p:cNvSpPr>
            <a:spLocks noGrp="1"/>
          </p:cNvSpPr>
          <p:nvPr>
            <p:ph type="body" idx="10"/>
          </p:nvPr>
        </p:nvSpPr>
        <p:spPr>
          <a:xfrm>
            <a:off x="3567859" y="1147300"/>
            <a:ext cx="3220531" cy="908210"/>
          </a:xfrm>
        </p:spPr>
        <p:txBody>
          <a:bodyPr anchor="ctr"/>
          <a:lstStyle>
            <a:lvl1pPr marL="0" indent="0">
              <a:lnSpc>
                <a:spcPct val="114000"/>
              </a:lnSpc>
              <a:spcBef>
                <a:spcPts val="526"/>
              </a:spcBef>
              <a:spcAft>
                <a:spcPts val="526"/>
              </a:spcAft>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pl-PL" dirty="0"/>
              <a:t>Edytuj style wzorca tekstu</a:t>
            </a:r>
          </a:p>
        </p:txBody>
      </p:sp>
      <p:sp>
        <p:nvSpPr>
          <p:cNvPr id="12" name="Content Placeholder 3">
            <a:extLst>
              <a:ext uri="{FF2B5EF4-FFF2-40B4-BE49-F238E27FC236}">
                <a16:creationId xmlns:a16="http://schemas.microsoft.com/office/drawing/2014/main" id="{E9748C03-DA1C-4781-857D-9287714E099B}"/>
              </a:ext>
            </a:extLst>
          </p:cNvPr>
          <p:cNvSpPr>
            <a:spLocks noGrp="1"/>
          </p:cNvSpPr>
          <p:nvPr>
            <p:ph sz="half" idx="11"/>
          </p:nvPr>
        </p:nvSpPr>
        <p:spPr>
          <a:xfrm>
            <a:off x="3555918" y="2266565"/>
            <a:ext cx="3244411" cy="4061576"/>
          </a:xfrm>
        </p:spPr>
        <p:txBody>
          <a:bodyPr>
            <a:normAutofit/>
          </a:bodyPr>
          <a:lstStyle>
            <a:lvl1pPr marL="0" indent="0">
              <a:buFontTx/>
              <a:buNone/>
              <a:defRPr sz="2105">
                <a:latin typeface="+mn-lt"/>
              </a:defRPr>
            </a:lvl1pPr>
            <a:lvl2pPr>
              <a:defRPr sz="2105">
                <a:latin typeface="+mn-lt"/>
              </a:defRPr>
            </a:lvl2pPr>
            <a:lvl3pPr>
              <a:defRPr sz="2105">
                <a:latin typeface="+mn-lt"/>
              </a:defRPr>
            </a:lvl3pPr>
            <a:lvl4pPr>
              <a:defRPr sz="2105">
                <a:latin typeface="+mn-lt"/>
              </a:defRPr>
            </a:lvl4pPr>
            <a:lvl5pPr>
              <a:defRPr sz="2105">
                <a:latin typeface="+mn-lt"/>
              </a:defRPr>
            </a:lvl5pPr>
          </a:lstStyle>
          <a:p>
            <a:pPr lvl="0"/>
            <a:r>
              <a:rPr lang="pl-PL" dirty="0"/>
              <a:t>Edytuj style wzorca tekstu</a:t>
            </a:r>
          </a:p>
        </p:txBody>
      </p:sp>
      <p:sp>
        <p:nvSpPr>
          <p:cNvPr id="5" name="Text Placeholder 4"/>
          <p:cNvSpPr>
            <a:spLocks noGrp="1"/>
          </p:cNvSpPr>
          <p:nvPr>
            <p:ph type="body" sz="quarter" idx="3"/>
          </p:nvPr>
        </p:nvSpPr>
        <p:spPr>
          <a:xfrm>
            <a:off x="7240334" y="1147300"/>
            <a:ext cx="3031088" cy="922073"/>
          </a:xfrm>
        </p:spPr>
        <p:txBody>
          <a:bodyPr anchor="ctr"/>
          <a:lstStyle>
            <a:lvl1pPr marL="0" indent="0">
              <a:lnSpc>
                <a:spcPct val="114000"/>
              </a:lnSpc>
              <a:spcBef>
                <a:spcPts val="526"/>
              </a:spcBef>
              <a:spcAft>
                <a:spcPts val="526"/>
              </a:spcAft>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pl-PL" dirty="0"/>
              <a:t>Edytuj style wzorca tekstu</a:t>
            </a:r>
          </a:p>
        </p:txBody>
      </p:sp>
      <p:sp>
        <p:nvSpPr>
          <p:cNvPr id="6" name="Content Placeholder 5"/>
          <p:cNvSpPr>
            <a:spLocks noGrp="1"/>
          </p:cNvSpPr>
          <p:nvPr>
            <p:ph sz="quarter" idx="4"/>
          </p:nvPr>
        </p:nvSpPr>
        <p:spPr>
          <a:xfrm>
            <a:off x="7267334" y="2266565"/>
            <a:ext cx="3031088" cy="4061576"/>
          </a:xfrm>
        </p:spPr>
        <p:txBody>
          <a:bodyPr>
            <a:normAutofit/>
          </a:bodyPr>
          <a:lstStyle>
            <a:lvl1pPr marL="0" indent="0">
              <a:lnSpc>
                <a:spcPct val="114000"/>
              </a:lnSpc>
              <a:spcBef>
                <a:spcPts val="526"/>
              </a:spcBef>
              <a:spcAft>
                <a:spcPts val="526"/>
              </a:spcAft>
              <a:buFontTx/>
              <a:buNone/>
              <a:defRPr sz="2105">
                <a:latin typeface="+mn-lt"/>
              </a:defRPr>
            </a:lvl1pPr>
          </a:lstStyle>
          <a:p>
            <a:pPr lvl="0"/>
            <a:r>
              <a:rPr lang="pl-PL" dirty="0"/>
              <a:t>Edytuj style wzorca tekstu</a:t>
            </a:r>
          </a:p>
        </p:txBody>
      </p:sp>
      <p:sp>
        <p:nvSpPr>
          <p:cNvPr id="14" name="Content Placeholder 5">
            <a:extLst>
              <a:ext uri="{FF2B5EF4-FFF2-40B4-BE49-F238E27FC236}">
                <a16:creationId xmlns:a16="http://schemas.microsoft.com/office/drawing/2014/main" id="{4CDA51EA-BC9B-4C11-A6BA-488D95CECC44}"/>
              </a:ext>
            </a:extLst>
          </p:cNvPr>
          <p:cNvSpPr>
            <a:spLocks noGrp="1"/>
          </p:cNvSpPr>
          <p:nvPr>
            <p:ph sz="quarter" idx="13"/>
          </p:nvPr>
        </p:nvSpPr>
        <p:spPr>
          <a:xfrm>
            <a:off x="294095" y="6561560"/>
            <a:ext cx="4483483" cy="780409"/>
          </a:xfrm>
        </p:spPr>
        <p:txBody>
          <a:bodyPr>
            <a:normAutofit/>
          </a:bodyPr>
          <a:lstStyle>
            <a:lvl1pPr marL="0" indent="0">
              <a:lnSpc>
                <a:spcPct val="114000"/>
              </a:lnSpc>
              <a:spcBef>
                <a:spcPts val="526"/>
              </a:spcBef>
              <a:spcAft>
                <a:spcPts val="526"/>
              </a:spcAft>
              <a:buFontTx/>
              <a:buNone/>
              <a:defRPr sz="2105">
                <a:latin typeface="+mn-lt"/>
              </a:defRPr>
            </a:lvl1pPr>
          </a:lstStyle>
          <a:p>
            <a:pPr lvl="0"/>
            <a:r>
              <a:rPr lang="pl-PL" dirty="0"/>
              <a:t>Edytuj style wzorca tekstu</a:t>
            </a:r>
          </a:p>
        </p:txBody>
      </p:sp>
      <p:sp>
        <p:nvSpPr>
          <p:cNvPr id="13" name="Content Placeholder 5">
            <a:extLst>
              <a:ext uri="{FF2B5EF4-FFF2-40B4-BE49-F238E27FC236}">
                <a16:creationId xmlns:a16="http://schemas.microsoft.com/office/drawing/2014/main" id="{28EF606A-186B-41D6-B299-56B4BD66F810}"/>
              </a:ext>
            </a:extLst>
          </p:cNvPr>
          <p:cNvSpPr>
            <a:spLocks noGrp="1"/>
          </p:cNvSpPr>
          <p:nvPr>
            <p:ph sz="quarter" idx="12"/>
          </p:nvPr>
        </p:nvSpPr>
        <p:spPr>
          <a:xfrm>
            <a:off x="5345907" y="6561559"/>
            <a:ext cx="5051811" cy="780409"/>
          </a:xfrm>
        </p:spPr>
        <p:txBody>
          <a:bodyPr>
            <a:normAutofit/>
          </a:bodyPr>
          <a:lstStyle>
            <a:lvl1pPr marL="0" indent="0">
              <a:lnSpc>
                <a:spcPct val="114000"/>
              </a:lnSpc>
              <a:spcBef>
                <a:spcPts val="526"/>
              </a:spcBef>
              <a:spcAft>
                <a:spcPts val="526"/>
              </a:spcAft>
              <a:buFontTx/>
              <a:buNone/>
              <a:defRPr sz="2105">
                <a:latin typeface="+mn-lt"/>
              </a:defRPr>
            </a:lvl1pPr>
          </a:lstStyle>
          <a:p>
            <a:pPr lvl="0"/>
            <a:r>
              <a:rPr lang="pl-PL" dirty="0"/>
              <a:t>Edytuj style wzorca tekstu</a:t>
            </a:r>
          </a:p>
        </p:txBody>
      </p:sp>
    </p:spTree>
    <p:extLst>
      <p:ext uri="{BB962C8B-B14F-4D97-AF65-F5344CB8AC3E}">
        <p14:creationId xmlns:p14="http://schemas.microsoft.com/office/powerpoint/2010/main" val="1837589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Slajd - tytuł + 2 elementy zawartości z paskiem">
    <p:spTree>
      <p:nvGrpSpPr>
        <p:cNvPr id="1" name=""/>
        <p:cNvGrpSpPr/>
        <p:nvPr/>
      </p:nvGrpSpPr>
      <p:grpSpPr>
        <a:xfrm>
          <a:off x="0" y="0"/>
          <a:ext cx="0" cy="0"/>
          <a:chOff x="0" y="0"/>
          <a:chExt cx="0" cy="0"/>
        </a:xfrm>
      </p:grpSpPr>
      <p:sp>
        <p:nvSpPr>
          <p:cNvPr id="2" name="Title 1"/>
          <p:cNvSpPr>
            <a:spLocks noGrp="1"/>
          </p:cNvSpPr>
          <p:nvPr>
            <p:ph type="title"/>
          </p:nvPr>
        </p:nvSpPr>
        <p:spPr>
          <a:xfrm>
            <a:off x="1024819" y="345258"/>
            <a:ext cx="8640381" cy="1080001"/>
          </a:xfrm>
        </p:spPr>
        <p:txBody>
          <a:bodyPr>
            <a:normAutofit/>
          </a:bodyPr>
          <a:lstStyle>
            <a:lvl1pPr>
              <a:defRPr sz="3200">
                <a:latin typeface="+mn-lt"/>
                <a:cs typeface="Arial" panose="020B0604020202020204" pitchFamily="34" charset="0"/>
              </a:defRPr>
            </a:lvl1pPr>
          </a:lstStyle>
          <a:p>
            <a:r>
              <a:rPr lang="pl-PL" dirty="0"/>
              <a:t>Kliknij, aby edytować styl</a:t>
            </a:r>
            <a:endParaRPr lang="en-US" dirty="0"/>
          </a:p>
        </p:txBody>
      </p:sp>
      <p:sp>
        <p:nvSpPr>
          <p:cNvPr id="7" name="Symbol zastępczy tekstu 6">
            <a:extLst>
              <a:ext uri="{FF2B5EF4-FFF2-40B4-BE49-F238E27FC236}">
                <a16:creationId xmlns:a16="http://schemas.microsoft.com/office/drawing/2014/main" id="{74CE953C-0D1D-449C-A99B-D805C859EC5C}"/>
              </a:ext>
            </a:extLst>
          </p:cNvPr>
          <p:cNvSpPr>
            <a:spLocks noGrp="1"/>
          </p:cNvSpPr>
          <p:nvPr>
            <p:ph type="body" sz="quarter" idx="11"/>
          </p:nvPr>
        </p:nvSpPr>
        <p:spPr>
          <a:xfrm>
            <a:off x="161331" y="1358038"/>
            <a:ext cx="2736304" cy="575469"/>
          </a:xfrm>
        </p:spPr>
        <p:txBody>
          <a:bodyPr>
            <a:noAutofit/>
          </a:bodyPr>
          <a:lstStyle>
            <a:lvl1pPr>
              <a:defRPr sz="2200">
                <a:latin typeface="+mn-lt"/>
                <a:cs typeface="Arial" panose="020B0604020202020204" pitchFamily="34" charset="0"/>
              </a:defRPr>
            </a:lvl1pPr>
            <a:lvl2pPr>
              <a:defRPr sz="2200">
                <a:latin typeface="+mn-lt"/>
                <a:cs typeface="Arial" panose="020B0604020202020204" pitchFamily="34" charset="0"/>
              </a:defRPr>
            </a:lvl2pPr>
            <a:lvl3pPr>
              <a:defRPr sz="2200">
                <a:latin typeface="+mn-lt"/>
                <a:cs typeface="Arial" panose="020B0604020202020204" pitchFamily="34" charset="0"/>
              </a:defRPr>
            </a:lvl3pPr>
            <a:lvl4pPr>
              <a:defRPr sz="2200">
                <a:latin typeface="+mn-lt"/>
                <a:cs typeface="Arial" panose="020B0604020202020204" pitchFamily="34" charset="0"/>
              </a:defRPr>
            </a:lvl4pPr>
            <a:lvl5pPr>
              <a:defRPr sz="2200">
                <a:latin typeface="+mn-lt"/>
                <a:cs typeface="Arial"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0" name="Content Placeholder 2">
            <a:extLst>
              <a:ext uri="{FF2B5EF4-FFF2-40B4-BE49-F238E27FC236}">
                <a16:creationId xmlns:a16="http://schemas.microsoft.com/office/drawing/2014/main" id="{1171D460-E1E6-4A10-8196-C48FD978833C}"/>
              </a:ext>
            </a:extLst>
          </p:cNvPr>
          <p:cNvSpPr>
            <a:spLocks noGrp="1"/>
          </p:cNvSpPr>
          <p:nvPr>
            <p:ph sz="half" idx="13"/>
          </p:nvPr>
        </p:nvSpPr>
        <p:spPr>
          <a:xfrm>
            <a:off x="0" y="2195661"/>
            <a:ext cx="3312369" cy="4320178"/>
          </a:xfrm>
        </p:spPr>
        <p:txBody>
          <a:bodyPr>
            <a:normAutofit/>
          </a:bodyPr>
          <a:lstStyle>
            <a:lvl1pPr>
              <a:defRPr sz="2400">
                <a:latin typeface="+mn-lt"/>
              </a:defRPr>
            </a:lvl1pPr>
            <a:lvl2pPr>
              <a:defRPr sz="2400">
                <a:latin typeface="+mn-lt"/>
              </a:defRPr>
            </a:lvl2pPr>
            <a:lvl3pPr>
              <a:defRPr sz="2400">
                <a:latin typeface="+mn-lt"/>
              </a:defRPr>
            </a:lvl3pPr>
          </a:lstStyle>
          <a:p>
            <a:pPr lvl="0"/>
            <a:r>
              <a:rPr lang="pl-PL" dirty="0"/>
              <a:t>Kliknij, aby edytować style wzorca tekstu</a:t>
            </a:r>
          </a:p>
          <a:p>
            <a:pPr lvl="1"/>
            <a:r>
              <a:rPr lang="pl-PL" dirty="0"/>
              <a:t>Drugi poziom</a:t>
            </a:r>
          </a:p>
          <a:p>
            <a:pPr lvl="2"/>
            <a:r>
              <a:rPr lang="pl-PL" dirty="0"/>
              <a:t>Trzeci poziom</a:t>
            </a:r>
          </a:p>
        </p:txBody>
      </p:sp>
      <p:sp>
        <p:nvSpPr>
          <p:cNvPr id="9" name="Symbol zastępczy tekstu 8">
            <a:extLst>
              <a:ext uri="{FF2B5EF4-FFF2-40B4-BE49-F238E27FC236}">
                <a16:creationId xmlns:a16="http://schemas.microsoft.com/office/drawing/2014/main" id="{4657F920-DA82-443B-99CE-F255DB7F0FF0}"/>
              </a:ext>
            </a:extLst>
          </p:cNvPr>
          <p:cNvSpPr>
            <a:spLocks noGrp="1"/>
          </p:cNvSpPr>
          <p:nvPr>
            <p:ph type="body" sz="quarter" idx="12"/>
          </p:nvPr>
        </p:nvSpPr>
        <p:spPr>
          <a:xfrm>
            <a:off x="3545706" y="1358038"/>
            <a:ext cx="2590800" cy="539750"/>
          </a:xfrm>
        </p:spPr>
        <p:txBody>
          <a:bodyPr>
            <a:noAutofit/>
          </a:bodyPr>
          <a:lstStyle>
            <a:lvl1pPr>
              <a:defRPr sz="2200">
                <a:latin typeface="+mn-lt"/>
                <a:cs typeface="Arial" panose="020B0604020202020204" pitchFamily="34" charset="0"/>
              </a:defRPr>
            </a:lvl1pPr>
            <a:lvl2pPr>
              <a:defRPr sz="2200">
                <a:latin typeface="+mn-lt"/>
                <a:cs typeface="Arial" panose="020B0604020202020204" pitchFamily="34" charset="0"/>
              </a:defRPr>
            </a:lvl2pPr>
            <a:lvl3pPr>
              <a:defRPr sz="2200">
                <a:latin typeface="+mn-lt"/>
                <a:cs typeface="Arial" panose="020B0604020202020204" pitchFamily="34" charset="0"/>
              </a:defRPr>
            </a:lvl3pPr>
            <a:lvl4pPr>
              <a:defRPr sz="2200">
                <a:latin typeface="+mn-lt"/>
                <a:cs typeface="Arial" panose="020B0604020202020204" pitchFamily="34" charset="0"/>
              </a:defRPr>
            </a:lvl4pPr>
            <a:lvl5pPr>
              <a:defRPr sz="2200">
                <a:latin typeface="+mn-lt"/>
                <a:cs typeface="Arial"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3" name="Content Placeholder 2"/>
          <p:cNvSpPr>
            <a:spLocks noGrp="1"/>
          </p:cNvSpPr>
          <p:nvPr>
            <p:ph sz="half" idx="1"/>
          </p:nvPr>
        </p:nvSpPr>
        <p:spPr>
          <a:xfrm>
            <a:off x="3581126" y="2036800"/>
            <a:ext cx="3312369" cy="4320178"/>
          </a:xfrm>
        </p:spPr>
        <p:txBody>
          <a:bodyPr>
            <a:normAutofit/>
          </a:bodyPr>
          <a:lstStyle>
            <a:lvl1pPr>
              <a:defRPr sz="2400">
                <a:latin typeface="+mn-lt"/>
              </a:defRPr>
            </a:lvl1pPr>
            <a:lvl2pPr>
              <a:defRPr sz="2400">
                <a:latin typeface="+mn-lt"/>
              </a:defRPr>
            </a:lvl2pPr>
            <a:lvl3pPr>
              <a:defRPr sz="2400">
                <a:latin typeface="+mn-lt"/>
              </a:defRPr>
            </a:lvl3pPr>
          </a:lstStyle>
          <a:p>
            <a:pPr lvl="0"/>
            <a:r>
              <a:rPr lang="pl-PL" dirty="0"/>
              <a:t>Kliknij, aby edytować style wzorca tekstu</a:t>
            </a:r>
          </a:p>
          <a:p>
            <a:pPr lvl="1"/>
            <a:r>
              <a:rPr lang="pl-PL" dirty="0"/>
              <a:t>Drugi poziom</a:t>
            </a:r>
          </a:p>
          <a:p>
            <a:pPr lvl="2"/>
            <a:r>
              <a:rPr lang="pl-PL" dirty="0"/>
              <a:t>Trzeci poziom</a:t>
            </a:r>
          </a:p>
        </p:txBody>
      </p:sp>
      <p:sp>
        <p:nvSpPr>
          <p:cNvPr id="11" name="Content Placeholder 2">
            <a:extLst>
              <a:ext uri="{FF2B5EF4-FFF2-40B4-BE49-F238E27FC236}">
                <a16:creationId xmlns:a16="http://schemas.microsoft.com/office/drawing/2014/main" id="{699EB254-C725-4C89-885D-6EF8025C1182}"/>
              </a:ext>
            </a:extLst>
          </p:cNvPr>
          <p:cNvSpPr>
            <a:spLocks noGrp="1"/>
          </p:cNvSpPr>
          <p:nvPr>
            <p:ph sz="half" idx="14"/>
          </p:nvPr>
        </p:nvSpPr>
        <p:spPr>
          <a:xfrm>
            <a:off x="7055200" y="1404508"/>
            <a:ext cx="3258071" cy="493280"/>
          </a:xfrm>
        </p:spPr>
        <p:txBody>
          <a:bodyPr>
            <a:normAutofit/>
          </a:bodyPr>
          <a:lstStyle>
            <a:lvl1pPr>
              <a:defRPr sz="2400">
                <a:latin typeface="+mn-lt"/>
              </a:defRPr>
            </a:lvl1pPr>
            <a:lvl2pPr>
              <a:defRPr sz="2400">
                <a:latin typeface="+mn-lt"/>
              </a:defRPr>
            </a:lvl2pPr>
            <a:lvl3pPr>
              <a:defRPr sz="2400">
                <a:latin typeface="+mn-lt"/>
              </a:defRPr>
            </a:lvl3pPr>
          </a:lstStyle>
          <a:p>
            <a:pPr lvl="0"/>
            <a:r>
              <a:rPr lang="pl-PL" dirty="0"/>
              <a:t>Kliknij, aby edytować style wzorca tekstu</a:t>
            </a:r>
          </a:p>
          <a:p>
            <a:pPr lvl="1"/>
            <a:r>
              <a:rPr lang="pl-PL" dirty="0"/>
              <a:t>Drugi poziom</a:t>
            </a:r>
          </a:p>
          <a:p>
            <a:pPr lvl="2"/>
            <a:r>
              <a:rPr lang="pl-PL" dirty="0"/>
              <a:t>Trzeci poziom</a:t>
            </a:r>
          </a:p>
        </p:txBody>
      </p:sp>
      <p:sp>
        <p:nvSpPr>
          <p:cNvPr id="4" name="Content Placeholder 3"/>
          <p:cNvSpPr>
            <a:spLocks noGrp="1"/>
          </p:cNvSpPr>
          <p:nvPr>
            <p:ph sz="half" idx="2"/>
          </p:nvPr>
        </p:nvSpPr>
        <p:spPr>
          <a:xfrm>
            <a:off x="7031867" y="2058514"/>
            <a:ext cx="3498617" cy="4320178"/>
          </a:xfrm>
        </p:spPr>
        <p:txBody>
          <a:bodyPr>
            <a:normAutofit/>
          </a:bodyPr>
          <a:lstStyle>
            <a:lvl1pPr>
              <a:defRPr sz="2400">
                <a:latin typeface="+mn-lt"/>
              </a:defRPr>
            </a:lvl1pPr>
            <a:lvl2pPr>
              <a:defRPr sz="2400">
                <a:latin typeface="+mn-lt"/>
              </a:defRPr>
            </a:lvl2pPr>
            <a:lvl3pPr>
              <a:defRPr sz="2400">
                <a:latin typeface="+mn-lt"/>
              </a:defRPr>
            </a:lvl3pPr>
          </a:lstStyle>
          <a:p>
            <a:pPr lvl="0"/>
            <a:r>
              <a:rPr lang="pl-PL" dirty="0"/>
              <a:t>Kliknij, aby edytować style wzorca tekstu</a:t>
            </a:r>
          </a:p>
          <a:p>
            <a:pPr lvl="1"/>
            <a:r>
              <a:rPr lang="pl-PL" dirty="0"/>
              <a:t>Drugi poziom</a:t>
            </a:r>
          </a:p>
          <a:p>
            <a:pPr lvl="2"/>
            <a:r>
              <a:rPr lang="pl-PL" dirty="0"/>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156437355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lajd tytuł sekcji">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0D1F565A-4734-6B49-4F72-233C397DE031}"/>
              </a:ext>
            </a:extLst>
          </p:cNvPr>
          <p:cNvSpPr/>
          <p:nvPr userDrawn="1"/>
        </p:nvSpPr>
        <p:spPr>
          <a:xfrm>
            <a:off x="593378" y="4500563"/>
            <a:ext cx="9721080" cy="2159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obrazu 8">
            <a:extLst>
              <a:ext uri="{FF2B5EF4-FFF2-40B4-BE49-F238E27FC236}">
                <a16:creationId xmlns:a16="http://schemas.microsoft.com/office/drawing/2014/main" id="{12E8330A-FFD8-2BBA-E745-7200C0738BE5}"/>
              </a:ext>
            </a:extLst>
          </p:cNvPr>
          <p:cNvSpPr>
            <a:spLocks noGrp="1"/>
          </p:cNvSpPr>
          <p:nvPr>
            <p:ph type="pic" sz="quarter" idx="10"/>
          </p:nvPr>
        </p:nvSpPr>
        <p:spPr>
          <a:xfrm>
            <a:off x="669925" y="0"/>
            <a:ext cx="6835775" cy="4859338"/>
          </a:xfrm>
          <a:custGeom>
            <a:avLst/>
            <a:gdLst>
              <a:gd name="connsiteX0" fmla="*/ 0 w 6835775"/>
              <a:gd name="connsiteY0" fmla="*/ 0 h 4859338"/>
              <a:gd name="connsiteX1" fmla="*/ 6835775 w 6835775"/>
              <a:gd name="connsiteY1" fmla="*/ 0 h 4859338"/>
              <a:gd name="connsiteX2" fmla="*/ 6835775 w 6835775"/>
              <a:gd name="connsiteY2" fmla="*/ 4500563 h 4859338"/>
              <a:gd name="connsiteX3" fmla="*/ 2155824 w 6835775"/>
              <a:gd name="connsiteY3" fmla="*/ 4500563 h 4859338"/>
              <a:gd name="connsiteX4" fmla="*/ 2155824 w 6835775"/>
              <a:gd name="connsiteY4" fmla="*/ 4859338 h 4859338"/>
              <a:gd name="connsiteX5" fmla="*/ 0 w 6835775"/>
              <a:gd name="connsiteY5" fmla="*/ 4859338 h 485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5775" h="4859338">
                <a:moveTo>
                  <a:pt x="0" y="0"/>
                </a:moveTo>
                <a:lnTo>
                  <a:pt x="6835775" y="0"/>
                </a:lnTo>
                <a:lnTo>
                  <a:pt x="6835775" y="4500563"/>
                </a:lnTo>
                <a:lnTo>
                  <a:pt x="2155824" y="4500563"/>
                </a:lnTo>
                <a:lnTo>
                  <a:pt x="2155824" y="4859338"/>
                </a:lnTo>
                <a:lnTo>
                  <a:pt x="0" y="485933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a:t>Kliknij ikonę, aby dodać obraz</a:t>
            </a:r>
            <a:endParaRPr lang="pl-PL" dirty="0"/>
          </a:p>
        </p:txBody>
      </p:sp>
      <p:sp>
        <p:nvSpPr>
          <p:cNvPr id="5" name="Prostokąt 4">
            <a:extLst>
              <a:ext uri="{FF2B5EF4-FFF2-40B4-BE49-F238E27FC236}">
                <a16:creationId xmlns:a16="http://schemas.microsoft.com/office/drawing/2014/main" id="{7BF7E1EF-0AB1-F3B1-F5CD-6A2AA3056193}"/>
              </a:ext>
            </a:extLst>
          </p:cNvPr>
          <p:cNvSpPr/>
          <p:nvPr userDrawn="1"/>
        </p:nvSpPr>
        <p:spPr>
          <a:xfrm>
            <a:off x="1733160" y="4500561"/>
            <a:ext cx="5781503" cy="358777"/>
          </a:xfrm>
          <a:prstGeom prst="rect">
            <a:avLst/>
          </a:prstGeom>
          <a:solidFill>
            <a:srgbClr val="005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a:extLst>
              <a:ext uri="{FF2B5EF4-FFF2-40B4-BE49-F238E27FC236}">
                <a16:creationId xmlns:a16="http://schemas.microsoft.com/office/drawing/2014/main" id="{03E2C530-5988-0861-50D8-1C7FE1662A60}"/>
              </a:ext>
            </a:extLst>
          </p:cNvPr>
          <p:cNvSpPr/>
          <p:nvPr userDrawn="1"/>
        </p:nvSpPr>
        <p:spPr>
          <a:xfrm>
            <a:off x="653660" y="4500561"/>
            <a:ext cx="1079500" cy="3587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3186113" y="5195719"/>
            <a:ext cx="6480176" cy="1320421"/>
          </a:xfrm>
        </p:spPr>
        <p:txBody>
          <a:bodyPr anchor="t" anchorCtr="0">
            <a:normAutofit/>
          </a:bodyPr>
          <a:lstStyle>
            <a:lvl1pPr algn="l">
              <a:lnSpc>
                <a:spcPts val="3500"/>
              </a:lnSpc>
              <a:defRPr sz="2800"/>
            </a:lvl1pPr>
          </a:lstStyle>
          <a:p>
            <a:r>
              <a:rPr lang="pl-PL"/>
              <a:t>Kliknij, aby edytować styl</a:t>
            </a:r>
            <a:endParaRPr lang="en-US" dirty="0"/>
          </a:p>
        </p:txBody>
      </p:sp>
    </p:spTree>
    <p:extLst>
      <p:ext uri="{BB962C8B-B14F-4D97-AF65-F5344CB8AC3E}">
        <p14:creationId xmlns:p14="http://schemas.microsoft.com/office/powerpoint/2010/main" val="1007901643"/>
      </p:ext>
    </p:extLst>
  </p:cSld>
  <p:clrMapOvr>
    <a:masterClrMapping/>
  </p:clrMapOvr>
  <p:transition spd="slow">
    <p:push dir="u"/>
  </p:transition>
  <p:extLst mod="1">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ajd - tytuł + zawartość z paskiem">
    <p:spTree>
      <p:nvGrpSpPr>
        <p:cNvPr id="1" name=""/>
        <p:cNvGrpSpPr/>
        <p:nvPr/>
      </p:nvGrpSpPr>
      <p:grpSpPr>
        <a:xfrm>
          <a:off x="0" y="0"/>
          <a:ext cx="0" cy="0"/>
          <a:chOff x="0" y="0"/>
          <a:chExt cx="0" cy="0"/>
        </a:xfrm>
      </p:grpSpPr>
      <p:sp>
        <p:nvSpPr>
          <p:cNvPr id="2" name="Title 1"/>
          <p:cNvSpPr>
            <a:spLocks noGrp="1"/>
          </p:cNvSpPr>
          <p:nvPr>
            <p:ph type="title"/>
          </p:nvPr>
        </p:nvSpPr>
        <p:spPr>
          <a:xfrm>
            <a:off x="1025715" y="359838"/>
            <a:ext cx="8640381" cy="683695"/>
          </a:xfrm>
        </p:spPr>
        <p:txBody>
          <a:bodyPr/>
          <a:lstStyle>
            <a:lvl1pPr>
              <a:defRPr>
                <a:latin typeface="Arial" panose="020B0604020202020204" pitchFamily="34" charset="0"/>
                <a:cs typeface="Arial" panose="020B0604020202020204" pitchFamily="34" charset="0"/>
              </a:defRPr>
            </a:lvl1pPr>
          </a:lstStyle>
          <a:p>
            <a:r>
              <a:rPr lang="pl-PL" dirty="0"/>
              <a:t>Kliknij, aby edytować styl</a:t>
            </a:r>
            <a:endParaRPr lang="en-US" dirty="0"/>
          </a:p>
        </p:txBody>
      </p:sp>
      <p:sp>
        <p:nvSpPr>
          <p:cNvPr id="3" name="Content Placeholder 2"/>
          <p:cNvSpPr>
            <a:spLocks noGrp="1"/>
          </p:cNvSpPr>
          <p:nvPr>
            <p:ph idx="1"/>
          </p:nvPr>
        </p:nvSpPr>
        <p:spPr>
          <a:xfrm>
            <a:off x="449361" y="1403552"/>
            <a:ext cx="3816425" cy="4032469"/>
          </a:xfrm>
        </p:spPr>
        <p:txBody>
          <a:bodyPr>
            <a:normAutofit/>
          </a:bodyPr>
          <a:lstStyle>
            <a:lvl1pPr marL="251986" indent="-251986">
              <a:lnSpc>
                <a:spcPct val="114000"/>
              </a:lnSpc>
              <a:spcBef>
                <a:spcPts val="0"/>
              </a:spcBef>
              <a:spcAft>
                <a:spcPts val="400"/>
              </a:spcAft>
              <a:buClrTx/>
              <a:buFont typeface="Wingdings" panose="05000000000000000000" pitchFamily="2" charset="2"/>
              <a:buChar char="§"/>
              <a:defRPr sz="2200">
                <a:latin typeface="Arial" panose="020B0604020202020204" pitchFamily="34" charset="0"/>
                <a:cs typeface="Arial" panose="020B0604020202020204" pitchFamily="34" charset="0"/>
              </a:defRPr>
            </a:lvl1pPr>
            <a:lvl2pPr marL="755957" indent="-251986">
              <a:lnSpc>
                <a:spcPct val="114000"/>
              </a:lnSpc>
              <a:spcBef>
                <a:spcPts val="0"/>
              </a:spcBef>
              <a:spcAft>
                <a:spcPts val="400"/>
              </a:spcAft>
              <a:buClrTx/>
              <a:buFont typeface="Wingdings" panose="05000000000000000000" pitchFamily="2" charset="2"/>
              <a:buChar char="§"/>
              <a:defRPr sz="2200">
                <a:latin typeface="Arial" panose="020B0604020202020204" pitchFamily="34" charset="0"/>
                <a:cs typeface="Arial" panose="020B0604020202020204" pitchFamily="34" charset="0"/>
              </a:defRPr>
            </a:lvl2pPr>
            <a:lvl3pPr marL="1259929" indent="-251986">
              <a:lnSpc>
                <a:spcPct val="114000"/>
              </a:lnSpc>
              <a:spcBef>
                <a:spcPts val="0"/>
              </a:spcBef>
              <a:spcAft>
                <a:spcPts val="400"/>
              </a:spcAft>
              <a:buClrTx/>
              <a:buFont typeface="Wingdings" panose="05000000000000000000" pitchFamily="2" charset="2"/>
              <a:buChar char="§"/>
              <a:defRPr sz="2200">
                <a:latin typeface="Arial" panose="020B0604020202020204" pitchFamily="34" charset="0"/>
                <a:cs typeface="Arial" panose="020B0604020202020204" pitchFamily="34" charset="0"/>
              </a:defRPr>
            </a:lvl3pPr>
          </a:lstStyle>
          <a:p>
            <a:pPr lvl="0"/>
            <a:r>
              <a:rPr lang="pl-PL" dirty="0"/>
              <a:t>Kliknij, aby edytować style wzorca tekstu</a:t>
            </a:r>
          </a:p>
          <a:p>
            <a:pPr lvl="1"/>
            <a:r>
              <a:rPr lang="pl-PL" dirty="0"/>
              <a:t>Drugi poziom</a:t>
            </a:r>
          </a:p>
          <a:p>
            <a:pPr lvl="2"/>
            <a:r>
              <a:rPr lang="pl-PL" dirty="0"/>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Content Placeholder 2">
            <a:extLst>
              <a:ext uri="{FF2B5EF4-FFF2-40B4-BE49-F238E27FC236}">
                <a16:creationId xmlns:a16="http://schemas.microsoft.com/office/drawing/2014/main" id="{E215A863-4EA2-439D-BA74-27D69C9343D8}"/>
              </a:ext>
            </a:extLst>
          </p:cNvPr>
          <p:cNvSpPr>
            <a:spLocks noGrp="1"/>
          </p:cNvSpPr>
          <p:nvPr>
            <p:ph idx="11"/>
          </p:nvPr>
        </p:nvSpPr>
        <p:spPr>
          <a:xfrm>
            <a:off x="4714113" y="1426170"/>
            <a:ext cx="3816425" cy="4032469"/>
          </a:xfrm>
        </p:spPr>
        <p:txBody>
          <a:bodyPr>
            <a:normAutofit/>
          </a:bodyPr>
          <a:lstStyle>
            <a:lvl1pPr marL="251986" indent="-251986">
              <a:lnSpc>
                <a:spcPct val="114000"/>
              </a:lnSpc>
              <a:spcBef>
                <a:spcPts val="0"/>
              </a:spcBef>
              <a:spcAft>
                <a:spcPts val="400"/>
              </a:spcAft>
              <a:buClrTx/>
              <a:buFont typeface="Wingdings" panose="05000000000000000000" pitchFamily="2" charset="2"/>
              <a:buChar char="§"/>
              <a:defRPr sz="2200">
                <a:latin typeface="Arial" panose="020B0604020202020204" pitchFamily="34" charset="0"/>
                <a:cs typeface="Arial" panose="020B0604020202020204" pitchFamily="34" charset="0"/>
              </a:defRPr>
            </a:lvl1pPr>
            <a:lvl2pPr marL="755957" indent="-251986">
              <a:lnSpc>
                <a:spcPct val="114000"/>
              </a:lnSpc>
              <a:spcBef>
                <a:spcPts val="0"/>
              </a:spcBef>
              <a:spcAft>
                <a:spcPts val="400"/>
              </a:spcAft>
              <a:buClrTx/>
              <a:buFont typeface="Wingdings" panose="05000000000000000000" pitchFamily="2" charset="2"/>
              <a:buChar char="§"/>
              <a:defRPr sz="2200">
                <a:latin typeface="Arial" panose="020B0604020202020204" pitchFamily="34" charset="0"/>
                <a:cs typeface="Arial" panose="020B0604020202020204" pitchFamily="34" charset="0"/>
              </a:defRPr>
            </a:lvl2pPr>
            <a:lvl3pPr marL="1259929" indent="-251986">
              <a:lnSpc>
                <a:spcPct val="114000"/>
              </a:lnSpc>
              <a:spcBef>
                <a:spcPts val="0"/>
              </a:spcBef>
              <a:spcAft>
                <a:spcPts val="400"/>
              </a:spcAft>
              <a:buClrTx/>
              <a:buFont typeface="Wingdings" panose="05000000000000000000" pitchFamily="2" charset="2"/>
              <a:buChar char="§"/>
              <a:defRPr sz="2200">
                <a:latin typeface="Arial" panose="020B0604020202020204" pitchFamily="34" charset="0"/>
                <a:cs typeface="Arial" panose="020B0604020202020204" pitchFamily="34" charset="0"/>
              </a:defRPr>
            </a:lvl3pPr>
          </a:lstStyle>
          <a:p>
            <a:pPr lvl="0"/>
            <a:r>
              <a:rPr lang="pl-PL" dirty="0"/>
              <a:t>Kliknij, aby edytować style wzorca tekstu</a:t>
            </a:r>
          </a:p>
          <a:p>
            <a:pPr lvl="1"/>
            <a:r>
              <a:rPr lang="pl-PL" dirty="0"/>
              <a:t>Drugi poziom</a:t>
            </a:r>
          </a:p>
          <a:p>
            <a:pPr lvl="2"/>
            <a:r>
              <a:rPr lang="pl-PL" dirty="0"/>
              <a:t>Trzeci poziom</a:t>
            </a:r>
          </a:p>
        </p:txBody>
      </p:sp>
    </p:spTree>
    <p:extLst>
      <p:ext uri="{BB962C8B-B14F-4D97-AF65-F5344CB8AC3E}">
        <p14:creationId xmlns:p14="http://schemas.microsoft.com/office/powerpoint/2010/main" val="90527978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a   - tytuł + 2 elementy zawartości z paskiem">
    <p:spTree>
      <p:nvGrpSpPr>
        <p:cNvPr id="1" name=""/>
        <p:cNvGrpSpPr/>
        <p:nvPr/>
      </p:nvGrpSpPr>
      <p:grpSpPr>
        <a:xfrm>
          <a:off x="0" y="0"/>
          <a:ext cx="0" cy="0"/>
          <a:chOff x="0" y="0"/>
          <a:chExt cx="0" cy="0"/>
        </a:xfrm>
      </p:grpSpPr>
      <p:sp>
        <p:nvSpPr>
          <p:cNvPr id="2" name="Title 1"/>
          <p:cNvSpPr>
            <a:spLocks noGrp="1"/>
          </p:cNvSpPr>
          <p:nvPr>
            <p:ph type="title"/>
          </p:nvPr>
        </p:nvSpPr>
        <p:spPr>
          <a:xfrm>
            <a:off x="1024819" y="345258"/>
            <a:ext cx="8640381" cy="1080001"/>
          </a:xfrm>
        </p:spPr>
        <p:txBody>
          <a:bodyPr/>
          <a:lstStyle>
            <a:lvl1pPr>
              <a:defRPr>
                <a:latin typeface="Arial" panose="020B0604020202020204" pitchFamily="34" charset="0"/>
                <a:cs typeface="Arial" panose="020B0604020202020204" pitchFamily="34" charset="0"/>
              </a:defRPr>
            </a:lvl1pPr>
          </a:lstStyle>
          <a:p>
            <a:r>
              <a:rPr lang="pl-PL" dirty="0"/>
              <a:t>Kliknij, aby edytować styl</a:t>
            </a:r>
            <a:endParaRPr lang="en-US" dirty="0"/>
          </a:p>
        </p:txBody>
      </p:sp>
      <p:sp>
        <p:nvSpPr>
          <p:cNvPr id="3" name="Content Placeholder 2"/>
          <p:cNvSpPr>
            <a:spLocks noGrp="1"/>
          </p:cNvSpPr>
          <p:nvPr>
            <p:ph sz="half" idx="1"/>
          </p:nvPr>
        </p:nvSpPr>
        <p:spPr>
          <a:xfrm>
            <a:off x="5396305" y="2051050"/>
            <a:ext cx="4140000" cy="4320178"/>
          </a:xfrm>
        </p:spPr>
        <p:txBody>
          <a:bodyPr/>
          <a:lstStyle/>
          <a:p>
            <a:pPr lvl="0"/>
            <a:r>
              <a:rPr lang="pl-PL" dirty="0"/>
              <a:t>Kliknij, aby edytować style wzorca tekstu</a:t>
            </a:r>
          </a:p>
          <a:p>
            <a:pPr lvl="1"/>
            <a:r>
              <a:rPr lang="pl-PL" dirty="0"/>
              <a:t>Drugi poziom</a:t>
            </a:r>
          </a:p>
          <a:p>
            <a:pPr lvl="2"/>
            <a:r>
              <a:rPr lang="pl-PL" dirty="0"/>
              <a:t>Trzeci poziom</a:t>
            </a:r>
          </a:p>
        </p:txBody>
      </p:sp>
      <p:sp>
        <p:nvSpPr>
          <p:cNvPr id="7" name="Symbol zastępczy tekstu 6">
            <a:extLst>
              <a:ext uri="{FF2B5EF4-FFF2-40B4-BE49-F238E27FC236}">
                <a16:creationId xmlns:a16="http://schemas.microsoft.com/office/drawing/2014/main" id="{74CE953C-0D1D-449C-A99B-D805C859EC5C}"/>
              </a:ext>
            </a:extLst>
          </p:cNvPr>
          <p:cNvSpPr>
            <a:spLocks noGrp="1"/>
          </p:cNvSpPr>
          <p:nvPr>
            <p:ph type="body" sz="quarter" idx="11"/>
          </p:nvPr>
        </p:nvSpPr>
        <p:spPr>
          <a:xfrm>
            <a:off x="1169988" y="1475581"/>
            <a:ext cx="3671887" cy="4895647"/>
          </a:xfrm>
        </p:spPr>
        <p:txBody>
          <a:bodyPr>
            <a:normAutofit/>
          </a:bodyPr>
          <a:lstStyle>
            <a:lvl1pPr>
              <a:defRPr sz="2200">
                <a:latin typeface="Arial" panose="020B0604020202020204" pitchFamily="34" charset="0"/>
                <a:cs typeface="Arial" panose="020B0604020202020204" pitchFamily="34" charset="0"/>
              </a:defRPr>
            </a:lvl1pPr>
            <a:lvl2pPr>
              <a:defRPr sz="2200">
                <a:latin typeface="Arial" panose="020B0604020202020204" pitchFamily="34" charset="0"/>
                <a:cs typeface="Arial" panose="020B0604020202020204" pitchFamily="34" charset="0"/>
              </a:defRPr>
            </a:lvl2pPr>
            <a:lvl3pPr>
              <a:defRPr sz="2200">
                <a:latin typeface="Arial" panose="020B0604020202020204" pitchFamily="34" charset="0"/>
                <a:cs typeface="Arial" panose="020B0604020202020204" pitchFamily="34" charset="0"/>
              </a:defRPr>
            </a:lvl3pPr>
            <a:lvl4pPr>
              <a:defRPr sz="2200">
                <a:latin typeface="Arial" panose="020B0604020202020204" pitchFamily="34" charset="0"/>
                <a:cs typeface="Arial" panose="020B0604020202020204" pitchFamily="34" charset="0"/>
              </a:defRPr>
            </a:lvl4pPr>
            <a:lvl5pPr>
              <a:defRPr sz="2200">
                <a:latin typeface="Arial" panose="020B0604020202020204" pitchFamily="34" charset="0"/>
                <a:cs typeface="Arial"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313400040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ajd - tytuł + zdjęcie + zawartość z paskiem">
    <p:spTree>
      <p:nvGrpSpPr>
        <p:cNvPr id="1" name=""/>
        <p:cNvGrpSpPr/>
        <p:nvPr/>
      </p:nvGrpSpPr>
      <p:grpSpPr>
        <a:xfrm>
          <a:off x="0" y="0"/>
          <a:ext cx="0" cy="0"/>
          <a:chOff x="0" y="0"/>
          <a:chExt cx="0" cy="0"/>
        </a:xfrm>
      </p:grpSpPr>
      <p:sp>
        <p:nvSpPr>
          <p:cNvPr id="2" name="Title 1"/>
          <p:cNvSpPr>
            <a:spLocks noGrp="1"/>
          </p:cNvSpPr>
          <p:nvPr>
            <p:ph type="title"/>
          </p:nvPr>
        </p:nvSpPr>
        <p:spPr>
          <a:xfrm>
            <a:off x="5345906" y="899836"/>
            <a:ext cx="4320000" cy="1080001"/>
          </a:xfrm>
        </p:spPr>
        <p:txBody>
          <a:bodyPr/>
          <a:lstStyle/>
          <a:p>
            <a:r>
              <a:rPr lang="pl-PL"/>
              <a:t>Kliknij, aby edytować styl</a:t>
            </a:r>
            <a:endParaRPr lang="en-US" dirty="0"/>
          </a:p>
        </p:txBody>
      </p:sp>
      <p:sp>
        <p:nvSpPr>
          <p:cNvPr id="3" name="Content Placeholder 2"/>
          <p:cNvSpPr>
            <a:spLocks noGrp="1"/>
          </p:cNvSpPr>
          <p:nvPr>
            <p:ph sz="half" idx="1"/>
          </p:nvPr>
        </p:nvSpPr>
        <p:spPr>
          <a:xfrm>
            <a:off x="5345906" y="1979837"/>
            <a:ext cx="4320382" cy="4680002"/>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7" name="Symbol zastępczy obrazu 6">
            <a:extLst>
              <a:ext uri="{FF2B5EF4-FFF2-40B4-BE49-F238E27FC236}">
                <a16:creationId xmlns:a16="http://schemas.microsoft.com/office/drawing/2014/main" id="{E681B9F9-7BA5-2D43-A1BD-8AF5D0250636}"/>
              </a:ext>
            </a:extLst>
          </p:cNvPr>
          <p:cNvSpPr>
            <a:spLocks noGrp="1"/>
          </p:cNvSpPr>
          <p:nvPr>
            <p:ph type="pic" sz="quarter" idx="11"/>
          </p:nvPr>
        </p:nvSpPr>
        <p:spPr>
          <a:xfrm>
            <a:off x="0" y="900113"/>
            <a:ext cx="4986338" cy="5759726"/>
          </a:xfrm>
          <a:solidFill>
            <a:schemeClr val="bg1">
              <a:lumMod val="95000"/>
            </a:schemeClr>
          </a:solidFill>
        </p:spPr>
        <p:txBody>
          <a:bodyPr anchor="ctr" anchorCtr="0"/>
          <a:lstStyle>
            <a:lvl1pPr algn="ctr">
              <a:buFont typeface="Arial" panose="020B0604020202020204" pitchFamily="34" charset="0"/>
              <a:buNone/>
              <a:defRPr sz="1000"/>
            </a:lvl1pPr>
          </a:lstStyle>
          <a:p>
            <a:r>
              <a:rPr lang="pl-PL"/>
              <a:t>Kliknij ikonę, aby dodać obraz</a:t>
            </a:r>
            <a:endParaRPr lang="pl-PL" dirty="0"/>
          </a:p>
        </p:txBody>
      </p:sp>
    </p:spTree>
    <p:extLst>
      <p:ext uri="{BB962C8B-B14F-4D97-AF65-F5344CB8AC3E}">
        <p14:creationId xmlns:p14="http://schemas.microsoft.com/office/powerpoint/2010/main" val="145398772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1_Slajd - tytuł + zawartość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630E28BA-19A4-6182-CE10-65107EDF6B75}"/>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16999155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1_Slajd - tytuł + 2 elementy zawartości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025906" y="1979837"/>
            <a:ext cx="4140000" cy="4680018"/>
          </a:xfrm>
        </p:spPr>
        <p:txBody>
          <a:bodyPr/>
          <a:lstStyle/>
          <a:p>
            <a:pPr lvl="0"/>
            <a:r>
              <a:rPr lang="pl-PL" dirty="0"/>
              <a:t>Kliknij, aby edytować style wzorca tekstu</a:t>
            </a:r>
          </a:p>
          <a:p>
            <a:pPr lvl="1"/>
            <a:r>
              <a:rPr lang="pl-PL" dirty="0"/>
              <a:t>Drugi poziom</a:t>
            </a:r>
          </a:p>
          <a:p>
            <a:pPr lvl="2"/>
            <a:r>
              <a:rPr lang="pl-PL" dirty="0"/>
              <a:t>Trzeci poziom</a:t>
            </a:r>
          </a:p>
        </p:txBody>
      </p:sp>
      <p:sp>
        <p:nvSpPr>
          <p:cNvPr id="4" name="Content Placeholder 3"/>
          <p:cNvSpPr>
            <a:spLocks noGrp="1"/>
          </p:cNvSpPr>
          <p:nvPr>
            <p:ph sz="half" idx="2"/>
          </p:nvPr>
        </p:nvSpPr>
        <p:spPr>
          <a:xfrm>
            <a:off x="5525906" y="1979613"/>
            <a:ext cx="4140000" cy="4680226"/>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A72189C-757E-47DF-313E-E0F36399C09C}"/>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E363107C-97A9-9A5D-A2A2-E6ABB7ED4C62}"/>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89597072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22.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3.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5525" y="899836"/>
            <a:ext cx="8640381" cy="1080001"/>
          </a:xfrm>
          <a:prstGeom prst="rect">
            <a:avLst/>
          </a:prstGeom>
        </p:spPr>
        <p:txBody>
          <a:bodyPr vert="horz" lIns="0" tIns="0" rIns="0" bIns="0" rtlCol="0" anchor="t" anchorCtr="0">
            <a:normAutofit/>
          </a:bodyPr>
          <a:lstStyle/>
          <a:p>
            <a:r>
              <a:rPr lang="pl-PL" dirty="0"/>
              <a:t>Kliknij, aby edytować styl</a:t>
            </a:r>
            <a:endParaRPr lang="en-US" dirty="0"/>
          </a:p>
        </p:txBody>
      </p:sp>
      <p:sp>
        <p:nvSpPr>
          <p:cNvPr id="3" name="Text Placeholder 2"/>
          <p:cNvSpPr>
            <a:spLocks noGrp="1"/>
          </p:cNvSpPr>
          <p:nvPr>
            <p:ph type="body" idx="1"/>
          </p:nvPr>
        </p:nvSpPr>
        <p:spPr>
          <a:xfrm>
            <a:off x="1025907" y="1979837"/>
            <a:ext cx="8640382" cy="4680002"/>
          </a:xfrm>
          <a:prstGeom prst="rect">
            <a:avLst/>
          </a:prstGeom>
        </p:spPr>
        <p:txBody>
          <a:bodyPr vert="horz" lIns="0" tIns="0" rIns="0" bIns="0" rtlCol="0">
            <a:normAutofit/>
          </a:bodyPr>
          <a:lstStyle/>
          <a:p>
            <a:pPr lvl="0"/>
            <a:r>
              <a:rPr lang="pl-PL" dirty="0"/>
              <a:t>Kliknij, aby edytować style wzorca tekstu</a:t>
            </a:r>
          </a:p>
          <a:p>
            <a:pPr lvl="1"/>
            <a:r>
              <a:rPr lang="pl-PL" dirty="0"/>
              <a:t>Drugi poziom</a:t>
            </a:r>
          </a:p>
          <a:p>
            <a:pPr lvl="2"/>
            <a:r>
              <a:rPr lang="pl-PL" dirty="0"/>
              <a:t>Trzeci poziom</a:t>
            </a:r>
            <a:endParaRPr lang="en-US" dirty="0"/>
          </a:p>
        </p:txBody>
      </p:sp>
      <p:sp>
        <p:nvSpPr>
          <p:cNvPr id="10" name="Prostokąt 9">
            <a:extLst>
              <a:ext uri="{FF2B5EF4-FFF2-40B4-BE49-F238E27FC236}">
                <a16:creationId xmlns:a16="http://schemas.microsoft.com/office/drawing/2014/main" id="{617E16B8-2BD0-D12E-978E-94E428DF9717}"/>
              </a:ext>
            </a:extLst>
          </p:cNvPr>
          <p:cNvSpPr/>
          <p:nvPr userDrawn="1"/>
        </p:nvSpPr>
        <p:spPr>
          <a:xfrm>
            <a:off x="1025870" y="0"/>
            <a:ext cx="1080742" cy="179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662915FD-1FF3-5CF3-5C57-034114B5E6A2}"/>
              </a:ext>
            </a:extLst>
          </p:cNvPr>
          <p:cNvSpPr/>
          <p:nvPr userDrawn="1"/>
        </p:nvSpPr>
        <p:spPr>
          <a:xfrm>
            <a:off x="2106612" y="0"/>
            <a:ext cx="7559293"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ymbol zastępczy numeru slajdu 3">
            <a:extLst>
              <a:ext uri="{FF2B5EF4-FFF2-40B4-BE49-F238E27FC236}">
                <a16:creationId xmlns:a16="http://schemas.microsoft.com/office/drawing/2014/main" id="{5026AD61-FC69-65FC-05E3-06AA14C89304}"/>
              </a:ext>
            </a:extLst>
          </p:cNvPr>
          <p:cNvSpPr>
            <a:spLocks noGrp="1"/>
          </p:cNvSpPr>
          <p:nvPr>
            <p:ph type="sldNum" sz="quarter" idx="4"/>
          </p:nvPr>
        </p:nvSpPr>
        <p:spPr>
          <a:xfrm>
            <a:off x="8585200" y="7019837"/>
            <a:ext cx="1080000" cy="180000"/>
          </a:xfrm>
          <a:prstGeom prst="rect">
            <a:avLst/>
          </a:prstGeom>
          <a:noFill/>
        </p:spPr>
        <p:txBody>
          <a:bodyPr vert="horz" lIns="0" tIns="72000" rIns="0" bIns="72000" rtlCol="0" anchor="ctr" anchorCtr="0"/>
          <a:lstStyle>
            <a:lvl1pPr algn="r">
              <a:defRPr sz="1000">
                <a:solidFill>
                  <a:schemeClr val="tx2"/>
                </a:solidFill>
                <a:latin typeface="Open Sans" pitchFamily="2" charset="0"/>
                <a:ea typeface="Open Sans" pitchFamily="2" charset="0"/>
                <a:cs typeface="Open Sans" pitchFamily="2" charset="0"/>
              </a:defRPr>
            </a:lvl1pPr>
          </a:lstStyle>
          <a:p>
            <a:fld id="{EB4015AA-59F6-416B-87A6-8E3D940284E2}" type="slidenum">
              <a:rPr lang="pl-PL" smtClean="0"/>
              <a:pPr/>
              <a:t>‹#›</a:t>
            </a:fld>
            <a:endParaRPr lang="pl-PL" dirty="0"/>
          </a:p>
        </p:txBody>
      </p:sp>
      <p:sp>
        <p:nvSpPr>
          <p:cNvPr id="7" name="Prostokąt 6">
            <a:extLst>
              <a:ext uri="{FF2B5EF4-FFF2-40B4-BE49-F238E27FC236}">
                <a16:creationId xmlns:a16="http://schemas.microsoft.com/office/drawing/2014/main" id="{4C2A84FB-402E-BB6C-632B-D1ADD49B7D8C}"/>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286163953"/>
      </p:ext>
    </p:extLst>
  </p:cSld>
  <p:clrMap bg1="lt1" tx1="dk1" bg2="lt2" tx2="dk2" accent1="accent1" accent2="accent2" accent3="accent3" accent4="accent4" accent5="accent5" accent6="accent6" hlink="hlink" folHlink="folHlink"/>
  <p:sldLayoutIdLst>
    <p:sldLayoutId id="2147483709" r:id="rId1"/>
    <p:sldLayoutId id="2147483725" r:id="rId2"/>
    <p:sldLayoutId id="2147483720" r:id="rId3"/>
    <p:sldLayoutId id="2147483721" r:id="rId4"/>
    <p:sldLayoutId id="2147483710" r:id="rId5"/>
    <p:sldLayoutId id="2147483712" r:id="rId6"/>
    <p:sldLayoutId id="2147483726" r:id="rId7"/>
    <p:sldLayoutId id="2147483740" r:id="rId8"/>
    <p:sldLayoutId id="2147483723" r:id="rId9"/>
    <p:sldLayoutId id="2147483728" r:id="rId10"/>
    <p:sldLayoutId id="2147483752" r:id="rId11"/>
    <p:sldLayoutId id="2147483753" r:id="rId12"/>
  </p:sldLayoutIdLst>
  <p:transition spd="slow">
    <p:push dir="u"/>
  </p:transition>
  <p:hf hdr="0" ftr="0" dt="0"/>
  <p:txStyles>
    <p:titleStyle>
      <a:lvl1pPr algn="l" defTabSz="1007943" rtl="0" eaLnBrk="1" latinLnBrk="0" hangingPunct="1">
        <a:lnSpc>
          <a:spcPts val="3600"/>
        </a:lnSpc>
        <a:spcBef>
          <a:spcPct val="0"/>
        </a:spcBef>
        <a:buNone/>
        <a:defRPr sz="2800" b="1" kern="1200">
          <a:solidFill>
            <a:schemeClr val="tx2"/>
          </a:solidFill>
          <a:latin typeface="Open Sans" pitchFamily="2" charset="0"/>
          <a:ea typeface="Open Sans" pitchFamily="2" charset="0"/>
          <a:cs typeface="Open Sans" pitchFamily="2" charset="0"/>
        </a:defRPr>
      </a:lvl1pPr>
    </p:titleStyle>
    <p:bodyStyle>
      <a:lvl1pPr marL="251986" indent="-251986" algn="l" defTabSz="1007943" rtl="0" eaLnBrk="1" latinLnBrk="0" hangingPunct="1">
        <a:lnSpc>
          <a:spcPts val="2400"/>
        </a:lnSpc>
        <a:spcBef>
          <a:spcPts val="1102"/>
        </a:spcBef>
        <a:buClr>
          <a:schemeClr val="accent1"/>
        </a:buClr>
        <a:buFontTx/>
        <a:buBlip>
          <a:blip r:embed="rId14"/>
        </a:buBlip>
        <a:defRPr sz="1800" kern="1200">
          <a:solidFill>
            <a:schemeClr val="tx1"/>
          </a:solidFill>
          <a:latin typeface="Open Sans" pitchFamily="2" charset="0"/>
          <a:ea typeface="Open Sans" pitchFamily="2" charset="0"/>
          <a:cs typeface="Open Sans" pitchFamily="2" charset="0"/>
        </a:defRPr>
      </a:lvl1pPr>
      <a:lvl2pPr marL="755957" indent="-251986" algn="l" defTabSz="1007943" rtl="0" eaLnBrk="1" latinLnBrk="0" hangingPunct="1">
        <a:lnSpc>
          <a:spcPts val="2400"/>
        </a:lnSpc>
        <a:spcBef>
          <a:spcPts val="551"/>
        </a:spcBef>
        <a:buFontTx/>
        <a:buBlip>
          <a:blip r:embed="rId15"/>
        </a:buBlip>
        <a:defRPr sz="1800" kern="1200">
          <a:solidFill>
            <a:schemeClr val="tx1"/>
          </a:solidFill>
          <a:latin typeface="Open Sans" pitchFamily="2" charset="0"/>
          <a:ea typeface="Open Sans" pitchFamily="2" charset="0"/>
          <a:cs typeface="Open Sans" pitchFamily="2" charset="0"/>
        </a:defRPr>
      </a:lvl2pPr>
      <a:lvl3pPr marL="1259929" indent="-251986" algn="l" defTabSz="1007943" rtl="0" eaLnBrk="1" latinLnBrk="0" hangingPunct="1">
        <a:lnSpc>
          <a:spcPts val="2400"/>
        </a:lnSpc>
        <a:spcBef>
          <a:spcPts val="551"/>
        </a:spcBef>
        <a:buFontTx/>
        <a:buBlip>
          <a:blip r:embed="rId16"/>
        </a:buBlip>
        <a:defRPr sz="1800" kern="1200">
          <a:solidFill>
            <a:schemeClr val="tx1"/>
          </a:solidFill>
          <a:latin typeface="Open Sans" pitchFamily="2" charset="0"/>
          <a:ea typeface="Open Sans" pitchFamily="2" charset="0"/>
          <a:cs typeface="Open Sans" pitchFamily="2" charset="0"/>
        </a:defRPr>
      </a:lvl3pPr>
      <a:lvl4pPr marL="1763900"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267872"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93" userDrawn="1">
          <p15:clr>
            <a:srgbClr val="F26B43"/>
          </p15:clr>
        </p15:guide>
        <p15:guide id="2" pos="419" userDrawn="1">
          <p15:clr>
            <a:srgbClr val="F26B43"/>
          </p15:clr>
        </p15:guide>
        <p15:guide id="3" pos="646" userDrawn="1">
          <p15:clr>
            <a:srgbClr val="F26B43"/>
          </p15:clr>
        </p15:guide>
        <p15:guide id="4" pos="873" userDrawn="1">
          <p15:clr>
            <a:srgbClr val="F26B43"/>
          </p15:clr>
        </p15:guide>
        <p15:guide id="5" pos="1100" userDrawn="1">
          <p15:clr>
            <a:srgbClr val="F26B43"/>
          </p15:clr>
        </p15:guide>
        <p15:guide id="6" pos="1327" userDrawn="1">
          <p15:clr>
            <a:srgbClr val="F26B43"/>
          </p15:clr>
        </p15:guide>
        <p15:guide id="7" pos="1553" userDrawn="1">
          <p15:clr>
            <a:srgbClr val="F26B43"/>
          </p15:clr>
        </p15:guide>
        <p15:guide id="8" pos="1780" userDrawn="1">
          <p15:clr>
            <a:srgbClr val="F26B43"/>
          </p15:clr>
        </p15:guide>
        <p15:guide id="9" pos="2007" userDrawn="1">
          <p15:clr>
            <a:srgbClr val="F26B43"/>
          </p15:clr>
        </p15:guide>
        <p15:guide id="10" pos="2234" userDrawn="1">
          <p15:clr>
            <a:srgbClr val="F26B43"/>
          </p15:clr>
        </p15:guide>
        <p15:guide id="11" pos="2460" userDrawn="1">
          <p15:clr>
            <a:srgbClr val="F26B43"/>
          </p15:clr>
        </p15:guide>
        <p15:guide id="12" pos="2687" userDrawn="1">
          <p15:clr>
            <a:srgbClr val="F26B43"/>
          </p15:clr>
        </p15:guide>
        <p15:guide id="13" pos="2914" userDrawn="1">
          <p15:clr>
            <a:srgbClr val="F26B43"/>
          </p15:clr>
        </p15:guide>
        <p15:guide id="14" pos="3141" userDrawn="1">
          <p15:clr>
            <a:srgbClr val="F26B43"/>
          </p15:clr>
        </p15:guide>
        <p15:guide id="15" pos="3368" userDrawn="1">
          <p15:clr>
            <a:srgbClr val="F26B43"/>
          </p15:clr>
        </p15:guide>
        <p15:guide id="16" pos="3594" userDrawn="1">
          <p15:clr>
            <a:srgbClr val="F26B43"/>
          </p15:clr>
        </p15:guide>
        <p15:guide id="17" pos="3821" userDrawn="1">
          <p15:clr>
            <a:srgbClr val="F26B43"/>
          </p15:clr>
        </p15:guide>
        <p15:guide id="18" pos="4048" userDrawn="1">
          <p15:clr>
            <a:srgbClr val="F26B43"/>
          </p15:clr>
        </p15:guide>
        <p15:guide id="19" pos="4275" userDrawn="1">
          <p15:clr>
            <a:srgbClr val="F26B43"/>
          </p15:clr>
        </p15:guide>
        <p15:guide id="20" pos="4501" userDrawn="1">
          <p15:clr>
            <a:srgbClr val="F26B43"/>
          </p15:clr>
        </p15:guide>
        <p15:guide id="21" pos="4728" userDrawn="1">
          <p15:clr>
            <a:srgbClr val="F26B43"/>
          </p15:clr>
        </p15:guide>
        <p15:guide id="22" pos="4955" userDrawn="1">
          <p15:clr>
            <a:srgbClr val="F26B43"/>
          </p15:clr>
        </p15:guide>
        <p15:guide id="23" pos="5182" userDrawn="1">
          <p15:clr>
            <a:srgbClr val="F26B43"/>
          </p15:clr>
        </p15:guide>
        <p15:guide id="24" pos="5408" userDrawn="1">
          <p15:clr>
            <a:srgbClr val="F26B43"/>
          </p15:clr>
        </p15:guide>
        <p15:guide id="25" pos="5635" userDrawn="1">
          <p15:clr>
            <a:srgbClr val="F26B43"/>
          </p15:clr>
        </p15:guide>
        <p15:guide id="26" pos="5862" userDrawn="1">
          <p15:clr>
            <a:srgbClr val="F26B43"/>
          </p15:clr>
        </p15:guide>
        <p15:guide id="27" pos="6089" userDrawn="1">
          <p15:clr>
            <a:srgbClr val="F26B43"/>
          </p15:clr>
        </p15:guide>
        <p15:guide id="28" pos="6316" userDrawn="1">
          <p15:clr>
            <a:srgbClr val="F26B43"/>
          </p15:clr>
        </p15:guide>
        <p15:guide id="29" pos="6542" userDrawn="1">
          <p15:clr>
            <a:srgbClr val="F26B43"/>
          </p15:clr>
        </p15:guide>
        <p15:guide id="30" orient="horz" pos="113" userDrawn="1">
          <p15:clr>
            <a:srgbClr val="F26B43"/>
          </p15:clr>
        </p15:guide>
        <p15:guide id="31" orient="horz" pos="340" userDrawn="1">
          <p15:clr>
            <a:srgbClr val="F26B43"/>
          </p15:clr>
        </p15:guide>
        <p15:guide id="32" orient="horz" pos="567" userDrawn="1">
          <p15:clr>
            <a:srgbClr val="F26B43"/>
          </p15:clr>
        </p15:guide>
        <p15:guide id="33" orient="horz" pos="794" userDrawn="1">
          <p15:clr>
            <a:srgbClr val="F26B43"/>
          </p15:clr>
        </p15:guide>
        <p15:guide id="34" orient="horz" pos="1020" userDrawn="1">
          <p15:clr>
            <a:srgbClr val="F26B43"/>
          </p15:clr>
        </p15:guide>
        <p15:guide id="35" orient="horz" pos="1247" userDrawn="1">
          <p15:clr>
            <a:srgbClr val="F26B43"/>
          </p15:clr>
        </p15:guide>
        <p15:guide id="36" orient="horz" pos="1474" userDrawn="1">
          <p15:clr>
            <a:srgbClr val="F26B43"/>
          </p15:clr>
        </p15:guide>
        <p15:guide id="37" orient="horz" pos="1701" userDrawn="1">
          <p15:clr>
            <a:srgbClr val="F26B43"/>
          </p15:clr>
        </p15:guide>
        <p15:guide id="38" orient="horz" pos="1927" userDrawn="1">
          <p15:clr>
            <a:srgbClr val="F26B43"/>
          </p15:clr>
        </p15:guide>
        <p15:guide id="39" orient="horz" pos="2154" userDrawn="1">
          <p15:clr>
            <a:srgbClr val="F26B43"/>
          </p15:clr>
        </p15:guide>
        <p15:guide id="40" orient="horz" pos="2381" userDrawn="1">
          <p15:clr>
            <a:srgbClr val="F26B43"/>
          </p15:clr>
        </p15:guide>
        <p15:guide id="41" orient="horz" pos="2608" userDrawn="1">
          <p15:clr>
            <a:srgbClr val="F26B43"/>
          </p15:clr>
        </p15:guide>
        <p15:guide id="42" orient="horz" pos="2835" userDrawn="1">
          <p15:clr>
            <a:srgbClr val="F26B43"/>
          </p15:clr>
        </p15:guide>
        <p15:guide id="43" orient="horz" pos="3061" userDrawn="1">
          <p15:clr>
            <a:srgbClr val="F26B43"/>
          </p15:clr>
        </p15:guide>
        <p15:guide id="44" orient="horz" pos="3288" userDrawn="1">
          <p15:clr>
            <a:srgbClr val="F26B43"/>
          </p15:clr>
        </p15:guide>
        <p15:guide id="45" orient="horz" pos="3515" userDrawn="1">
          <p15:clr>
            <a:srgbClr val="F26B43"/>
          </p15:clr>
        </p15:guide>
        <p15:guide id="46" orient="horz" pos="3742" userDrawn="1">
          <p15:clr>
            <a:srgbClr val="F26B43"/>
          </p15:clr>
        </p15:guide>
        <p15:guide id="47" orient="horz" pos="3968" userDrawn="1">
          <p15:clr>
            <a:srgbClr val="F26B43"/>
          </p15:clr>
        </p15:guide>
        <p15:guide id="48" orient="horz" pos="4195" userDrawn="1">
          <p15:clr>
            <a:srgbClr val="F26B43"/>
          </p15:clr>
        </p15:guide>
        <p15:guide id="49" orient="horz" pos="4422" userDrawn="1">
          <p15:clr>
            <a:srgbClr val="F26B43"/>
          </p15:clr>
        </p15:guide>
        <p15:guide id="50" orient="horz" pos="46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1560" y="544387"/>
            <a:ext cx="8640381" cy="1080001"/>
          </a:xfrm>
          <a:prstGeom prst="rect">
            <a:avLst/>
          </a:prstGeom>
        </p:spPr>
        <p:txBody>
          <a:bodyPr vert="horz" lIns="0" tIns="0" rIns="0" bIns="0" rtlCol="0" anchor="t" anchorCtr="0">
            <a:normAutofit/>
          </a:bodyPr>
          <a:lstStyle/>
          <a:p>
            <a:r>
              <a:rPr lang="pl-PL" dirty="0"/>
              <a:t>Kliknij, aby edytować styl</a:t>
            </a:r>
            <a:endParaRPr lang="en-US" dirty="0"/>
          </a:p>
        </p:txBody>
      </p:sp>
      <p:sp>
        <p:nvSpPr>
          <p:cNvPr id="3" name="Text Placeholder 2"/>
          <p:cNvSpPr>
            <a:spLocks noGrp="1"/>
          </p:cNvSpPr>
          <p:nvPr>
            <p:ph type="body" idx="1"/>
          </p:nvPr>
        </p:nvSpPr>
        <p:spPr>
          <a:xfrm>
            <a:off x="1025870" y="1649734"/>
            <a:ext cx="8640382" cy="4680002"/>
          </a:xfrm>
          <a:prstGeom prst="rect">
            <a:avLst/>
          </a:prstGeom>
        </p:spPr>
        <p:txBody>
          <a:bodyPr vert="horz" lIns="0" tIns="0" rIns="0" bIns="0" rtlCol="0">
            <a:normAutofit/>
          </a:bodyPr>
          <a:lstStyle/>
          <a:p>
            <a:pPr lvl="0"/>
            <a:r>
              <a:rPr lang="pl-PL" dirty="0"/>
              <a:t>Kliknij, aby edytować style wzorca tekstu</a:t>
            </a:r>
          </a:p>
          <a:p>
            <a:pPr lvl="1"/>
            <a:r>
              <a:rPr lang="pl-PL" dirty="0"/>
              <a:t>Drugi poziom</a:t>
            </a:r>
          </a:p>
          <a:p>
            <a:pPr lvl="2"/>
            <a:r>
              <a:rPr lang="pl-PL" dirty="0"/>
              <a:t>Trzeci poziom</a:t>
            </a:r>
            <a:endParaRPr lang="en-US" dirty="0"/>
          </a:p>
        </p:txBody>
      </p:sp>
      <p:sp>
        <p:nvSpPr>
          <p:cNvPr id="10" name="Prostokąt 9">
            <a:extLst>
              <a:ext uri="{FF2B5EF4-FFF2-40B4-BE49-F238E27FC236}">
                <a16:creationId xmlns:a16="http://schemas.microsoft.com/office/drawing/2014/main" id="{617E16B8-2BD0-D12E-978E-94E428DF9717}"/>
              </a:ext>
            </a:extLst>
          </p:cNvPr>
          <p:cNvSpPr/>
          <p:nvPr userDrawn="1"/>
        </p:nvSpPr>
        <p:spPr>
          <a:xfrm>
            <a:off x="1025870" y="0"/>
            <a:ext cx="1080742" cy="179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662915FD-1FF3-5CF3-5C57-034114B5E6A2}"/>
              </a:ext>
            </a:extLst>
          </p:cNvPr>
          <p:cNvSpPr/>
          <p:nvPr userDrawn="1"/>
        </p:nvSpPr>
        <p:spPr>
          <a:xfrm>
            <a:off x="2106612" y="0"/>
            <a:ext cx="7559293"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ymbol zastępczy numeru slajdu 3">
            <a:extLst>
              <a:ext uri="{FF2B5EF4-FFF2-40B4-BE49-F238E27FC236}">
                <a16:creationId xmlns:a16="http://schemas.microsoft.com/office/drawing/2014/main" id="{5026AD61-FC69-65FC-05E3-06AA14C89304}"/>
              </a:ext>
            </a:extLst>
          </p:cNvPr>
          <p:cNvSpPr>
            <a:spLocks noGrp="1"/>
          </p:cNvSpPr>
          <p:nvPr>
            <p:ph type="sldNum" sz="quarter" idx="4"/>
          </p:nvPr>
        </p:nvSpPr>
        <p:spPr>
          <a:xfrm>
            <a:off x="8585200" y="7019837"/>
            <a:ext cx="1080000" cy="180000"/>
          </a:xfrm>
          <a:prstGeom prst="rect">
            <a:avLst/>
          </a:prstGeom>
          <a:noFill/>
        </p:spPr>
        <p:txBody>
          <a:bodyPr vert="horz" lIns="0" tIns="72000" rIns="0" bIns="72000" rtlCol="0" anchor="ctr" anchorCtr="0"/>
          <a:lstStyle>
            <a:lvl1pPr algn="r">
              <a:defRPr sz="1000">
                <a:solidFill>
                  <a:schemeClr val="tx2"/>
                </a:solidFill>
                <a:latin typeface="Open Sans" pitchFamily="2" charset="0"/>
                <a:ea typeface="Open Sans" pitchFamily="2" charset="0"/>
                <a:cs typeface="Open Sans" pitchFamily="2" charset="0"/>
              </a:defRPr>
            </a:lvl1pPr>
          </a:lstStyle>
          <a:p>
            <a:fld id="{EB4015AA-59F6-416B-87A6-8E3D940284E2}" type="slidenum">
              <a:rPr lang="pl-PL" smtClean="0"/>
              <a:pPr/>
              <a:t>‹#›</a:t>
            </a:fld>
            <a:endParaRPr lang="pl-PL" dirty="0"/>
          </a:p>
        </p:txBody>
      </p:sp>
      <p:sp>
        <p:nvSpPr>
          <p:cNvPr id="7" name="Prostokąt 6">
            <a:extLst>
              <a:ext uri="{FF2B5EF4-FFF2-40B4-BE49-F238E27FC236}">
                <a16:creationId xmlns:a16="http://schemas.microsoft.com/office/drawing/2014/main" id="{4C2A84FB-402E-BB6C-632B-D1ADD49B7D8C}"/>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Obraz 7">
            <a:extLst>
              <a:ext uri="{FF2B5EF4-FFF2-40B4-BE49-F238E27FC236}">
                <a16:creationId xmlns:a16="http://schemas.microsoft.com/office/drawing/2014/main" id="{AD1B7591-C9C8-4143-9A05-D63CA7012DA7}"/>
              </a:ext>
            </a:extLst>
          </p:cNvPr>
          <p:cNvPicPr>
            <a:picLocks noChangeAspect="1"/>
          </p:cNvPicPr>
          <p:nvPr userDrawn="1"/>
        </p:nvPicPr>
        <p:blipFill rotWithShape="1">
          <a:blip r:embed="rId12" cstate="hqprint">
            <a:extLst>
              <a:ext uri="{28A0092B-C50C-407E-A947-70E740481C1C}">
                <a14:useLocalDpi xmlns:a14="http://schemas.microsoft.com/office/drawing/2010/main" val="0"/>
              </a:ext>
            </a:extLst>
          </a:blip>
          <a:srcRect b="6831"/>
          <a:stretch/>
        </p:blipFill>
        <p:spPr>
          <a:xfrm>
            <a:off x="1007335" y="6270139"/>
            <a:ext cx="8731059" cy="1119534"/>
          </a:xfrm>
          <a:prstGeom prst="rect">
            <a:avLst/>
          </a:prstGeom>
        </p:spPr>
      </p:pic>
    </p:spTree>
    <p:extLst>
      <p:ext uri="{BB962C8B-B14F-4D97-AF65-F5344CB8AC3E}">
        <p14:creationId xmlns:p14="http://schemas.microsoft.com/office/powerpoint/2010/main" val="42548862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Lst>
  <p:hf hdr="0" ftr="0" dt="0"/>
  <p:txStyles>
    <p:titleStyle>
      <a:lvl1pPr algn="l" defTabSz="1007943" rtl="0" eaLnBrk="1" latinLnBrk="0" hangingPunct="1">
        <a:lnSpc>
          <a:spcPts val="3600"/>
        </a:lnSpc>
        <a:spcBef>
          <a:spcPct val="0"/>
        </a:spcBef>
        <a:buNone/>
        <a:defRPr sz="2800" b="1" kern="1200">
          <a:solidFill>
            <a:schemeClr val="tx2"/>
          </a:solidFill>
          <a:latin typeface="Open Sans" pitchFamily="2" charset="0"/>
          <a:ea typeface="Open Sans" pitchFamily="2" charset="0"/>
          <a:cs typeface="Open Sans" pitchFamily="2" charset="0"/>
        </a:defRPr>
      </a:lvl1pPr>
    </p:titleStyle>
    <p:bodyStyle>
      <a:lvl1pPr marL="251986" indent="-251986" algn="l" defTabSz="1007943" rtl="0" eaLnBrk="1" latinLnBrk="0" hangingPunct="1">
        <a:lnSpc>
          <a:spcPts val="2400"/>
        </a:lnSpc>
        <a:spcBef>
          <a:spcPts val="1102"/>
        </a:spcBef>
        <a:buClr>
          <a:schemeClr val="accent1"/>
        </a:buClr>
        <a:buFontTx/>
        <a:buBlip>
          <a:blip r:embed="rId13"/>
        </a:buBlip>
        <a:defRPr sz="1800" kern="1200">
          <a:solidFill>
            <a:schemeClr val="tx1"/>
          </a:solidFill>
          <a:latin typeface="Open Sans" pitchFamily="2" charset="0"/>
          <a:ea typeface="Open Sans" pitchFamily="2" charset="0"/>
          <a:cs typeface="Open Sans" pitchFamily="2" charset="0"/>
        </a:defRPr>
      </a:lvl1pPr>
      <a:lvl2pPr marL="755957" indent="-251986" algn="l" defTabSz="1007943" rtl="0" eaLnBrk="1" latinLnBrk="0" hangingPunct="1">
        <a:lnSpc>
          <a:spcPts val="2400"/>
        </a:lnSpc>
        <a:spcBef>
          <a:spcPts val="551"/>
        </a:spcBef>
        <a:buFontTx/>
        <a:buBlip>
          <a:blip r:embed="rId14"/>
        </a:buBlip>
        <a:defRPr sz="1800" kern="1200">
          <a:solidFill>
            <a:schemeClr val="tx1"/>
          </a:solidFill>
          <a:latin typeface="Open Sans" pitchFamily="2" charset="0"/>
          <a:ea typeface="Open Sans" pitchFamily="2" charset="0"/>
          <a:cs typeface="Open Sans" pitchFamily="2" charset="0"/>
        </a:defRPr>
      </a:lvl2pPr>
      <a:lvl3pPr marL="1259929" indent="-251986" algn="l" defTabSz="1007943" rtl="0" eaLnBrk="1" latinLnBrk="0" hangingPunct="1">
        <a:lnSpc>
          <a:spcPts val="2400"/>
        </a:lnSpc>
        <a:spcBef>
          <a:spcPts val="551"/>
        </a:spcBef>
        <a:buFontTx/>
        <a:buBlip>
          <a:blip r:embed="rId15"/>
        </a:buBlip>
        <a:defRPr sz="1800" kern="1200">
          <a:solidFill>
            <a:schemeClr val="tx1"/>
          </a:solidFill>
          <a:latin typeface="Open Sans" pitchFamily="2" charset="0"/>
          <a:ea typeface="Open Sans" pitchFamily="2" charset="0"/>
          <a:cs typeface="Open Sans" pitchFamily="2" charset="0"/>
        </a:defRPr>
      </a:lvl3pPr>
      <a:lvl4pPr marL="1763900"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267872"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93">
          <p15:clr>
            <a:srgbClr val="F26B43"/>
          </p15:clr>
        </p15:guide>
        <p15:guide id="2" pos="419">
          <p15:clr>
            <a:srgbClr val="F26B43"/>
          </p15:clr>
        </p15:guide>
        <p15:guide id="3" pos="646">
          <p15:clr>
            <a:srgbClr val="F26B43"/>
          </p15:clr>
        </p15:guide>
        <p15:guide id="4" pos="873">
          <p15:clr>
            <a:srgbClr val="F26B43"/>
          </p15:clr>
        </p15:guide>
        <p15:guide id="5" pos="1100">
          <p15:clr>
            <a:srgbClr val="F26B43"/>
          </p15:clr>
        </p15:guide>
        <p15:guide id="6" pos="1327">
          <p15:clr>
            <a:srgbClr val="F26B43"/>
          </p15:clr>
        </p15:guide>
        <p15:guide id="7" pos="1553">
          <p15:clr>
            <a:srgbClr val="F26B43"/>
          </p15:clr>
        </p15:guide>
        <p15:guide id="8" pos="1780">
          <p15:clr>
            <a:srgbClr val="F26B43"/>
          </p15:clr>
        </p15:guide>
        <p15:guide id="9" pos="2007">
          <p15:clr>
            <a:srgbClr val="F26B43"/>
          </p15:clr>
        </p15:guide>
        <p15:guide id="10" pos="2234">
          <p15:clr>
            <a:srgbClr val="F26B43"/>
          </p15:clr>
        </p15:guide>
        <p15:guide id="11" pos="2460">
          <p15:clr>
            <a:srgbClr val="F26B43"/>
          </p15:clr>
        </p15:guide>
        <p15:guide id="12" pos="2687">
          <p15:clr>
            <a:srgbClr val="F26B43"/>
          </p15:clr>
        </p15:guide>
        <p15:guide id="13" pos="2914">
          <p15:clr>
            <a:srgbClr val="F26B43"/>
          </p15:clr>
        </p15:guide>
        <p15:guide id="14" pos="3141">
          <p15:clr>
            <a:srgbClr val="F26B43"/>
          </p15:clr>
        </p15:guide>
        <p15:guide id="15" pos="3368">
          <p15:clr>
            <a:srgbClr val="F26B43"/>
          </p15:clr>
        </p15:guide>
        <p15:guide id="16" pos="3594">
          <p15:clr>
            <a:srgbClr val="F26B43"/>
          </p15:clr>
        </p15:guide>
        <p15:guide id="17" pos="3821">
          <p15:clr>
            <a:srgbClr val="F26B43"/>
          </p15:clr>
        </p15:guide>
        <p15:guide id="18" pos="4048">
          <p15:clr>
            <a:srgbClr val="F26B43"/>
          </p15:clr>
        </p15:guide>
        <p15:guide id="19" pos="4275">
          <p15:clr>
            <a:srgbClr val="F26B43"/>
          </p15:clr>
        </p15:guide>
        <p15:guide id="20" pos="4501">
          <p15:clr>
            <a:srgbClr val="F26B43"/>
          </p15:clr>
        </p15:guide>
        <p15:guide id="21" pos="4728">
          <p15:clr>
            <a:srgbClr val="F26B43"/>
          </p15:clr>
        </p15:guide>
        <p15:guide id="22" pos="4955">
          <p15:clr>
            <a:srgbClr val="F26B43"/>
          </p15:clr>
        </p15:guide>
        <p15:guide id="23" pos="5182">
          <p15:clr>
            <a:srgbClr val="F26B43"/>
          </p15:clr>
        </p15:guide>
        <p15:guide id="24" pos="5408">
          <p15:clr>
            <a:srgbClr val="F26B43"/>
          </p15:clr>
        </p15:guide>
        <p15:guide id="25" pos="5635">
          <p15:clr>
            <a:srgbClr val="F26B43"/>
          </p15:clr>
        </p15:guide>
        <p15:guide id="26" pos="5862">
          <p15:clr>
            <a:srgbClr val="F26B43"/>
          </p15:clr>
        </p15:guide>
        <p15:guide id="27" pos="6089">
          <p15:clr>
            <a:srgbClr val="F26B43"/>
          </p15:clr>
        </p15:guide>
        <p15:guide id="28" pos="6316">
          <p15:clr>
            <a:srgbClr val="F26B43"/>
          </p15:clr>
        </p15:guide>
        <p15:guide id="29" pos="6542">
          <p15:clr>
            <a:srgbClr val="F26B43"/>
          </p15:clr>
        </p15:guide>
        <p15:guide id="30" orient="horz" pos="113">
          <p15:clr>
            <a:srgbClr val="F26B43"/>
          </p15:clr>
        </p15:guide>
        <p15:guide id="31" orient="horz" pos="340">
          <p15:clr>
            <a:srgbClr val="F26B43"/>
          </p15:clr>
        </p15:guide>
        <p15:guide id="32" orient="horz" pos="567">
          <p15:clr>
            <a:srgbClr val="F26B43"/>
          </p15:clr>
        </p15:guide>
        <p15:guide id="33" orient="horz" pos="794">
          <p15:clr>
            <a:srgbClr val="F26B43"/>
          </p15:clr>
        </p15:guide>
        <p15:guide id="34" orient="horz" pos="1020">
          <p15:clr>
            <a:srgbClr val="F26B43"/>
          </p15:clr>
        </p15:guide>
        <p15:guide id="35" orient="horz" pos="1247">
          <p15:clr>
            <a:srgbClr val="F26B43"/>
          </p15:clr>
        </p15:guide>
        <p15:guide id="36" orient="horz" pos="1474">
          <p15:clr>
            <a:srgbClr val="F26B43"/>
          </p15:clr>
        </p15:guide>
        <p15:guide id="37" orient="horz" pos="1701">
          <p15:clr>
            <a:srgbClr val="F26B43"/>
          </p15:clr>
        </p15:guide>
        <p15:guide id="38" orient="horz" pos="1927">
          <p15:clr>
            <a:srgbClr val="F26B43"/>
          </p15:clr>
        </p15:guide>
        <p15:guide id="39" orient="horz" pos="2154">
          <p15:clr>
            <a:srgbClr val="F26B43"/>
          </p15:clr>
        </p15:guide>
        <p15:guide id="40" orient="horz" pos="2381">
          <p15:clr>
            <a:srgbClr val="F26B43"/>
          </p15:clr>
        </p15:guide>
        <p15:guide id="41" orient="horz" pos="2608">
          <p15:clr>
            <a:srgbClr val="F26B43"/>
          </p15:clr>
        </p15:guide>
        <p15:guide id="42" orient="horz" pos="2835">
          <p15:clr>
            <a:srgbClr val="F26B43"/>
          </p15:clr>
        </p15:guide>
        <p15:guide id="43" orient="horz" pos="3061">
          <p15:clr>
            <a:srgbClr val="F26B43"/>
          </p15:clr>
        </p15:guide>
        <p15:guide id="44" orient="horz" pos="3288">
          <p15:clr>
            <a:srgbClr val="F26B43"/>
          </p15:clr>
        </p15:guide>
        <p15:guide id="45" orient="horz" pos="3515">
          <p15:clr>
            <a:srgbClr val="F26B43"/>
          </p15:clr>
        </p15:guide>
        <p15:guide id="46" orient="horz" pos="3742">
          <p15:clr>
            <a:srgbClr val="F26B43"/>
          </p15:clr>
        </p15:guide>
        <p15:guide id="47" orient="horz" pos="3968">
          <p15:clr>
            <a:srgbClr val="F26B43"/>
          </p15:clr>
        </p15:guide>
        <p15:guide id="48" orient="horz" pos="4195">
          <p15:clr>
            <a:srgbClr val="F26B43"/>
          </p15:clr>
        </p15:guide>
        <p15:guide id="49" orient="horz" pos="4422">
          <p15:clr>
            <a:srgbClr val="F26B43"/>
          </p15:clr>
        </p15:guide>
        <p15:guide id="50" orient="horz" pos="464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5525" y="899836"/>
            <a:ext cx="8640381" cy="1080001"/>
          </a:xfrm>
          <a:prstGeom prst="rect">
            <a:avLst/>
          </a:prstGeom>
        </p:spPr>
        <p:txBody>
          <a:bodyPr vert="horz" lIns="0" tIns="0" rIns="0" bIns="0" rtlCol="0" anchor="t" anchorCtr="0">
            <a:normAutofit/>
          </a:bodyPr>
          <a:lstStyle/>
          <a:p>
            <a:r>
              <a:rPr lang="pl-PL" dirty="0"/>
              <a:t>Kliknij, aby edytować styl</a:t>
            </a:r>
            <a:endParaRPr lang="en-US" dirty="0"/>
          </a:p>
        </p:txBody>
      </p:sp>
      <p:sp>
        <p:nvSpPr>
          <p:cNvPr id="3" name="Text Placeholder 2"/>
          <p:cNvSpPr>
            <a:spLocks noGrp="1"/>
          </p:cNvSpPr>
          <p:nvPr>
            <p:ph type="body" idx="1"/>
          </p:nvPr>
        </p:nvSpPr>
        <p:spPr>
          <a:xfrm>
            <a:off x="1025907" y="1979837"/>
            <a:ext cx="8640382" cy="4680002"/>
          </a:xfrm>
          <a:prstGeom prst="rect">
            <a:avLst/>
          </a:prstGeom>
        </p:spPr>
        <p:txBody>
          <a:bodyPr vert="horz" lIns="0" tIns="0" rIns="0" bIns="0" rtlCol="0">
            <a:normAutofit/>
          </a:bodyPr>
          <a:lstStyle/>
          <a:p>
            <a:pPr lvl="0"/>
            <a:r>
              <a:rPr lang="pl-PL" dirty="0"/>
              <a:t>Kliknij, aby edytować style wzorca tekstu</a:t>
            </a:r>
          </a:p>
          <a:p>
            <a:pPr lvl="1"/>
            <a:r>
              <a:rPr lang="pl-PL" dirty="0"/>
              <a:t>Drugi poziom</a:t>
            </a:r>
          </a:p>
          <a:p>
            <a:pPr lvl="2"/>
            <a:r>
              <a:rPr lang="pl-PL" dirty="0"/>
              <a:t>Trzeci poziom</a:t>
            </a:r>
            <a:endParaRPr lang="en-US" dirty="0"/>
          </a:p>
        </p:txBody>
      </p:sp>
      <p:sp>
        <p:nvSpPr>
          <p:cNvPr id="10" name="Prostokąt 9">
            <a:extLst>
              <a:ext uri="{FF2B5EF4-FFF2-40B4-BE49-F238E27FC236}">
                <a16:creationId xmlns:a16="http://schemas.microsoft.com/office/drawing/2014/main" id="{617E16B8-2BD0-D12E-978E-94E428DF9717}"/>
              </a:ext>
            </a:extLst>
          </p:cNvPr>
          <p:cNvSpPr/>
          <p:nvPr userDrawn="1"/>
        </p:nvSpPr>
        <p:spPr>
          <a:xfrm>
            <a:off x="1025870" y="0"/>
            <a:ext cx="1080742" cy="179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662915FD-1FF3-5CF3-5C57-034114B5E6A2}"/>
              </a:ext>
            </a:extLst>
          </p:cNvPr>
          <p:cNvSpPr/>
          <p:nvPr userDrawn="1"/>
        </p:nvSpPr>
        <p:spPr>
          <a:xfrm>
            <a:off x="2106612" y="0"/>
            <a:ext cx="7559293"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ymbol zastępczy numeru slajdu 3">
            <a:extLst>
              <a:ext uri="{FF2B5EF4-FFF2-40B4-BE49-F238E27FC236}">
                <a16:creationId xmlns:a16="http://schemas.microsoft.com/office/drawing/2014/main" id="{5026AD61-FC69-65FC-05E3-06AA14C89304}"/>
              </a:ext>
            </a:extLst>
          </p:cNvPr>
          <p:cNvSpPr>
            <a:spLocks noGrp="1"/>
          </p:cNvSpPr>
          <p:nvPr>
            <p:ph type="sldNum" sz="quarter" idx="4"/>
          </p:nvPr>
        </p:nvSpPr>
        <p:spPr>
          <a:xfrm>
            <a:off x="8585200" y="7019837"/>
            <a:ext cx="1080000" cy="180000"/>
          </a:xfrm>
          <a:prstGeom prst="rect">
            <a:avLst/>
          </a:prstGeom>
          <a:noFill/>
        </p:spPr>
        <p:txBody>
          <a:bodyPr vert="horz" lIns="0" tIns="72000" rIns="0" bIns="72000" rtlCol="0" anchor="ctr" anchorCtr="0"/>
          <a:lstStyle>
            <a:lvl1pPr algn="r">
              <a:defRPr sz="1000">
                <a:solidFill>
                  <a:schemeClr val="tx2"/>
                </a:solidFill>
                <a:latin typeface="Open Sans" pitchFamily="2" charset="0"/>
                <a:ea typeface="Open Sans" pitchFamily="2" charset="0"/>
                <a:cs typeface="Open Sans" pitchFamily="2" charset="0"/>
              </a:defRPr>
            </a:lvl1pPr>
          </a:lstStyle>
          <a:p>
            <a:fld id="{EB4015AA-59F6-416B-87A6-8E3D940284E2}" type="slidenum">
              <a:rPr lang="pl-PL" smtClean="0"/>
              <a:pPr/>
              <a:t>‹#›</a:t>
            </a:fld>
            <a:endParaRPr lang="pl-PL" dirty="0"/>
          </a:p>
        </p:txBody>
      </p:sp>
      <p:sp>
        <p:nvSpPr>
          <p:cNvPr id="7" name="Prostokąt 6">
            <a:extLst>
              <a:ext uri="{FF2B5EF4-FFF2-40B4-BE49-F238E27FC236}">
                <a16:creationId xmlns:a16="http://schemas.microsoft.com/office/drawing/2014/main" id="{4C2A84FB-402E-BB6C-632B-D1ADD49B7D8C}"/>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01446207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Lst>
  <p:transition spd="slow">
    <p:push dir="u"/>
  </p:transition>
  <p:hf hdr="0" ftr="0" dt="0"/>
  <p:txStyles>
    <p:titleStyle>
      <a:lvl1pPr algn="l" defTabSz="1007943" rtl="0" eaLnBrk="1" latinLnBrk="0" hangingPunct="1">
        <a:lnSpc>
          <a:spcPts val="3600"/>
        </a:lnSpc>
        <a:spcBef>
          <a:spcPct val="0"/>
        </a:spcBef>
        <a:buNone/>
        <a:defRPr sz="2800" b="1" kern="1200">
          <a:solidFill>
            <a:schemeClr val="tx2"/>
          </a:solidFill>
          <a:latin typeface="Open Sans" pitchFamily="2" charset="0"/>
          <a:ea typeface="Open Sans" pitchFamily="2" charset="0"/>
          <a:cs typeface="Open Sans" pitchFamily="2" charset="0"/>
        </a:defRPr>
      </a:lvl1pPr>
    </p:titleStyle>
    <p:bodyStyle>
      <a:lvl1pPr marL="251986" indent="-251986" algn="l" defTabSz="1007943" rtl="0" eaLnBrk="1" latinLnBrk="0" hangingPunct="1">
        <a:lnSpc>
          <a:spcPts val="2400"/>
        </a:lnSpc>
        <a:spcBef>
          <a:spcPts val="1102"/>
        </a:spcBef>
        <a:buClr>
          <a:schemeClr val="accent1"/>
        </a:buClr>
        <a:buFontTx/>
        <a:buBlip>
          <a:blip r:embed="rId17"/>
        </a:buBlip>
        <a:defRPr sz="1800" kern="1200">
          <a:solidFill>
            <a:schemeClr val="tx1"/>
          </a:solidFill>
          <a:latin typeface="Open Sans" pitchFamily="2" charset="0"/>
          <a:ea typeface="Open Sans" pitchFamily="2" charset="0"/>
          <a:cs typeface="Open Sans" pitchFamily="2" charset="0"/>
        </a:defRPr>
      </a:lvl1pPr>
      <a:lvl2pPr marL="755957" indent="-251986" algn="l" defTabSz="1007943" rtl="0" eaLnBrk="1" latinLnBrk="0" hangingPunct="1">
        <a:lnSpc>
          <a:spcPts val="2400"/>
        </a:lnSpc>
        <a:spcBef>
          <a:spcPts val="551"/>
        </a:spcBef>
        <a:buFontTx/>
        <a:buBlip>
          <a:blip r:embed="rId18"/>
        </a:buBlip>
        <a:defRPr sz="1800" kern="1200">
          <a:solidFill>
            <a:schemeClr val="tx1"/>
          </a:solidFill>
          <a:latin typeface="Open Sans" pitchFamily="2" charset="0"/>
          <a:ea typeface="Open Sans" pitchFamily="2" charset="0"/>
          <a:cs typeface="Open Sans" pitchFamily="2" charset="0"/>
        </a:defRPr>
      </a:lvl2pPr>
      <a:lvl3pPr marL="1259929" indent="-251986" algn="l" defTabSz="1007943" rtl="0" eaLnBrk="1" latinLnBrk="0" hangingPunct="1">
        <a:lnSpc>
          <a:spcPts val="2400"/>
        </a:lnSpc>
        <a:spcBef>
          <a:spcPts val="551"/>
        </a:spcBef>
        <a:buFontTx/>
        <a:buBlip>
          <a:blip r:embed="rId19"/>
        </a:buBlip>
        <a:defRPr sz="1800" kern="1200">
          <a:solidFill>
            <a:schemeClr val="tx1"/>
          </a:solidFill>
          <a:latin typeface="Open Sans" pitchFamily="2" charset="0"/>
          <a:ea typeface="Open Sans" pitchFamily="2" charset="0"/>
          <a:cs typeface="Open Sans" pitchFamily="2" charset="0"/>
        </a:defRPr>
      </a:lvl3pPr>
      <a:lvl4pPr marL="1763900"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267872"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3">
          <p15:clr>
            <a:srgbClr val="F26B43"/>
          </p15:clr>
        </p15:guide>
        <p15:guide id="2" pos="419">
          <p15:clr>
            <a:srgbClr val="F26B43"/>
          </p15:clr>
        </p15:guide>
        <p15:guide id="3" pos="646">
          <p15:clr>
            <a:srgbClr val="F26B43"/>
          </p15:clr>
        </p15:guide>
        <p15:guide id="4" pos="873">
          <p15:clr>
            <a:srgbClr val="F26B43"/>
          </p15:clr>
        </p15:guide>
        <p15:guide id="5" pos="1100">
          <p15:clr>
            <a:srgbClr val="F26B43"/>
          </p15:clr>
        </p15:guide>
        <p15:guide id="6" pos="1327">
          <p15:clr>
            <a:srgbClr val="F26B43"/>
          </p15:clr>
        </p15:guide>
        <p15:guide id="7" pos="1553">
          <p15:clr>
            <a:srgbClr val="F26B43"/>
          </p15:clr>
        </p15:guide>
        <p15:guide id="8" pos="1780">
          <p15:clr>
            <a:srgbClr val="F26B43"/>
          </p15:clr>
        </p15:guide>
        <p15:guide id="9" pos="2007">
          <p15:clr>
            <a:srgbClr val="F26B43"/>
          </p15:clr>
        </p15:guide>
        <p15:guide id="10" pos="2234">
          <p15:clr>
            <a:srgbClr val="F26B43"/>
          </p15:clr>
        </p15:guide>
        <p15:guide id="11" pos="2460">
          <p15:clr>
            <a:srgbClr val="F26B43"/>
          </p15:clr>
        </p15:guide>
        <p15:guide id="12" pos="2687">
          <p15:clr>
            <a:srgbClr val="F26B43"/>
          </p15:clr>
        </p15:guide>
        <p15:guide id="13" pos="2914">
          <p15:clr>
            <a:srgbClr val="F26B43"/>
          </p15:clr>
        </p15:guide>
        <p15:guide id="14" pos="3141">
          <p15:clr>
            <a:srgbClr val="F26B43"/>
          </p15:clr>
        </p15:guide>
        <p15:guide id="15" pos="3368">
          <p15:clr>
            <a:srgbClr val="F26B43"/>
          </p15:clr>
        </p15:guide>
        <p15:guide id="16" pos="3594">
          <p15:clr>
            <a:srgbClr val="F26B43"/>
          </p15:clr>
        </p15:guide>
        <p15:guide id="17" pos="3821">
          <p15:clr>
            <a:srgbClr val="F26B43"/>
          </p15:clr>
        </p15:guide>
        <p15:guide id="18" pos="4048">
          <p15:clr>
            <a:srgbClr val="F26B43"/>
          </p15:clr>
        </p15:guide>
        <p15:guide id="19" pos="4275">
          <p15:clr>
            <a:srgbClr val="F26B43"/>
          </p15:clr>
        </p15:guide>
        <p15:guide id="20" pos="4501">
          <p15:clr>
            <a:srgbClr val="F26B43"/>
          </p15:clr>
        </p15:guide>
        <p15:guide id="21" pos="4728">
          <p15:clr>
            <a:srgbClr val="F26B43"/>
          </p15:clr>
        </p15:guide>
        <p15:guide id="22" pos="4955">
          <p15:clr>
            <a:srgbClr val="F26B43"/>
          </p15:clr>
        </p15:guide>
        <p15:guide id="23" pos="5182">
          <p15:clr>
            <a:srgbClr val="F26B43"/>
          </p15:clr>
        </p15:guide>
        <p15:guide id="24" pos="5408">
          <p15:clr>
            <a:srgbClr val="F26B43"/>
          </p15:clr>
        </p15:guide>
        <p15:guide id="25" pos="5635">
          <p15:clr>
            <a:srgbClr val="F26B43"/>
          </p15:clr>
        </p15:guide>
        <p15:guide id="26" pos="5862">
          <p15:clr>
            <a:srgbClr val="F26B43"/>
          </p15:clr>
        </p15:guide>
        <p15:guide id="27" pos="6089">
          <p15:clr>
            <a:srgbClr val="F26B43"/>
          </p15:clr>
        </p15:guide>
        <p15:guide id="28" pos="6316">
          <p15:clr>
            <a:srgbClr val="F26B43"/>
          </p15:clr>
        </p15:guide>
        <p15:guide id="29" pos="6542">
          <p15:clr>
            <a:srgbClr val="F26B43"/>
          </p15:clr>
        </p15:guide>
        <p15:guide id="30" orient="horz" pos="113">
          <p15:clr>
            <a:srgbClr val="F26B43"/>
          </p15:clr>
        </p15:guide>
        <p15:guide id="31" orient="horz" pos="340">
          <p15:clr>
            <a:srgbClr val="F26B43"/>
          </p15:clr>
        </p15:guide>
        <p15:guide id="32" orient="horz" pos="567">
          <p15:clr>
            <a:srgbClr val="F26B43"/>
          </p15:clr>
        </p15:guide>
        <p15:guide id="33" orient="horz" pos="794">
          <p15:clr>
            <a:srgbClr val="F26B43"/>
          </p15:clr>
        </p15:guide>
        <p15:guide id="34" orient="horz" pos="1020">
          <p15:clr>
            <a:srgbClr val="F26B43"/>
          </p15:clr>
        </p15:guide>
        <p15:guide id="35" orient="horz" pos="1247">
          <p15:clr>
            <a:srgbClr val="F26B43"/>
          </p15:clr>
        </p15:guide>
        <p15:guide id="36" orient="horz" pos="1474">
          <p15:clr>
            <a:srgbClr val="F26B43"/>
          </p15:clr>
        </p15:guide>
        <p15:guide id="37" orient="horz" pos="1701">
          <p15:clr>
            <a:srgbClr val="F26B43"/>
          </p15:clr>
        </p15:guide>
        <p15:guide id="38" orient="horz" pos="1927">
          <p15:clr>
            <a:srgbClr val="F26B43"/>
          </p15:clr>
        </p15:guide>
        <p15:guide id="39" orient="horz" pos="2154">
          <p15:clr>
            <a:srgbClr val="F26B43"/>
          </p15:clr>
        </p15:guide>
        <p15:guide id="40" orient="horz" pos="2381">
          <p15:clr>
            <a:srgbClr val="F26B43"/>
          </p15:clr>
        </p15:guide>
        <p15:guide id="41" orient="horz" pos="2608">
          <p15:clr>
            <a:srgbClr val="F26B43"/>
          </p15:clr>
        </p15:guide>
        <p15:guide id="42" orient="horz" pos="2835">
          <p15:clr>
            <a:srgbClr val="F26B43"/>
          </p15:clr>
        </p15:guide>
        <p15:guide id="43" orient="horz" pos="3061">
          <p15:clr>
            <a:srgbClr val="F26B43"/>
          </p15:clr>
        </p15:guide>
        <p15:guide id="44" orient="horz" pos="3288">
          <p15:clr>
            <a:srgbClr val="F26B43"/>
          </p15:clr>
        </p15:guide>
        <p15:guide id="45" orient="horz" pos="3515">
          <p15:clr>
            <a:srgbClr val="F26B43"/>
          </p15:clr>
        </p15:guide>
        <p15:guide id="46" orient="horz" pos="3742">
          <p15:clr>
            <a:srgbClr val="F26B43"/>
          </p15:clr>
        </p15:guide>
        <p15:guide id="47" orient="horz" pos="3968">
          <p15:clr>
            <a:srgbClr val="F26B43"/>
          </p15:clr>
        </p15:guide>
        <p15:guide id="48" orient="horz" pos="4195">
          <p15:clr>
            <a:srgbClr val="F26B43"/>
          </p15:clr>
        </p15:guide>
        <p15:guide id="49" orient="horz" pos="4422">
          <p15:clr>
            <a:srgbClr val="F26B43"/>
          </p15:clr>
        </p15:guide>
        <p15:guide id="50" orient="horz" pos="464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hyperlink" Target="https://eur-lex.europa.eu/legal-content/PL/TXT/?uri=CELEX%3A52016XC0723%2801%29"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hyperlink" Target="https://bip.brpo.gov.pl/pl/content/przewodnik-stosowanie-karty-praw-podstawowych-w-toku-wdrazania-projektow-finansowanych-z"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s://www.funduszeeuropejskie.gov.pl/strony/o-funduszach/fundusze-na-lata-2021-2027/prawo-i-dokumenty/wytyczne/wytyczne-dotyczace-realizacji-zasad-rownosciowych-w-ramach-funduszy-unijnych-na-lata-2021-2027/"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hyperlink" Target="https://www.funduszeeuropejskie.gov.pl/strony/o-funduszach/fundusze-europejskie-bez-barier/informacja-dla-projektodawcow/" TargetMode="Externa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hyperlink" Target="https://www.uzp.gov.pl/baza-wiedzy/zrownowazone-zamowienia-publiczne/spolecznezamowienia/przydatne-informacje/dostepnosc" TargetMode="Externa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https://isap.sejm.gov.pl/isap.nsf/DocDetails.xsp?id=WDU20190001696" TargetMode="External"/><Relationship Id="rId2" Type="http://schemas.openxmlformats.org/officeDocument/2006/relationships/hyperlink" Target="http://isap.sejm.gov.pl/isap.nsf/DocDetails.xsp?id=WDU20190000848" TargetMode="Externa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hyperlink" Target="https://www.funduszeeuropejskie.gov.pl/media/100065/ADA_Ustawa_o_niepelnosprawnych_Amerykanach.pdf" TargetMode="External"/><Relationship Id="rId2" Type="http://schemas.openxmlformats.org/officeDocument/2006/relationships/hyperlink" Target="https://budowlaneabc.gov.pl/standardy-projektowania-budynkow-dla-osob-niepelnosprawnych/" TargetMode="External"/><Relationship Id="rId1" Type="http://schemas.openxmlformats.org/officeDocument/2006/relationships/slideLayout" Target="../slideLayouts/slideLayout5.xml"/><Relationship Id="rId5" Type="http://schemas.openxmlformats.org/officeDocument/2006/relationships/hyperlink" Target="https://www.funduszeeuropejskie.gov.pl/media/100067/standardy_dokumenty_elektroniczne.pdf" TargetMode="External"/><Relationship Id="rId4" Type="http://schemas.openxmlformats.org/officeDocument/2006/relationships/hyperlink" Target="https://www.funduszeeuropejskie.gov.pl/media/100066/informacja-dla-wszystkich.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2.xml"/><Relationship Id="rId4" Type="http://schemas.openxmlformats.org/officeDocument/2006/relationships/image" Target="../media/image6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hyperlink" Target="https://integracja.org/wp-content/uploads/2024/03/wlacznik_2_0_dostepny-.pdf" TargetMode="External"/><Relationship Id="rId2" Type="http://schemas.openxmlformats.org/officeDocument/2006/relationships/hyperlink" Target="https://budowlaneabc.gov.pl/" TargetMode="External"/><Relationship Id="rId1" Type="http://schemas.openxmlformats.org/officeDocument/2006/relationships/slideLayout" Target="../slideLayouts/slideLayout27.xml"/><Relationship Id="rId5" Type="http://schemas.openxmlformats.org/officeDocument/2006/relationships/hyperlink" Target="https://www.gov.pl/web/dostepnosc-cyfrowa" TargetMode="External"/><Relationship Id="rId4" Type="http://schemas.openxmlformats.org/officeDocument/2006/relationships/hyperlink" Target="https://www.gov.pl/web/popcwsparcie/czym-jest-program-dostepnosc-plus-2018-2025"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ytuł 13">
            <a:extLst>
              <a:ext uri="{FF2B5EF4-FFF2-40B4-BE49-F238E27FC236}">
                <a16:creationId xmlns:a16="http://schemas.microsoft.com/office/drawing/2014/main" id="{EC4F37B1-F6F3-413E-B51F-FCA692C02D89}"/>
              </a:ext>
            </a:extLst>
          </p:cNvPr>
          <p:cNvSpPr>
            <a:spLocks noGrp="1"/>
          </p:cNvSpPr>
          <p:nvPr>
            <p:ph type="ctrTitle"/>
          </p:nvPr>
        </p:nvSpPr>
        <p:spPr>
          <a:xfrm>
            <a:off x="1025426" y="3070227"/>
            <a:ext cx="8640959" cy="2797842"/>
          </a:xfrm>
        </p:spPr>
        <p:txBody>
          <a:bodyPr>
            <a:noAutofit/>
          </a:bodyPr>
          <a:lstStyle/>
          <a:p>
            <a:pPr algn="ctr">
              <a:lnSpc>
                <a:spcPct val="125000"/>
              </a:lnSpc>
            </a:pPr>
            <a:r>
              <a:rPr lang="pl-PL" dirty="0">
                <a:latin typeface="Arial" panose="020B0604020202020204" pitchFamily="34" charset="0"/>
                <a:cs typeface="Arial" panose="020B0604020202020204" pitchFamily="34" charset="0"/>
              </a:rPr>
              <a:t>Kryteria horyzontalne i dostępność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w Działaniu </a:t>
            </a:r>
            <a:r>
              <a:rPr lang="pl-PL" dirty="0"/>
              <a:t>6.3. Infrastruktura społeczna</a:t>
            </a:r>
            <a:r>
              <a:rPr lang="pl-PL" dirty="0">
                <a:latin typeface="Arial" panose="020B0604020202020204" pitchFamily="34" charset="0"/>
                <a:cs typeface="Arial" panose="020B0604020202020204" pitchFamily="34" charset="0"/>
              </a:rPr>
              <a:t>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Fundusze Europejskie dla Pomorza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2021-2027 </a:t>
            </a:r>
          </a:p>
        </p:txBody>
      </p:sp>
    </p:spTree>
    <p:extLst>
      <p:ext uri="{BB962C8B-B14F-4D97-AF65-F5344CB8AC3E}">
        <p14:creationId xmlns:p14="http://schemas.microsoft.com/office/powerpoint/2010/main" val="3319581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169442" y="626667"/>
            <a:ext cx="8136904" cy="1064938"/>
          </a:xfrm>
        </p:spPr>
        <p:txBody>
          <a:bodyPr>
            <a:normAutofit/>
          </a:bodyPr>
          <a:lstStyle/>
          <a:p>
            <a:pPr>
              <a:spcAft>
                <a:spcPts val="3600"/>
              </a:spcAft>
            </a:pPr>
            <a:r>
              <a:rPr lang="pl-PL" dirty="0">
                <a:solidFill>
                  <a:schemeClr val="tx1"/>
                </a:solidFill>
              </a:rPr>
              <a:t>Kryterium nr 5 standardu minimum dla EFS+ </a:t>
            </a:r>
            <a:br>
              <a:rPr lang="pl-PL" dirty="0">
                <a:solidFill>
                  <a:schemeClr val="tx1"/>
                </a:solidFill>
              </a:rPr>
            </a:br>
            <a:r>
              <a:rPr lang="pl-PL" dirty="0">
                <a:solidFill>
                  <a:schemeClr val="tx1"/>
                </a:solidFill>
              </a:rPr>
              <a:t>w projektach EFRR </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1781510" y="2915741"/>
            <a:ext cx="7128792" cy="2045466"/>
          </a:xfrm>
        </p:spPr>
        <p:txBody>
          <a:bodyPr>
            <a:normAutofit/>
          </a:bodyPr>
          <a:lstStyle/>
          <a:p>
            <a:pPr marL="0" lvl="0" indent="0" algn="ctr">
              <a:lnSpc>
                <a:spcPct val="150000"/>
              </a:lnSpc>
              <a:spcAft>
                <a:spcPts val="2400"/>
              </a:spcAft>
              <a:buNone/>
            </a:pPr>
            <a:r>
              <a:rPr lang="pl-PL" dirty="0"/>
              <a:t>We wniosku o dofinansowanie projektu wskazano,</a:t>
            </a:r>
            <a:br>
              <a:rPr lang="pl-PL" dirty="0"/>
            </a:br>
            <a:r>
              <a:rPr lang="pl-PL" dirty="0"/>
              <a:t>jakie działania zostaną podjęte w celu zapewnienia</a:t>
            </a:r>
            <a:br>
              <a:rPr lang="pl-PL" dirty="0"/>
            </a:br>
            <a:r>
              <a:rPr lang="pl-PL" b="1" spc="200" dirty="0">
                <a:solidFill>
                  <a:srgbClr val="C00000"/>
                </a:solidFill>
              </a:rPr>
              <a:t>równościowego zarządzania projektem.</a:t>
            </a:r>
          </a:p>
          <a:p>
            <a:pPr marL="0" lvl="0" indent="0">
              <a:spcAft>
                <a:spcPts val="2400"/>
              </a:spcAft>
              <a:buNone/>
            </a:pPr>
            <a:endParaRPr lang="pl-PL" dirty="0"/>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10</a:t>
            </a:fld>
            <a:endParaRPr lang="pl-PL" dirty="0"/>
          </a:p>
        </p:txBody>
      </p:sp>
    </p:spTree>
    <p:extLst>
      <p:ext uri="{BB962C8B-B14F-4D97-AF65-F5344CB8AC3E}">
        <p14:creationId xmlns:p14="http://schemas.microsoft.com/office/powerpoint/2010/main" val="64005587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11221" y="539834"/>
            <a:ext cx="8640381" cy="720003"/>
          </a:xfrm>
        </p:spPr>
        <p:txBody>
          <a:bodyPr/>
          <a:lstStyle/>
          <a:p>
            <a:r>
              <a:rPr lang="pl-PL" dirty="0"/>
              <a:t>Równość płci</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764397" y="1259837"/>
            <a:ext cx="9163018" cy="5112568"/>
          </a:xfrm>
        </p:spPr>
        <p:txBody>
          <a:bodyPr>
            <a:normAutofit/>
          </a:bodyPr>
          <a:lstStyle/>
          <a:p>
            <a:pPr marL="0" indent="0" algn="just">
              <a:buNone/>
            </a:pPr>
            <a:r>
              <a:rPr lang="pl-PL" dirty="0"/>
              <a:t>Przykłady do wykorzystania:</a:t>
            </a:r>
          </a:p>
          <a:p>
            <a:pPr algn="just">
              <a:buFont typeface="Arial" panose="020B0604020202020204" pitchFamily="34" charset="0"/>
              <a:buChar char="•"/>
            </a:pPr>
            <a:r>
              <a:rPr lang="pl-PL" dirty="0"/>
              <a:t>plany zarządzania różnorodnością,</a:t>
            </a:r>
          </a:p>
          <a:p>
            <a:pPr>
              <a:buFont typeface="Arial" panose="020B0604020202020204" pitchFamily="34" charset="0"/>
              <a:buChar char="•"/>
            </a:pPr>
            <a:r>
              <a:rPr lang="pl-PL" dirty="0"/>
              <a:t>strategie antydyskryminacyjne, </a:t>
            </a:r>
          </a:p>
          <a:p>
            <a:pPr>
              <a:buFont typeface="Arial" panose="020B0604020202020204" pitchFamily="34" charset="0"/>
              <a:buChar char="•"/>
            </a:pPr>
            <a:r>
              <a:rPr lang="pl-PL" dirty="0"/>
              <a:t>elastyczny czas pracy,</a:t>
            </a:r>
          </a:p>
          <a:p>
            <a:pPr>
              <a:buFont typeface="Arial" panose="020B0604020202020204" pitchFamily="34" charset="0"/>
              <a:buChar char="•"/>
            </a:pPr>
            <a:r>
              <a:rPr lang="pl-PL" dirty="0"/>
              <a:t>godzenie życia zawodowego z życiem prywatnym.</a:t>
            </a:r>
          </a:p>
          <a:p>
            <a:pPr marL="0" indent="0">
              <a:spcBef>
                <a:spcPts val="2400"/>
              </a:spcBef>
              <a:buNone/>
            </a:pPr>
            <a:r>
              <a:rPr lang="pl-PL" dirty="0"/>
              <a:t>Projektowanie i gwarantowanie szerokiego i </a:t>
            </a:r>
            <a:r>
              <a:rPr lang="pl-PL" b="1" dirty="0"/>
              <a:t>reprezentatywnego zespołu w procesie </a:t>
            </a:r>
            <a:r>
              <a:rPr lang="pl-PL" dirty="0"/>
              <a:t>tworzenia, wdrażania i ewaluacji projektu podnosi jego wartość w wymiarze społecznym.</a:t>
            </a:r>
          </a:p>
          <a:p>
            <a:pPr marL="0" indent="0">
              <a:spcBef>
                <a:spcPts val="2400"/>
              </a:spcBef>
              <a:buNone/>
            </a:pPr>
            <a:r>
              <a:rPr lang="pl-PL" b="1" dirty="0"/>
              <a:t>Plan równości płci</a:t>
            </a:r>
            <a:r>
              <a:rPr lang="pl-PL" dirty="0"/>
              <a:t> (tzw. GEP – </a:t>
            </a:r>
            <a:r>
              <a:rPr lang="pl-PL" dirty="0" err="1"/>
              <a:t>Gender</a:t>
            </a:r>
            <a:r>
              <a:rPr lang="pl-PL" dirty="0"/>
              <a:t> </a:t>
            </a:r>
            <a:r>
              <a:rPr lang="pl-PL" dirty="0" err="1"/>
              <a:t>Equality</a:t>
            </a:r>
            <a:r>
              <a:rPr lang="pl-PL" dirty="0"/>
              <a:t> Plan (ang.)) wymóg, aby ubiegać się o środki finansowe w ramach programu Horyzont Europa na lata 2021-2027</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11</a:t>
            </a:fld>
            <a:endParaRPr lang="pl-PL" dirty="0"/>
          </a:p>
        </p:txBody>
      </p:sp>
    </p:spTree>
    <p:extLst>
      <p:ext uri="{BB962C8B-B14F-4D97-AF65-F5344CB8AC3E}">
        <p14:creationId xmlns:p14="http://schemas.microsoft.com/office/powerpoint/2010/main" val="358303201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obrazu 6" descr="postacie osób w różnych sytuacjach życiowych - kobieta w ciąży, starszy mężczyzna z balkonikiem do chodzenia, kobieta z walizką i z dzieckiem, osoba na wózku inwalidzkim">
            <a:extLst>
              <a:ext uri="{FF2B5EF4-FFF2-40B4-BE49-F238E27FC236}">
                <a16:creationId xmlns:a16="http://schemas.microsoft.com/office/drawing/2014/main" id="{322CC600-73CA-4582-B0CF-A43BD22D46D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44" b="944"/>
          <a:stretch>
            <a:fillRect/>
          </a:stretch>
        </p:blipFill>
        <p:spPr>
          <a:xfrm>
            <a:off x="0" y="611485"/>
            <a:ext cx="7676076" cy="3888432"/>
          </a:xfrm>
        </p:spPr>
      </p:pic>
      <p:sp>
        <p:nvSpPr>
          <p:cNvPr id="3" name="Tytuł 2">
            <a:extLst>
              <a:ext uri="{FF2B5EF4-FFF2-40B4-BE49-F238E27FC236}">
                <a16:creationId xmlns:a16="http://schemas.microsoft.com/office/drawing/2014/main" id="{D55C95E8-6A36-4729-B511-7A941B4A9707}"/>
              </a:ext>
            </a:extLst>
          </p:cNvPr>
          <p:cNvSpPr>
            <a:spLocks noGrp="1"/>
          </p:cNvSpPr>
          <p:nvPr>
            <p:ph type="ctrTitle"/>
          </p:nvPr>
        </p:nvSpPr>
        <p:spPr>
          <a:xfrm>
            <a:off x="2969642" y="5195719"/>
            <a:ext cx="6696647" cy="1320421"/>
          </a:xfrm>
        </p:spPr>
        <p:txBody>
          <a:bodyPr/>
          <a:lstStyle/>
          <a:p>
            <a:r>
              <a:rPr lang="pl-PL" dirty="0"/>
              <a:t>Karta praw podstawowych </a:t>
            </a:r>
            <a:br>
              <a:rPr lang="pl-PL" dirty="0"/>
            </a:br>
            <a:r>
              <a:rPr lang="pl-PL" dirty="0"/>
              <a:t>Unii Europejskiej</a:t>
            </a:r>
          </a:p>
        </p:txBody>
      </p:sp>
    </p:spTree>
    <p:extLst>
      <p:ext uri="{BB962C8B-B14F-4D97-AF65-F5344CB8AC3E}">
        <p14:creationId xmlns:p14="http://schemas.microsoft.com/office/powerpoint/2010/main" val="283491406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11221" y="539834"/>
            <a:ext cx="8640381" cy="1151771"/>
          </a:xfrm>
        </p:spPr>
        <p:txBody>
          <a:bodyPr>
            <a:normAutofit/>
          </a:bodyPr>
          <a:lstStyle/>
          <a:p>
            <a:r>
              <a:rPr lang="pl-PL" dirty="0"/>
              <a:t>Karta praw podstawowych Unii Europejskiej</a:t>
            </a:r>
            <a:br>
              <a:rPr lang="pl-PL" dirty="0"/>
            </a:br>
            <a:r>
              <a:rPr lang="pl-PL" dirty="0"/>
              <a:t>– ocena projektu</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665386" y="1875144"/>
            <a:ext cx="9361040" cy="4931832"/>
          </a:xfrm>
        </p:spPr>
        <p:txBody>
          <a:bodyPr>
            <a:normAutofit/>
          </a:bodyPr>
          <a:lstStyle/>
          <a:p>
            <a:pPr marL="0" indent="0">
              <a:spcAft>
                <a:spcPts val="1800"/>
              </a:spcAft>
              <a:buNone/>
            </a:pPr>
            <a:r>
              <a:rPr lang="pl-PL" dirty="0"/>
              <a:t>Zgodność projektu z Kartą Praw Podstawowych Unii Europejskiej25, tj.:</a:t>
            </a:r>
          </a:p>
          <a:p>
            <a:pPr marL="457200" indent="-457200">
              <a:spcAft>
                <a:spcPts val="1800"/>
              </a:spcAft>
              <a:buFont typeface="+mj-lt"/>
              <a:buAutoNum type="alphaLcParenR"/>
            </a:pPr>
            <a:r>
              <a:rPr lang="pl-PL" dirty="0"/>
              <a:t>czy zapisy wniosku o dofinansowanie dotyczące zakresu oraz sposobu realizacji projektu </a:t>
            </a:r>
            <a:r>
              <a:rPr lang="pl-PL" b="1" dirty="0"/>
              <a:t>nie stoją w sprzeczności </a:t>
            </a:r>
            <a:r>
              <a:rPr lang="pl-PL" dirty="0"/>
              <a:t>z wymogami Karty Praw Podstawowych Unii Europejskiej? </a:t>
            </a:r>
          </a:p>
          <a:p>
            <a:pPr marL="457200" indent="-457200">
              <a:spcAft>
                <a:spcPts val="1800"/>
              </a:spcAft>
              <a:buFont typeface="+mj-lt"/>
              <a:buAutoNum type="alphaLcParenR"/>
            </a:pPr>
            <a:r>
              <a:rPr lang="pl-PL" dirty="0"/>
              <a:t>w przypadku, gdy we wniosku o dofinansowanie stwierdzono </a:t>
            </a:r>
            <a:r>
              <a:rPr lang="pl-PL" b="1" dirty="0"/>
              <a:t>neutralny charakter</a:t>
            </a:r>
            <a:r>
              <a:rPr lang="pl-PL" dirty="0"/>
              <a:t> wymogów Karty Praw Podstawowych Unii Europejskiej względem zakresu i sposobu realizacji projektu:</a:t>
            </a:r>
            <a:br>
              <a:rPr lang="pl-PL" dirty="0"/>
            </a:br>
            <a:r>
              <a:rPr lang="pl-PL" dirty="0"/>
              <a:t>czy neutralny charakter wymogów został zidentyfikowany prawidłowo? </a:t>
            </a:r>
          </a:p>
          <a:p>
            <a:pPr marL="0" indent="0">
              <a:spcAft>
                <a:spcPts val="1800"/>
              </a:spcAft>
              <a:buNone/>
            </a:pPr>
            <a:r>
              <a:rPr lang="pl-PL" dirty="0"/>
              <a:t>Kryterium uważa się za spełnione, jeśli projekt spełnił wszystkie powyższe warunki (o ile dotyczą). </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13</a:t>
            </a:fld>
            <a:endParaRPr lang="pl-PL" dirty="0"/>
          </a:p>
        </p:txBody>
      </p:sp>
    </p:spTree>
    <p:extLst>
      <p:ext uri="{BB962C8B-B14F-4D97-AF65-F5344CB8AC3E}">
        <p14:creationId xmlns:p14="http://schemas.microsoft.com/office/powerpoint/2010/main" val="48683869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11221" y="539834"/>
            <a:ext cx="8640381" cy="720003"/>
          </a:xfrm>
        </p:spPr>
        <p:txBody>
          <a:bodyPr/>
          <a:lstStyle/>
          <a:p>
            <a:r>
              <a:rPr lang="pl-PL" dirty="0"/>
              <a:t>Struktura i zawartość Karty</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2033538" y="1619597"/>
            <a:ext cx="5760640" cy="4608512"/>
          </a:xfrm>
        </p:spPr>
        <p:txBody>
          <a:bodyPr>
            <a:normAutofit/>
          </a:bodyPr>
          <a:lstStyle/>
          <a:p>
            <a:pPr>
              <a:spcAft>
                <a:spcPts val="1800"/>
              </a:spcAft>
            </a:pPr>
            <a:r>
              <a:rPr lang="pl-PL" dirty="0"/>
              <a:t>Godność człowieka (art. 1–5),</a:t>
            </a:r>
          </a:p>
          <a:p>
            <a:pPr>
              <a:spcAft>
                <a:spcPts val="1800"/>
              </a:spcAft>
            </a:pPr>
            <a:r>
              <a:rPr lang="pl-PL" dirty="0"/>
              <a:t>Wolność (art. 6-19)</a:t>
            </a:r>
          </a:p>
          <a:p>
            <a:pPr>
              <a:spcAft>
                <a:spcPts val="1800"/>
              </a:spcAft>
            </a:pPr>
            <a:r>
              <a:rPr lang="pl-PL" dirty="0"/>
              <a:t>Równość (art. 20–26),</a:t>
            </a:r>
          </a:p>
          <a:p>
            <a:pPr>
              <a:spcAft>
                <a:spcPts val="1800"/>
              </a:spcAft>
            </a:pPr>
            <a:r>
              <a:rPr lang="pl-PL" dirty="0"/>
              <a:t>Solidarność (art. 27–38),</a:t>
            </a:r>
          </a:p>
          <a:p>
            <a:pPr>
              <a:spcAft>
                <a:spcPts val="1800"/>
              </a:spcAft>
            </a:pPr>
            <a:r>
              <a:rPr lang="pl-PL" dirty="0"/>
              <a:t>Prawa obywatelskie (art. 39–46),</a:t>
            </a:r>
          </a:p>
          <a:p>
            <a:pPr>
              <a:spcAft>
                <a:spcPts val="1800"/>
              </a:spcAft>
            </a:pPr>
            <a:r>
              <a:rPr lang="pl-PL" dirty="0"/>
              <a:t>Wymiar sprawiedliwości (art. 47–50),</a:t>
            </a:r>
          </a:p>
          <a:p>
            <a:pPr>
              <a:spcAft>
                <a:spcPts val="1800"/>
              </a:spcAft>
            </a:pPr>
            <a:r>
              <a:rPr lang="pl-PL" dirty="0"/>
              <a:t>Postanowienia ogólne (art. 51–54).</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14</a:t>
            </a:fld>
            <a:endParaRPr lang="pl-PL" dirty="0"/>
          </a:p>
        </p:txBody>
      </p:sp>
    </p:spTree>
    <p:extLst>
      <p:ext uri="{BB962C8B-B14F-4D97-AF65-F5344CB8AC3E}">
        <p14:creationId xmlns:p14="http://schemas.microsoft.com/office/powerpoint/2010/main" val="293048733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377355" y="467826"/>
            <a:ext cx="10009111" cy="2015867"/>
          </a:xfrm>
        </p:spPr>
        <p:txBody>
          <a:bodyPr>
            <a:normAutofit fontScale="90000"/>
          </a:bodyPr>
          <a:lstStyle/>
          <a:p>
            <a:r>
              <a:rPr lang="pl-PL" dirty="0"/>
              <a:t>Przykład informacji o KPP w Celu szczegółowym: </a:t>
            </a:r>
            <a:br>
              <a:rPr lang="pl-PL" dirty="0"/>
            </a:br>
            <a:r>
              <a:rPr lang="pl-PL" dirty="0"/>
              <a:t>(iii) Wspieranie włączenia społeczno-gospodarczego (…) w tym osób o szczególnych potrzebach, dzięki zintegrowanym działaniom obejmującym usługi mieszkaniowe i usługi społeczne</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413358" y="2915741"/>
            <a:ext cx="9865095" cy="3168352"/>
          </a:xfrm>
        </p:spPr>
        <p:txBody>
          <a:bodyPr>
            <a:normAutofit/>
          </a:bodyPr>
          <a:lstStyle/>
          <a:p>
            <a:pPr marL="0" indent="0">
              <a:spcAft>
                <a:spcPts val="3600"/>
              </a:spcAft>
              <a:buNone/>
            </a:pPr>
            <a:r>
              <a:rPr lang="pl-PL" dirty="0"/>
              <a:t>Działania na rzecz zapewnienia równości, włączenia społecznego </a:t>
            </a:r>
            <a:br>
              <a:rPr lang="pl-PL" dirty="0"/>
            </a:br>
            <a:r>
              <a:rPr lang="pl-PL" dirty="0"/>
              <a:t>i niedyskryminacji </a:t>
            </a:r>
          </a:p>
          <a:p>
            <a:pPr marL="0" indent="0">
              <a:spcAft>
                <a:spcPts val="3600"/>
              </a:spcAft>
              <a:buNone/>
            </a:pPr>
            <a:r>
              <a:rPr lang="pl-PL" dirty="0"/>
              <a:t>Zgodnie z art. 9 rozporządzenia 2021/1060, realizacja Celu przyczyni się do spełnienia postanowień KPP UE – w szczególności w obszarze zabezpieczenia społecznego i pomocy społecznej </a:t>
            </a:r>
            <a:r>
              <a:rPr lang="pl-PL" sz="2400" b="1" dirty="0"/>
              <a:t>(art. 34). </a:t>
            </a:r>
            <a:r>
              <a:rPr lang="pl-PL" dirty="0"/>
              <a:t>Realizowane działania prowadzić będą do rozwoju usług społecznych i zdrowotnych, w szczególności na rzecz osób wymagających wsparcia w codziennym funkcjonowaniu.</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15</a:t>
            </a:fld>
            <a:endParaRPr lang="pl-PL" dirty="0"/>
          </a:p>
        </p:txBody>
      </p:sp>
    </p:spTree>
    <p:extLst>
      <p:ext uri="{BB962C8B-B14F-4D97-AF65-F5344CB8AC3E}">
        <p14:creationId xmlns:p14="http://schemas.microsoft.com/office/powerpoint/2010/main" val="239106650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976689" y="251445"/>
            <a:ext cx="9361040" cy="1151771"/>
          </a:xfrm>
        </p:spPr>
        <p:txBody>
          <a:bodyPr>
            <a:normAutofit/>
          </a:bodyPr>
          <a:lstStyle/>
          <a:p>
            <a:r>
              <a:rPr lang="pl-PL" dirty="0"/>
              <a:t>Artykuł 34 KPP UE</a:t>
            </a:r>
            <a:br>
              <a:rPr lang="pl-PL" dirty="0"/>
            </a:br>
            <a:r>
              <a:rPr lang="pl-PL" dirty="0"/>
              <a:t>Zabezpieczenie społeczne i pomoc społeczna</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449363" y="1403216"/>
            <a:ext cx="9865095" cy="5977021"/>
          </a:xfrm>
        </p:spPr>
        <p:txBody>
          <a:bodyPr>
            <a:normAutofit lnSpcReduction="10000"/>
          </a:bodyPr>
          <a:lstStyle/>
          <a:p>
            <a:pPr marL="457200" indent="-457200">
              <a:spcAft>
                <a:spcPts val="1800"/>
              </a:spcAft>
              <a:buAutoNum type="arabicPeriod"/>
            </a:pPr>
            <a:r>
              <a:rPr lang="pl-PL" dirty="0"/>
              <a:t>Unia uznaje i szanuje prawo do świadczeń z zabezpieczenia społecznego oraz do usług społecznych, zapewniających ochronę w takich przypadkach, jak: macierzyństwo, choroba, wypadki przy pracy, zależność lub podeszły wiek oraz w przypadku utraty zatrudnienia, zgodnie z zasadami ustanowionymi w prawie Unii oraz ustawodawstwach i praktykach krajowych. </a:t>
            </a:r>
          </a:p>
          <a:p>
            <a:pPr marL="457200" indent="-457200">
              <a:spcAft>
                <a:spcPts val="1800"/>
              </a:spcAft>
              <a:buAutoNum type="arabicPeriod"/>
            </a:pPr>
            <a:r>
              <a:rPr lang="pl-PL" dirty="0"/>
              <a:t>Każdy mający miejsce zamieszkania i przemieszczający się legalnie </a:t>
            </a:r>
            <a:br>
              <a:rPr lang="pl-PL" dirty="0"/>
            </a:br>
            <a:r>
              <a:rPr lang="pl-PL" dirty="0"/>
              <a:t>w obrębie Unii Europejskiej ma prawo do świadczeń z zabezpieczenia społecznego i przywilejów socjalnych zgodnie z prawem Unii oraz ustawodawstwami i praktykami krajowymi. </a:t>
            </a:r>
          </a:p>
          <a:p>
            <a:pPr marL="457200" indent="-457200">
              <a:spcAft>
                <a:spcPts val="1800"/>
              </a:spcAft>
              <a:buAutoNum type="arabicPeriod"/>
            </a:pPr>
            <a:r>
              <a:rPr lang="pl-PL" dirty="0"/>
              <a:t>W celu zwalczania wykluczenia społecznego i ubóstwa, Unia uznaje </a:t>
            </a:r>
            <a:br>
              <a:rPr lang="pl-PL" dirty="0"/>
            </a:br>
            <a:r>
              <a:rPr lang="pl-PL" dirty="0"/>
              <a:t>i szanuje </a:t>
            </a:r>
            <a:r>
              <a:rPr lang="pl-PL" b="1" dirty="0"/>
              <a:t>prawo do pomocy społecznej i mieszkaniowej </a:t>
            </a:r>
            <a:r>
              <a:rPr lang="pl-PL" dirty="0"/>
              <a:t>dla zapewnienia, zgodnie z zasadami ustanowionymi w prawie Unii oraz ustawodawstwach i praktykach krajowych, </a:t>
            </a:r>
            <a:r>
              <a:rPr lang="pl-PL" b="1" dirty="0"/>
              <a:t>godnej egzystencji wszystkim </a:t>
            </a:r>
            <a:r>
              <a:rPr lang="pl-PL" dirty="0"/>
              <a:t>osobom pozbawionym wystarczających środków.</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16</a:t>
            </a:fld>
            <a:endParaRPr lang="pl-PL" dirty="0"/>
          </a:p>
        </p:txBody>
      </p:sp>
    </p:spTree>
    <p:extLst>
      <p:ext uri="{BB962C8B-B14F-4D97-AF65-F5344CB8AC3E}">
        <p14:creationId xmlns:p14="http://schemas.microsoft.com/office/powerpoint/2010/main" val="326979342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F311308-1E2C-4DE7-B8FF-BE2C5A3FE2FE}"/>
              </a:ext>
            </a:extLst>
          </p:cNvPr>
          <p:cNvSpPr>
            <a:spLocks noGrp="1"/>
          </p:cNvSpPr>
          <p:nvPr>
            <p:ph type="title"/>
          </p:nvPr>
        </p:nvSpPr>
        <p:spPr/>
        <p:txBody>
          <a:bodyPr/>
          <a:lstStyle/>
          <a:p>
            <a:r>
              <a:rPr lang="pl-PL" dirty="0"/>
              <a:t>Lista kontrolna dotycząca praw podstawowych</a:t>
            </a:r>
          </a:p>
        </p:txBody>
      </p:sp>
      <p:sp>
        <p:nvSpPr>
          <p:cNvPr id="3" name="Symbol zastępczy zawartości 2">
            <a:extLst>
              <a:ext uri="{FF2B5EF4-FFF2-40B4-BE49-F238E27FC236}">
                <a16:creationId xmlns:a16="http://schemas.microsoft.com/office/drawing/2014/main" id="{918ECFB1-9BCE-4D2F-B1A5-348DF71B93CE}"/>
              </a:ext>
            </a:extLst>
          </p:cNvPr>
          <p:cNvSpPr>
            <a:spLocks noGrp="1"/>
          </p:cNvSpPr>
          <p:nvPr>
            <p:ph idx="1"/>
          </p:nvPr>
        </p:nvSpPr>
        <p:spPr>
          <a:xfrm>
            <a:off x="737394" y="1403573"/>
            <a:ext cx="9505056" cy="5256266"/>
          </a:xfrm>
        </p:spPr>
        <p:txBody>
          <a:bodyPr>
            <a:normAutofit/>
          </a:bodyPr>
          <a:lstStyle/>
          <a:p>
            <a:pPr marL="0" lvl="1" indent="0">
              <a:spcAft>
                <a:spcPts val="1800"/>
              </a:spcAft>
              <a:buNone/>
            </a:pPr>
            <a:r>
              <a:rPr lang="pl-PL" dirty="0"/>
              <a:t>Szczegółowe wymagania w zakresie zgodności projektu z Kartą Praw Podstawowych UE znajdują się w</a:t>
            </a:r>
            <a:br>
              <a:rPr lang="pl-PL" dirty="0"/>
            </a:br>
            <a:r>
              <a:rPr lang="pl-PL" u="sng" dirty="0">
                <a:hlinkClick r:id="rId2" tooltip="Wytyczne dotyczących zapewnienia poszanowania Karty praw podstawowych Unii Europejskiej"/>
              </a:rPr>
              <a:t>Wytycznych Komisji Europejskiej dotyczących zapewnienia poszanowania Karty praw podstawowych Unii Europejskiej przy wdrażaniu europejskich funduszy strukturalnych i inwestycyjnych. </a:t>
            </a:r>
            <a:endParaRPr lang="pl-PL" u="sng" dirty="0"/>
          </a:p>
          <a:p>
            <a:pPr marL="0" lvl="1" indent="0">
              <a:spcAft>
                <a:spcPts val="1800"/>
              </a:spcAft>
              <a:buNone/>
            </a:pPr>
            <a:r>
              <a:rPr lang="pl-PL" dirty="0"/>
              <a:t>W Załączniku nr III do wytycznych znajduje się tzw. „</a:t>
            </a:r>
            <a:r>
              <a:rPr lang="pl-PL" b="1" dirty="0"/>
              <a:t>lista kontrolna </a:t>
            </a:r>
            <a:r>
              <a:rPr lang="pl-PL" dirty="0"/>
              <a:t>dotycząca praw podstawowych” – praktyczne narzędzie, które może być stosowane przy przygotowaniu projektu.</a:t>
            </a:r>
          </a:p>
          <a:p>
            <a:pPr marL="0" indent="0">
              <a:buNone/>
            </a:pPr>
            <a:r>
              <a:rPr lang="pl-PL" sz="2000" dirty="0"/>
              <a:t>Materiały dostępne są pod adresem:</a:t>
            </a:r>
          </a:p>
          <a:p>
            <a:pPr marL="0" indent="0">
              <a:buNone/>
            </a:pPr>
            <a:r>
              <a:rPr lang="pl-PL" sz="2000" dirty="0">
                <a:hlinkClick r:id="rId2"/>
              </a:rPr>
              <a:t>https://eur-lex.europa.eu/legal-content/PL/TXT/?uri=CELEX%3A52016XC0723%2801%29</a:t>
            </a:r>
            <a:r>
              <a:rPr lang="pl-PL" sz="2000" dirty="0"/>
              <a:t> </a:t>
            </a:r>
          </a:p>
          <a:p>
            <a:endParaRPr lang="pl-PL" dirty="0"/>
          </a:p>
        </p:txBody>
      </p:sp>
      <p:sp>
        <p:nvSpPr>
          <p:cNvPr id="4" name="Symbol zastępczy numeru slajdu 3">
            <a:extLst>
              <a:ext uri="{FF2B5EF4-FFF2-40B4-BE49-F238E27FC236}">
                <a16:creationId xmlns:a16="http://schemas.microsoft.com/office/drawing/2014/main" id="{C876E472-D764-4F22-BA2D-7C325962D6E9}"/>
              </a:ext>
            </a:extLst>
          </p:cNvPr>
          <p:cNvSpPr>
            <a:spLocks noGrp="1"/>
          </p:cNvSpPr>
          <p:nvPr>
            <p:ph type="sldNum" sz="quarter" idx="10"/>
          </p:nvPr>
        </p:nvSpPr>
        <p:spPr/>
        <p:txBody>
          <a:bodyPr/>
          <a:lstStyle/>
          <a:p>
            <a:fld id="{EB4015AA-59F6-416B-87A6-8E3D940284E2}" type="slidenum">
              <a:rPr lang="pl-PL" smtClean="0"/>
              <a:pPr/>
              <a:t>17</a:t>
            </a:fld>
            <a:endParaRPr lang="pl-PL" dirty="0"/>
          </a:p>
        </p:txBody>
      </p:sp>
    </p:spTree>
    <p:extLst>
      <p:ext uri="{BB962C8B-B14F-4D97-AF65-F5344CB8AC3E}">
        <p14:creationId xmlns:p14="http://schemas.microsoft.com/office/powerpoint/2010/main" val="257919279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F311308-1E2C-4DE7-B8FF-BE2C5A3FE2FE}"/>
              </a:ext>
            </a:extLst>
          </p:cNvPr>
          <p:cNvSpPr>
            <a:spLocks noGrp="1"/>
          </p:cNvSpPr>
          <p:nvPr>
            <p:ph type="title"/>
          </p:nvPr>
        </p:nvSpPr>
        <p:spPr/>
        <p:txBody>
          <a:bodyPr/>
          <a:lstStyle/>
          <a:p>
            <a:r>
              <a:rPr lang="pl-PL" dirty="0"/>
              <a:t>Przewodnik po KPP</a:t>
            </a:r>
          </a:p>
        </p:txBody>
      </p:sp>
      <p:sp>
        <p:nvSpPr>
          <p:cNvPr id="3" name="Symbol zastępczy zawartości 2">
            <a:extLst>
              <a:ext uri="{FF2B5EF4-FFF2-40B4-BE49-F238E27FC236}">
                <a16:creationId xmlns:a16="http://schemas.microsoft.com/office/drawing/2014/main" id="{918ECFB1-9BCE-4D2F-B1A5-348DF71B93CE}"/>
              </a:ext>
            </a:extLst>
          </p:cNvPr>
          <p:cNvSpPr>
            <a:spLocks noGrp="1"/>
          </p:cNvSpPr>
          <p:nvPr>
            <p:ph idx="1"/>
          </p:nvPr>
        </p:nvSpPr>
        <p:spPr>
          <a:xfrm>
            <a:off x="593378" y="1727228"/>
            <a:ext cx="9505056" cy="3096344"/>
          </a:xfrm>
        </p:spPr>
        <p:txBody>
          <a:bodyPr>
            <a:normAutofit/>
          </a:bodyPr>
          <a:lstStyle/>
          <a:p>
            <a:pPr marL="0" indent="0">
              <a:spcAft>
                <a:spcPts val="3600"/>
              </a:spcAft>
              <a:buNone/>
            </a:pPr>
            <a:r>
              <a:rPr lang="pl-PL" dirty="0"/>
              <a:t>Przewodnik przygotowany przez Biuro Rzecznika Praw Obywatelskich:</a:t>
            </a:r>
          </a:p>
          <a:p>
            <a:pPr marL="0" indent="0">
              <a:spcAft>
                <a:spcPts val="3600"/>
              </a:spcAft>
              <a:buNone/>
            </a:pPr>
            <a:r>
              <a:rPr lang="pl-PL" b="1" dirty="0"/>
              <a:t>Stosowanie Karty Praw Podstawowych Unii Europejskiej </a:t>
            </a:r>
            <a:br>
              <a:rPr lang="pl-PL" b="1" dirty="0"/>
            </a:br>
            <a:r>
              <a:rPr lang="pl-PL" b="1" dirty="0"/>
              <a:t>w toku wdrażania projektów finansowanych z funduszy UE</a:t>
            </a:r>
          </a:p>
          <a:p>
            <a:pPr marL="0" indent="0">
              <a:buNone/>
            </a:pPr>
            <a:r>
              <a:rPr lang="pl-PL" u="sng" dirty="0">
                <a:hlinkClick r:id="rId2" tooltip="https://bip.brpo.gov.pl/pl/content/przewodnik-stosowanie-karty-praw-podstawowych-w-toku-wdrazania-projektow-finansowanych-z"/>
              </a:rPr>
              <a:t>https://bip.brpo.gov.pl/pl/content/przewodnik-stosowanie-karty-praw-podstawowych-w-toku-wdrazania-projektow-finansowanych-UE</a:t>
            </a:r>
            <a:r>
              <a:rPr lang="pl-PL" dirty="0"/>
              <a:t>  </a:t>
            </a:r>
          </a:p>
        </p:txBody>
      </p:sp>
      <p:sp>
        <p:nvSpPr>
          <p:cNvPr id="4" name="Symbol zastępczy numeru slajdu 3">
            <a:extLst>
              <a:ext uri="{FF2B5EF4-FFF2-40B4-BE49-F238E27FC236}">
                <a16:creationId xmlns:a16="http://schemas.microsoft.com/office/drawing/2014/main" id="{C876E472-D764-4F22-BA2D-7C325962D6E9}"/>
              </a:ext>
            </a:extLst>
          </p:cNvPr>
          <p:cNvSpPr>
            <a:spLocks noGrp="1"/>
          </p:cNvSpPr>
          <p:nvPr>
            <p:ph type="sldNum" sz="quarter" idx="10"/>
          </p:nvPr>
        </p:nvSpPr>
        <p:spPr/>
        <p:txBody>
          <a:bodyPr/>
          <a:lstStyle/>
          <a:p>
            <a:fld id="{EB4015AA-59F6-416B-87A6-8E3D940284E2}" type="slidenum">
              <a:rPr lang="pl-PL" smtClean="0"/>
              <a:pPr/>
              <a:t>18</a:t>
            </a:fld>
            <a:endParaRPr lang="pl-PL" dirty="0"/>
          </a:p>
        </p:txBody>
      </p:sp>
    </p:spTree>
    <p:extLst>
      <p:ext uri="{BB962C8B-B14F-4D97-AF65-F5344CB8AC3E}">
        <p14:creationId xmlns:p14="http://schemas.microsoft.com/office/powerpoint/2010/main" val="290980610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F311308-1E2C-4DE7-B8FF-BE2C5A3FE2FE}"/>
              </a:ext>
            </a:extLst>
          </p:cNvPr>
          <p:cNvSpPr>
            <a:spLocks noGrp="1"/>
          </p:cNvSpPr>
          <p:nvPr>
            <p:ph type="title"/>
          </p:nvPr>
        </p:nvSpPr>
        <p:spPr/>
        <p:txBody>
          <a:bodyPr/>
          <a:lstStyle/>
          <a:p>
            <a:r>
              <a:rPr lang="pl-PL" dirty="0"/>
              <a:t>Przykład – KPP i zadania inwestycyjne</a:t>
            </a:r>
          </a:p>
        </p:txBody>
      </p:sp>
      <p:sp>
        <p:nvSpPr>
          <p:cNvPr id="3" name="Symbol zastępczy zawartości 2">
            <a:extLst>
              <a:ext uri="{FF2B5EF4-FFF2-40B4-BE49-F238E27FC236}">
                <a16:creationId xmlns:a16="http://schemas.microsoft.com/office/drawing/2014/main" id="{918ECFB1-9BCE-4D2F-B1A5-348DF71B93CE}"/>
              </a:ext>
            </a:extLst>
          </p:cNvPr>
          <p:cNvSpPr>
            <a:spLocks noGrp="1"/>
          </p:cNvSpPr>
          <p:nvPr>
            <p:ph idx="1"/>
          </p:nvPr>
        </p:nvSpPr>
        <p:spPr>
          <a:xfrm>
            <a:off x="593378" y="1043533"/>
            <a:ext cx="9505056" cy="6156304"/>
          </a:xfrm>
        </p:spPr>
        <p:txBody>
          <a:bodyPr>
            <a:normAutofit/>
          </a:bodyPr>
          <a:lstStyle/>
          <a:p>
            <a:pPr marL="0" indent="0">
              <a:spcAft>
                <a:spcPts val="2400"/>
              </a:spcAft>
              <a:buNone/>
            </a:pPr>
            <a:r>
              <a:rPr lang="pl-PL" dirty="0"/>
              <a:t>Zamówienia publiczne, wykonawcy robót budowlanych</a:t>
            </a:r>
          </a:p>
          <a:p>
            <a:pPr marL="0" indent="0">
              <a:spcAft>
                <a:spcPts val="2400"/>
              </a:spcAft>
              <a:buNone/>
            </a:pPr>
            <a:r>
              <a:rPr lang="pl-PL" dirty="0"/>
              <a:t>Pracownicy zatrudnieni do realizacji zadnia </a:t>
            </a:r>
            <a:br>
              <a:rPr lang="pl-PL" dirty="0"/>
            </a:br>
            <a:r>
              <a:rPr lang="pl-PL" dirty="0"/>
              <a:t>(kto, na jakich zasadach, warunki pracy, warunki zakwaterowania, wynagrodzenie...)</a:t>
            </a:r>
          </a:p>
          <a:p>
            <a:pPr marL="0" indent="0">
              <a:spcAft>
                <a:spcPts val="2400"/>
              </a:spcAft>
              <a:buNone/>
            </a:pPr>
            <a:r>
              <a:rPr lang="pl-PL" dirty="0"/>
              <a:t>Artykuł 31 Należyte i sprawiedliwe warunki pracy </a:t>
            </a:r>
          </a:p>
          <a:p>
            <a:pPr marL="457200" indent="-457200">
              <a:spcAft>
                <a:spcPts val="2400"/>
              </a:spcAft>
              <a:buAutoNum type="arabicPeriod"/>
            </a:pPr>
            <a:r>
              <a:rPr lang="pl-PL" dirty="0"/>
              <a:t>Każdy pracownik ma prawo do warunków pracy szanujących jego zdrowie, bezpieczeństwo i godność. </a:t>
            </a:r>
          </a:p>
          <a:p>
            <a:pPr marL="457200" indent="-457200">
              <a:spcAft>
                <a:spcPts val="2400"/>
              </a:spcAft>
              <a:buAutoNum type="arabicPeriod"/>
            </a:pPr>
            <a:r>
              <a:rPr lang="pl-PL" dirty="0"/>
              <a:t>Każdy pracownik ma prawo do ograniczenia maksymalnego wymiaru czasu pracy, do okresów dziennego i tygodniowego odpoczynku oraz </a:t>
            </a:r>
            <a:br>
              <a:rPr lang="pl-PL" dirty="0"/>
            </a:br>
            <a:r>
              <a:rPr lang="pl-PL" dirty="0"/>
              <a:t>do corocznego płatnego urlopu.</a:t>
            </a:r>
          </a:p>
          <a:p>
            <a:pPr marL="0" indent="0">
              <a:spcAft>
                <a:spcPts val="3600"/>
              </a:spcAft>
              <a:buNone/>
            </a:pPr>
            <a:endParaRPr lang="pl-PL" dirty="0"/>
          </a:p>
        </p:txBody>
      </p:sp>
      <p:sp>
        <p:nvSpPr>
          <p:cNvPr id="4" name="Symbol zastępczy numeru slajdu 3">
            <a:extLst>
              <a:ext uri="{FF2B5EF4-FFF2-40B4-BE49-F238E27FC236}">
                <a16:creationId xmlns:a16="http://schemas.microsoft.com/office/drawing/2014/main" id="{C876E472-D764-4F22-BA2D-7C325962D6E9}"/>
              </a:ext>
            </a:extLst>
          </p:cNvPr>
          <p:cNvSpPr>
            <a:spLocks noGrp="1"/>
          </p:cNvSpPr>
          <p:nvPr>
            <p:ph type="sldNum" sz="quarter" idx="10"/>
          </p:nvPr>
        </p:nvSpPr>
        <p:spPr/>
        <p:txBody>
          <a:bodyPr/>
          <a:lstStyle/>
          <a:p>
            <a:fld id="{EB4015AA-59F6-416B-87A6-8E3D940284E2}" type="slidenum">
              <a:rPr lang="pl-PL" smtClean="0"/>
              <a:pPr/>
              <a:t>19</a:t>
            </a:fld>
            <a:endParaRPr lang="pl-PL" dirty="0"/>
          </a:p>
        </p:txBody>
      </p:sp>
    </p:spTree>
    <p:extLst>
      <p:ext uri="{BB962C8B-B14F-4D97-AF65-F5344CB8AC3E}">
        <p14:creationId xmlns:p14="http://schemas.microsoft.com/office/powerpoint/2010/main" val="3511450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11221" y="539834"/>
            <a:ext cx="8640381" cy="720003"/>
          </a:xfrm>
        </p:spPr>
        <p:txBody>
          <a:bodyPr/>
          <a:lstStyle/>
          <a:p>
            <a:r>
              <a:rPr lang="pl-PL" dirty="0"/>
              <a:t>Kryteria zgodności z zasadami horyzontalnymi</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809402" y="2051645"/>
            <a:ext cx="9397044" cy="3618273"/>
          </a:xfrm>
        </p:spPr>
        <p:txBody>
          <a:bodyPr>
            <a:normAutofit/>
          </a:bodyPr>
          <a:lstStyle/>
          <a:p>
            <a:pPr marL="457200" indent="-457200">
              <a:spcAft>
                <a:spcPts val="1800"/>
              </a:spcAft>
              <a:buFont typeface="+mj-lt"/>
              <a:buAutoNum type="arabicPeriod"/>
            </a:pPr>
            <a:r>
              <a:rPr lang="pl-PL" dirty="0"/>
              <a:t>Zasada równości kobiet i mężczyzn.</a:t>
            </a:r>
          </a:p>
          <a:p>
            <a:pPr marL="457200" indent="-457200">
              <a:spcAft>
                <a:spcPts val="1800"/>
              </a:spcAft>
              <a:buFont typeface="+mj-lt"/>
              <a:buAutoNum type="arabicPeriod"/>
            </a:pPr>
            <a:r>
              <a:rPr lang="pl-PL" dirty="0"/>
              <a:t>Karta Praw Podstawowych Unii Europejskiej (KPP).</a:t>
            </a:r>
          </a:p>
          <a:p>
            <a:pPr marL="457200" indent="-457200">
              <a:spcAft>
                <a:spcPts val="1800"/>
              </a:spcAft>
              <a:buFont typeface="+mj-lt"/>
              <a:buAutoNum type="arabicPeriod"/>
            </a:pPr>
            <a:r>
              <a:rPr lang="pl-PL" dirty="0"/>
              <a:t>Zasada równości szans i niedyskryminacji, </a:t>
            </a:r>
            <a:br>
              <a:rPr lang="pl-PL" dirty="0"/>
            </a:br>
            <a:r>
              <a:rPr lang="pl-PL" dirty="0"/>
              <a:t>w tym dostępności dla osób z niepełnosprawnościami.</a:t>
            </a:r>
          </a:p>
          <a:p>
            <a:pPr marL="457200" indent="-457200">
              <a:spcAft>
                <a:spcPts val="1800"/>
              </a:spcAft>
              <a:buFont typeface="+mj-lt"/>
              <a:buAutoNum type="arabicPeriod"/>
            </a:pPr>
            <a:r>
              <a:rPr lang="pl-PL" dirty="0"/>
              <a:t>Konwencja o Prawach Osób Niepełnosprawnych (KPON).</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2</a:t>
            </a:fld>
            <a:endParaRPr lang="pl-PL" dirty="0"/>
          </a:p>
        </p:txBody>
      </p:sp>
    </p:spTree>
    <p:extLst>
      <p:ext uri="{BB962C8B-B14F-4D97-AF65-F5344CB8AC3E}">
        <p14:creationId xmlns:p14="http://schemas.microsoft.com/office/powerpoint/2010/main" val="1648883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11221" y="539834"/>
            <a:ext cx="8640381" cy="720003"/>
          </a:xfrm>
        </p:spPr>
        <p:txBody>
          <a:bodyPr/>
          <a:lstStyle/>
          <a:p>
            <a:r>
              <a:rPr lang="pl-PL" dirty="0"/>
              <a:t>Osoba ze szczególnymi potrzebami</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1169442" y="1619597"/>
            <a:ext cx="9109012" cy="4680519"/>
          </a:xfrm>
        </p:spPr>
        <p:txBody>
          <a:bodyPr>
            <a:normAutofit/>
          </a:bodyPr>
          <a:lstStyle/>
          <a:p>
            <a:pPr marL="0" indent="0">
              <a:spcBef>
                <a:spcPts val="600"/>
              </a:spcBef>
              <a:spcAft>
                <a:spcPts val="600"/>
              </a:spcAft>
              <a:buNone/>
            </a:pPr>
            <a:r>
              <a:rPr lang="pl-PL" dirty="0"/>
              <a:t>Osoba, która ze względu na swoje</a:t>
            </a:r>
          </a:p>
          <a:p>
            <a:pPr marL="0" indent="0">
              <a:spcBef>
                <a:spcPts val="600"/>
              </a:spcBef>
              <a:spcAft>
                <a:spcPts val="600"/>
              </a:spcAft>
              <a:buNone/>
            </a:pPr>
            <a:r>
              <a:rPr lang="pl-PL" b="1" dirty="0"/>
              <a:t>cechy</a:t>
            </a:r>
            <a:r>
              <a:rPr lang="pl-PL" dirty="0"/>
              <a:t> </a:t>
            </a:r>
            <a:r>
              <a:rPr lang="pl-PL" b="1" dirty="0"/>
              <a:t>zewnętrzne</a:t>
            </a:r>
            <a:r>
              <a:rPr lang="pl-PL" dirty="0"/>
              <a:t> lub </a:t>
            </a:r>
            <a:r>
              <a:rPr lang="pl-PL" b="1" dirty="0"/>
              <a:t>wewnętrzne</a:t>
            </a:r>
            <a:r>
              <a:rPr lang="pl-PL" dirty="0"/>
              <a:t>, </a:t>
            </a:r>
          </a:p>
          <a:p>
            <a:pPr marL="0" indent="0">
              <a:spcBef>
                <a:spcPts val="600"/>
              </a:spcBef>
              <a:spcAft>
                <a:spcPts val="600"/>
              </a:spcAft>
              <a:buNone/>
            </a:pPr>
            <a:r>
              <a:rPr lang="pl-PL" dirty="0"/>
              <a:t>albo ze względu na </a:t>
            </a:r>
            <a:r>
              <a:rPr lang="pl-PL" b="1" dirty="0"/>
              <a:t>okoliczności</a:t>
            </a:r>
            <a:r>
              <a:rPr lang="pl-PL" dirty="0"/>
              <a:t>, w których się znajduje, </a:t>
            </a:r>
          </a:p>
          <a:p>
            <a:pPr marL="0" indent="0">
              <a:spcBef>
                <a:spcPts val="600"/>
              </a:spcBef>
              <a:spcAft>
                <a:spcPts val="600"/>
              </a:spcAft>
              <a:buNone/>
            </a:pPr>
            <a:r>
              <a:rPr lang="pl-PL" dirty="0"/>
              <a:t>musi podjąć dodatkowe działania lub zastosować dodatkowe środki</a:t>
            </a:r>
          </a:p>
          <a:p>
            <a:pPr marL="0" indent="0">
              <a:spcBef>
                <a:spcPts val="600"/>
              </a:spcBef>
              <a:spcAft>
                <a:spcPts val="600"/>
              </a:spcAft>
              <a:buNone/>
            </a:pPr>
            <a:r>
              <a:rPr lang="pl-PL" dirty="0"/>
              <a:t>w celu </a:t>
            </a:r>
            <a:r>
              <a:rPr lang="pl-PL" b="1" dirty="0"/>
              <a:t>przezwyciężenia bariery</a:t>
            </a:r>
            <a:r>
              <a:rPr lang="pl-PL" dirty="0"/>
              <a:t>, </a:t>
            </a:r>
          </a:p>
          <a:p>
            <a:pPr marL="0" indent="0">
              <a:spcBef>
                <a:spcPts val="600"/>
              </a:spcBef>
              <a:spcAft>
                <a:spcPts val="600"/>
              </a:spcAft>
              <a:buNone/>
            </a:pPr>
            <a:r>
              <a:rPr lang="pl-PL" dirty="0"/>
              <a:t>aby uczestniczyć w różnych sferach życia</a:t>
            </a:r>
          </a:p>
          <a:p>
            <a:pPr marL="0" indent="0">
              <a:spcBef>
                <a:spcPts val="600"/>
              </a:spcBef>
              <a:spcAft>
                <a:spcPts val="600"/>
              </a:spcAft>
              <a:buNone/>
            </a:pPr>
            <a:r>
              <a:rPr lang="pl-PL" dirty="0"/>
              <a:t>na </a:t>
            </a:r>
            <a:r>
              <a:rPr lang="pl-PL" b="1" dirty="0"/>
              <a:t>zasadzie równości z innymi osobami</a:t>
            </a:r>
            <a:r>
              <a:rPr lang="pl-PL" dirty="0"/>
              <a:t>. </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20</a:t>
            </a:fld>
            <a:endParaRPr lang="pl-PL" dirty="0"/>
          </a:p>
        </p:txBody>
      </p:sp>
    </p:spTree>
    <p:extLst>
      <p:ext uri="{BB962C8B-B14F-4D97-AF65-F5344CB8AC3E}">
        <p14:creationId xmlns:p14="http://schemas.microsoft.com/office/powerpoint/2010/main" val="342106482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11221" y="539834"/>
            <a:ext cx="8640381" cy="720003"/>
          </a:xfrm>
        </p:spPr>
        <p:txBody>
          <a:bodyPr/>
          <a:lstStyle/>
          <a:p>
            <a:r>
              <a:rPr lang="pl-PL" dirty="0"/>
              <a:t>Osoba ze szczególnymi potrzebami – przykłady </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809402" y="1259837"/>
            <a:ext cx="9649072" cy="5940000"/>
          </a:xfrm>
        </p:spPr>
        <p:txBody>
          <a:bodyPr>
            <a:normAutofit fontScale="92500"/>
          </a:bodyPr>
          <a:lstStyle/>
          <a:p>
            <a:pPr marL="0" indent="0">
              <a:spcBef>
                <a:spcPts val="600"/>
              </a:spcBef>
              <a:spcAft>
                <a:spcPts val="600"/>
              </a:spcAft>
              <a:buNone/>
            </a:pPr>
            <a:r>
              <a:rPr lang="pl-PL" sz="2400" dirty="0"/>
              <a:t>Przykłady osób ze szczególnymi potrzebami </a:t>
            </a:r>
            <a:r>
              <a:rPr lang="pl-PL" sz="2400" b="1" dirty="0"/>
              <a:t>to m.in. </a:t>
            </a:r>
            <a:r>
              <a:rPr lang="pl-PL" sz="2400" dirty="0"/>
              <a:t>osoby:</a:t>
            </a:r>
          </a:p>
          <a:p>
            <a:pPr>
              <a:spcBef>
                <a:spcPts val="600"/>
              </a:spcBef>
              <a:spcAft>
                <a:spcPts val="600"/>
              </a:spcAft>
              <a:buFont typeface="Arial" panose="020B0604020202020204" pitchFamily="34" charset="0"/>
              <a:buChar char="•"/>
            </a:pPr>
            <a:r>
              <a:rPr lang="pl-PL" sz="2400" dirty="0"/>
              <a:t>na wózkach inwalidzkich, poruszające się o kulach, o ograniczonej możliwości poruszania się,</a:t>
            </a:r>
          </a:p>
          <a:p>
            <a:pPr>
              <a:spcBef>
                <a:spcPts val="600"/>
              </a:spcBef>
              <a:spcAft>
                <a:spcPts val="600"/>
              </a:spcAft>
              <a:buFont typeface="Arial" panose="020B0604020202020204" pitchFamily="34" charset="0"/>
              <a:buChar char="•"/>
            </a:pPr>
            <a:r>
              <a:rPr lang="pl-PL" sz="2400" dirty="0"/>
              <a:t>niewidome i niedowidzące, </a:t>
            </a:r>
          </a:p>
          <a:p>
            <a:pPr>
              <a:spcBef>
                <a:spcPts val="600"/>
              </a:spcBef>
              <a:spcAft>
                <a:spcPts val="600"/>
              </a:spcAft>
              <a:buFont typeface="Arial" panose="020B0604020202020204" pitchFamily="34" charset="0"/>
              <a:buChar char="•"/>
            </a:pPr>
            <a:r>
              <a:rPr lang="pl-PL" sz="2400" dirty="0"/>
              <a:t>głuche i słabosłyszące, </a:t>
            </a:r>
          </a:p>
          <a:p>
            <a:pPr>
              <a:spcBef>
                <a:spcPts val="600"/>
              </a:spcBef>
              <a:spcAft>
                <a:spcPts val="600"/>
              </a:spcAft>
              <a:buFont typeface="Arial" panose="020B0604020202020204" pitchFamily="34" charset="0"/>
              <a:buChar char="•"/>
            </a:pPr>
            <a:r>
              <a:rPr lang="pl-PL" sz="2400" dirty="0"/>
              <a:t>głuchoniewidome, </a:t>
            </a:r>
          </a:p>
          <a:p>
            <a:pPr>
              <a:spcBef>
                <a:spcPts val="600"/>
              </a:spcBef>
              <a:spcAft>
                <a:spcPts val="600"/>
              </a:spcAft>
              <a:buFont typeface="Arial" panose="020B0604020202020204" pitchFamily="34" charset="0"/>
              <a:buChar char="•"/>
            </a:pPr>
            <a:r>
              <a:rPr lang="pl-PL" sz="2400" dirty="0"/>
              <a:t>z niepełnosprawnością intelektualną i doświadczające choroby psychicznej, </a:t>
            </a:r>
          </a:p>
          <a:p>
            <a:pPr>
              <a:spcBef>
                <a:spcPts val="600"/>
              </a:spcBef>
              <a:spcAft>
                <a:spcPts val="600"/>
              </a:spcAft>
              <a:buFont typeface="Arial" panose="020B0604020202020204" pitchFamily="34" charset="0"/>
              <a:buChar char="•"/>
            </a:pPr>
            <a:r>
              <a:rPr lang="pl-PL" sz="2400" dirty="0"/>
              <a:t>starsze i osłabione chorobami, </a:t>
            </a:r>
          </a:p>
          <a:p>
            <a:pPr>
              <a:spcBef>
                <a:spcPts val="600"/>
              </a:spcBef>
              <a:spcAft>
                <a:spcPts val="600"/>
              </a:spcAft>
              <a:buFont typeface="Arial" panose="020B0604020202020204" pitchFamily="34" charset="0"/>
              <a:buChar char="•"/>
            </a:pPr>
            <a:r>
              <a:rPr lang="pl-PL" sz="2400" dirty="0"/>
              <a:t>kobiety w ciąży, opiekunowie z małymi dziećmi, w tym z wózkami dziecięcymi, (z zakupami, z psem na smyczy),</a:t>
            </a:r>
          </a:p>
          <a:p>
            <a:pPr>
              <a:spcBef>
                <a:spcPts val="600"/>
              </a:spcBef>
              <a:spcAft>
                <a:spcPts val="600"/>
              </a:spcAft>
              <a:buFont typeface="Arial" panose="020B0604020202020204" pitchFamily="34" charset="0"/>
              <a:buChar char="•"/>
            </a:pPr>
            <a:r>
              <a:rPr lang="pl-PL" sz="2400" dirty="0"/>
              <a:t>o nietypowym wzroście (w tym również dzieci),</a:t>
            </a:r>
          </a:p>
          <a:p>
            <a:pPr>
              <a:spcBef>
                <a:spcPts val="600"/>
              </a:spcBef>
              <a:spcAft>
                <a:spcPts val="600"/>
              </a:spcAft>
              <a:buFont typeface="Arial" panose="020B0604020202020204" pitchFamily="34" charset="0"/>
              <a:buChar char="•"/>
            </a:pPr>
            <a:r>
              <a:rPr lang="pl-PL" sz="2400" dirty="0"/>
              <a:t>z ciężkim lub nieporęcznym bagażem, towarem…</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21</a:t>
            </a:fld>
            <a:endParaRPr lang="pl-PL" dirty="0"/>
          </a:p>
        </p:txBody>
      </p:sp>
    </p:spTree>
    <p:extLst>
      <p:ext uri="{BB962C8B-B14F-4D97-AF65-F5344CB8AC3E}">
        <p14:creationId xmlns:p14="http://schemas.microsoft.com/office/powerpoint/2010/main" val="403933674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26053" y="359838"/>
            <a:ext cx="8640381" cy="1043735"/>
          </a:xfrm>
        </p:spPr>
        <p:txBody>
          <a:bodyPr>
            <a:normAutofit/>
          </a:bodyPr>
          <a:lstStyle/>
          <a:p>
            <a:r>
              <a:rPr lang="pl-PL" dirty="0"/>
              <a:t>Osoby ze szczególnymi potrzebami,</a:t>
            </a:r>
            <a:br>
              <a:rPr lang="pl-PL" dirty="0"/>
            </a:br>
            <a:r>
              <a:rPr lang="pl-PL" dirty="0"/>
              <a:t>w tym osoby z niepełnosprawnościami </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665386" y="1691605"/>
            <a:ext cx="9361040" cy="4896544"/>
          </a:xfrm>
        </p:spPr>
        <p:txBody>
          <a:bodyPr>
            <a:normAutofit/>
          </a:bodyPr>
          <a:lstStyle/>
          <a:p>
            <a:pPr marL="0" indent="0">
              <a:spcBef>
                <a:spcPts val="600"/>
              </a:spcBef>
              <a:spcAft>
                <a:spcPts val="1800"/>
              </a:spcAft>
              <a:buNone/>
            </a:pPr>
            <a:r>
              <a:rPr lang="pl-PL" dirty="0"/>
              <a:t>Niepełnosprawność – oznacza trwałą lub okresową niezdolność </a:t>
            </a:r>
            <a:br>
              <a:rPr lang="pl-PL" dirty="0"/>
            </a:br>
            <a:r>
              <a:rPr lang="pl-PL" dirty="0"/>
              <a:t>do wypełniania ról społecznych z powodu stałego lub długotrwałego naruszenia sprawności organizmu, w szczególności powodującą niezdolność do pracy.</a:t>
            </a:r>
          </a:p>
          <a:p>
            <a:pPr marL="0" indent="0">
              <a:spcBef>
                <a:spcPts val="600"/>
              </a:spcBef>
              <a:spcAft>
                <a:spcPts val="1800"/>
              </a:spcAft>
              <a:buNone/>
            </a:pPr>
            <a:r>
              <a:rPr lang="pl-PL" dirty="0"/>
              <a:t>Do osób niepełnosprawnych zalicza się te osoby, które mają długotrwale naruszoną sprawność fizyczną, umysłową, intelektualną lub w zakresie zmysłów co może, </a:t>
            </a:r>
            <a:r>
              <a:rPr lang="pl-PL" b="1" spc="150" dirty="0"/>
              <a:t>w oddziaływaniu z różnymi barierami</a:t>
            </a:r>
            <a:r>
              <a:rPr lang="pl-PL" dirty="0"/>
              <a:t>, utrudniać im pełny i skuteczny udział w życiu społecznym, na zasadzie równości </a:t>
            </a:r>
            <a:br>
              <a:rPr lang="pl-PL" dirty="0"/>
            </a:br>
            <a:r>
              <a:rPr lang="pl-PL" dirty="0"/>
              <a:t>z innymi osobami. </a:t>
            </a:r>
          </a:p>
          <a:p>
            <a:pPr marL="0" indent="0">
              <a:spcBef>
                <a:spcPts val="600"/>
              </a:spcBef>
              <a:spcAft>
                <a:spcPts val="600"/>
              </a:spcAft>
              <a:buNone/>
            </a:pPr>
            <a:r>
              <a:rPr lang="pl-PL" dirty="0"/>
              <a:t>(Ustawa o rehabilitacji zawodowej i społecznej oraz zatrudnianiu osób niepełnosprawnych, Dz. U. 2021, poz. 573)</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22</a:t>
            </a:fld>
            <a:endParaRPr lang="pl-PL" dirty="0"/>
          </a:p>
        </p:txBody>
      </p:sp>
    </p:spTree>
    <p:extLst>
      <p:ext uri="{BB962C8B-B14F-4D97-AF65-F5344CB8AC3E}">
        <p14:creationId xmlns:p14="http://schemas.microsoft.com/office/powerpoint/2010/main" val="349934126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CE3C974-FC3E-493E-AD77-D76634F1AA1C}"/>
              </a:ext>
            </a:extLst>
          </p:cNvPr>
          <p:cNvSpPr>
            <a:spLocks noGrp="1"/>
          </p:cNvSpPr>
          <p:nvPr>
            <p:ph type="title"/>
          </p:nvPr>
        </p:nvSpPr>
        <p:spPr>
          <a:xfrm>
            <a:off x="1025715" y="359838"/>
            <a:ext cx="8640381" cy="1403775"/>
          </a:xfrm>
        </p:spPr>
        <p:txBody>
          <a:bodyPr>
            <a:normAutofit/>
          </a:bodyPr>
          <a:lstStyle/>
          <a:p>
            <a:r>
              <a:rPr lang="pl-PL" dirty="0"/>
              <a:t>Procedura służąca do włączania postanowień Karty Praw Podstawowych Unii Europejskiej </a:t>
            </a:r>
            <a:br>
              <a:rPr lang="pl-PL" dirty="0"/>
            </a:br>
            <a:r>
              <a:rPr lang="pl-PL" dirty="0"/>
              <a:t>do praktyki wdrażania programów</a:t>
            </a:r>
          </a:p>
        </p:txBody>
      </p:sp>
      <p:sp>
        <p:nvSpPr>
          <p:cNvPr id="3" name="Symbol zastępczy zawartości 2">
            <a:extLst>
              <a:ext uri="{FF2B5EF4-FFF2-40B4-BE49-F238E27FC236}">
                <a16:creationId xmlns:a16="http://schemas.microsoft.com/office/drawing/2014/main" id="{BC3B5B44-D9AE-47FC-A05F-08EE134E55DD}"/>
              </a:ext>
            </a:extLst>
          </p:cNvPr>
          <p:cNvSpPr>
            <a:spLocks noGrp="1"/>
          </p:cNvSpPr>
          <p:nvPr>
            <p:ph idx="1"/>
          </p:nvPr>
        </p:nvSpPr>
        <p:spPr>
          <a:xfrm>
            <a:off x="377354" y="2171124"/>
            <a:ext cx="9793088" cy="4752528"/>
          </a:xfrm>
        </p:spPr>
        <p:txBody>
          <a:bodyPr>
            <a:normAutofit/>
          </a:bodyPr>
          <a:lstStyle/>
          <a:p>
            <a:pPr>
              <a:spcAft>
                <a:spcPts val="1800"/>
              </a:spcAft>
            </a:pPr>
            <a:r>
              <a:rPr lang="pl-PL" b="1" dirty="0"/>
              <a:t>Uczestnik projektu/ostateczny odbiorca </a:t>
            </a:r>
            <a:r>
              <a:rPr lang="pl-PL" dirty="0"/>
              <a:t>może zgłosić do IZ</a:t>
            </a:r>
            <a:r>
              <a:rPr lang="pl-PL" b="1" dirty="0"/>
              <a:t> podejrzenia o niezgodności </a:t>
            </a:r>
            <a:r>
              <a:rPr lang="pl-PL" dirty="0"/>
              <a:t>tego projektu lub działań beneficjenta związanych z realizacją tego projektu z KPP. Zgłoszenie tego podejrzenia wymaga użycia formy pisemnej. </a:t>
            </a:r>
          </a:p>
          <a:p>
            <a:r>
              <a:rPr lang="pl-PL" dirty="0"/>
              <a:t>W procesie składania zgłoszenia o podejrzeniu niezgodności z KPP do IZ </a:t>
            </a:r>
            <a:r>
              <a:rPr lang="pl-PL" b="1" dirty="0"/>
              <a:t>uczestnik projektu/ ostateczny odbiorca musi wykazać interes faktyczny. </a:t>
            </a:r>
          </a:p>
          <a:p>
            <a:r>
              <a:rPr lang="pl-PL" b="1" dirty="0"/>
              <a:t>Każdy – </a:t>
            </a:r>
            <a:r>
              <a:rPr lang="pl-PL" dirty="0"/>
              <a:t>w tym również organizacje pozarządowe, które działają na rzecz dostępności lub równego traktowania </a:t>
            </a:r>
            <a:r>
              <a:rPr lang="pl-PL" b="1" dirty="0"/>
              <a:t>– może poinformować IZ lub beneficjenta o zauważonych problemach, nieprawidłowościach czy błędach związanych ze stosowaniem zapisów KPP</a:t>
            </a:r>
            <a:r>
              <a:rPr lang="pl-PL" dirty="0"/>
              <a:t>.</a:t>
            </a:r>
          </a:p>
        </p:txBody>
      </p:sp>
      <p:sp>
        <p:nvSpPr>
          <p:cNvPr id="4" name="Symbol zastępczy numeru slajdu 3">
            <a:extLst>
              <a:ext uri="{FF2B5EF4-FFF2-40B4-BE49-F238E27FC236}">
                <a16:creationId xmlns:a16="http://schemas.microsoft.com/office/drawing/2014/main" id="{AF2BCFA6-9F73-4EE6-A349-B94A468129A9}"/>
              </a:ext>
            </a:extLst>
          </p:cNvPr>
          <p:cNvSpPr>
            <a:spLocks noGrp="1"/>
          </p:cNvSpPr>
          <p:nvPr>
            <p:ph type="sldNum" sz="quarter" idx="10"/>
          </p:nvPr>
        </p:nvSpPr>
        <p:spPr/>
        <p:txBody>
          <a:bodyPr/>
          <a:lstStyle/>
          <a:p>
            <a:fld id="{EB4015AA-59F6-416B-87A6-8E3D940284E2}" type="slidenum">
              <a:rPr lang="pl-PL" smtClean="0"/>
              <a:pPr/>
              <a:t>23</a:t>
            </a:fld>
            <a:endParaRPr lang="pl-PL" dirty="0"/>
          </a:p>
        </p:txBody>
      </p:sp>
    </p:spTree>
    <p:extLst>
      <p:ext uri="{BB962C8B-B14F-4D97-AF65-F5344CB8AC3E}">
        <p14:creationId xmlns:p14="http://schemas.microsoft.com/office/powerpoint/2010/main" val="215204809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D4CE09-B4AD-4F3E-826E-3075ED796CA1}"/>
              </a:ext>
            </a:extLst>
          </p:cNvPr>
          <p:cNvSpPr>
            <a:spLocks noGrp="1"/>
          </p:cNvSpPr>
          <p:nvPr>
            <p:ph type="ctrTitle"/>
          </p:nvPr>
        </p:nvSpPr>
        <p:spPr>
          <a:xfrm>
            <a:off x="737394" y="4931965"/>
            <a:ext cx="9577064" cy="1752600"/>
          </a:xfrm>
        </p:spPr>
        <p:txBody>
          <a:bodyPr>
            <a:noAutofit/>
          </a:bodyPr>
          <a:lstStyle/>
          <a:p>
            <a:pPr>
              <a:lnSpc>
                <a:spcPct val="150000"/>
              </a:lnSpc>
            </a:pPr>
            <a:r>
              <a:rPr lang="pl-PL" dirty="0">
                <a:latin typeface="Arial" panose="020B0604020202020204" pitchFamily="34" charset="0"/>
                <a:cs typeface="Arial" panose="020B0604020202020204" pitchFamily="34" charset="0"/>
              </a:rPr>
              <a:t>Zasada równości szans i niedyskryminacji,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a:t>
            </a:r>
            <a:r>
              <a:rPr lang="pl-PL" dirty="0">
                <a:solidFill>
                  <a:schemeClr val="tx1"/>
                </a:solidFill>
                <a:latin typeface="Arial" panose="020B0604020202020204" pitchFamily="34" charset="0"/>
                <a:cs typeface="Arial" panose="020B0604020202020204" pitchFamily="34" charset="0"/>
              </a:rPr>
              <a:t>w tym </a:t>
            </a:r>
            <a:r>
              <a:rPr lang="pl-PL" dirty="0">
                <a:latin typeface="Arial" panose="020B0604020202020204" pitchFamily="34" charset="0"/>
                <a:cs typeface="Arial" panose="020B0604020202020204" pitchFamily="34" charset="0"/>
              </a:rPr>
              <a:t>dostępność dla osób z niepełnosprawnościami)</a:t>
            </a:r>
          </a:p>
        </p:txBody>
      </p:sp>
      <p:pic>
        <p:nvPicPr>
          <p:cNvPr id="9" name="Symbol zastępczy obrazu 8">
            <a:extLst>
              <a:ext uri="{FF2B5EF4-FFF2-40B4-BE49-F238E27FC236}">
                <a16:creationId xmlns:a16="http://schemas.microsoft.com/office/drawing/2014/main" id="{D2B6DD11-BBD9-48E0-B55A-0416901718EF}"/>
              </a:ext>
              <a:ext uri="{C183D7F6-B498-43B3-948B-1728B52AA6E4}">
                <adec:decorative xmlns:adec="http://schemas.microsoft.com/office/drawing/2017/decorative" val="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51" r="1651"/>
          <a:stretch>
            <a:fillRect/>
          </a:stretch>
        </p:blipFill>
        <p:spPr>
          <a:xfrm>
            <a:off x="233338" y="2555701"/>
            <a:ext cx="10009188" cy="1752600"/>
          </a:xfrm>
        </p:spPr>
      </p:pic>
    </p:spTree>
    <p:extLst>
      <p:ext uri="{BB962C8B-B14F-4D97-AF65-F5344CB8AC3E}">
        <p14:creationId xmlns:p14="http://schemas.microsoft.com/office/powerpoint/2010/main" val="72513264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2900BA4-1162-43A3-A018-7DE37E7E706F}"/>
              </a:ext>
            </a:extLst>
          </p:cNvPr>
          <p:cNvSpPr>
            <a:spLocks noGrp="1"/>
          </p:cNvSpPr>
          <p:nvPr>
            <p:ph type="title"/>
          </p:nvPr>
        </p:nvSpPr>
        <p:spPr/>
        <p:txBody>
          <a:bodyPr/>
          <a:lstStyle/>
          <a:p>
            <a:r>
              <a:rPr lang="pl-PL" dirty="0"/>
              <a:t>Konstytucja Rzeczpospolitej Polskiej </a:t>
            </a:r>
          </a:p>
        </p:txBody>
      </p:sp>
      <p:sp>
        <p:nvSpPr>
          <p:cNvPr id="3" name="Symbol zastępczy zawartości 2">
            <a:extLst>
              <a:ext uri="{FF2B5EF4-FFF2-40B4-BE49-F238E27FC236}">
                <a16:creationId xmlns:a16="http://schemas.microsoft.com/office/drawing/2014/main" id="{A0C57ED6-B98D-41AC-99C6-E88C51C4A0E1}"/>
              </a:ext>
            </a:extLst>
          </p:cNvPr>
          <p:cNvSpPr>
            <a:spLocks noGrp="1"/>
          </p:cNvSpPr>
          <p:nvPr>
            <p:ph idx="1"/>
          </p:nvPr>
        </p:nvSpPr>
        <p:spPr>
          <a:xfrm>
            <a:off x="521370" y="2196042"/>
            <a:ext cx="9793088" cy="2952328"/>
          </a:xfrm>
        </p:spPr>
        <p:txBody>
          <a:bodyPr>
            <a:normAutofit lnSpcReduction="10000"/>
          </a:bodyPr>
          <a:lstStyle/>
          <a:p>
            <a:pPr marL="0" indent="0">
              <a:buNone/>
            </a:pPr>
            <a:r>
              <a:rPr lang="pl-PL" b="1" dirty="0"/>
              <a:t>Art. 32.</a:t>
            </a:r>
          </a:p>
          <a:p>
            <a:pPr marL="457200" indent="-457200">
              <a:spcBef>
                <a:spcPts val="1800"/>
              </a:spcBef>
              <a:spcAft>
                <a:spcPts val="1800"/>
              </a:spcAft>
              <a:buFont typeface="+mj-lt"/>
              <a:buAutoNum type="arabicPeriod"/>
            </a:pPr>
            <a:r>
              <a:rPr lang="pl-PL" dirty="0"/>
              <a:t>Wszyscy są wobec prawa równi. Wszyscy mają prawo do równego traktowania przez władze publiczne.</a:t>
            </a:r>
          </a:p>
          <a:p>
            <a:pPr marL="457200" indent="-457200">
              <a:spcBef>
                <a:spcPts val="1800"/>
              </a:spcBef>
              <a:spcAft>
                <a:spcPts val="1800"/>
              </a:spcAft>
              <a:buFont typeface="+mj-lt"/>
              <a:buAutoNum type="arabicPeriod"/>
            </a:pPr>
            <a:r>
              <a:rPr lang="pl-PL" dirty="0"/>
              <a:t>Nikt nie może być dyskryminowany w życiu politycznym, społecznym lub gospodarczym z jakiejkolwiek przyczyny.</a:t>
            </a:r>
            <a:br>
              <a:rPr lang="pl-PL" b="1" dirty="0"/>
            </a:br>
            <a:endParaRPr lang="pl-PL" dirty="0"/>
          </a:p>
        </p:txBody>
      </p:sp>
      <p:sp>
        <p:nvSpPr>
          <p:cNvPr id="4" name="Symbol zastępczy numeru slajdu 3">
            <a:extLst>
              <a:ext uri="{FF2B5EF4-FFF2-40B4-BE49-F238E27FC236}">
                <a16:creationId xmlns:a16="http://schemas.microsoft.com/office/drawing/2014/main" id="{7D9D400C-A2C2-41C7-80A1-B78B53954E3F}"/>
              </a:ext>
            </a:extLst>
          </p:cNvPr>
          <p:cNvSpPr>
            <a:spLocks noGrp="1"/>
          </p:cNvSpPr>
          <p:nvPr>
            <p:ph type="sldNum" sz="quarter" idx="10"/>
          </p:nvPr>
        </p:nvSpPr>
        <p:spPr/>
        <p:txBody>
          <a:bodyPr/>
          <a:lstStyle/>
          <a:p>
            <a:fld id="{EB4015AA-59F6-416B-87A6-8E3D940284E2}" type="slidenum">
              <a:rPr lang="pl-PL" smtClean="0"/>
              <a:pPr/>
              <a:t>25</a:t>
            </a:fld>
            <a:endParaRPr lang="pl-PL" dirty="0"/>
          </a:p>
        </p:txBody>
      </p:sp>
    </p:spTree>
    <p:extLst>
      <p:ext uri="{BB962C8B-B14F-4D97-AF65-F5344CB8AC3E}">
        <p14:creationId xmlns:p14="http://schemas.microsoft.com/office/powerpoint/2010/main" val="222602315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C27858B-E02D-4CC6-956F-812E5194EF8E}"/>
              </a:ext>
            </a:extLst>
          </p:cNvPr>
          <p:cNvSpPr>
            <a:spLocks noGrp="1"/>
          </p:cNvSpPr>
          <p:nvPr>
            <p:ph type="title"/>
          </p:nvPr>
        </p:nvSpPr>
        <p:spPr>
          <a:xfrm>
            <a:off x="1025715" y="359838"/>
            <a:ext cx="7776575" cy="1043735"/>
          </a:xfrm>
        </p:spPr>
        <p:txBody>
          <a:bodyPr>
            <a:normAutofit fontScale="90000"/>
          </a:bodyPr>
          <a:lstStyle/>
          <a:p>
            <a:pPr algn="r"/>
            <a:r>
              <a:rPr lang="pl-PL" dirty="0"/>
              <a:t>Niedyskryminacja – co podlega ocenie w projekcie </a:t>
            </a:r>
            <a:br>
              <a:rPr lang="pl-PL" dirty="0"/>
            </a:br>
            <a:r>
              <a:rPr lang="pl-PL" dirty="0"/>
              <a:t>(1 z 2)</a:t>
            </a:r>
            <a:br>
              <a:rPr lang="pl-PL" dirty="0"/>
            </a:br>
            <a:endParaRPr lang="pl-PL" dirty="0"/>
          </a:p>
        </p:txBody>
      </p:sp>
      <p:sp>
        <p:nvSpPr>
          <p:cNvPr id="3" name="Symbol zastępczy zawartości 2">
            <a:extLst>
              <a:ext uri="{FF2B5EF4-FFF2-40B4-BE49-F238E27FC236}">
                <a16:creationId xmlns:a16="http://schemas.microsoft.com/office/drawing/2014/main" id="{64FEBF37-36FF-4B10-B155-C5AB51179AED}"/>
              </a:ext>
            </a:extLst>
          </p:cNvPr>
          <p:cNvSpPr>
            <a:spLocks noGrp="1"/>
          </p:cNvSpPr>
          <p:nvPr>
            <p:ph idx="1"/>
          </p:nvPr>
        </p:nvSpPr>
        <p:spPr>
          <a:xfrm>
            <a:off x="377354" y="1737274"/>
            <a:ext cx="10225136" cy="4608512"/>
          </a:xfrm>
        </p:spPr>
        <p:txBody>
          <a:bodyPr>
            <a:normAutofit/>
          </a:bodyPr>
          <a:lstStyle/>
          <a:p>
            <a:pPr marL="0" indent="0">
              <a:spcAft>
                <a:spcPts val="3000"/>
              </a:spcAft>
              <a:buNone/>
            </a:pPr>
            <a:r>
              <a:rPr lang="pl-PL" dirty="0"/>
              <a:t>Czy projekt jest zgodny z zasadą równości szans i niedyskryminacji, w tym dostępności dla osób z niepełnosprawnościami i wpływa pozytywnie na jej realizację, tj.: </a:t>
            </a:r>
          </a:p>
          <a:p>
            <a:pPr marL="457200" indent="-457200">
              <a:spcAft>
                <a:spcPts val="3000"/>
              </a:spcAft>
              <a:buFont typeface="+mj-lt"/>
              <a:buAutoNum type="alphaLcParenR" startAt="3"/>
            </a:pPr>
            <a:r>
              <a:rPr lang="pl-PL" dirty="0"/>
              <a:t>czy projekt jest zgodny z warunkami </a:t>
            </a:r>
            <a:r>
              <a:rPr lang="pl-PL" b="1" dirty="0"/>
              <a:t>w zakresie równości szans </a:t>
            </a:r>
            <a:br>
              <a:rPr lang="pl-PL" b="1" dirty="0"/>
            </a:br>
            <a:r>
              <a:rPr lang="pl-PL" b="1" dirty="0"/>
              <a:t>i niedyskryminacji</a:t>
            </a:r>
            <a:r>
              <a:rPr lang="pl-PL" dirty="0"/>
              <a:t> zamieszczonymi w opisie działań na rzecz zapewnienia równości, włączenia społecznego i niedyskryminacji dla celu szczegółowego 4 (iii) FEP 2021-2027? </a:t>
            </a:r>
          </a:p>
          <a:p>
            <a:pPr marL="0" indent="0">
              <a:spcAft>
                <a:spcPts val="3000"/>
              </a:spcAft>
              <a:buNone/>
            </a:pPr>
            <a:r>
              <a:rPr lang="pl-PL" dirty="0"/>
              <a:t>Kryterium uważa się za spełnione, jeśli projekt spełnił wszystkie  warunki </a:t>
            </a:r>
            <a:br>
              <a:rPr lang="pl-PL" dirty="0"/>
            </a:br>
            <a:r>
              <a:rPr lang="pl-PL" dirty="0"/>
              <a:t>(o ile dotyczą).</a:t>
            </a:r>
          </a:p>
        </p:txBody>
      </p:sp>
      <p:sp>
        <p:nvSpPr>
          <p:cNvPr id="4" name="Symbol zastępczy numeru slajdu 3">
            <a:extLst>
              <a:ext uri="{FF2B5EF4-FFF2-40B4-BE49-F238E27FC236}">
                <a16:creationId xmlns:a16="http://schemas.microsoft.com/office/drawing/2014/main" id="{004FE5DC-4AE0-4A41-BCB8-6223EC976B10}"/>
              </a:ext>
            </a:extLst>
          </p:cNvPr>
          <p:cNvSpPr>
            <a:spLocks noGrp="1"/>
          </p:cNvSpPr>
          <p:nvPr>
            <p:ph type="sldNum" sz="quarter" idx="10"/>
          </p:nvPr>
        </p:nvSpPr>
        <p:spPr/>
        <p:txBody>
          <a:bodyPr/>
          <a:lstStyle/>
          <a:p>
            <a:fld id="{EB4015AA-59F6-416B-87A6-8E3D940284E2}" type="slidenum">
              <a:rPr lang="pl-PL" smtClean="0"/>
              <a:pPr/>
              <a:t>26</a:t>
            </a:fld>
            <a:endParaRPr lang="pl-PL" dirty="0"/>
          </a:p>
        </p:txBody>
      </p:sp>
    </p:spTree>
    <p:extLst>
      <p:ext uri="{BB962C8B-B14F-4D97-AF65-F5344CB8AC3E}">
        <p14:creationId xmlns:p14="http://schemas.microsoft.com/office/powerpoint/2010/main" val="240645506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06AA248-4A6D-421B-B895-D725939FEEB9}"/>
              </a:ext>
            </a:extLst>
          </p:cNvPr>
          <p:cNvSpPr>
            <a:spLocks noGrp="1"/>
          </p:cNvSpPr>
          <p:nvPr>
            <p:ph type="title"/>
          </p:nvPr>
        </p:nvSpPr>
        <p:spPr/>
        <p:txBody>
          <a:bodyPr/>
          <a:lstStyle/>
          <a:p>
            <a:r>
              <a:rPr lang="pl-PL" dirty="0"/>
              <a:t>Artykuł 9 Zasady horyzontalne </a:t>
            </a:r>
          </a:p>
        </p:txBody>
      </p:sp>
      <p:sp>
        <p:nvSpPr>
          <p:cNvPr id="3" name="Symbol zastępczy zawartości 2">
            <a:extLst>
              <a:ext uri="{FF2B5EF4-FFF2-40B4-BE49-F238E27FC236}">
                <a16:creationId xmlns:a16="http://schemas.microsoft.com/office/drawing/2014/main" id="{A9141BFB-3AC9-453C-B29A-04172CE7987A}"/>
              </a:ext>
            </a:extLst>
          </p:cNvPr>
          <p:cNvSpPr>
            <a:spLocks noGrp="1"/>
          </p:cNvSpPr>
          <p:nvPr>
            <p:ph idx="1"/>
          </p:nvPr>
        </p:nvSpPr>
        <p:spPr>
          <a:xfrm>
            <a:off x="449362" y="1187549"/>
            <a:ext cx="9793088" cy="5184576"/>
          </a:xfrm>
        </p:spPr>
        <p:txBody>
          <a:bodyPr>
            <a:normAutofit/>
          </a:bodyPr>
          <a:lstStyle/>
          <a:p>
            <a:pPr marL="0" indent="0">
              <a:buNone/>
            </a:pPr>
            <a:r>
              <a:rPr lang="pl-PL" dirty="0"/>
              <a:t>3. </a:t>
            </a:r>
          </a:p>
          <a:p>
            <a:pPr marL="0" indent="0">
              <a:buNone/>
            </a:pPr>
            <a:r>
              <a:rPr lang="pl-PL" dirty="0"/>
              <a:t>Państwa członkowskie i Komisja podejmują odpowiednie kroki w celu </a:t>
            </a:r>
            <a:r>
              <a:rPr lang="pl-PL" b="1" dirty="0"/>
              <a:t>zapobiegania wszelkiej dyskryminacji </a:t>
            </a:r>
            <a:r>
              <a:rPr lang="pl-PL" dirty="0"/>
              <a:t>ze względu na:</a:t>
            </a:r>
          </a:p>
          <a:p>
            <a:pPr marL="0" indent="0" algn="ctr">
              <a:spcBef>
                <a:spcPts val="1800"/>
              </a:spcBef>
              <a:spcAft>
                <a:spcPts val="1800"/>
              </a:spcAft>
              <a:buNone/>
            </a:pPr>
            <a:r>
              <a:rPr lang="pl-PL" dirty="0"/>
              <a:t>płeć, rasę lub pochodzenie etniczne, religię lub światopogląd, niepełnosprawność, wiek lub orientację seksualną </a:t>
            </a:r>
          </a:p>
          <a:p>
            <a:pPr marL="0" indent="0">
              <a:spcAft>
                <a:spcPts val="1800"/>
              </a:spcAft>
              <a:buNone/>
            </a:pPr>
            <a:r>
              <a:rPr lang="pl-PL" dirty="0"/>
              <a:t>podczas przygotowywania, wdrażania, monitorowania, sprawozdawczości </a:t>
            </a:r>
            <a:br>
              <a:rPr lang="pl-PL" dirty="0"/>
            </a:br>
            <a:r>
              <a:rPr lang="pl-PL" dirty="0"/>
              <a:t>i ewaluacji programów. </a:t>
            </a:r>
          </a:p>
          <a:p>
            <a:pPr marL="0" indent="0">
              <a:buNone/>
            </a:pPr>
            <a:r>
              <a:rPr lang="pl-PL" dirty="0"/>
              <a:t>W procesie przygotowywania i wdrażania programów należy w szczególności wziąć pod uwagę zapewnienie dostępności dla osób z niepełnosprawnościami. </a:t>
            </a:r>
          </a:p>
        </p:txBody>
      </p:sp>
      <p:sp>
        <p:nvSpPr>
          <p:cNvPr id="4" name="Symbol zastępczy numeru slajdu 3">
            <a:extLst>
              <a:ext uri="{FF2B5EF4-FFF2-40B4-BE49-F238E27FC236}">
                <a16:creationId xmlns:a16="http://schemas.microsoft.com/office/drawing/2014/main" id="{6BE564DF-3A8D-42A1-9B03-BF88DBBC4760}"/>
              </a:ext>
            </a:extLst>
          </p:cNvPr>
          <p:cNvSpPr>
            <a:spLocks noGrp="1"/>
          </p:cNvSpPr>
          <p:nvPr>
            <p:ph type="sldNum" sz="quarter" idx="10"/>
          </p:nvPr>
        </p:nvSpPr>
        <p:spPr/>
        <p:txBody>
          <a:bodyPr/>
          <a:lstStyle/>
          <a:p>
            <a:fld id="{EB4015AA-59F6-416B-87A6-8E3D940284E2}" type="slidenum">
              <a:rPr lang="pl-PL" smtClean="0"/>
              <a:pPr/>
              <a:t>27</a:t>
            </a:fld>
            <a:endParaRPr lang="pl-PL" dirty="0"/>
          </a:p>
        </p:txBody>
      </p:sp>
    </p:spTree>
    <p:extLst>
      <p:ext uri="{BB962C8B-B14F-4D97-AF65-F5344CB8AC3E}">
        <p14:creationId xmlns:p14="http://schemas.microsoft.com/office/powerpoint/2010/main" val="210513349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C27858B-E02D-4CC6-956F-812E5194EF8E}"/>
              </a:ext>
            </a:extLst>
          </p:cNvPr>
          <p:cNvSpPr>
            <a:spLocks noGrp="1"/>
          </p:cNvSpPr>
          <p:nvPr>
            <p:ph type="title"/>
          </p:nvPr>
        </p:nvSpPr>
        <p:spPr>
          <a:xfrm>
            <a:off x="1025715" y="359838"/>
            <a:ext cx="8640381" cy="1115743"/>
          </a:xfrm>
        </p:spPr>
        <p:txBody>
          <a:bodyPr>
            <a:normAutofit/>
          </a:bodyPr>
          <a:lstStyle/>
          <a:p>
            <a:pPr algn="r"/>
            <a:r>
              <a:rPr lang="pl-PL" dirty="0"/>
              <a:t>Niedyskryminacja – co podlega ocenie w projekcie</a:t>
            </a:r>
            <a:br>
              <a:rPr lang="pl-PL" dirty="0"/>
            </a:br>
            <a:r>
              <a:rPr lang="pl-PL" dirty="0"/>
              <a:t>(2 z 2)</a:t>
            </a:r>
          </a:p>
        </p:txBody>
      </p:sp>
      <p:sp>
        <p:nvSpPr>
          <p:cNvPr id="3" name="Symbol zastępczy zawartości 2">
            <a:extLst>
              <a:ext uri="{FF2B5EF4-FFF2-40B4-BE49-F238E27FC236}">
                <a16:creationId xmlns:a16="http://schemas.microsoft.com/office/drawing/2014/main" id="{64FEBF37-36FF-4B10-B155-C5AB51179AED}"/>
              </a:ext>
            </a:extLst>
          </p:cNvPr>
          <p:cNvSpPr>
            <a:spLocks noGrp="1"/>
          </p:cNvSpPr>
          <p:nvPr>
            <p:ph idx="1"/>
          </p:nvPr>
        </p:nvSpPr>
        <p:spPr>
          <a:xfrm>
            <a:off x="233338" y="1475581"/>
            <a:ext cx="10225136" cy="5832648"/>
          </a:xfrm>
        </p:spPr>
        <p:txBody>
          <a:bodyPr>
            <a:normAutofit/>
          </a:bodyPr>
          <a:lstStyle/>
          <a:p>
            <a:pPr marL="0" indent="0">
              <a:spcAft>
                <a:spcPts val="3000"/>
              </a:spcAft>
              <a:buNone/>
            </a:pPr>
            <a:r>
              <a:rPr lang="pl-PL" dirty="0"/>
              <a:t>Czy projekt jest zgodny z zasadą równości szans i niedyskryminacji, w tym dostępności dla osób z niepełnosprawnościami i wpływa pozytywnie na jej realizację, tj.: </a:t>
            </a:r>
          </a:p>
          <a:p>
            <a:pPr marL="457200" indent="-457200">
              <a:spcAft>
                <a:spcPts val="3000"/>
              </a:spcAft>
              <a:buFont typeface="+mj-lt"/>
              <a:buAutoNum type="alphaLcParenR"/>
            </a:pPr>
            <a:r>
              <a:rPr lang="pl-PL" b="1" dirty="0"/>
              <a:t>czy wszystkie elementy (produkty i usługi)</a:t>
            </a:r>
            <a:r>
              <a:rPr lang="pl-PL" dirty="0"/>
              <a:t> składające się na przedmiot projektu, które nie zostały uznane za neutralne, są dostępne dla wszystkich ich użytkowniczek oraz użytkowników i spełniają standard architektoniczny określony w Załączniku nr 2 do Wytycznych równościowych lub standard dostępności określony w innym, wskazanym,</a:t>
            </a:r>
          </a:p>
          <a:p>
            <a:pPr marL="457200" indent="-457200">
              <a:spcAft>
                <a:spcPts val="3000"/>
              </a:spcAft>
              <a:buFont typeface="+mj-lt"/>
              <a:buAutoNum type="alphaLcParenR"/>
            </a:pPr>
            <a:r>
              <a:rPr lang="pl-PL" dirty="0"/>
              <a:t>w przypadku, gdy we wniosku o dofinansowanie stwierdzono neutralny charakter produktów i usług składających się na przedmiot projektu: </a:t>
            </a:r>
            <a:br>
              <a:rPr lang="pl-PL" dirty="0"/>
            </a:br>
            <a:r>
              <a:rPr lang="pl-PL" b="1" dirty="0"/>
              <a:t>czy neutralny charakter produktów i usług został zidentyfikowany prawidłowo, tj. czy nie mają one swoich bezpośrednich użytkowniczek </a:t>
            </a:r>
            <a:br>
              <a:rPr lang="pl-PL" b="1" dirty="0"/>
            </a:br>
            <a:r>
              <a:rPr lang="pl-PL" b="1" dirty="0"/>
              <a:t>i użytkowników</a:t>
            </a:r>
            <a:r>
              <a:rPr lang="pl-PL" dirty="0"/>
              <a:t>? </a:t>
            </a:r>
          </a:p>
        </p:txBody>
      </p:sp>
      <p:sp>
        <p:nvSpPr>
          <p:cNvPr id="4" name="Symbol zastępczy numeru slajdu 3">
            <a:extLst>
              <a:ext uri="{FF2B5EF4-FFF2-40B4-BE49-F238E27FC236}">
                <a16:creationId xmlns:a16="http://schemas.microsoft.com/office/drawing/2014/main" id="{004FE5DC-4AE0-4A41-BCB8-6223EC976B10}"/>
              </a:ext>
            </a:extLst>
          </p:cNvPr>
          <p:cNvSpPr>
            <a:spLocks noGrp="1"/>
          </p:cNvSpPr>
          <p:nvPr>
            <p:ph type="sldNum" sz="quarter" idx="10"/>
          </p:nvPr>
        </p:nvSpPr>
        <p:spPr/>
        <p:txBody>
          <a:bodyPr/>
          <a:lstStyle/>
          <a:p>
            <a:fld id="{EB4015AA-59F6-416B-87A6-8E3D940284E2}" type="slidenum">
              <a:rPr lang="pl-PL" smtClean="0"/>
              <a:pPr/>
              <a:t>28</a:t>
            </a:fld>
            <a:endParaRPr lang="pl-PL" dirty="0"/>
          </a:p>
        </p:txBody>
      </p:sp>
    </p:spTree>
    <p:extLst>
      <p:ext uri="{BB962C8B-B14F-4D97-AF65-F5344CB8AC3E}">
        <p14:creationId xmlns:p14="http://schemas.microsoft.com/office/powerpoint/2010/main" val="143724657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0DE5AE9F-D231-4C1D-8C1B-D710F51CABA7}"/>
              </a:ext>
            </a:extLst>
          </p:cNvPr>
          <p:cNvSpPr>
            <a:spLocks noGrp="1"/>
          </p:cNvSpPr>
          <p:nvPr>
            <p:ph type="ctrTitle"/>
          </p:nvPr>
        </p:nvSpPr>
        <p:spPr>
          <a:xfrm>
            <a:off x="3329682" y="5336629"/>
            <a:ext cx="6480720" cy="648546"/>
          </a:xfrm>
        </p:spPr>
        <p:txBody>
          <a:bodyPr>
            <a:normAutofit fontScale="90000"/>
          </a:bodyPr>
          <a:lstStyle/>
          <a:p>
            <a:r>
              <a:rPr lang="pl-PL" dirty="0"/>
              <a:t>Konwencja ONZ </a:t>
            </a:r>
            <a:br>
              <a:rPr lang="pl-PL" dirty="0"/>
            </a:br>
            <a:r>
              <a:rPr lang="pl-PL" dirty="0"/>
              <a:t>o prawach osób z niepełnosprawnościami </a:t>
            </a:r>
          </a:p>
        </p:txBody>
      </p:sp>
      <p:pic>
        <p:nvPicPr>
          <p:cNvPr id="28" name="Symbol zastępczy obrazu 27" descr="rysunek osób z różnymi niepełnosprawnościami, w tym osoba na wózku, postać kobiety mężczyzny trzyma po 1 transparencie: Konwencja, Wspólna sprawa">
            <a:extLst>
              <a:ext uri="{FF2B5EF4-FFF2-40B4-BE49-F238E27FC236}">
                <a16:creationId xmlns:a16="http://schemas.microsoft.com/office/drawing/2014/main" id="{B31EC65D-2B6D-46E6-8C2E-BCB260B3215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0691" r="10691"/>
          <a:stretch>
            <a:fillRect/>
          </a:stretch>
        </p:blipFill>
        <p:spPr>
          <a:xfrm>
            <a:off x="89322" y="142725"/>
            <a:ext cx="6946305" cy="5221288"/>
          </a:xfrm>
        </p:spPr>
      </p:pic>
    </p:spTree>
    <p:extLst>
      <p:ext uri="{BB962C8B-B14F-4D97-AF65-F5344CB8AC3E}">
        <p14:creationId xmlns:p14="http://schemas.microsoft.com/office/powerpoint/2010/main" val="108452759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DB5399-9F62-41CE-B212-F75E304AF79D}"/>
              </a:ext>
            </a:extLst>
          </p:cNvPr>
          <p:cNvSpPr>
            <a:spLocks noGrp="1"/>
          </p:cNvSpPr>
          <p:nvPr>
            <p:ph type="title"/>
          </p:nvPr>
        </p:nvSpPr>
        <p:spPr>
          <a:xfrm>
            <a:off x="593378" y="359838"/>
            <a:ext cx="9577063" cy="755703"/>
          </a:xfrm>
        </p:spPr>
        <p:txBody>
          <a:bodyPr>
            <a:normAutofit/>
          </a:bodyPr>
          <a:lstStyle/>
          <a:p>
            <a:r>
              <a:rPr lang="pl-PL" dirty="0"/>
              <a:t>Wytyczne dotyczące zasad równościowych – były i są</a:t>
            </a:r>
          </a:p>
        </p:txBody>
      </p:sp>
      <p:sp>
        <p:nvSpPr>
          <p:cNvPr id="3" name="Symbol zastępczy zawartości 2">
            <a:extLst>
              <a:ext uri="{FF2B5EF4-FFF2-40B4-BE49-F238E27FC236}">
                <a16:creationId xmlns:a16="http://schemas.microsoft.com/office/drawing/2014/main" id="{CF805469-6F54-4DF2-AAD1-E6CA570CE451}"/>
              </a:ext>
            </a:extLst>
          </p:cNvPr>
          <p:cNvSpPr>
            <a:spLocks noGrp="1"/>
          </p:cNvSpPr>
          <p:nvPr>
            <p:ph idx="1"/>
          </p:nvPr>
        </p:nvSpPr>
        <p:spPr>
          <a:xfrm>
            <a:off x="305346" y="1259557"/>
            <a:ext cx="10009113" cy="5760280"/>
          </a:xfrm>
        </p:spPr>
        <p:txBody>
          <a:bodyPr>
            <a:noAutofit/>
          </a:bodyPr>
          <a:lstStyle/>
          <a:p>
            <a:pPr marL="0" indent="0" algn="ctr">
              <a:spcBef>
                <a:spcPts val="600"/>
              </a:spcBef>
              <a:spcAft>
                <a:spcPts val="0"/>
              </a:spcAft>
              <a:buNone/>
            </a:pPr>
            <a:r>
              <a:rPr lang="pl-PL" sz="2400" dirty="0">
                <a:hlinkClick r:id="rId2"/>
              </a:rPr>
              <a:t>Wytyczne dotyczące realizacji zasad równościowych </a:t>
            </a:r>
            <a:br>
              <a:rPr lang="pl-PL" sz="2400" dirty="0">
                <a:hlinkClick r:id="rId2"/>
              </a:rPr>
            </a:br>
            <a:r>
              <a:rPr lang="pl-PL" sz="2400" dirty="0">
                <a:hlinkClick r:id="rId2"/>
              </a:rPr>
              <a:t>w ramach funduszy unijnych na lata 2021-2027</a:t>
            </a:r>
            <a:endParaRPr lang="pl-PL" sz="2400" dirty="0"/>
          </a:p>
          <a:p>
            <a:pPr marL="0" indent="0">
              <a:spcBef>
                <a:spcPts val="3000"/>
              </a:spcBef>
              <a:spcAft>
                <a:spcPts val="2400"/>
              </a:spcAft>
              <a:buNone/>
            </a:pPr>
            <a:r>
              <a:rPr lang="pl-PL" dirty="0"/>
              <a:t>Załączniki do wytycznych:</a:t>
            </a:r>
          </a:p>
          <a:p>
            <a:pPr marL="903288" lvl="1" indent="-450850">
              <a:spcBef>
                <a:spcPts val="600"/>
              </a:spcBef>
              <a:spcAft>
                <a:spcPts val="1200"/>
              </a:spcAft>
              <a:buFont typeface="+mj-lt"/>
              <a:buAutoNum type="alphaLcParenR"/>
            </a:pPr>
            <a:r>
              <a:rPr lang="pl-PL" dirty="0"/>
              <a:t>Standard minimum (równość kobiet i mężczyzn – EFS+);</a:t>
            </a:r>
          </a:p>
          <a:p>
            <a:pPr marL="903288" lvl="1" indent="-450850">
              <a:spcBef>
                <a:spcPts val="600"/>
              </a:spcBef>
              <a:spcAft>
                <a:spcPts val="1200"/>
              </a:spcAft>
              <a:buFont typeface="+mj-lt"/>
              <a:buAutoNum type="alphaLcParenR"/>
            </a:pPr>
            <a:r>
              <a:rPr lang="pl-PL" dirty="0"/>
              <a:t>Standardy dostępności dla polityki spójności na lata 2021-2027;  </a:t>
            </a:r>
          </a:p>
          <a:p>
            <a:pPr marL="903288" lvl="1" indent="-450850">
              <a:spcBef>
                <a:spcPts val="600"/>
              </a:spcBef>
              <a:spcAft>
                <a:spcPts val="1200"/>
              </a:spcAft>
              <a:buFont typeface="+mj-lt"/>
              <a:buAutoNum type="alphaLcParenR"/>
            </a:pPr>
            <a:r>
              <a:rPr lang="pl-PL" b="1" dirty="0"/>
              <a:t>Procedura służąca </a:t>
            </a:r>
            <a:r>
              <a:rPr lang="pl-PL" dirty="0"/>
              <a:t>do włączania zapisów Konwencji o prawach osób niepełnosprawnych do praktyki wdrażania programów;</a:t>
            </a:r>
          </a:p>
          <a:p>
            <a:pPr marL="903288" lvl="1" indent="-450850">
              <a:spcBef>
                <a:spcPts val="600"/>
              </a:spcBef>
              <a:spcAft>
                <a:spcPts val="1200"/>
              </a:spcAft>
              <a:buFont typeface="+mj-lt"/>
              <a:buAutoNum type="alphaLcParenR"/>
            </a:pPr>
            <a:r>
              <a:rPr lang="pl-PL" b="1" dirty="0"/>
              <a:t>Procedura służąca </a:t>
            </a:r>
            <a:r>
              <a:rPr lang="pl-PL" dirty="0"/>
              <a:t>do włączania postanowień Karty Praw Podstawowych Unii Europejskiej do praktyki wdrażania programów.</a:t>
            </a:r>
          </a:p>
        </p:txBody>
      </p:sp>
      <p:sp>
        <p:nvSpPr>
          <p:cNvPr id="4" name="Symbol zastępczy numeru slajdu 3">
            <a:extLst>
              <a:ext uri="{FF2B5EF4-FFF2-40B4-BE49-F238E27FC236}">
                <a16:creationId xmlns:a16="http://schemas.microsoft.com/office/drawing/2014/main" id="{1183413D-0948-4585-8B12-FD87570D4CE6}"/>
              </a:ext>
            </a:extLst>
          </p:cNvPr>
          <p:cNvSpPr>
            <a:spLocks noGrp="1"/>
          </p:cNvSpPr>
          <p:nvPr>
            <p:ph type="sldNum" sz="quarter" idx="10"/>
          </p:nvPr>
        </p:nvSpPr>
        <p:spPr/>
        <p:txBody>
          <a:bodyPr/>
          <a:lstStyle/>
          <a:p>
            <a:fld id="{EB4015AA-59F6-416B-87A6-8E3D940284E2}" type="slidenum">
              <a:rPr lang="pl-PL" smtClean="0"/>
              <a:pPr/>
              <a:t>3</a:t>
            </a:fld>
            <a:endParaRPr lang="pl-PL" dirty="0"/>
          </a:p>
        </p:txBody>
      </p:sp>
    </p:spTree>
    <p:extLst>
      <p:ext uri="{BB962C8B-B14F-4D97-AF65-F5344CB8AC3E}">
        <p14:creationId xmlns:p14="http://schemas.microsoft.com/office/powerpoint/2010/main" val="18949861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665386" y="251445"/>
            <a:ext cx="9433047" cy="1800200"/>
          </a:xfrm>
        </p:spPr>
        <p:txBody>
          <a:bodyPr>
            <a:normAutofit/>
          </a:bodyPr>
          <a:lstStyle/>
          <a:p>
            <a:pPr marL="622300" indent="-622300" algn="ctr">
              <a:lnSpc>
                <a:spcPct val="114000"/>
              </a:lnSpc>
            </a:pPr>
            <a:r>
              <a:rPr lang="pl-PL" dirty="0"/>
              <a:t>Fundusze Europejskie dla Pomorza na lata 2021-2027</a:t>
            </a:r>
            <a:br>
              <a:rPr lang="pl-PL" dirty="0"/>
            </a:br>
            <a:r>
              <a:rPr lang="pl-PL" sz="2400" dirty="0"/>
              <a:t>Program równych szans i niedyskryminacji oraz </a:t>
            </a:r>
            <a:br>
              <a:rPr lang="pl-PL" sz="2400" dirty="0"/>
            </a:br>
            <a:r>
              <a:rPr lang="pl-PL" sz="2400" dirty="0"/>
              <a:t>dostępności dla osób z niepełnosprawnościami (KPON)</a:t>
            </a:r>
            <a:endParaRPr lang="pl-PL" dirty="0"/>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341350" y="1961645"/>
            <a:ext cx="10009112" cy="5148192"/>
          </a:xfrm>
        </p:spPr>
        <p:txBody>
          <a:bodyPr>
            <a:normAutofit/>
          </a:bodyPr>
          <a:lstStyle/>
          <a:p>
            <a:pPr marL="0" indent="0">
              <a:spcAft>
                <a:spcPts val="1800"/>
              </a:spcAft>
              <a:buNone/>
            </a:pPr>
            <a:r>
              <a:rPr lang="pl-PL" dirty="0"/>
              <a:t>Strategia programu: </a:t>
            </a:r>
            <a:br>
              <a:rPr lang="pl-PL" dirty="0"/>
            </a:br>
            <a:r>
              <a:rPr lang="pl-PL" dirty="0"/>
              <a:t>główne wyzwania w zakresie rozwoju i rozwiązania polityczne </a:t>
            </a:r>
          </a:p>
          <a:p>
            <a:pPr marL="0" indent="0">
              <a:spcAft>
                <a:spcPts val="1800"/>
              </a:spcAft>
              <a:buNone/>
            </a:pPr>
            <a:r>
              <a:rPr lang="pl-PL" dirty="0"/>
              <a:t>W każdym z 5 Celów Polityki „wszystkie inwestycje w infrastrukturę i usługi edukacyjne, społeczne i zdrowotne </a:t>
            </a:r>
            <a:r>
              <a:rPr lang="pl-PL" b="1" spc="200" dirty="0">
                <a:solidFill>
                  <a:srgbClr val="C00000"/>
                </a:solidFill>
              </a:rPr>
              <a:t>będą musiały być zgodne </a:t>
            </a:r>
            <a:r>
              <a:rPr lang="pl-PL" dirty="0"/>
              <a:t>z zapisami art. 9 rozporządzenia ogólnego 1060/2021, </a:t>
            </a:r>
            <a:r>
              <a:rPr lang="pl-PL" b="1" dirty="0"/>
              <a:t>wymogami Konwencji ONZ </a:t>
            </a:r>
            <a:br>
              <a:rPr lang="pl-PL" dirty="0"/>
            </a:br>
            <a:r>
              <a:rPr lang="pl-PL" b="1" dirty="0"/>
              <a:t>o prawach osób niepełnosprawnych </a:t>
            </a:r>
            <a:r>
              <a:rPr lang="pl-PL" dirty="0"/>
              <a:t>(w szczególności art. 19), w tym </a:t>
            </a:r>
            <a:r>
              <a:rPr lang="pl-PL" b="1" dirty="0"/>
              <a:t>Komentarzami Ogólnymi 4 i 5 </a:t>
            </a:r>
            <a:r>
              <a:rPr lang="pl-PL" dirty="0"/>
              <a:t>oraz uwagami końcowymi dla Polski Komitetu ONZ ds. Praw Osób Niepełnosprawnych, z należytym poszanowaniem zasad równości, wolności wyboru, prawa do niezależnego życia, dostępności i zakazu wszelkich form segregacji (…)</a:t>
            </a:r>
          </a:p>
          <a:p>
            <a:pPr marL="0" indent="0">
              <a:spcAft>
                <a:spcPts val="1800"/>
              </a:spcAft>
              <a:buNone/>
            </a:pPr>
            <a:r>
              <a:rPr lang="pl-PL" b="1" dirty="0"/>
              <a:t>Zostanie to odpowiednio odzwierciedlone w kryteriach wyboru projektów. </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30</a:t>
            </a:fld>
            <a:endParaRPr lang="pl-PL" dirty="0"/>
          </a:p>
        </p:txBody>
      </p:sp>
    </p:spTree>
    <p:extLst>
      <p:ext uri="{BB962C8B-B14F-4D97-AF65-F5344CB8AC3E}">
        <p14:creationId xmlns:p14="http://schemas.microsoft.com/office/powerpoint/2010/main" val="3126967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CF7CBDA-3712-4DD2-9099-2B34B543B102}"/>
              </a:ext>
            </a:extLst>
          </p:cNvPr>
          <p:cNvSpPr>
            <a:spLocks noGrp="1"/>
          </p:cNvSpPr>
          <p:nvPr>
            <p:ph type="title"/>
          </p:nvPr>
        </p:nvSpPr>
        <p:spPr>
          <a:xfrm>
            <a:off x="997564" y="278775"/>
            <a:ext cx="8640381" cy="1331767"/>
          </a:xfrm>
        </p:spPr>
        <p:txBody>
          <a:bodyPr>
            <a:normAutofit/>
          </a:bodyPr>
          <a:lstStyle/>
          <a:p>
            <a:r>
              <a:rPr lang="pl-PL" dirty="0"/>
              <a:t>Procedura służąca do włączania zapisów KPON</a:t>
            </a:r>
            <a:br>
              <a:rPr lang="pl-PL" dirty="0"/>
            </a:br>
            <a:r>
              <a:rPr lang="pl-PL" dirty="0"/>
              <a:t>do praktyki wdrażania programów (1 z 2)</a:t>
            </a:r>
          </a:p>
        </p:txBody>
      </p:sp>
      <p:sp>
        <p:nvSpPr>
          <p:cNvPr id="3" name="Symbol zastępczy zawartości 2">
            <a:extLst>
              <a:ext uri="{FF2B5EF4-FFF2-40B4-BE49-F238E27FC236}">
                <a16:creationId xmlns:a16="http://schemas.microsoft.com/office/drawing/2014/main" id="{AED26F0A-DC78-4577-855F-B0A9DC47CB11}"/>
              </a:ext>
            </a:extLst>
          </p:cNvPr>
          <p:cNvSpPr>
            <a:spLocks noGrp="1"/>
          </p:cNvSpPr>
          <p:nvPr>
            <p:ph idx="1"/>
          </p:nvPr>
        </p:nvSpPr>
        <p:spPr>
          <a:xfrm>
            <a:off x="313198" y="1907629"/>
            <a:ext cx="10009112" cy="4464496"/>
          </a:xfrm>
        </p:spPr>
        <p:txBody>
          <a:bodyPr>
            <a:normAutofit/>
          </a:bodyPr>
          <a:lstStyle/>
          <a:p>
            <a:pPr>
              <a:spcAft>
                <a:spcPts val="2400"/>
              </a:spcAft>
            </a:pPr>
            <a:r>
              <a:rPr lang="pl-PL" b="1" dirty="0"/>
              <a:t>Uczestnik projektu/ ostateczny odbiorca może zgłosić do IZ podejrzenia o niezgodności tego projektu lub działań beneficjenta związanych z realizacją tego projektu z KPON</a:t>
            </a:r>
            <a:r>
              <a:rPr lang="pl-PL" dirty="0"/>
              <a:t>. Zgłoszenie tego podejrzenia wymaga użycia formy pisemnej. </a:t>
            </a:r>
          </a:p>
          <a:p>
            <a:pPr>
              <a:spcAft>
                <a:spcPts val="2400"/>
              </a:spcAft>
            </a:pPr>
            <a:r>
              <a:rPr lang="pl-PL" dirty="0"/>
              <a:t>W procesie składania zgłoszenia o podejrzeniu niezgodności z KPON do IZ </a:t>
            </a:r>
            <a:r>
              <a:rPr lang="pl-PL" b="1" dirty="0"/>
              <a:t>uczestnik projektu/ ostateczny odbiorca musi wykazać interes faktyczny</a:t>
            </a:r>
            <a:r>
              <a:rPr lang="pl-PL" dirty="0"/>
              <a:t>, to znaczy musi istnieć podstawa faktyczna dla danej osoby do złożenia takiego zgłoszenia. Zgłoszenia o podejrzeniu niezgodności z KPON mogą składać </a:t>
            </a:r>
            <a:r>
              <a:rPr lang="pl-PL" b="1" dirty="0"/>
              <a:t>tylko osoby z niepełnosprawnością lub ich przedstawiciel ustawowy</a:t>
            </a:r>
            <a:r>
              <a:rPr lang="pl-PL" dirty="0"/>
              <a:t> (np. w przypadku osób niepełnoletnich lub ubezwłasnowolnionych). </a:t>
            </a:r>
          </a:p>
          <a:p>
            <a:pPr marL="0" indent="0">
              <a:buNone/>
            </a:pPr>
            <a:endParaRPr lang="pl-PL" dirty="0"/>
          </a:p>
        </p:txBody>
      </p:sp>
      <p:sp>
        <p:nvSpPr>
          <p:cNvPr id="4" name="Symbol zastępczy numeru slajdu 3">
            <a:extLst>
              <a:ext uri="{FF2B5EF4-FFF2-40B4-BE49-F238E27FC236}">
                <a16:creationId xmlns:a16="http://schemas.microsoft.com/office/drawing/2014/main" id="{92E4F083-9BD0-47B9-A136-4705154BEEFE}"/>
              </a:ext>
            </a:extLst>
          </p:cNvPr>
          <p:cNvSpPr>
            <a:spLocks noGrp="1"/>
          </p:cNvSpPr>
          <p:nvPr>
            <p:ph type="sldNum" sz="quarter" idx="10"/>
          </p:nvPr>
        </p:nvSpPr>
        <p:spPr/>
        <p:txBody>
          <a:bodyPr/>
          <a:lstStyle/>
          <a:p>
            <a:fld id="{EB4015AA-59F6-416B-87A6-8E3D940284E2}" type="slidenum">
              <a:rPr lang="pl-PL" smtClean="0"/>
              <a:pPr/>
              <a:t>31</a:t>
            </a:fld>
            <a:endParaRPr lang="pl-PL" dirty="0"/>
          </a:p>
        </p:txBody>
      </p:sp>
    </p:spTree>
    <p:extLst>
      <p:ext uri="{BB962C8B-B14F-4D97-AF65-F5344CB8AC3E}">
        <p14:creationId xmlns:p14="http://schemas.microsoft.com/office/powerpoint/2010/main" val="80844478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CF7CBDA-3712-4DD2-9099-2B34B543B102}"/>
              </a:ext>
            </a:extLst>
          </p:cNvPr>
          <p:cNvSpPr>
            <a:spLocks noGrp="1"/>
          </p:cNvSpPr>
          <p:nvPr>
            <p:ph type="title"/>
          </p:nvPr>
        </p:nvSpPr>
        <p:spPr>
          <a:xfrm>
            <a:off x="997564" y="278775"/>
            <a:ext cx="8640381" cy="1331767"/>
          </a:xfrm>
        </p:spPr>
        <p:txBody>
          <a:bodyPr>
            <a:normAutofit/>
          </a:bodyPr>
          <a:lstStyle/>
          <a:p>
            <a:r>
              <a:rPr lang="pl-PL" dirty="0"/>
              <a:t>Procedura służąca do włączania zapisów KPON</a:t>
            </a:r>
            <a:br>
              <a:rPr lang="pl-PL" dirty="0"/>
            </a:br>
            <a:r>
              <a:rPr lang="pl-PL" dirty="0"/>
              <a:t>do praktyki wdrażania programów (2 z 2)</a:t>
            </a:r>
          </a:p>
        </p:txBody>
      </p:sp>
      <p:sp>
        <p:nvSpPr>
          <p:cNvPr id="3" name="Symbol zastępczy zawartości 2">
            <a:extLst>
              <a:ext uri="{FF2B5EF4-FFF2-40B4-BE49-F238E27FC236}">
                <a16:creationId xmlns:a16="http://schemas.microsoft.com/office/drawing/2014/main" id="{AED26F0A-DC78-4577-855F-B0A9DC47CB11}"/>
              </a:ext>
            </a:extLst>
          </p:cNvPr>
          <p:cNvSpPr>
            <a:spLocks noGrp="1"/>
          </p:cNvSpPr>
          <p:nvPr>
            <p:ph idx="1"/>
          </p:nvPr>
        </p:nvSpPr>
        <p:spPr>
          <a:xfrm>
            <a:off x="341350" y="2735340"/>
            <a:ext cx="9973108" cy="2808312"/>
          </a:xfrm>
        </p:spPr>
        <p:txBody>
          <a:bodyPr>
            <a:normAutofit/>
          </a:bodyPr>
          <a:lstStyle/>
          <a:p>
            <a:r>
              <a:rPr lang="pl-PL" dirty="0"/>
              <a:t>Jednocześnie, każdy inny podmiot/osoba – w tym również organizacje pozarządowe działające na rzecz dostępności lub równego traktowania – będą mogły </a:t>
            </a:r>
            <a:r>
              <a:rPr lang="pl-PL" b="1" dirty="0"/>
              <a:t>poinformować</a:t>
            </a:r>
            <a:r>
              <a:rPr lang="pl-PL" dirty="0"/>
              <a:t> beneficjenta lub IZ o zauważonych problemach, nieprawidłowościach, czy błędach związanych ze stosowaniem przepisów KPON w związku z realizacją projektu.</a:t>
            </a:r>
          </a:p>
          <a:p>
            <a:endParaRPr lang="pl-PL" dirty="0"/>
          </a:p>
        </p:txBody>
      </p:sp>
      <p:sp>
        <p:nvSpPr>
          <p:cNvPr id="4" name="Symbol zastępczy numeru slajdu 3">
            <a:extLst>
              <a:ext uri="{FF2B5EF4-FFF2-40B4-BE49-F238E27FC236}">
                <a16:creationId xmlns:a16="http://schemas.microsoft.com/office/drawing/2014/main" id="{92E4F083-9BD0-47B9-A136-4705154BEEFE}"/>
              </a:ext>
            </a:extLst>
          </p:cNvPr>
          <p:cNvSpPr>
            <a:spLocks noGrp="1"/>
          </p:cNvSpPr>
          <p:nvPr>
            <p:ph type="sldNum" sz="quarter" idx="10"/>
          </p:nvPr>
        </p:nvSpPr>
        <p:spPr/>
        <p:txBody>
          <a:bodyPr/>
          <a:lstStyle/>
          <a:p>
            <a:fld id="{EB4015AA-59F6-416B-87A6-8E3D940284E2}" type="slidenum">
              <a:rPr lang="pl-PL" smtClean="0"/>
              <a:pPr/>
              <a:t>32</a:t>
            </a:fld>
            <a:endParaRPr lang="pl-PL" dirty="0"/>
          </a:p>
        </p:txBody>
      </p:sp>
    </p:spTree>
    <p:extLst>
      <p:ext uri="{BB962C8B-B14F-4D97-AF65-F5344CB8AC3E}">
        <p14:creationId xmlns:p14="http://schemas.microsoft.com/office/powerpoint/2010/main" val="4103918488"/>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449362" y="539834"/>
            <a:ext cx="9757083" cy="720003"/>
          </a:xfrm>
        </p:spPr>
        <p:txBody>
          <a:bodyPr>
            <a:normAutofit/>
          </a:bodyPr>
          <a:lstStyle/>
          <a:p>
            <a:r>
              <a:rPr lang="pl-PL" dirty="0"/>
              <a:t>Konwencja o Prawach Osób Niepełnosprawnych</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449362" y="1403573"/>
            <a:ext cx="9937104" cy="4824535"/>
          </a:xfrm>
        </p:spPr>
        <p:txBody>
          <a:bodyPr>
            <a:normAutofit/>
          </a:bodyPr>
          <a:lstStyle/>
          <a:p>
            <a:pPr marL="0" indent="0">
              <a:spcBef>
                <a:spcPts val="1200"/>
              </a:spcBef>
              <a:buNone/>
            </a:pPr>
            <a:r>
              <a:rPr lang="pl-PL" dirty="0"/>
              <a:t>Ocenie podlega zgodność projektu z Konwencją o Prawach Osób Niepełnosprawnych, sporządzoną w Nowym Jorku dnia 13 grudnia 2006 r., tj.: </a:t>
            </a:r>
          </a:p>
          <a:p>
            <a:pPr marL="457200" indent="-457200">
              <a:spcBef>
                <a:spcPts val="1200"/>
              </a:spcBef>
              <a:buFont typeface="+mj-lt"/>
              <a:buAutoNum type="alphaLcParenR"/>
            </a:pPr>
            <a:r>
              <a:rPr lang="pl-PL" dirty="0"/>
              <a:t>czy zapisy wniosku o dofinansowanie dotyczące zakresu i sposobu realizacji projektu oraz wnioskodawcy </a:t>
            </a:r>
            <a:r>
              <a:rPr lang="pl-PL" b="1" dirty="0"/>
              <a:t>nie stoją w sprzeczności </a:t>
            </a:r>
            <a:r>
              <a:rPr lang="pl-PL" dirty="0"/>
              <a:t>z wymogami Konwencji o Prawach Osób Niepełnosprawnych? </a:t>
            </a:r>
          </a:p>
          <a:p>
            <a:pPr marL="457200" indent="-457200">
              <a:spcBef>
                <a:spcPts val="1200"/>
              </a:spcBef>
              <a:buFont typeface="+mj-lt"/>
              <a:buAutoNum type="alphaLcParenR"/>
            </a:pPr>
            <a:r>
              <a:rPr lang="pl-PL" dirty="0"/>
              <a:t>w przypadku, gdy we wniosku o dofinansowanie stwierdzono </a:t>
            </a:r>
            <a:r>
              <a:rPr lang="pl-PL" b="1" dirty="0"/>
              <a:t>neutralny charakter</a:t>
            </a:r>
            <a:r>
              <a:rPr lang="pl-PL" dirty="0"/>
              <a:t> wymogów Konwencji o Prawach Osób Niepełnosprawnych względem zakresu i sposobu realizacji projektu oraz wnioskodawcy: czy neutralny charakter wymogów został zidentyfikowany prawidłowo? </a:t>
            </a:r>
          </a:p>
          <a:p>
            <a:pPr marL="0" indent="0">
              <a:spcBef>
                <a:spcPts val="1200"/>
              </a:spcBef>
              <a:buNone/>
            </a:pPr>
            <a:r>
              <a:rPr lang="pl-PL" dirty="0"/>
              <a:t>Kryterium uważa się za spełnione, jeśli projekt spełnił wszystkie powyższe warunki (o ile dotyczą).</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33</a:t>
            </a:fld>
            <a:endParaRPr lang="pl-PL" dirty="0"/>
          </a:p>
        </p:txBody>
      </p:sp>
    </p:spTree>
    <p:extLst>
      <p:ext uri="{BB962C8B-B14F-4D97-AF65-F5344CB8AC3E}">
        <p14:creationId xmlns:p14="http://schemas.microsoft.com/office/powerpoint/2010/main" val="102861990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25426" y="459156"/>
            <a:ext cx="10225136" cy="881442"/>
          </a:xfrm>
        </p:spPr>
        <p:txBody>
          <a:bodyPr>
            <a:normAutofit/>
          </a:bodyPr>
          <a:lstStyle/>
          <a:p>
            <a:r>
              <a:rPr lang="pl-PL" dirty="0"/>
              <a:t>Dyskryminacja ze względu na niepełnosprawność </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1045138" y="1619597"/>
            <a:ext cx="9071823" cy="4680520"/>
          </a:xfrm>
        </p:spPr>
        <p:txBody>
          <a:bodyPr>
            <a:normAutofit/>
          </a:bodyPr>
          <a:lstStyle/>
          <a:p>
            <a:pPr marL="0" indent="0">
              <a:buNone/>
            </a:pPr>
            <a:r>
              <a:rPr lang="pl-PL" b="1" dirty="0"/>
              <a:t>Jakiekolwiek różnicowanie</a:t>
            </a:r>
            <a:r>
              <a:rPr lang="pl-PL" dirty="0"/>
              <a:t>, </a:t>
            </a:r>
            <a:r>
              <a:rPr lang="pl-PL" b="1" dirty="0"/>
              <a:t>wykluczanie lub ograniczanie </a:t>
            </a:r>
            <a:br>
              <a:rPr lang="pl-PL" dirty="0"/>
            </a:br>
            <a:r>
              <a:rPr lang="pl-PL" dirty="0"/>
              <a:t>ze względu na niepełnosprawność, którego celem lub skutkiem</a:t>
            </a:r>
            <a:br>
              <a:rPr lang="pl-PL" dirty="0"/>
            </a:br>
            <a:r>
              <a:rPr lang="pl-PL" dirty="0"/>
              <a:t>jest naruszenie lub zniweczenie uznania, korzystania lub wykonywania wszelkich praw człowieka i podstawowych wolności w dziedzinie </a:t>
            </a:r>
          </a:p>
          <a:p>
            <a:pPr marL="354013" indent="0">
              <a:spcBef>
                <a:spcPts val="1200"/>
              </a:spcBef>
              <a:buNone/>
            </a:pPr>
            <a:r>
              <a:rPr lang="pl-PL" dirty="0"/>
              <a:t>polityki, gospodarki, społecznej, kulturalnej, obywatelskiej lub </a:t>
            </a:r>
            <a:br>
              <a:rPr lang="pl-PL" dirty="0"/>
            </a:br>
            <a:r>
              <a:rPr lang="pl-PL" dirty="0"/>
              <a:t>w jakiejkolwiek innej, na zasadzie równości z innymi osobami.</a:t>
            </a:r>
          </a:p>
          <a:p>
            <a:pPr marL="0" indent="0">
              <a:spcBef>
                <a:spcPts val="1200"/>
              </a:spcBef>
              <a:buNone/>
            </a:pPr>
            <a:r>
              <a:rPr lang="pl-PL" dirty="0"/>
              <a:t>Obejmuje to wszelkie przejawy dyskryminacji, w tym odmowę racjonalnego usprawnienia. </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34</a:t>
            </a:fld>
            <a:endParaRPr lang="pl-PL" dirty="0"/>
          </a:p>
        </p:txBody>
      </p:sp>
    </p:spTree>
    <p:extLst>
      <p:ext uri="{BB962C8B-B14F-4D97-AF65-F5344CB8AC3E}">
        <p14:creationId xmlns:p14="http://schemas.microsoft.com/office/powerpoint/2010/main" val="31810835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221484-69CF-4711-B471-3458FE364526}"/>
              </a:ext>
            </a:extLst>
          </p:cNvPr>
          <p:cNvSpPr>
            <a:spLocks noGrp="1"/>
          </p:cNvSpPr>
          <p:nvPr>
            <p:ph type="title"/>
          </p:nvPr>
        </p:nvSpPr>
        <p:spPr/>
        <p:txBody>
          <a:bodyPr>
            <a:normAutofit fontScale="90000"/>
          </a:bodyPr>
          <a:lstStyle/>
          <a:p>
            <a:r>
              <a:rPr lang="pl-PL" dirty="0"/>
              <a:t>Artykuł 5 Równość i niedyskryminacja</a:t>
            </a:r>
            <a:br>
              <a:rPr lang="pl-PL" dirty="0"/>
            </a:br>
            <a:r>
              <a:rPr lang="pl-PL" dirty="0"/>
              <a:t>Państwa Strony uznają, że...</a:t>
            </a:r>
            <a:br>
              <a:rPr lang="pl-PL" dirty="0"/>
            </a:br>
            <a:endParaRPr lang="pl-PL" dirty="0"/>
          </a:p>
        </p:txBody>
      </p:sp>
      <p:sp>
        <p:nvSpPr>
          <p:cNvPr id="3" name="Symbol zastępczy zawartości 2">
            <a:extLst>
              <a:ext uri="{FF2B5EF4-FFF2-40B4-BE49-F238E27FC236}">
                <a16:creationId xmlns:a16="http://schemas.microsoft.com/office/drawing/2014/main" id="{F3AD466B-B09E-446D-9580-1FE509FF6901}"/>
              </a:ext>
            </a:extLst>
          </p:cNvPr>
          <p:cNvSpPr>
            <a:spLocks noGrp="1"/>
          </p:cNvSpPr>
          <p:nvPr>
            <p:ph idx="1"/>
          </p:nvPr>
        </p:nvSpPr>
        <p:spPr>
          <a:xfrm>
            <a:off x="521370" y="1728100"/>
            <a:ext cx="9577064" cy="5256266"/>
          </a:xfrm>
        </p:spPr>
        <p:txBody>
          <a:bodyPr>
            <a:normAutofit/>
          </a:bodyPr>
          <a:lstStyle/>
          <a:p>
            <a:pPr marL="457200" indent="-457200">
              <a:spcAft>
                <a:spcPts val="1200"/>
              </a:spcAft>
              <a:buFont typeface="+mj-lt"/>
              <a:buAutoNum type="arabicPeriod"/>
            </a:pPr>
            <a:r>
              <a:rPr lang="pl-PL" dirty="0"/>
              <a:t>wszyscy ludzie są równi wobec prawa i są uprawnieni, </a:t>
            </a:r>
            <a:r>
              <a:rPr lang="pl-PL" b="1" dirty="0"/>
              <a:t>bez jakiejkolwiek dyskryminacji</a:t>
            </a:r>
            <a:r>
              <a:rPr lang="pl-PL" dirty="0"/>
              <a:t>, do jednakowej ochrony prawnej i jednakowych korzyści wynikających z prawa.</a:t>
            </a:r>
          </a:p>
          <a:p>
            <a:pPr marL="457200" indent="-457200">
              <a:spcAft>
                <a:spcPts val="1200"/>
              </a:spcAft>
              <a:buFont typeface="+mj-lt"/>
              <a:buAutoNum type="arabicPeriod"/>
            </a:pPr>
            <a:r>
              <a:rPr lang="pl-PL" dirty="0"/>
              <a:t>zakażą jakiejkolwiek dyskryminacji ze względu na niepełnosprawność </a:t>
            </a:r>
            <a:br>
              <a:rPr lang="pl-PL" dirty="0"/>
            </a:br>
            <a:r>
              <a:rPr lang="pl-PL" dirty="0"/>
              <a:t>i zagwarantują osobom niepełnosprawnym jednakową dla wszystkich </a:t>
            </a:r>
            <a:br>
              <a:rPr lang="pl-PL" dirty="0"/>
            </a:br>
            <a:r>
              <a:rPr lang="pl-PL" dirty="0"/>
              <a:t>i skuteczną ochronę przed dyskryminacją z jakichkolwiek względów.</a:t>
            </a:r>
          </a:p>
          <a:p>
            <a:pPr marL="457200" indent="-457200">
              <a:spcAft>
                <a:spcPts val="1200"/>
              </a:spcAft>
              <a:buFont typeface="+mj-lt"/>
              <a:buAutoNum type="arabicPeriod"/>
            </a:pPr>
            <a:r>
              <a:rPr lang="pl-PL" dirty="0"/>
              <a:t>w celu popierania równości i likwidacji dyskryminacji podejmą wszelkie odpowiednie kroki celem zapewnienia racjonalnych usprawnień.</a:t>
            </a:r>
          </a:p>
          <a:p>
            <a:pPr marL="457200" indent="-457200">
              <a:spcAft>
                <a:spcPts val="1200"/>
              </a:spcAft>
              <a:buFont typeface="+mj-lt"/>
              <a:buAutoNum type="arabicPeriod"/>
            </a:pPr>
            <a:r>
              <a:rPr lang="pl-PL" dirty="0"/>
              <a:t>za dyskryminację w rozumieniu niniejszej konwencji nie będą uważane szczególne środki, które są niezbędne celem przyśpieszenia osiągnięcia lub zagwarantowania faktycznej równości osób niepełnosprawnych</a:t>
            </a:r>
          </a:p>
          <a:p>
            <a:pPr marL="0" indent="0">
              <a:buNone/>
            </a:pPr>
            <a:endParaRPr lang="pl-PL" dirty="0"/>
          </a:p>
        </p:txBody>
      </p:sp>
      <p:sp>
        <p:nvSpPr>
          <p:cNvPr id="4" name="Symbol zastępczy numeru slajdu 3">
            <a:extLst>
              <a:ext uri="{FF2B5EF4-FFF2-40B4-BE49-F238E27FC236}">
                <a16:creationId xmlns:a16="http://schemas.microsoft.com/office/drawing/2014/main" id="{F46EFCE8-CBBF-4890-9B66-9DE13276C3A8}"/>
              </a:ext>
            </a:extLst>
          </p:cNvPr>
          <p:cNvSpPr>
            <a:spLocks noGrp="1"/>
          </p:cNvSpPr>
          <p:nvPr>
            <p:ph type="sldNum" sz="quarter" idx="10"/>
          </p:nvPr>
        </p:nvSpPr>
        <p:spPr/>
        <p:txBody>
          <a:bodyPr/>
          <a:lstStyle/>
          <a:p>
            <a:fld id="{EB4015AA-59F6-416B-87A6-8E3D940284E2}" type="slidenum">
              <a:rPr lang="pl-PL" smtClean="0"/>
              <a:pPr/>
              <a:t>35</a:t>
            </a:fld>
            <a:endParaRPr lang="pl-PL" dirty="0"/>
          </a:p>
        </p:txBody>
      </p:sp>
    </p:spTree>
    <p:extLst>
      <p:ext uri="{BB962C8B-B14F-4D97-AF65-F5344CB8AC3E}">
        <p14:creationId xmlns:p14="http://schemas.microsoft.com/office/powerpoint/2010/main" val="3791743718"/>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A003757-A741-44AD-8352-1BBFBAF4C5CC}"/>
              </a:ext>
            </a:extLst>
          </p:cNvPr>
          <p:cNvSpPr>
            <a:spLocks noGrp="1"/>
          </p:cNvSpPr>
          <p:nvPr>
            <p:ph type="title"/>
          </p:nvPr>
        </p:nvSpPr>
        <p:spPr>
          <a:xfrm>
            <a:off x="1025715" y="359838"/>
            <a:ext cx="8640381" cy="1331767"/>
          </a:xfrm>
        </p:spPr>
        <p:txBody>
          <a:bodyPr>
            <a:normAutofit fontScale="90000"/>
          </a:bodyPr>
          <a:lstStyle/>
          <a:p>
            <a:r>
              <a:rPr lang="pl-PL" dirty="0"/>
              <a:t>KPON – Artykuł 19 Prowadzenie życia samodzielnie </a:t>
            </a:r>
            <a:br>
              <a:rPr lang="pl-PL" dirty="0"/>
            </a:br>
            <a:r>
              <a:rPr lang="pl-PL" dirty="0"/>
              <a:t>i przy włączeniu w społeczeństwo (1)</a:t>
            </a:r>
            <a:br>
              <a:rPr lang="pl-PL" dirty="0"/>
            </a:br>
            <a:endParaRPr lang="pl-PL" dirty="0"/>
          </a:p>
        </p:txBody>
      </p:sp>
      <p:sp>
        <p:nvSpPr>
          <p:cNvPr id="3" name="Symbol zastępczy zawartości 2">
            <a:extLst>
              <a:ext uri="{FF2B5EF4-FFF2-40B4-BE49-F238E27FC236}">
                <a16:creationId xmlns:a16="http://schemas.microsoft.com/office/drawing/2014/main" id="{E7D7DBD2-A16B-479A-BE86-EF56C19539BB}"/>
              </a:ext>
            </a:extLst>
          </p:cNvPr>
          <p:cNvSpPr>
            <a:spLocks noGrp="1"/>
          </p:cNvSpPr>
          <p:nvPr>
            <p:ph idx="1"/>
          </p:nvPr>
        </p:nvSpPr>
        <p:spPr>
          <a:xfrm>
            <a:off x="593378" y="1547589"/>
            <a:ext cx="9793088" cy="5292208"/>
          </a:xfrm>
        </p:spPr>
        <p:txBody>
          <a:bodyPr>
            <a:normAutofit lnSpcReduction="10000"/>
          </a:bodyPr>
          <a:lstStyle/>
          <a:p>
            <a:pPr marL="0" indent="0">
              <a:spcAft>
                <a:spcPts val="2400"/>
              </a:spcAft>
              <a:buNone/>
            </a:pPr>
            <a:r>
              <a:rPr lang="pl-PL" dirty="0"/>
              <a:t>Państwa Strony niniejszej konwencji uznają równe prawo wszystkich osób niepełnosprawnych do życia w społeczeństwie, wraz z </a:t>
            </a:r>
            <a:r>
              <a:rPr lang="pl-PL" b="1" dirty="0"/>
              <a:t>prawem </a:t>
            </a:r>
            <a:br>
              <a:rPr lang="pl-PL" b="1" dirty="0"/>
            </a:br>
            <a:r>
              <a:rPr lang="pl-PL" b="1" dirty="0"/>
              <a:t>dokonywania takich samych wyborów, na równi z innymi osobami</a:t>
            </a:r>
            <a:r>
              <a:rPr lang="pl-PL" dirty="0"/>
              <a:t>, </a:t>
            </a:r>
            <a:br>
              <a:rPr lang="pl-PL" dirty="0"/>
            </a:br>
            <a:r>
              <a:rPr lang="pl-PL" dirty="0"/>
              <a:t>oraz podejmą efektywne i odpowiednie środki w celu ułatwienia pełnego korzystania przez osoby niepełnosprawne z tego prawa oraz ich pełnej integracji i pełnego udziału w życiu społeczeństwa, w tym poprzez zapewnienie, że:</a:t>
            </a:r>
          </a:p>
          <a:p>
            <a:pPr marL="0" indent="0">
              <a:buNone/>
            </a:pPr>
            <a:r>
              <a:rPr lang="pl-PL" sz="2800" dirty="0"/>
              <a:t>(a) osoby niepełnosprawne będą miały możliwość </a:t>
            </a:r>
            <a:r>
              <a:rPr lang="pl-PL" sz="2800" b="1" dirty="0"/>
              <a:t>wyboru miejsca zamieszkania i podjęcia decyzji co do tego, </a:t>
            </a:r>
            <a:br>
              <a:rPr lang="pl-PL" sz="2800" b="1" dirty="0"/>
            </a:br>
            <a:r>
              <a:rPr lang="pl-PL" sz="2800" b="1" dirty="0"/>
              <a:t>gdzie i z kim będą mieszkać</a:t>
            </a:r>
            <a:r>
              <a:rPr lang="pl-PL" sz="2800" dirty="0"/>
              <a:t>, na zasadzie równości </a:t>
            </a:r>
            <a:br>
              <a:rPr lang="pl-PL" sz="2800" dirty="0"/>
            </a:br>
            <a:r>
              <a:rPr lang="pl-PL" sz="2800" dirty="0"/>
              <a:t>z innymi osobami, a także, że </a:t>
            </a:r>
            <a:r>
              <a:rPr lang="pl-PL" sz="2800" b="1" dirty="0"/>
              <a:t>nie będą zobowiązywane </a:t>
            </a:r>
            <a:br>
              <a:rPr lang="pl-PL" sz="2800" b="1" dirty="0"/>
            </a:br>
            <a:r>
              <a:rPr lang="pl-PL" sz="2800" b="1" dirty="0"/>
              <a:t>do mieszkania w szczególnych warunkach</a:t>
            </a:r>
            <a:r>
              <a:rPr lang="pl-PL" sz="2800" dirty="0"/>
              <a:t>,</a:t>
            </a:r>
          </a:p>
          <a:p>
            <a:pPr marL="0" indent="0">
              <a:buNone/>
            </a:pPr>
            <a:endParaRPr lang="pl-PL" dirty="0"/>
          </a:p>
        </p:txBody>
      </p:sp>
      <p:sp>
        <p:nvSpPr>
          <p:cNvPr id="4" name="Symbol zastępczy numeru slajdu 3">
            <a:extLst>
              <a:ext uri="{FF2B5EF4-FFF2-40B4-BE49-F238E27FC236}">
                <a16:creationId xmlns:a16="http://schemas.microsoft.com/office/drawing/2014/main" id="{E875F8EF-F5EE-4068-953A-DC3AC7B7181F}"/>
              </a:ext>
            </a:extLst>
          </p:cNvPr>
          <p:cNvSpPr>
            <a:spLocks noGrp="1"/>
          </p:cNvSpPr>
          <p:nvPr>
            <p:ph type="sldNum" sz="quarter" idx="10"/>
          </p:nvPr>
        </p:nvSpPr>
        <p:spPr/>
        <p:txBody>
          <a:bodyPr/>
          <a:lstStyle/>
          <a:p>
            <a:fld id="{EB4015AA-59F6-416B-87A6-8E3D940284E2}" type="slidenum">
              <a:rPr lang="pl-PL" smtClean="0"/>
              <a:pPr/>
              <a:t>36</a:t>
            </a:fld>
            <a:endParaRPr lang="pl-PL" dirty="0"/>
          </a:p>
        </p:txBody>
      </p:sp>
    </p:spTree>
    <p:extLst>
      <p:ext uri="{BB962C8B-B14F-4D97-AF65-F5344CB8AC3E}">
        <p14:creationId xmlns:p14="http://schemas.microsoft.com/office/powerpoint/2010/main" val="482182834"/>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A003757-A741-44AD-8352-1BBFBAF4C5CC}"/>
              </a:ext>
            </a:extLst>
          </p:cNvPr>
          <p:cNvSpPr>
            <a:spLocks noGrp="1"/>
          </p:cNvSpPr>
          <p:nvPr>
            <p:ph type="title"/>
          </p:nvPr>
        </p:nvSpPr>
        <p:spPr>
          <a:xfrm>
            <a:off x="1025715" y="359838"/>
            <a:ext cx="8640381" cy="1331767"/>
          </a:xfrm>
        </p:spPr>
        <p:txBody>
          <a:bodyPr>
            <a:normAutofit fontScale="90000"/>
          </a:bodyPr>
          <a:lstStyle/>
          <a:p>
            <a:r>
              <a:rPr lang="pl-PL" dirty="0"/>
              <a:t>KPON – Artykuł 19 Prowadzenie życia samodzielnie </a:t>
            </a:r>
            <a:br>
              <a:rPr lang="pl-PL" dirty="0"/>
            </a:br>
            <a:r>
              <a:rPr lang="pl-PL" dirty="0"/>
              <a:t>i przy włączeniu w społeczeństwo (2)</a:t>
            </a:r>
            <a:br>
              <a:rPr lang="pl-PL" dirty="0"/>
            </a:br>
            <a:endParaRPr lang="pl-PL" dirty="0"/>
          </a:p>
        </p:txBody>
      </p:sp>
      <p:sp>
        <p:nvSpPr>
          <p:cNvPr id="3" name="Symbol zastępczy zawartości 2">
            <a:extLst>
              <a:ext uri="{FF2B5EF4-FFF2-40B4-BE49-F238E27FC236}">
                <a16:creationId xmlns:a16="http://schemas.microsoft.com/office/drawing/2014/main" id="{E7D7DBD2-A16B-479A-BE86-EF56C19539BB}"/>
              </a:ext>
            </a:extLst>
          </p:cNvPr>
          <p:cNvSpPr>
            <a:spLocks noGrp="1"/>
          </p:cNvSpPr>
          <p:nvPr>
            <p:ph idx="1"/>
          </p:nvPr>
        </p:nvSpPr>
        <p:spPr>
          <a:xfrm>
            <a:off x="449362" y="2195661"/>
            <a:ext cx="9793088" cy="3816424"/>
          </a:xfrm>
        </p:spPr>
        <p:txBody>
          <a:bodyPr>
            <a:normAutofit/>
          </a:bodyPr>
          <a:lstStyle/>
          <a:p>
            <a:pPr>
              <a:spcAft>
                <a:spcPts val="2400"/>
              </a:spcAft>
            </a:pPr>
            <a:r>
              <a:rPr lang="pl-PL" dirty="0"/>
              <a:t>(b) osoby niepełnosprawne będą miały dostęp do szerokiego zakresu usług świadczonych w domu, w miejscu zamieszkania i innych usług wsparcia świadczonych w ramach społeczności lokalnej, w tym do pomocy osobistej niezbędnej do życia w społeczności i integracji społecznej, która także pozwoli na </a:t>
            </a:r>
            <a:r>
              <a:rPr lang="pl-PL" b="1" dirty="0"/>
              <a:t>zapobieganie izolacji i segregacji społecznej</a:t>
            </a:r>
            <a:r>
              <a:rPr lang="pl-PL" dirty="0"/>
              <a:t>,</a:t>
            </a:r>
          </a:p>
          <a:p>
            <a:r>
              <a:rPr lang="pl-PL" dirty="0"/>
              <a:t>(c) świadczone w społeczności lokalnej usługi i urządzenia dla ogółu ludności będą </a:t>
            </a:r>
            <a:r>
              <a:rPr lang="pl-PL" b="1" dirty="0"/>
              <a:t>dostępne</a:t>
            </a:r>
            <a:r>
              <a:rPr lang="pl-PL" dirty="0"/>
              <a:t> dla osób niepełnosprawnych, na zasadzie równości z innymi osobami oraz będą odpowiadać ich potrzebom.</a:t>
            </a:r>
          </a:p>
          <a:p>
            <a:endParaRPr lang="pl-PL" dirty="0"/>
          </a:p>
        </p:txBody>
      </p:sp>
      <p:sp>
        <p:nvSpPr>
          <p:cNvPr id="4" name="Symbol zastępczy numeru slajdu 3">
            <a:extLst>
              <a:ext uri="{FF2B5EF4-FFF2-40B4-BE49-F238E27FC236}">
                <a16:creationId xmlns:a16="http://schemas.microsoft.com/office/drawing/2014/main" id="{E875F8EF-F5EE-4068-953A-DC3AC7B7181F}"/>
              </a:ext>
            </a:extLst>
          </p:cNvPr>
          <p:cNvSpPr>
            <a:spLocks noGrp="1"/>
          </p:cNvSpPr>
          <p:nvPr>
            <p:ph type="sldNum" sz="quarter" idx="10"/>
          </p:nvPr>
        </p:nvSpPr>
        <p:spPr/>
        <p:txBody>
          <a:bodyPr/>
          <a:lstStyle/>
          <a:p>
            <a:fld id="{EB4015AA-59F6-416B-87A6-8E3D940284E2}" type="slidenum">
              <a:rPr lang="pl-PL" smtClean="0"/>
              <a:pPr/>
              <a:t>37</a:t>
            </a:fld>
            <a:endParaRPr lang="pl-PL" dirty="0"/>
          </a:p>
        </p:txBody>
      </p:sp>
    </p:spTree>
    <p:extLst>
      <p:ext uri="{BB962C8B-B14F-4D97-AF65-F5344CB8AC3E}">
        <p14:creationId xmlns:p14="http://schemas.microsoft.com/office/powerpoint/2010/main" val="46888917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A1F48AD-CB7C-414C-AFDA-FAE9C09709DD}"/>
              </a:ext>
            </a:extLst>
          </p:cNvPr>
          <p:cNvSpPr>
            <a:spLocks noGrp="1"/>
          </p:cNvSpPr>
          <p:nvPr>
            <p:ph type="title"/>
          </p:nvPr>
        </p:nvSpPr>
        <p:spPr>
          <a:xfrm>
            <a:off x="1097434" y="359838"/>
            <a:ext cx="8640381" cy="683695"/>
          </a:xfrm>
        </p:spPr>
        <p:txBody>
          <a:bodyPr/>
          <a:lstStyle/>
          <a:p>
            <a:r>
              <a:rPr lang="pl-PL" dirty="0"/>
              <a:t>Dostępność (art. 9 KPON)</a:t>
            </a:r>
          </a:p>
        </p:txBody>
      </p:sp>
      <p:sp>
        <p:nvSpPr>
          <p:cNvPr id="3" name="Symbol zastępczy zawartości 2">
            <a:extLst>
              <a:ext uri="{FF2B5EF4-FFF2-40B4-BE49-F238E27FC236}">
                <a16:creationId xmlns:a16="http://schemas.microsoft.com/office/drawing/2014/main" id="{1898435E-D727-4B16-B47A-DBEEC32E17CB}"/>
              </a:ext>
            </a:extLst>
          </p:cNvPr>
          <p:cNvSpPr>
            <a:spLocks noGrp="1"/>
          </p:cNvSpPr>
          <p:nvPr>
            <p:ph idx="1"/>
          </p:nvPr>
        </p:nvSpPr>
        <p:spPr>
          <a:xfrm>
            <a:off x="449362" y="1763613"/>
            <a:ext cx="9793088" cy="4752528"/>
          </a:xfrm>
        </p:spPr>
        <p:txBody>
          <a:bodyPr>
            <a:normAutofit/>
          </a:bodyPr>
          <a:lstStyle/>
          <a:p>
            <a:pPr marL="0" indent="0">
              <a:spcAft>
                <a:spcPts val="1800"/>
              </a:spcAft>
              <a:buNone/>
            </a:pPr>
            <a:r>
              <a:rPr lang="pl-PL" dirty="0"/>
              <a:t>Aby umożliwić osobom niepełnosprawnym samodzielne funkcjonowanie i pełny udział we wszystkich sferach życia, Państwa Strony podejmą odpowiednie środki w celu zapewnienia osobom niepełnosprawnym, na zasadzie równości </a:t>
            </a:r>
            <a:br>
              <a:rPr lang="pl-PL" dirty="0"/>
            </a:br>
            <a:r>
              <a:rPr lang="pl-PL" dirty="0"/>
              <a:t>z innymi osobami, </a:t>
            </a:r>
          </a:p>
          <a:p>
            <a:pPr marL="0" indent="0" algn="ctr">
              <a:spcAft>
                <a:spcPts val="1800"/>
              </a:spcAft>
              <a:buNone/>
            </a:pPr>
            <a:r>
              <a:rPr lang="pl-PL" dirty="0"/>
              <a:t>dostępu do środowiska fizycznego, środków transportu, informacji </a:t>
            </a:r>
            <a:br>
              <a:rPr lang="pl-PL" dirty="0"/>
            </a:br>
            <a:r>
              <a:rPr lang="pl-PL" dirty="0"/>
              <a:t>i komunikacji, w tym technologii i systemów informacyjno-komunikacyjnych, </a:t>
            </a:r>
            <a:br>
              <a:rPr lang="pl-PL" dirty="0"/>
            </a:br>
            <a:r>
              <a:rPr lang="pl-PL" dirty="0"/>
              <a:t>a także do innych urządzeń i usług, powszechnie dostępnych lub powszechnie zapewnianych, zarówno na obszarach miejskich, jak i wiejskich.</a:t>
            </a:r>
          </a:p>
          <a:p>
            <a:pPr marL="0" indent="0">
              <a:spcAft>
                <a:spcPts val="1800"/>
              </a:spcAft>
              <a:buNone/>
            </a:pPr>
            <a:r>
              <a:rPr lang="pl-PL" dirty="0"/>
              <a:t>Środki te, obejmujące rozpoznanie i eliminację przeszkód i barier w zakresie dostępności.</a:t>
            </a:r>
          </a:p>
        </p:txBody>
      </p:sp>
      <p:sp>
        <p:nvSpPr>
          <p:cNvPr id="4" name="Symbol zastępczy numeru slajdu 3">
            <a:extLst>
              <a:ext uri="{FF2B5EF4-FFF2-40B4-BE49-F238E27FC236}">
                <a16:creationId xmlns:a16="http://schemas.microsoft.com/office/drawing/2014/main" id="{88519EE7-841F-442A-BB0A-47D554B7F995}"/>
              </a:ext>
            </a:extLst>
          </p:cNvPr>
          <p:cNvSpPr>
            <a:spLocks noGrp="1"/>
          </p:cNvSpPr>
          <p:nvPr>
            <p:ph type="sldNum" sz="quarter" idx="10"/>
          </p:nvPr>
        </p:nvSpPr>
        <p:spPr/>
        <p:txBody>
          <a:bodyPr/>
          <a:lstStyle/>
          <a:p>
            <a:fld id="{EB4015AA-59F6-416B-87A6-8E3D940284E2}" type="slidenum">
              <a:rPr lang="pl-PL" smtClean="0"/>
              <a:pPr/>
              <a:t>38</a:t>
            </a:fld>
            <a:endParaRPr lang="pl-PL" dirty="0"/>
          </a:p>
        </p:txBody>
      </p:sp>
    </p:spTree>
    <p:extLst>
      <p:ext uri="{BB962C8B-B14F-4D97-AF65-F5344CB8AC3E}">
        <p14:creationId xmlns:p14="http://schemas.microsoft.com/office/powerpoint/2010/main" val="174993707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11221" y="539834"/>
            <a:ext cx="8640381" cy="720003"/>
          </a:xfrm>
        </p:spPr>
        <p:txBody>
          <a:bodyPr/>
          <a:lstStyle/>
          <a:p>
            <a:r>
              <a:rPr lang="pl-PL" dirty="0"/>
              <a:t>Bariery – główne typy</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809402" y="2051645"/>
            <a:ext cx="9397044" cy="3384376"/>
          </a:xfrm>
        </p:spPr>
        <p:txBody>
          <a:bodyPr>
            <a:normAutofit/>
          </a:bodyPr>
          <a:lstStyle/>
          <a:p>
            <a:pPr>
              <a:spcBef>
                <a:spcPts val="600"/>
              </a:spcBef>
              <a:spcAft>
                <a:spcPts val="600"/>
              </a:spcAft>
            </a:pPr>
            <a:r>
              <a:rPr lang="pl-PL" dirty="0"/>
              <a:t>architektoniczne – m.in.. wysokie progi, schody, nierówna nawierzchnia</a:t>
            </a:r>
          </a:p>
          <a:p>
            <a:pPr>
              <a:spcBef>
                <a:spcPts val="600"/>
              </a:spcBef>
              <a:spcAft>
                <a:spcPts val="600"/>
              </a:spcAft>
            </a:pPr>
            <a:r>
              <a:rPr lang="pl-PL" dirty="0"/>
              <a:t>cyfrowe – niedostępność stron internetowych, aplikacji mobilnych, dokumentów </a:t>
            </a:r>
          </a:p>
          <a:p>
            <a:pPr>
              <a:spcBef>
                <a:spcPts val="600"/>
              </a:spcBef>
              <a:spcAft>
                <a:spcPts val="600"/>
              </a:spcAft>
            </a:pPr>
            <a:r>
              <a:rPr lang="pl-PL" dirty="0"/>
              <a:t>informacyjno-komunikacyjne – m.in. brak tłumaczenia na polski język migowy (PJM), brak pętli indukcyjnych</a:t>
            </a:r>
          </a:p>
          <a:p>
            <a:pPr>
              <a:spcBef>
                <a:spcPts val="600"/>
              </a:spcBef>
              <a:spcAft>
                <a:spcPts val="600"/>
              </a:spcAft>
            </a:pPr>
            <a:r>
              <a:rPr lang="pl-PL" dirty="0"/>
              <a:t>społeczne</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39</a:t>
            </a:fld>
            <a:endParaRPr lang="pl-PL" dirty="0"/>
          </a:p>
        </p:txBody>
      </p:sp>
    </p:spTree>
    <p:extLst>
      <p:ext uri="{BB962C8B-B14F-4D97-AF65-F5344CB8AC3E}">
        <p14:creationId xmlns:p14="http://schemas.microsoft.com/office/powerpoint/2010/main" val="357538289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169442" y="359838"/>
            <a:ext cx="8136904" cy="611687"/>
          </a:xfrm>
        </p:spPr>
        <p:txBody>
          <a:bodyPr>
            <a:normAutofit/>
          </a:bodyPr>
          <a:lstStyle/>
          <a:p>
            <a:pPr>
              <a:spcAft>
                <a:spcPts val="3600"/>
              </a:spcAft>
            </a:pPr>
            <a:r>
              <a:rPr lang="pl-PL" dirty="0"/>
              <a:t>Zasada równość kobiet i mężczyzn</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4015AA-59F6-416B-87A6-8E3D940284E2}" type="slidenum">
              <a:rPr kumimoji="0" lang="pl-PL" sz="1000" b="0" i="0" u="none" strike="noStrike" kern="1200" cap="none" spc="0" normalizeH="0" baseline="0" noProof="0" smtClean="0">
                <a:ln>
                  <a:noFill/>
                </a:ln>
                <a:solidFill>
                  <a:srgbClr val="002073"/>
                </a:solidFill>
                <a:effectLst/>
                <a:uLnTx/>
                <a:uFillTx/>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pl-PL" sz="1000" b="0" i="0" u="none" strike="noStrike" kern="1200" cap="none" spc="0" normalizeH="0" baseline="0" noProof="0" dirty="0">
              <a:ln>
                <a:noFill/>
              </a:ln>
              <a:solidFill>
                <a:srgbClr val="002073"/>
              </a:solidFill>
              <a:effectLst/>
              <a:uLnTx/>
              <a:uFillTx/>
            </a:endParaRPr>
          </a:p>
        </p:txBody>
      </p:sp>
      <p:pic>
        <p:nvPicPr>
          <p:cNvPr id="7" name="Symbol zastępczy zawartości 6" descr="3 drewniane klocki z nadrukami, od lewej: znak mężczyzny, znak równości i nierówności, znak kobiety">
            <a:extLst>
              <a:ext uri="{FF2B5EF4-FFF2-40B4-BE49-F238E27FC236}">
                <a16:creationId xmlns:a16="http://schemas.microsoft.com/office/drawing/2014/main" id="{70DA6047-18A4-4C25-B367-D20BEA2615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3539" y="1259557"/>
            <a:ext cx="7272807" cy="4848538"/>
          </a:xfrm>
        </p:spPr>
      </p:pic>
    </p:spTree>
    <p:extLst>
      <p:ext uri="{BB962C8B-B14F-4D97-AF65-F5344CB8AC3E}">
        <p14:creationId xmlns:p14="http://schemas.microsoft.com/office/powerpoint/2010/main" val="6349891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25715" y="539837"/>
            <a:ext cx="8640381" cy="648072"/>
          </a:xfrm>
        </p:spPr>
        <p:txBody>
          <a:bodyPr>
            <a:normAutofit/>
          </a:bodyPr>
          <a:lstStyle/>
          <a:p>
            <a:r>
              <a:rPr lang="pl-PL" dirty="0"/>
              <a:t>Uniwersalne projektowanie</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665386" y="2321695"/>
            <a:ext cx="9289032" cy="2268252"/>
          </a:xfrm>
        </p:spPr>
        <p:txBody>
          <a:bodyPr>
            <a:normAutofit/>
          </a:bodyPr>
          <a:lstStyle/>
          <a:p>
            <a:pPr marL="0" indent="0">
              <a:buNone/>
            </a:pPr>
            <a:r>
              <a:rPr lang="pl-PL" b="1" dirty="0"/>
              <a:t>Uniwersalne projektowanie </a:t>
            </a:r>
            <a:r>
              <a:rPr lang="pl-PL" dirty="0"/>
              <a:t>jest to projektowanie produktów oraz otoczenia tak, aby były one dostępne dla wszystkich ludzi, (osób niepełnosprawnych, seniorów, matek i ojców z wózkami dziecięcymi, osób wysokich, otyłych, kobiet w ciąży itp.) w największym możliwym stopniu, bez potrzeby adaptacji bądź wyspecjalizowanego projektowania.</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40</a:t>
            </a:fld>
            <a:endParaRPr lang="pl-PL" dirty="0"/>
          </a:p>
        </p:txBody>
      </p:sp>
    </p:spTree>
    <p:extLst>
      <p:ext uri="{BB962C8B-B14F-4D97-AF65-F5344CB8AC3E}">
        <p14:creationId xmlns:p14="http://schemas.microsoft.com/office/powerpoint/2010/main" val="402046898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25715" y="539837"/>
            <a:ext cx="8640381" cy="648072"/>
          </a:xfrm>
        </p:spPr>
        <p:txBody>
          <a:bodyPr>
            <a:normAutofit/>
          </a:bodyPr>
          <a:lstStyle/>
          <a:p>
            <a:r>
              <a:rPr lang="pl-PL" dirty="0"/>
              <a:t>Dostępność środków unijnych</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1169442" y="1997639"/>
            <a:ext cx="8639486" cy="3564396"/>
          </a:xfrm>
        </p:spPr>
        <p:txBody>
          <a:bodyPr>
            <a:normAutofit/>
          </a:bodyPr>
          <a:lstStyle/>
          <a:p>
            <a:pPr marL="0" indent="0">
              <a:buNone/>
            </a:pPr>
            <a:r>
              <a:rPr lang="pl-PL" dirty="0"/>
              <a:t>EFS+, EFRR i FS</a:t>
            </a:r>
          </a:p>
          <a:p>
            <a:pPr marL="0" indent="0">
              <a:spcAft>
                <a:spcPts val="1800"/>
              </a:spcAft>
              <a:buNone/>
            </a:pPr>
            <a:r>
              <a:rPr lang="pl-PL" dirty="0"/>
              <a:t>Wszystko, co powstaje ze środków unijnych musi być dostępne </a:t>
            </a:r>
            <a:br>
              <a:rPr lang="pl-PL" dirty="0"/>
            </a:br>
            <a:r>
              <a:rPr lang="pl-PL" dirty="0"/>
              <a:t>dla osób z niepełnosprawnościami, tak aby mogły one w pełni korzystać z unijnej pomocy.</a:t>
            </a:r>
          </a:p>
          <a:p>
            <a:pPr marL="0" indent="0">
              <a:buNone/>
            </a:pPr>
            <a:r>
              <a:rPr lang="pl-PL" dirty="0">
                <a:hlinkClick r:id="rId2"/>
              </a:rPr>
              <a:t>https://www.funduszeeuropejskie.gov.pl/strony/o-funduszach/fundusze-europejskie-bez-barier/informacja-dla-projektodawcow/</a:t>
            </a:r>
            <a:endParaRPr lang="pl-PL" dirty="0"/>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41</a:t>
            </a:fld>
            <a:endParaRPr lang="pl-PL" dirty="0"/>
          </a:p>
        </p:txBody>
      </p:sp>
    </p:spTree>
    <p:extLst>
      <p:ext uri="{BB962C8B-B14F-4D97-AF65-F5344CB8AC3E}">
        <p14:creationId xmlns:p14="http://schemas.microsoft.com/office/powerpoint/2010/main" val="2125275159"/>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CB7A82E-1343-4418-ABC5-855BB447CD38}"/>
              </a:ext>
            </a:extLst>
          </p:cNvPr>
          <p:cNvSpPr>
            <a:spLocks noGrp="1"/>
          </p:cNvSpPr>
          <p:nvPr>
            <p:ph type="title"/>
          </p:nvPr>
        </p:nvSpPr>
        <p:spPr>
          <a:xfrm>
            <a:off x="1024819" y="345258"/>
            <a:ext cx="8640381" cy="770283"/>
          </a:xfrm>
        </p:spPr>
        <p:txBody>
          <a:bodyPr/>
          <a:lstStyle/>
          <a:p>
            <a:r>
              <a:rPr lang="pl-PL" dirty="0"/>
              <a:t>Co się będzie działo w projekcie EFS+?</a:t>
            </a:r>
          </a:p>
        </p:txBody>
      </p:sp>
      <p:sp>
        <p:nvSpPr>
          <p:cNvPr id="3" name="Symbol zastępczy zawartości 2">
            <a:extLst>
              <a:ext uri="{FF2B5EF4-FFF2-40B4-BE49-F238E27FC236}">
                <a16:creationId xmlns:a16="http://schemas.microsoft.com/office/drawing/2014/main" id="{95C0F93A-284E-4AA0-BC55-593A997889D0}"/>
              </a:ext>
            </a:extLst>
          </p:cNvPr>
          <p:cNvSpPr>
            <a:spLocks noGrp="1"/>
          </p:cNvSpPr>
          <p:nvPr>
            <p:ph sz="half" idx="1"/>
          </p:nvPr>
        </p:nvSpPr>
        <p:spPr>
          <a:xfrm>
            <a:off x="197795" y="1373955"/>
            <a:ext cx="5616624" cy="6156304"/>
          </a:xfrm>
        </p:spPr>
        <p:txBody>
          <a:bodyPr/>
          <a:lstStyle/>
          <a:p>
            <a:pPr>
              <a:spcAft>
                <a:spcPts val="600"/>
              </a:spcAft>
              <a:buFont typeface="Arial" panose="020B0604020202020204" pitchFamily="34" charset="0"/>
              <a:buChar char="•"/>
            </a:pPr>
            <a:r>
              <a:rPr lang="pl-PL" sz="2200" b="1" dirty="0">
                <a:solidFill>
                  <a:srgbClr val="C00000"/>
                </a:solidFill>
                <a:latin typeface="Arial" panose="020B0604020202020204" pitchFamily="34" charset="0"/>
                <a:cs typeface="Arial" panose="020B0604020202020204" pitchFamily="34" charset="0"/>
              </a:rPr>
              <a:t>Promocja – czyli co?</a:t>
            </a:r>
          </a:p>
          <a:p>
            <a:pPr lvl="1">
              <a:spcAft>
                <a:spcPts val="600"/>
              </a:spcAft>
              <a:buFont typeface="Wingdings" panose="05000000000000000000" pitchFamily="2" charset="2"/>
              <a:buChar char="Ø"/>
            </a:pPr>
            <a:r>
              <a:rPr lang="pl-PL" sz="2200" dirty="0">
                <a:latin typeface="Arial" panose="020B0604020202020204" pitchFamily="34" charset="0"/>
                <a:cs typeface="Arial" panose="020B0604020202020204" pitchFamily="34" charset="0"/>
              </a:rPr>
              <a:t>Media społecznościowe</a:t>
            </a:r>
          </a:p>
          <a:p>
            <a:pPr lvl="1">
              <a:spcAft>
                <a:spcPts val="600"/>
              </a:spcAft>
              <a:buFont typeface="Wingdings" panose="05000000000000000000" pitchFamily="2" charset="2"/>
              <a:buChar char="Ø"/>
            </a:pPr>
            <a:r>
              <a:rPr lang="pl-PL" sz="2200" dirty="0">
                <a:latin typeface="Arial" panose="020B0604020202020204" pitchFamily="34" charset="0"/>
                <a:cs typeface="Arial" panose="020B0604020202020204" pitchFamily="34" charset="0"/>
              </a:rPr>
              <a:t>Ogłoszenia prasowe, radio, telewizja</a:t>
            </a:r>
          </a:p>
          <a:p>
            <a:pPr lvl="1">
              <a:spcAft>
                <a:spcPts val="600"/>
              </a:spcAft>
              <a:buFont typeface="Wingdings" panose="05000000000000000000" pitchFamily="2" charset="2"/>
              <a:buChar char="Ø"/>
            </a:pPr>
            <a:r>
              <a:rPr lang="pl-PL" sz="2200" dirty="0">
                <a:latin typeface="Arial" panose="020B0604020202020204" pitchFamily="34" charset="0"/>
                <a:cs typeface="Arial" panose="020B0604020202020204" pitchFamily="34" charset="0"/>
              </a:rPr>
              <a:t>Ulotki i plakaty</a:t>
            </a:r>
          </a:p>
          <a:p>
            <a:pPr>
              <a:spcAft>
                <a:spcPts val="600"/>
              </a:spcAft>
              <a:buFont typeface="Arial" panose="020B0604020202020204" pitchFamily="34" charset="0"/>
              <a:buChar char="•"/>
            </a:pPr>
            <a:r>
              <a:rPr lang="pl-PL" sz="2200" b="1" dirty="0">
                <a:latin typeface="Arial" panose="020B0604020202020204" pitchFamily="34" charset="0"/>
                <a:cs typeface="Arial" panose="020B0604020202020204" pitchFamily="34" charset="0"/>
              </a:rPr>
              <a:t>Rekrutacja – czyli co?</a:t>
            </a:r>
          </a:p>
          <a:p>
            <a:pPr lvl="1">
              <a:spcAft>
                <a:spcPts val="600"/>
              </a:spcAft>
              <a:buFont typeface="Wingdings" panose="05000000000000000000" pitchFamily="2" charset="2"/>
              <a:buChar char="Ø"/>
            </a:pPr>
            <a:r>
              <a:rPr lang="pl-PL" sz="2200" b="1" dirty="0">
                <a:solidFill>
                  <a:srgbClr val="C00000"/>
                </a:solidFill>
                <a:latin typeface="Arial" panose="020B0604020202020204" pitchFamily="34" charset="0"/>
                <a:cs typeface="Arial" panose="020B0604020202020204" pitchFamily="34" charset="0"/>
              </a:rPr>
              <a:t>Strona www</a:t>
            </a:r>
          </a:p>
          <a:p>
            <a:pPr lvl="1">
              <a:spcAft>
                <a:spcPts val="600"/>
              </a:spcAft>
              <a:buFont typeface="Wingdings" panose="05000000000000000000" pitchFamily="2" charset="2"/>
              <a:buChar char="Ø"/>
            </a:pPr>
            <a:r>
              <a:rPr lang="pl-PL" sz="2200" dirty="0">
                <a:latin typeface="Arial" panose="020B0604020202020204" pitchFamily="34" charset="0"/>
                <a:cs typeface="Arial" panose="020B0604020202020204" pitchFamily="34" charset="0"/>
              </a:rPr>
              <a:t>Formularze</a:t>
            </a:r>
          </a:p>
          <a:p>
            <a:pPr lvl="1">
              <a:spcAft>
                <a:spcPts val="600"/>
              </a:spcAft>
              <a:buFont typeface="Wingdings" panose="05000000000000000000" pitchFamily="2" charset="2"/>
              <a:buChar char="Ø"/>
            </a:pPr>
            <a:r>
              <a:rPr lang="pl-PL" sz="2200" dirty="0">
                <a:latin typeface="Arial" panose="020B0604020202020204" pitchFamily="34" charset="0"/>
                <a:cs typeface="Arial" panose="020B0604020202020204" pitchFamily="34" charset="0"/>
              </a:rPr>
              <a:t>Regulaminy</a:t>
            </a:r>
          </a:p>
          <a:p>
            <a:pPr>
              <a:spcAft>
                <a:spcPts val="600"/>
              </a:spcAft>
              <a:buFont typeface="Arial" panose="020B0604020202020204" pitchFamily="34" charset="0"/>
              <a:buChar char="•"/>
            </a:pPr>
            <a:r>
              <a:rPr lang="pl-PL" sz="2200" b="1" dirty="0">
                <a:latin typeface="Arial" panose="020B0604020202020204" pitchFamily="34" charset="0"/>
                <a:cs typeface="Arial" panose="020B0604020202020204" pitchFamily="34" charset="0"/>
              </a:rPr>
              <a:t>Szkolenia – czyli co?</a:t>
            </a:r>
          </a:p>
          <a:p>
            <a:pPr lvl="1">
              <a:spcAft>
                <a:spcPts val="600"/>
              </a:spcAft>
              <a:buFont typeface="Wingdings" panose="05000000000000000000" pitchFamily="2" charset="2"/>
              <a:buChar char="Ø"/>
            </a:pPr>
            <a:r>
              <a:rPr lang="pl-PL" sz="2200" dirty="0">
                <a:latin typeface="Arial" panose="020B0604020202020204" pitchFamily="34" charset="0"/>
                <a:cs typeface="Arial" panose="020B0604020202020204" pitchFamily="34" charset="0"/>
              </a:rPr>
              <a:t>Materiały szkoleniowe</a:t>
            </a:r>
          </a:p>
          <a:p>
            <a:pPr lvl="1">
              <a:spcAft>
                <a:spcPts val="600"/>
              </a:spcAft>
              <a:buFont typeface="Wingdings" panose="05000000000000000000" pitchFamily="2" charset="2"/>
              <a:buChar char="Ø"/>
            </a:pPr>
            <a:r>
              <a:rPr lang="pl-PL" sz="2200" dirty="0">
                <a:latin typeface="Arial" panose="020B0604020202020204" pitchFamily="34" charset="0"/>
                <a:cs typeface="Arial" panose="020B0604020202020204" pitchFamily="34" charset="0"/>
              </a:rPr>
              <a:t>Filmy instruktarzowe</a:t>
            </a:r>
          </a:p>
          <a:p>
            <a:pPr lvl="1">
              <a:spcAft>
                <a:spcPts val="600"/>
              </a:spcAft>
              <a:buFont typeface="Wingdings" panose="05000000000000000000" pitchFamily="2" charset="2"/>
              <a:buChar char="Ø"/>
            </a:pPr>
            <a:r>
              <a:rPr lang="pl-PL" sz="2200" dirty="0">
                <a:latin typeface="Arial" panose="020B0604020202020204" pitchFamily="34" charset="0"/>
                <a:cs typeface="Arial" panose="020B0604020202020204" pitchFamily="34" charset="0"/>
              </a:rPr>
              <a:t>Miejsce </a:t>
            </a:r>
          </a:p>
          <a:p>
            <a:pPr marL="0" indent="0">
              <a:buNone/>
            </a:pPr>
            <a:endParaRPr lang="pl-PL" dirty="0"/>
          </a:p>
        </p:txBody>
      </p:sp>
      <p:sp>
        <p:nvSpPr>
          <p:cNvPr id="5" name="Symbol zastępczy zawartości 4">
            <a:extLst>
              <a:ext uri="{FF2B5EF4-FFF2-40B4-BE49-F238E27FC236}">
                <a16:creationId xmlns:a16="http://schemas.microsoft.com/office/drawing/2014/main" id="{F0C31CC4-9DD9-41CF-91BE-870851E43220}"/>
              </a:ext>
            </a:extLst>
          </p:cNvPr>
          <p:cNvSpPr>
            <a:spLocks noGrp="1"/>
          </p:cNvSpPr>
          <p:nvPr>
            <p:ph sz="half" idx="2"/>
          </p:nvPr>
        </p:nvSpPr>
        <p:spPr>
          <a:xfrm>
            <a:off x="5921970" y="1187549"/>
            <a:ext cx="4572048" cy="5904656"/>
          </a:xfrm>
        </p:spPr>
        <p:txBody>
          <a:bodyPr>
            <a:normAutofit fontScale="92500"/>
          </a:bodyPr>
          <a:lstStyle/>
          <a:p>
            <a:pPr>
              <a:spcAft>
                <a:spcPts val="600"/>
              </a:spcAft>
              <a:buFont typeface="Arial" panose="020B0604020202020204" pitchFamily="34" charset="0"/>
              <a:buChar char="•"/>
            </a:pPr>
            <a:r>
              <a:rPr lang="pl-PL" sz="2200" b="1" dirty="0">
                <a:latin typeface="Arial" panose="020B0604020202020204" pitchFamily="34" charset="0"/>
                <a:cs typeface="Arial" panose="020B0604020202020204" pitchFamily="34" charset="0"/>
              </a:rPr>
              <a:t>Usługi – czyli jak? </a:t>
            </a:r>
          </a:p>
          <a:p>
            <a:pPr lvl="1">
              <a:spcAft>
                <a:spcPts val="600"/>
              </a:spcAft>
              <a:buFont typeface="Wingdings" panose="05000000000000000000" pitchFamily="2" charset="2"/>
              <a:buChar char="Ø"/>
            </a:pPr>
            <a:r>
              <a:rPr lang="pl-PL" sz="2200" dirty="0">
                <a:latin typeface="Arial" panose="020B0604020202020204" pitchFamily="34" charset="0"/>
                <a:cs typeface="Arial" panose="020B0604020202020204" pitchFamily="34" charset="0"/>
              </a:rPr>
              <a:t>Diagnoza grupy docelowej</a:t>
            </a:r>
          </a:p>
          <a:p>
            <a:pPr lvl="1">
              <a:spcAft>
                <a:spcPts val="600"/>
              </a:spcAft>
              <a:buFont typeface="Wingdings" panose="05000000000000000000" pitchFamily="2" charset="2"/>
              <a:buChar char="Ø"/>
            </a:pPr>
            <a:r>
              <a:rPr lang="pl-PL" sz="2200" b="1" dirty="0">
                <a:solidFill>
                  <a:srgbClr val="C00000"/>
                </a:solidFill>
                <a:latin typeface="Arial" panose="020B0604020202020204" pitchFamily="34" charset="0"/>
                <a:cs typeface="Arial" panose="020B0604020202020204" pitchFamily="34" charset="0"/>
              </a:rPr>
              <a:t>Uniwersalne projektowanie</a:t>
            </a:r>
          </a:p>
          <a:p>
            <a:pPr lvl="1">
              <a:spcAft>
                <a:spcPts val="600"/>
              </a:spcAft>
              <a:buFont typeface="Wingdings" panose="05000000000000000000" pitchFamily="2" charset="2"/>
              <a:buChar char="Ø"/>
            </a:pPr>
            <a:r>
              <a:rPr lang="pl-PL" sz="2200" dirty="0">
                <a:latin typeface="Arial" panose="020B0604020202020204" pitchFamily="34" charset="0"/>
                <a:cs typeface="Arial" panose="020B0604020202020204" pitchFamily="34" charset="0"/>
              </a:rPr>
              <a:t>Mechanizm racjonalnych usprawnień </a:t>
            </a:r>
          </a:p>
          <a:p>
            <a:pPr>
              <a:spcAft>
                <a:spcPts val="600"/>
              </a:spcAft>
              <a:buFont typeface="Arial" panose="020B0604020202020204" pitchFamily="34" charset="0"/>
              <a:buChar char="•"/>
            </a:pPr>
            <a:r>
              <a:rPr lang="pl-PL" sz="2200" b="1" dirty="0">
                <a:latin typeface="Arial" panose="020B0604020202020204" pitchFamily="34" charset="0"/>
                <a:cs typeface="Arial" panose="020B0604020202020204" pitchFamily="34" charset="0"/>
              </a:rPr>
              <a:t>Miejsce – czyli co?</a:t>
            </a:r>
          </a:p>
          <a:p>
            <a:pPr lvl="1">
              <a:spcAft>
                <a:spcPts val="600"/>
              </a:spcAft>
              <a:buFont typeface="Wingdings" panose="05000000000000000000" pitchFamily="2" charset="2"/>
              <a:buChar char="Ø"/>
            </a:pPr>
            <a:r>
              <a:rPr lang="pl-PL" sz="2200" b="1" dirty="0">
                <a:solidFill>
                  <a:srgbClr val="C00000"/>
                </a:solidFill>
                <a:latin typeface="Arial" panose="020B0604020202020204" pitchFamily="34" charset="0"/>
                <a:cs typeface="Arial" panose="020B0604020202020204" pitchFamily="34" charset="0"/>
              </a:rPr>
              <a:t>Biuro projektu</a:t>
            </a:r>
          </a:p>
          <a:p>
            <a:pPr lvl="1">
              <a:spcAft>
                <a:spcPts val="600"/>
              </a:spcAft>
              <a:buFont typeface="Wingdings" panose="05000000000000000000" pitchFamily="2" charset="2"/>
              <a:buChar char="Ø"/>
            </a:pPr>
            <a:r>
              <a:rPr lang="pl-PL" sz="2200" dirty="0">
                <a:latin typeface="Arial" panose="020B0604020202020204" pitchFamily="34" charset="0"/>
                <a:cs typeface="Arial" panose="020B0604020202020204" pitchFamily="34" charset="0"/>
              </a:rPr>
              <a:t>Sale szkoleniowe, konferencyjne</a:t>
            </a:r>
          </a:p>
          <a:p>
            <a:pPr lvl="1">
              <a:spcAft>
                <a:spcPts val="600"/>
              </a:spcAft>
              <a:buFont typeface="Wingdings" panose="05000000000000000000" pitchFamily="2" charset="2"/>
              <a:buChar char="Ø"/>
            </a:pPr>
            <a:r>
              <a:rPr lang="pl-PL" sz="2200" dirty="0">
                <a:latin typeface="Arial" panose="020B0604020202020204" pitchFamily="34" charset="0"/>
                <a:cs typeface="Arial" panose="020B0604020202020204" pitchFamily="34" charset="0"/>
              </a:rPr>
              <a:t>Catering </a:t>
            </a:r>
          </a:p>
          <a:p>
            <a:pPr>
              <a:spcAft>
                <a:spcPts val="600"/>
              </a:spcAft>
              <a:buFont typeface="Arial" panose="020B0604020202020204" pitchFamily="34" charset="0"/>
              <a:buChar char="•"/>
            </a:pPr>
            <a:r>
              <a:rPr lang="pl-PL" sz="2200" b="1" dirty="0">
                <a:latin typeface="Arial" panose="020B0604020202020204" pitchFamily="34" charset="0"/>
                <a:cs typeface="Arial" panose="020B0604020202020204" pitchFamily="34" charset="0"/>
              </a:rPr>
              <a:t>Budżet, </a:t>
            </a:r>
            <a:br>
              <a:rPr lang="pl-PL" sz="2200" dirty="0">
                <a:latin typeface="Arial" panose="020B0604020202020204" pitchFamily="34" charset="0"/>
                <a:cs typeface="Arial" panose="020B0604020202020204" pitchFamily="34" charset="0"/>
              </a:rPr>
            </a:br>
            <a:r>
              <a:rPr lang="pl-PL" sz="2200" b="1" dirty="0">
                <a:solidFill>
                  <a:srgbClr val="C00000"/>
                </a:solidFill>
                <a:latin typeface="Arial" panose="020B0604020202020204" pitchFamily="34" charset="0"/>
                <a:cs typeface="Arial" panose="020B0604020202020204" pitchFamily="34" charset="0"/>
              </a:rPr>
              <a:t>czyli limit Wydatki na dostępność</a:t>
            </a:r>
          </a:p>
          <a:p>
            <a:pPr>
              <a:spcAft>
                <a:spcPts val="600"/>
              </a:spcAft>
              <a:buFont typeface="Arial" panose="020B0604020202020204" pitchFamily="34" charset="0"/>
              <a:buChar char="•"/>
            </a:pPr>
            <a:r>
              <a:rPr lang="pl-PL" sz="2200" b="1" dirty="0">
                <a:latin typeface="Arial" panose="020B0604020202020204" pitchFamily="34" charset="0"/>
                <a:cs typeface="Arial" panose="020B0604020202020204" pitchFamily="34" charset="0"/>
              </a:rPr>
              <a:t>Inne – czyli…</a:t>
            </a:r>
          </a:p>
          <a:p>
            <a:pPr>
              <a:spcAft>
                <a:spcPts val="600"/>
              </a:spcAft>
              <a:buFont typeface="Wingdings" panose="05000000000000000000" pitchFamily="2" charset="2"/>
              <a:buChar char="Ø"/>
            </a:pPr>
            <a:endParaRPr lang="pl-PL" sz="2200" dirty="0">
              <a:latin typeface="Arial" panose="020B0604020202020204" pitchFamily="34" charset="0"/>
              <a:cs typeface="Arial" panose="020B0604020202020204" pitchFamily="34" charset="0"/>
            </a:endParaRPr>
          </a:p>
          <a:p>
            <a:pPr marL="0" indent="0">
              <a:buNone/>
            </a:pPr>
            <a:endParaRPr lang="pl-PL" dirty="0"/>
          </a:p>
        </p:txBody>
      </p:sp>
      <p:sp>
        <p:nvSpPr>
          <p:cNvPr id="7" name="Symbol zastępczy numeru slajdu 6">
            <a:extLst>
              <a:ext uri="{FF2B5EF4-FFF2-40B4-BE49-F238E27FC236}">
                <a16:creationId xmlns:a16="http://schemas.microsoft.com/office/drawing/2014/main" id="{64A30D81-065A-4844-89A4-0161F03A3C30}"/>
              </a:ext>
            </a:extLst>
          </p:cNvPr>
          <p:cNvSpPr>
            <a:spLocks noGrp="1"/>
          </p:cNvSpPr>
          <p:nvPr>
            <p:ph type="sldNum" sz="quarter" idx="10"/>
          </p:nvPr>
        </p:nvSpPr>
        <p:spPr/>
        <p:txBody>
          <a:bodyPr/>
          <a:lstStyle/>
          <a:p>
            <a:fld id="{EB4015AA-59F6-416B-87A6-8E3D940284E2}" type="slidenum">
              <a:rPr lang="pl-PL" smtClean="0"/>
              <a:pPr/>
              <a:t>42</a:t>
            </a:fld>
            <a:endParaRPr lang="pl-PL" dirty="0"/>
          </a:p>
        </p:txBody>
      </p:sp>
    </p:spTree>
    <p:extLst>
      <p:ext uri="{BB962C8B-B14F-4D97-AF65-F5344CB8AC3E}">
        <p14:creationId xmlns:p14="http://schemas.microsoft.com/office/powerpoint/2010/main" val="3688323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 calcmode="lin" valueType="num">
                                      <p:cBhvr additive="base">
                                        <p:cTn id="5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additive="base">
                                        <p:cTn id="5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 calcmode="lin" valueType="num">
                                      <p:cBhvr additive="base">
                                        <p:cTn id="6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
                                            <p:txEl>
                                              <p:pRg st="0" end="0"/>
                                            </p:txEl>
                                          </p:spTgt>
                                        </p:tgtEl>
                                        <p:attrNameLst>
                                          <p:attrName>style.visibility</p:attrName>
                                        </p:attrNameLst>
                                      </p:cBhvr>
                                      <p:to>
                                        <p:strVal val="visible"/>
                                      </p:to>
                                    </p:set>
                                    <p:anim calcmode="lin" valueType="num">
                                      <p:cBhvr additive="base">
                                        <p:cTn id="6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5">
                                            <p:txEl>
                                              <p:pRg st="1" end="1"/>
                                            </p:txEl>
                                          </p:spTgt>
                                        </p:tgtEl>
                                        <p:attrNameLst>
                                          <p:attrName>style.visibility</p:attrName>
                                        </p:attrNameLst>
                                      </p:cBhvr>
                                      <p:to>
                                        <p:strVal val="visible"/>
                                      </p:to>
                                    </p:set>
                                    <p:anim calcmode="lin" valueType="num">
                                      <p:cBhvr additive="base">
                                        <p:cTn id="7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5">
                                            <p:txEl>
                                              <p:pRg st="2" end="2"/>
                                            </p:txEl>
                                          </p:spTgt>
                                        </p:tgtEl>
                                        <p:attrNameLst>
                                          <p:attrName>style.visibility</p:attrName>
                                        </p:attrNameLst>
                                      </p:cBhvr>
                                      <p:to>
                                        <p:strVal val="visible"/>
                                      </p:to>
                                    </p:set>
                                    <p:anim calcmode="lin" valueType="num">
                                      <p:cBhvr additive="base">
                                        <p:cTn id="7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5">
                                            <p:txEl>
                                              <p:pRg st="3" end="3"/>
                                            </p:txEl>
                                          </p:spTgt>
                                        </p:tgtEl>
                                        <p:attrNameLst>
                                          <p:attrName>style.visibility</p:attrName>
                                        </p:attrNameLst>
                                      </p:cBhvr>
                                      <p:to>
                                        <p:strVal val="visible"/>
                                      </p:to>
                                    </p:set>
                                    <p:anim calcmode="lin" valueType="num">
                                      <p:cBhvr additive="base">
                                        <p:cTn id="8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5">
                                            <p:txEl>
                                              <p:pRg st="4" end="4"/>
                                            </p:txEl>
                                          </p:spTgt>
                                        </p:tgtEl>
                                        <p:attrNameLst>
                                          <p:attrName>style.visibility</p:attrName>
                                        </p:attrNameLst>
                                      </p:cBhvr>
                                      <p:to>
                                        <p:strVal val="visible"/>
                                      </p:to>
                                    </p:set>
                                    <p:anim calcmode="lin" valueType="num">
                                      <p:cBhvr additive="base">
                                        <p:cTn id="8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5">
                                            <p:txEl>
                                              <p:pRg st="5" end="5"/>
                                            </p:txEl>
                                          </p:spTgt>
                                        </p:tgtEl>
                                        <p:attrNameLst>
                                          <p:attrName>style.visibility</p:attrName>
                                        </p:attrNameLst>
                                      </p:cBhvr>
                                      <p:to>
                                        <p:strVal val="visible"/>
                                      </p:to>
                                    </p:set>
                                    <p:anim calcmode="lin" valueType="num">
                                      <p:cBhvr additive="base">
                                        <p:cTn id="9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5">
                                            <p:txEl>
                                              <p:pRg st="5" end="5"/>
                                            </p:txEl>
                                          </p:spTgt>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5">
                                            <p:txEl>
                                              <p:pRg st="6" end="6"/>
                                            </p:txEl>
                                          </p:spTgt>
                                        </p:tgtEl>
                                        <p:attrNameLst>
                                          <p:attrName>style.visibility</p:attrName>
                                        </p:attrNameLst>
                                      </p:cBhvr>
                                      <p:to>
                                        <p:strVal val="visible"/>
                                      </p:to>
                                    </p:set>
                                    <p:anim calcmode="lin" valueType="num">
                                      <p:cBhvr additive="base">
                                        <p:cTn id="9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5">
                                            <p:txEl>
                                              <p:pRg st="6" end="6"/>
                                            </p:txEl>
                                          </p:spTgt>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5">
                                            <p:txEl>
                                              <p:pRg st="7" end="7"/>
                                            </p:txEl>
                                          </p:spTgt>
                                        </p:tgtEl>
                                        <p:attrNameLst>
                                          <p:attrName>style.visibility</p:attrName>
                                        </p:attrNameLst>
                                      </p:cBhvr>
                                      <p:to>
                                        <p:strVal val="visible"/>
                                      </p:to>
                                    </p:set>
                                    <p:anim calcmode="lin" valueType="num">
                                      <p:cBhvr additive="base">
                                        <p:cTn id="10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5">
                                            <p:txEl>
                                              <p:pRg st="8" end="8"/>
                                            </p:txEl>
                                          </p:spTgt>
                                        </p:tgtEl>
                                        <p:attrNameLst>
                                          <p:attrName>style.visibility</p:attrName>
                                        </p:attrNameLst>
                                      </p:cBhvr>
                                      <p:to>
                                        <p:strVal val="visible"/>
                                      </p:to>
                                    </p:set>
                                    <p:anim calcmode="lin" valueType="num">
                                      <p:cBhvr additive="base">
                                        <p:cTn id="10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5">
                                            <p:txEl>
                                              <p:pRg st="9" end="9"/>
                                            </p:txEl>
                                          </p:spTgt>
                                        </p:tgtEl>
                                        <p:attrNameLst>
                                          <p:attrName>style.visibility</p:attrName>
                                        </p:attrNameLst>
                                      </p:cBhvr>
                                      <p:to>
                                        <p:strVal val="visible"/>
                                      </p:to>
                                    </p:set>
                                    <p:anim calcmode="lin" valueType="num">
                                      <p:cBhvr additive="base">
                                        <p:cTn id="113"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25715" y="539837"/>
            <a:ext cx="8640381" cy="648072"/>
          </a:xfrm>
        </p:spPr>
        <p:txBody>
          <a:bodyPr>
            <a:normAutofit/>
          </a:bodyPr>
          <a:lstStyle/>
          <a:p>
            <a:r>
              <a:rPr lang="pl-PL" dirty="0"/>
              <a:t>Mechanizm racjonalnych usprawnień (MRU) </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1026163" y="1961635"/>
            <a:ext cx="8639486" cy="3978442"/>
          </a:xfrm>
        </p:spPr>
        <p:txBody>
          <a:bodyPr>
            <a:normAutofit/>
          </a:bodyPr>
          <a:lstStyle/>
          <a:p>
            <a:pPr marL="0" indent="0">
              <a:spcAft>
                <a:spcPts val="1800"/>
              </a:spcAft>
              <a:buNone/>
            </a:pPr>
            <a:r>
              <a:rPr lang="pl-PL" dirty="0"/>
              <a:t>MRU oznacza możliwość </a:t>
            </a:r>
            <a:r>
              <a:rPr lang="pl-PL" b="1" dirty="0"/>
              <a:t>sfinansowania specyficznych działań dostosowawczych,</a:t>
            </a:r>
            <a:r>
              <a:rPr lang="pl-PL" dirty="0"/>
              <a:t> uruchamianych </a:t>
            </a:r>
            <a:r>
              <a:rPr lang="pl-PL" b="1" dirty="0"/>
              <a:t>wraz z pojawieniem się </a:t>
            </a:r>
            <a:br>
              <a:rPr lang="pl-PL" b="1" dirty="0"/>
            </a:br>
            <a:r>
              <a:rPr lang="pl-PL" b="1" dirty="0"/>
              <a:t>w projekcie </a:t>
            </a:r>
            <a:r>
              <a:rPr lang="pl-PL" dirty="0"/>
              <a:t>realizowanym w ramach polityki spójności osoby </a:t>
            </a:r>
            <a:br>
              <a:rPr lang="pl-PL" dirty="0"/>
            </a:br>
            <a:r>
              <a:rPr lang="pl-PL" dirty="0"/>
              <a:t>z niepełnosprawnością (w charakterze uczestnika/uczestniczki lub </a:t>
            </a:r>
            <a:r>
              <a:rPr lang="pl-PL" sz="2400" b="1" dirty="0">
                <a:solidFill>
                  <a:srgbClr val="C00000"/>
                </a:solidFill>
              </a:rPr>
              <a:t>personelu projektu</a:t>
            </a:r>
            <a:r>
              <a:rPr lang="pl-PL" dirty="0"/>
              <a:t>). </a:t>
            </a:r>
          </a:p>
          <a:p>
            <a:pPr marL="0" indent="0">
              <a:buNone/>
            </a:pPr>
            <a:r>
              <a:rPr lang="pl-PL" dirty="0"/>
              <a:t>Racjonalne usprawnienie oznacza konieczne i odpowiednie zmiany oraz dostosowania, nie nakładające nieproporcjonalnego lub nadmiernego obciążenia, jeśli jest to potrzebne w konkretnym przypadku. </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43</a:t>
            </a:fld>
            <a:endParaRPr lang="pl-PL" dirty="0"/>
          </a:p>
        </p:txBody>
      </p:sp>
    </p:spTree>
    <p:extLst>
      <p:ext uri="{BB962C8B-B14F-4D97-AF65-F5344CB8AC3E}">
        <p14:creationId xmlns:p14="http://schemas.microsoft.com/office/powerpoint/2010/main" val="2223323887"/>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25715" y="539837"/>
            <a:ext cx="8640381" cy="648072"/>
          </a:xfrm>
        </p:spPr>
        <p:txBody>
          <a:bodyPr>
            <a:normAutofit/>
          </a:bodyPr>
          <a:lstStyle/>
          <a:p>
            <a:r>
              <a:rPr lang="pl-PL" dirty="0"/>
              <a:t>Mechanizm racjonalnych usprawnień (koszt) </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1026163" y="1961635"/>
            <a:ext cx="8639486" cy="3636404"/>
          </a:xfrm>
        </p:spPr>
        <p:txBody>
          <a:bodyPr>
            <a:normAutofit/>
          </a:bodyPr>
          <a:lstStyle/>
          <a:p>
            <a:pPr marL="0" indent="0" algn="ctr">
              <a:lnSpc>
                <a:spcPct val="200000"/>
              </a:lnSpc>
              <a:spcBef>
                <a:spcPts val="600"/>
              </a:spcBef>
              <a:spcAft>
                <a:spcPts val="600"/>
              </a:spcAft>
              <a:buNone/>
            </a:pPr>
            <a:r>
              <a:rPr lang="pl-PL" dirty="0"/>
              <a:t>Średni koszt MRU na 1 osobę w projekcie nie może przekroczyć </a:t>
            </a:r>
            <a:br>
              <a:rPr lang="pl-PL" dirty="0"/>
            </a:br>
            <a:r>
              <a:rPr lang="pl-PL" dirty="0"/>
              <a:t>15 tysięcy złotych brutto.</a:t>
            </a:r>
            <a:br>
              <a:rPr lang="pl-PL" dirty="0"/>
            </a:br>
            <a:endParaRPr lang="pl-PL" dirty="0"/>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44</a:t>
            </a:fld>
            <a:endParaRPr lang="pl-PL" dirty="0"/>
          </a:p>
        </p:txBody>
      </p:sp>
    </p:spTree>
    <p:extLst>
      <p:ext uri="{BB962C8B-B14F-4D97-AF65-F5344CB8AC3E}">
        <p14:creationId xmlns:p14="http://schemas.microsoft.com/office/powerpoint/2010/main" val="467192924"/>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25715" y="539837"/>
            <a:ext cx="8640381" cy="648072"/>
          </a:xfrm>
        </p:spPr>
        <p:txBody>
          <a:bodyPr>
            <a:normAutofit/>
          </a:bodyPr>
          <a:lstStyle/>
          <a:p>
            <a:r>
              <a:rPr lang="pl-PL" dirty="0"/>
              <a:t>Dostępność w zamówieniach publicznych </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997938" y="1394572"/>
            <a:ext cx="8639486" cy="4770530"/>
          </a:xfrm>
        </p:spPr>
        <p:txBody>
          <a:bodyPr>
            <a:normAutofit fontScale="92500"/>
          </a:bodyPr>
          <a:lstStyle/>
          <a:p>
            <a:pPr marL="0" indent="0">
              <a:spcAft>
                <a:spcPts val="1800"/>
              </a:spcAft>
              <a:buNone/>
            </a:pPr>
            <a:r>
              <a:rPr lang="pl-PL" sz="2400" dirty="0"/>
              <a:t>Zamawiający ma przede wszystkim obowiązek uwzględnić dostępność w opisie przedmiotu zamówienia tak, aby odpowiadał on na potrzeby osób z niepełnosprawnościami.</a:t>
            </a:r>
          </a:p>
          <a:p>
            <a:pPr marL="0" indent="0">
              <a:spcAft>
                <a:spcPts val="1800"/>
              </a:spcAft>
              <a:buNone/>
            </a:pPr>
            <a:r>
              <a:rPr lang="pl-PL" sz="2400" dirty="0"/>
              <a:t>Więcej informacji na temat zapewnienia dostępności dla osób </a:t>
            </a:r>
            <a:br>
              <a:rPr lang="pl-PL" sz="2400" dirty="0"/>
            </a:br>
            <a:r>
              <a:rPr lang="pl-PL" sz="2400" dirty="0"/>
              <a:t>ze szczególnymi potrzebami w ramach udzielania zamówień publicznych można znaleźć na stronie internetowej Urzędu Zamówień Publicznych w zakładce „Repozytorium Wiedzy – Zrównoważone zamówienia publiczne – Społeczne zamówienia” </a:t>
            </a:r>
            <a:br>
              <a:rPr lang="pl-PL" sz="2400" dirty="0"/>
            </a:br>
            <a:r>
              <a:rPr lang="pl-PL" sz="2400" dirty="0"/>
              <a:t>pod adresem:</a:t>
            </a:r>
          </a:p>
          <a:p>
            <a:pPr marL="0" indent="0">
              <a:spcAft>
                <a:spcPts val="1800"/>
              </a:spcAft>
              <a:buNone/>
            </a:pPr>
            <a:r>
              <a:rPr lang="pl-PL" dirty="0">
                <a:hlinkClick r:id="rId2"/>
              </a:rPr>
              <a:t>https://www.uzp.gov.pl/baza-wiedzy/zrownowazone-zamowienia-publiczne/spolecznezamowienia/przydatne-informacje/dostepnosc</a:t>
            </a:r>
            <a:r>
              <a:rPr lang="pl-PL" dirty="0"/>
              <a:t> </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45</a:t>
            </a:fld>
            <a:endParaRPr lang="pl-PL" dirty="0"/>
          </a:p>
        </p:txBody>
      </p:sp>
    </p:spTree>
    <p:extLst>
      <p:ext uri="{BB962C8B-B14F-4D97-AF65-F5344CB8AC3E}">
        <p14:creationId xmlns:p14="http://schemas.microsoft.com/office/powerpoint/2010/main" val="672977885"/>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25715" y="539837"/>
            <a:ext cx="8640381" cy="648072"/>
          </a:xfrm>
        </p:spPr>
        <p:txBody>
          <a:bodyPr>
            <a:normAutofit/>
          </a:bodyPr>
          <a:lstStyle/>
          <a:p>
            <a:r>
              <a:rPr lang="pl-PL" dirty="0"/>
              <a:t>Podmiot publiczny i dostępność</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1026163" y="1961635"/>
            <a:ext cx="8639486" cy="4338482"/>
          </a:xfrm>
        </p:spPr>
        <p:txBody>
          <a:bodyPr>
            <a:normAutofit/>
          </a:bodyPr>
          <a:lstStyle/>
          <a:p>
            <a:pPr marL="0" indent="0">
              <a:spcAft>
                <a:spcPts val="2400"/>
              </a:spcAft>
              <a:buNone/>
            </a:pPr>
            <a:r>
              <a:rPr lang="pl-PL" dirty="0"/>
              <a:t>Jeżeli beneficjent jest </a:t>
            </a:r>
            <a:r>
              <a:rPr lang="pl-PL" b="1" dirty="0"/>
              <a:t>podmiotem publicznym </a:t>
            </a:r>
            <a:r>
              <a:rPr lang="pl-PL" dirty="0"/>
              <a:t>to na mocy przepisów powszechnie obowiązującego prawa, zobligowany jest </a:t>
            </a:r>
            <a:r>
              <a:rPr lang="pl-PL" b="1" dirty="0"/>
              <a:t>również</a:t>
            </a:r>
            <a:r>
              <a:rPr lang="pl-PL" dirty="0"/>
              <a:t> do stosowania przepisów </a:t>
            </a:r>
            <a:r>
              <a:rPr lang="pl-PL" b="1" dirty="0"/>
              <a:t>ustawy o dostępności cyfrowej </a:t>
            </a:r>
            <a:r>
              <a:rPr lang="pl-PL" dirty="0"/>
              <a:t>stron internetowych i aplikacji mobilnych podmiotów publicznych (…) oraz </a:t>
            </a:r>
            <a:r>
              <a:rPr lang="pl-PL" b="1" dirty="0"/>
              <a:t>ustawy o zapewnianiu dostępności</a:t>
            </a:r>
            <a:r>
              <a:rPr lang="pl-PL" dirty="0"/>
              <a:t> osobom ze szczególnymi potrzebami (…)</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46</a:t>
            </a:fld>
            <a:endParaRPr lang="pl-PL" dirty="0"/>
          </a:p>
        </p:txBody>
      </p:sp>
    </p:spTree>
    <p:extLst>
      <p:ext uri="{BB962C8B-B14F-4D97-AF65-F5344CB8AC3E}">
        <p14:creationId xmlns:p14="http://schemas.microsoft.com/office/powerpoint/2010/main" val="3855724702"/>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25715" y="539837"/>
            <a:ext cx="8640381" cy="648072"/>
          </a:xfrm>
        </p:spPr>
        <p:txBody>
          <a:bodyPr>
            <a:normAutofit/>
          </a:bodyPr>
          <a:lstStyle/>
          <a:p>
            <a:r>
              <a:rPr lang="pl-PL" dirty="0"/>
              <a:t>Akty prawne </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1026163" y="1961635"/>
            <a:ext cx="8639486" cy="4338482"/>
          </a:xfrm>
        </p:spPr>
        <p:txBody>
          <a:bodyPr>
            <a:normAutofit lnSpcReduction="10000"/>
          </a:bodyPr>
          <a:lstStyle/>
          <a:p>
            <a:pPr>
              <a:spcAft>
                <a:spcPts val="2400"/>
              </a:spcAft>
              <a:buFont typeface="Wingdings" panose="05000000000000000000" pitchFamily="2" charset="2"/>
              <a:buChar char="Ø"/>
            </a:pPr>
            <a:r>
              <a:rPr lang="pl-PL" altLang="pl-PL" b="1" dirty="0">
                <a:solidFill>
                  <a:srgbClr val="003399"/>
                </a:solidFill>
                <a:hlinkClick r:id="rId2">
                  <a:extLst>
                    <a:ext uri="{A12FA001-AC4F-418D-AE19-62706E023703}">
                      <ahyp:hlinkClr xmlns:ahyp="http://schemas.microsoft.com/office/drawing/2018/hyperlinkcolor" val="tx"/>
                    </a:ext>
                  </a:extLst>
                </a:hlinkClick>
              </a:rPr>
              <a:t>Ustawa o dostępności cyfrowej stron internetowych i aplikacji mobilnych podmiotów publicznych</a:t>
            </a:r>
            <a:endParaRPr lang="pl-PL" altLang="pl-PL" b="1" dirty="0">
              <a:solidFill>
                <a:srgbClr val="003399"/>
              </a:solidFill>
            </a:endParaRPr>
          </a:p>
          <a:p>
            <a:pPr>
              <a:spcAft>
                <a:spcPts val="2400"/>
              </a:spcAft>
              <a:buFont typeface="Wingdings" panose="05000000000000000000" pitchFamily="2" charset="2"/>
              <a:buChar char="Ø"/>
            </a:pPr>
            <a:r>
              <a:rPr lang="pl-PL" altLang="pl-PL" b="1" dirty="0">
                <a:solidFill>
                  <a:srgbClr val="003399"/>
                </a:solidFill>
                <a:hlinkClick r:id="rId3">
                  <a:extLst>
                    <a:ext uri="{A12FA001-AC4F-418D-AE19-62706E023703}">
                      <ahyp:hlinkClr xmlns:ahyp="http://schemas.microsoft.com/office/drawing/2018/hyperlinkcolor" val="tx"/>
                    </a:ext>
                  </a:extLst>
                </a:hlinkClick>
              </a:rPr>
              <a:t>Ustawa o zapewnianiu dostępności osobom ze szczególnymi potrzebami</a:t>
            </a:r>
            <a:endParaRPr lang="pl-PL" altLang="pl-PL" b="1" dirty="0">
              <a:solidFill>
                <a:srgbClr val="003399"/>
              </a:solidFill>
            </a:endParaRPr>
          </a:p>
          <a:p>
            <a:pPr marL="0" indent="0">
              <a:spcAft>
                <a:spcPts val="2400"/>
              </a:spcAft>
              <a:buNone/>
            </a:pPr>
            <a:r>
              <a:rPr lang="pl-PL" altLang="pl-PL" dirty="0"/>
              <a:t>Obie ustawy skierowane do </a:t>
            </a:r>
            <a:r>
              <a:rPr lang="pl-PL" altLang="pl-PL" b="1" dirty="0"/>
              <a:t>podmiotów publicznych </a:t>
            </a:r>
            <a:r>
              <a:rPr lang="pl-PL" altLang="pl-PL" dirty="0"/>
              <a:t>(art. 3) </a:t>
            </a:r>
          </a:p>
          <a:p>
            <a:pPr marL="0" indent="0">
              <a:spcAft>
                <a:spcPts val="600"/>
              </a:spcAft>
              <a:buNone/>
            </a:pPr>
            <a:r>
              <a:rPr lang="pl-PL" dirty="0"/>
              <a:t>Art. 4. </a:t>
            </a:r>
          </a:p>
          <a:p>
            <a:pPr marL="0" indent="0">
              <a:spcAft>
                <a:spcPts val="2400"/>
              </a:spcAft>
              <a:buNone/>
            </a:pPr>
            <a:r>
              <a:rPr lang="pl-PL" dirty="0"/>
              <a:t>1. </a:t>
            </a:r>
            <a:r>
              <a:rPr lang="pl-PL" b="1" dirty="0"/>
              <a:t>Podmiot publiczny </a:t>
            </a:r>
            <a:r>
              <a:rPr lang="pl-PL" dirty="0"/>
              <a:t>zapewnia dostępność osobom </a:t>
            </a:r>
            <a:br>
              <a:rPr lang="pl-PL" dirty="0"/>
            </a:br>
            <a:r>
              <a:rPr lang="pl-PL" dirty="0"/>
              <a:t>ze szczególnymi potrzebami przez stosowanie uniwersalnego projektowania lub racjonalnych usprawnień.</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47</a:t>
            </a:fld>
            <a:endParaRPr lang="pl-PL" dirty="0"/>
          </a:p>
        </p:txBody>
      </p:sp>
    </p:spTree>
    <p:extLst>
      <p:ext uri="{BB962C8B-B14F-4D97-AF65-F5344CB8AC3E}">
        <p14:creationId xmlns:p14="http://schemas.microsoft.com/office/powerpoint/2010/main" val="1005024982"/>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04513" y="522015"/>
            <a:ext cx="9072719" cy="1673646"/>
          </a:xfrm>
        </p:spPr>
        <p:txBody>
          <a:bodyPr>
            <a:normAutofit fontScale="90000"/>
          </a:bodyPr>
          <a:lstStyle/>
          <a:p>
            <a:r>
              <a:rPr lang="pl-PL" dirty="0"/>
              <a:t>Standardy dostępność – załącznik nr 2 do Wytycznych dotyczących realizacji zasad równościowych w ramach funduszy unijnych na lata 2021-2027</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1026163" y="2411685"/>
            <a:ext cx="8639486" cy="2664296"/>
          </a:xfrm>
        </p:spPr>
        <p:txBody>
          <a:bodyPr>
            <a:normAutofit/>
          </a:bodyPr>
          <a:lstStyle/>
          <a:p>
            <a:pPr marL="0" lvl="0" indent="0">
              <a:buNone/>
            </a:pPr>
            <a:r>
              <a:rPr lang="pl-PL" dirty="0"/>
              <a:t>Standardy:</a:t>
            </a:r>
          </a:p>
          <a:p>
            <a:r>
              <a:rPr lang="pl-PL" dirty="0"/>
              <a:t>informacyjno-promocyjny,</a:t>
            </a:r>
          </a:p>
          <a:p>
            <a:pPr lvl="0"/>
            <a:r>
              <a:rPr lang="pl-PL" dirty="0"/>
              <a:t>szkoleniowy (szkolenia, kursy, warsztaty, doradztwo),</a:t>
            </a:r>
          </a:p>
          <a:p>
            <a:r>
              <a:rPr lang="pl-PL" dirty="0"/>
              <a:t>cyfrowy,</a:t>
            </a:r>
          </a:p>
          <a:p>
            <a:pPr lvl="0"/>
            <a:r>
              <a:rPr lang="pl-PL" dirty="0"/>
              <a:t>transportowy,</a:t>
            </a:r>
          </a:p>
          <a:p>
            <a:pPr lvl="0"/>
            <a:r>
              <a:rPr lang="pl-PL" dirty="0"/>
              <a:t>architektoniczny.</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48</a:t>
            </a:fld>
            <a:endParaRPr lang="pl-PL" dirty="0"/>
          </a:p>
        </p:txBody>
      </p:sp>
    </p:spTree>
    <p:extLst>
      <p:ext uri="{BB962C8B-B14F-4D97-AF65-F5344CB8AC3E}">
        <p14:creationId xmlns:p14="http://schemas.microsoft.com/office/powerpoint/2010/main" val="3430750594"/>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D42619E-BEA2-4B18-9EFE-612497778C54}"/>
              </a:ext>
            </a:extLst>
          </p:cNvPr>
          <p:cNvSpPr>
            <a:spLocks noGrp="1"/>
          </p:cNvSpPr>
          <p:nvPr>
            <p:ph type="title"/>
          </p:nvPr>
        </p:nvSpPr>
        <p:spPr/>
        <p:txBody>
          <a:bodyPr>
            <a:normAutofit fontScale="90000"/>
          </a:bodyPr>
          <a:lstStyle/>
          <a:p>
            <a:r>
              <a:rPr lang="pl-PL" b="0" dirty="0"/>
              <a:t>Standardy i wytyczne w ramach programu Dostępność Plus</a:t>
            </a:r>
            <a:endParaRPr lang="pl-PL" dirty="0"/>
          </a:p>
        </p:txBody>
      </p:sp>
      <p:sp>
        <p:nvSpPr>
          <p:cNvPr id="3" name="Symbol zastępczy zawartości 2">
            <a:extLst>
              <a:ext uri="{FF2B5EF4-FFF2-40B4-BE49-F238E27FC236}">
                <a16:creationId xmlns:a16="http://schemas.microsoft.com/office/drawing/2014/main" id="{5EF861F2-FD72-4821-86E1-D297A4374749}"/>
              </a:ext>
            </a:extLst>
          </p:cNvPr>
          <p:cNvSpPr>
            <a:spLocks noGrp="1"/>
          </p:cNvSpPr>
          <p:nvPr>
            <p:ph idx="1"/>
          </p:nvPr>
        </p:nvSpPr>
        <p:spPr>
          <a:xfrm>
            <a:off x="665386" y="2195661"/>
            <a:ext cx="9793088" cy="2664296"/>
          </a:xfrm>
        </p:spPr>
        <p:txBody>
          <a:bodyPr>
            <a:normAutofit/>
          </a:bodyPr>
          <a:lstStyle/>
          <a:p>
            <a:pPr>
              <a:lnSpc>
                <a:spcPct val="150000"/>
              </a:lnSpc>
            </a:pPr>
            <a:r>
              <a:rPr lang="pl-PL" u="sng" dirty="0">
                <a:hlinkClick r:id="rId2" tooltip="przekierowanie do strony zewnętrznej - link otwiera się w nowej karcie"/>
              </a:rPr>
              <a:t>Standardy projektowania uniwersalnego</a:t>
            </a:r>
            <a:endParaRPr lang="pl-PL" dirty="0"/>
          </a:p>
          <a:p>
            <a:pPr>
              <a:lnSpc>
                <a:spcPct val="150000"/>
              </a:lnSpc>
            </a:pPr>
            <a:r>
              <a:rPr lang="pl-PL" u="sng" dirty="0">
                <a:hlinkClick r:id="rId3" tooltip="Ustawa o niepełnosprawnych Amerykanach - plik w PDF"/>
              </a:rPr>
              <a:t>Ustawa </a:t>
            </a:r>
            <a:r>
              <a:rPr lang="pl-PL" u="sng" dirty="0" err="1">
                <a:hlinkClick r:id="rId3" tooltip="Ustawa o niepełnosprawnych Amerykanach - plik w PDF"/>
              </a:rPr>
              <a:t>Americans</a:t>
            </a:r>
            <a:r>
              <a:rPr lang="pl-PL" u="sng" dirty="0">
                <a:hlinkClick r:id="rId3" tooltip="Ustawa o niepełnosprawnych Amerykanach - plik w PDF"/>
              </a:rPr>
              <a:t> with </a:t>
            </a:r>
            <a:r>
              <a:rPr lang="pl-PL" u="sng" dirty="0" err="1">
                <a:hlinkClick r:id="rId3" tooltip="Ustawa o niepełnosprawnych Amerykanach - plik w PDF"/>
              </a:rPr>
              <a:t>Disabilities</a:t>
            </a:r>
            <a:r>
              <a:rPr lang="pl-PL" u="sng" dirty="0">
                <a:hlinkClick r:id="rId3" tooltip="Ustawa o niepełnosprawnych Amerykanach - plik w PDF"/>
              </a:rPr>
              <a:t> </a:t>
            </a:r>
            <a:r>
              <a:rPr lang="pl-PL" u="sng" dirty="0" err="1">
                <a:hlinkClick r:id="rId3" tooltip="Ustawa o niepełnosprawnych Amerykanach - plik w PDF"/>
              </a:rPr>
              <a:t>Act</a:t>
            </a:r>
            <a:r>
              <a:rPr lang="pl-PL" u="sng" dirty="0">
                <a:hlinkClick r:id="rId3" tooltip="Ustawa o niepełnosprawnych Amerykanach - plik w PDF"/>
              </a:rPr>
              <a:t> (tłumaczenie PL)</a:t>
            </a:r>
            <a:r>
              <a:rPr lang="pl-PL" dirty="0"/>
              <a:t> (PDF 2 MB)</a:t>
            </a:r>
          </a:p>
          <a:p>
            <a:pPr>
              <a:lnSpc>
                <a:spcPct val="150000"/>
              </a:lnSpc>
            </a:pPr>
            <a:r>
              <a:rPr lang="pl-PL" dirty="0">
                <a:hlinkClick r:id="rId4" tooltip="Standardy przygotowania łatwego tekstu - plik w PDF"/>
              </a:rPr>
              <a:t>Europejskie standardy przygotowania tekstu łatwego do czytania i zrozumienia</a:t>
            </a:r>
            <a:r>
              <a:rPr lang="pl-PL" dirty="0"/>
              <a:t> (PDF 2 MB)</a:t>
            </a:r>
          </a:p>
          <a:p>
            <a:pPr>
              <a:lnSpc>
                <a:spcPct val="150000"/>
              </a:lnSpc>
            </a:pPr>
            <a:r>
              <a:rPr lang="pl-PL" u="sng" dirty="0">
                <a:hlinkClick r:id="rId5" tooltip="Dostępność w dokumentach elektronicznych - plik w formacie PDF"/>
              </a:rPr>
              <a:t>Standardy dostępności dla dokumentów elektronicznych</a:t>
            </a:r>
            <a:r>
              <a:rPr lang="pl-PL" dirty="0"/>
              <a:t> (PDF 6 MB)</a:t>
            </a:r>
          </a:p>
        </p:txBody>
      </p:sp>
      <p:sp>
        <p:nvSpPr>
          <p:cNvPr id="4" name="Symbol zastępczy numeru slajdu 3">
            <a:extLst>
              <a:ext uri="{FF2B5EF4-FFF2-40B4-BE49-F238E27FC236}">
                <a16:creationId xmlns:a16="http://schemas.microsoft.com/office/drawing/2014/main" id="{97D3BEC2-8E8E-4EE5-BC8E-08467A7F3B78}"/>
              </a:ext>
            </a:extLst>
          </p:cNvPr>
          <p:cNvSpPr>
            <a:spLocks noGrp="1"/>
          </p:cNvSpPr>
          <p:nvPr>
            <p:ph type="sldNum" sz="quarter" idx="10"/>
          </p:nvPr>
        </p:nvSpPr>
        <p:spPr/>
        <p:txBody>
          <a:bodyPr/>
          <a:lstStyle/>
          <a:p>
            <a:fld id="{EB4015AA-59F6-416B-87A6-8E3D940284E2}" type="slidenum">
              <a:rPr lang="pl-PL" smtClean="0"/>
              <a:pPr/>
              <a:t>49</a:t>
            </a:fld>
            <a:endParaRPr lang="pl-PL" dirty="0"/>
          </a:p>
        </p:txBody>
      </p:sp>
    </p:spTree>
    <p:extLst>
      <p:ext uri="{BB962C8B-B14F-4D97-AF65-F5344CB8AC3E}">
        <p14:creationId xmlns:p14="http://schemas.microsoft.com/office/powerpoint/2010/main" val="342836136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521370" y="359838"/>
            <a:ext cx="9649071" cy="1107977"/>
          </a:xfrm>
        </p:spPr>
        <p:txBody>
          <a:bodyPr>
            <a:normAutofit/>
          </a:bodyPr>
          <a:lstStyle/>
          <a:p>
            <a:pPr algn="r">
              <a:spcAft>
                <a:spcPts val="3600"/>
              </a:spcAft>
            </a:pPr>
            <a:r>
              <a:rPr lang="pl-PL" dirty="0"/>
              <a:t>Równości kobiet i mężczyzn w kryterium horyzontalnym </a:t>
            </a:r>
            <a:br>
              <a:rPr lang="pl-PL" dirty="0"/>
            </a:br>
            <a:r>
              <a:rPr lang="pl-PL" dirty="0"/>
              <a:t>(1 z 2)</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377354" y="1331565"/>
            <a:ext cx="10153128" cy="5688272"/>
          </a:xfrm>
        </p:spPr>
        <p:txBody>
          <a:bodyPr>
            <a:noAutofit/>
          </a:bodyPr>
          <a:lstStyle/>
          <a:p>
            <a:pPr marL="0" indent="0">
              <a:lnSpc>
                <a:spcPct val="150000"/>
              </a:lnSpc>
              <a:spcAft>
                <a:spcPts val="1200"/>
              </a:spcAft>
              <a:buNone/>
            </a:pPr>
            <a:r>
              <a:rPr lang="pl-PL" b="1" dirty="0"/>
              <a:t>Ocenie podlega zgodność projektu z zasadą równości kobiet i mężczyzn, tj.: </a:t>
            </a:r>
          </a:p>
          <a:p>
            <a:pPr marL="457200" indent="-457200">
              <a:lnSpc>
                <a:spcPct val="130000"/>
              </a:lnSpc>
              <a:spcAft>
                <a:spcPts val="1200"/>
              </a:spcAft>
              <a:buFont typeface="+mj-lt"/>
              <a:buAutoNum type="alphaLcParenR"/>
            </a:pPr>
            <a:r>
              <a:rPr lang="pl-PL" dirty="0"/>
              <a:t>czy przeprowadzono wystarczającą </a:t>
            </a:r>
            <a:r>
              <a:rPr lang="pl-PL" b="1" dirty="0"/>
              <a:t>analizę zgodności </a:t>
            </a:r>
            <a:r>
              <a:rPr lang="pl-PL" dirty="0"/>
              <a:t>projektu z zasadą równości kobiet i mężczyzn?</a:t>
            </a:r>
          </a:p>
          <a:p>
            <a:pPr marL="457200" indent="-457200">
              <a:lnSpc>
                <a:spcPct val="130000"/>
              </a:lnSpc>
              <a:spcAft>
                <a:spcPts val="1200"/>
              </a:spcAft>
              <a:buFont typeface="+mj-lt"/>
              <a:buAutoNum type="alphaLcParenR"/>
            </a:pPr>
            <a:r>
              <a:rPr lang="pl-PL" dirty="0"/>
              <a:t>w przypadku, gdy w analizie zdiagnozowano </a:t>
            </a:r>
            <a:r>
              <a:rPr lang="pl-PL" b="1" dirty="0"/>
              <a:t>nierównośc</a:t>
            </a:r>
            <a:r>
              <a:rPr lang="pl-PL" dirty="0"/>
              <a:t>i w zakresie dostępu kobiet i mężczyzn do produktów i usług projektu: czy w projekcie </a:t>
            </a:r>
            <a:r>
              <a:rPr lang="pl-PL" b="1" dirty="0"/>
              <a:t>zaplanowano działania</a:t>
            </a:r>
            <a:r>
              <a:rPr lang="pl-PL" dirty="0"/>
              <a:t>, które wpłyną na </a:t>
            </a:r>
            <a:r>
              <a:rPr lang="pl-PL" b="1" dirty="0"/>
              <a:t>wyrównywanie szans </a:t>
            </a:r>
            <a:r>
              <a:rPr lang="pl-PL" dirty="0"/>
              <a:t>danej płci będącej w gorszym położeniu? </a:t>
            </a:r>
          </a:p>
          <a:p>
            <a:pPr marL="457200" indent="-457200">
              <a:lnSpc>
                <a:spcPct val="130000"/>
              </a:lnSpc>
              <a:spcAft>
                <a:spcPts val="1200"/>
              </a:spcAft>
              <a:buFont typeface="+mj-lt"/>
              <a:buAutoNum type="alphaLcParenR"/>
            </a:pPr>
            <a:r>
              <a:rPr lang="pl-PL" dirty="0"/>
              <a:t>czy w projekcie przewidziano </a:t>
            </a:r>
            <a:r>
              <a:rPr lang="pl-PL" b="1" dirty="0"/>
              <a:t>mechanizmy</a:t>
            </a:r>
            <a:r>
              <a:rPr lang="pl-PL" dirty="0"/>
              <a:t> zapewniające, aby na żadnym etapie wdrażania projektu </a:t>
            </a:r>
            <a:r>
              <a:rPr lang="pl-PL" b="1" dirty="0"/>
              <a:t>nie dochodziło do dyskryminacji i wykluczenia </a:t>
            </a:r>
            <a:r>
              <a:rPr lang="pl-PL" dirty="0"/>
              <a:t>ze względu na płeć? </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5</a:t>
            </a:fld>
            <a:endParaRPr lang="pl-PL" dirty="0"/>
          </a:p>
        </p:txBody>
      </p:sp>
    </p:spTree>
    <p:extLst>
      <p:ext uri="{BB962C8B-B14F-4D97-AF65-F5344CB8AC3E}">
        <p14:creationId xmlns:p14="http://schemas.microsoft.com/office/powerpoint/2010/main" val="774278718"/>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D4EE1C-0F14-44F5-AB7D-34854EF5770C}"/>
              </a:ext>
            </a:extLst>
          </p:cNvPr>
          <p:cNvSpPr>
            <a:spLocks noGrp="1"/>
          </p:cNvSpPr>
          <p:nvPr>
            <p:ph type="title"/>
          </p:nvPr>
        </p:nvSpPr>
        <p:spPr/>
        <p:txBody>
          <a:bodyPr>
            <a:normAutofit fontScale="90000"/>
          </a:bodyPr>
          <a:lstStyle/>
          <a:p>
            <a:r>
              <a:rPr lang="pl-PL" dirty="0"/>
              <a:t>Ustawa – Polski Akt o Dostępności</a:t>
            </a:r>
            <a:br>
              <a:rPr lang="pl-PL" dirty="0"/>
            </a:br>
            <a:endParaRPr lang="pl-PL" dirty="0"/>
          </a:p>
        </p:txBody>
      </p:sp>
      <p:sp>
        <p:nvSpPr>
          <p:cNvPr id="3" name="Symbol zastępczy zawartości 2">
            <a:extLst>
              <a:ext uri="{FF2B5EF4-FFF2-40B4-BE49-F238E27FC236}">
                <a16:creationId xmlns:a16="http://schemas.microsoft.com/office/drawing/2014/main" id="{62D108CF-0E03-48A7-8BC8-9C66AA8587CE}"/>
              </a:ext>
            </a:extLst>
          </p:cNvPr>
          <p:cNvSpPr>
            <a:spLocks noGrp="1"/>
          </p:cNvSpPr>
          <p:nvPr>
            <p:ph idx="1"/>
          </p:nvPr>
        </p:nvSpPr>
        <p:spPr>
          <a:xfrm>
            <a:off x="449361" y="1403552"/>
            <a:ext cx="9145017" cy="3744437"/>
          </a:xfrm>
        </p:spPr>
        <p:txBody>
          <a:bodyPr>
            <a:normAutofit fontScale="92500" lnSpcReduction="20000"/>
          </a:bodyPr>
          <a:lstStyle/>
          <a:p>
            <a:pPr>
              <a:spcAft>
                <a:spcPts val="1800"/>
              </a:spcAft>
            </a:pPr>
            <a:r>
              <a:rPr lang="pl-PL" sz="2400" dirty="0"/>
              <a:t>26 kwietnia 2024 r. Sejm uchwalił ustawę o zapewnianiu spełniania wymagań dostępności niektórych produktów i usług przez </a:t>
            </a:r>
            <a:r>
              <a:rPr lang="pl-PL" sz="2400" b="1" dirty="0"/>
              <a:t>podmioty gospodarcze.</a:t>
            </a:r>
          </a:p>
          <a:p>
            <a:pPr>
              <a:spcAft>
                <a:spcPts val="1800"/>
              </a:spcAft>
            </a:pPr>
            <a:r>
              <a:rPr lang="pl-PL" sz="2400" dirty="0"/>
              <a:t>Jest to przeniesienie do polskiego prawa Europejskiego Aktu o Dostępności.</a:t>
            </a:r>
          </a:p>
          <a:p>
            <a:pPr>
              <a:spcAft>
                <a:spcPts val="1800"/>
              </a:spcAft>
            </a:pPr>
            <a:r>
              <a:rPr lang="pl-PL" sz="2400" dirty="0"/>
              <a:t>Przepisy ustawy wejdą w życie 28 czerwca 2025 r. i od tej daty przedsiębiorcy powinni wprowadzać na rynek produkty, które spełniają wymagania dostępności oraz oferować i świadczyć dostępne usługi zgodnie z przepisami tej ustawy. </a:t>
            </a:r>
          </a:p>
          <a:p>
            <a:endParaRPr lang="pl-PL" dirty="0"/>
          </a:p>
        </p:txBody>
      </p:sp>
      <p:sp>
        <p:nvSpPr>
          <p:cNvPr id="4" name="Symbol zastępczy numeru slajdu 3">
            <a:extLst>
              <a:ext uri="{FF2B5EF4-FFF2-40B4-BE49-F238E27FC236}">
                <a16:creationId xmlns:a16="http://schemas.microsoft.com/office/drawing/2014/main" id="{6B1D2D1C-DE47-4568-9E74-AE34E8467BB7}"/>
              </a:ext>
            </a:extLst>
          </p:cNvPr>
          <p:cNvSpPr>
            <a:spLocks noGrp="1"/>
          </p:cNvSpPr>
          <p:nvPr>
            <p:ph type="sldNum" sz="quarter" idx="10"/>
          </p:nvPr>
        </p:nvSpPr>
        <p:spPr/>
        <p:txBody>
          <a:bodyPr/>
          <a:lstStyle/>
          <a:p>
            <a:fld id="{EB4015AA-59F6-416B-87A6-8E3D940284E2}" type="slidenum">
              <a:rPr lang="pl-PL" smtClean="0"/>
              <a:pPr/>
              <a:t>50</a:t>
            </a:fld>
            <a:endParaRPr lang="pl-PL" dirty="0"/>
          </a:p>
        </p:txBody>
      </p:sp>
    </p:spTree>
    <p:extLst>
      <p:ext uri="{BB962C8B-B14F-4D97-AF65-F5344CB8AC3E}">
        <p14:creationId xmlns:p14="http://schemas.microsoft.com/office/powerpoint/2010/main" val="3025191923"/>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Nawierzchnia w przestrzeni publicznej</a:t>
            </a:r>
          </a:p>
        </p:txBody>
      </p:sp>
      <p:pic>
        <p:nvPicPr>
          <p:cNvPr id="5" name="Symbol zastępczy zawartości 4" descr="Miejsce postojowe wykonane z nierównego podłoża z dużymi przerwami. miejsce gdzie osoby wysiadają wyłożone jest litymi plytami chodnikowymi sprawiając że można sie komfortowo przemieszczać.">
            <a:extLst>
              <a:ext uri="{FF2B5EF4-FFF2-40B4-BE49-F238E27FC236}">
                <a16:creationId xmlns:a16="http://schemas.microsoft.com/office/drawing/2014/main" id="{BA58B047-A487-4EF7-A26B-90ADBBECE696}"/>
              </a:ext>
            </a:extLst>
          </p:cNvPr>
          <p:cNvPicPr>
            <a:picLocks noGrp="1" noChangeAspect="1"/>
          </p:cNvPicPr>
          <p:nvPr>
            <p:ph idx="1"/>
          </p:nvPr>
        </p:nvPicPr>
        <p:blipFill>
          <a:blip r:embed="rId2"/>
          <a:stretch>
            <a:fillRect/>
          </a:stretch>
        </p:blipFill>
        <p:spPr>
          <a:xfrm>
            <a:off x="3380948" y="820442"/>
            <a:ext cx="3633134" cy="6458908"/>
          </a:xfrm>
          <a:prstGeom prst="rect">
            <a:avLst/>
          </a:prstGeom>
        </p:spPr>
      </p:pic>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51</a:t>
            </a:fld>
            <a:endParaRPr lang="pl-PL" dirty="0"/>
          </a:p>
        </p:txBody>
      </p:sp>
    </p:spTree>
    <p:extLst>
      <p:ext uri="{BB962C8B-B14F-4D97-AF65-F5344CB8AC3E}">
        <p14:creationId xmlns:p14="http://schemas.microsoft.com/office/powerpoint/2010/main" val="3835131252"/>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E0238A4-CECA-473E-8C8D-4C4039AC1AE6}"/>
              </a:ext>
            </a:extLst>
          </p:cNvPr>
          <p:cNvSpPr>
            <a:spLocks noGrp="1"/>
          </p:cNvSpPr>
          <p:nvPr>
            <p:ph type="title"/>
          </p:nvPr>
        </p:nvSpPr>
        <p:spPr>
          <a:xfrm>
            <a:off x="1025715" y="359838"/>
            <a:ext cx="9072719" cy="683695"/>
          </a:xfrm>
        </p:spPr>
        <p:txBody>
          <a:bodyPr/>
          <a:lstStyle/>
          <a:p>
            <a:r>
              <a:rPr lang="pl-PL" dirty="0"/>
              <a:t>Projektant? Inwestor? Wykonawca? </a:t>
            </a:r>
          </a:p>
        </p:txBody>
      </p:sp>
      <p:pic>
        <p:nvPicPr>
          <p:cNvPr id="5" name="Picture 2" descr="Parking dla niepełnosprawnych w Opolu - na środku postoju słup">
            <a:extLst>
              <a:ext uri="{FF2B5EF4-FFF2-40B4-BE49-F238E27FC236}">
                <a16:creationId xmlns:a16="http://schemas.microsoft.com/office/drawing/2014/main" id="{AA8DC5C6-D738-4631-B89B-E215D491BE78}"/>
              </a:ext>
            </a:extLst>
          </p:cNvPr>
          <p:cNvPicPr>
            <a:picLocks noGrp="1" noChangeAspect="1" noChangeArrowheads="1"/>
          </p:cNvPicPr>
          <p:nvPr>
            <p:ph idx="1"/>
          </p:nvPr>
        </p:nvPicPr>
        <p:blipFill>
          <a:blip r:embed="rId2"/>
          <a:srcRect/>
          <a:stretch>
            <a:fillRect/>
          </a:stretch>
        </p:blipFill>
        <p:spPr bwMode="auto">
          <a:xfrm>
            <a:off x="260455" y="1043533"/>
            <a:ext cx="10170901" cy="5718306"/>
          </a:xfrm>
          <a:prstGeom prst="rect">
            <a:avLst/>
          </a:prstGeom>
          <a:noFill/>
        </p:spPr>
      </p:pic>
      <p:sp>
        <p:nvSpPr>
          <p:cNvPr id="4" name="Symbol zastępczy numeru slajdu 3">
            <a:extLst>
              <a:ext uri="{FF2B5EF4-FFF2-40B4-BE49-F238E27FC236}">
                <a16:creationId xmlns:a16="http://schemas.microsoft.com/office/drawing/2014/main" id="{A192763A-6CAD-446F-83C6-AE3B2CD4C533}"/>
              </a:ext>
            </a:extLst>
          </p:cNvPr>
          <p:cNvSpPr>
            <a:spLocks noGrp="1"/>
          </p:cNvSpPr>
          <p:nvPr>
            <p:ph type="sldNum" sz="quarter" idx="10"/>
          </p:nvPr>
        </p:nvSpPr>
        <p:spPr/>
        <p:txBody>
          <a:bodyPr/>
          <a:lstStyle/>
          <a:p>
            <a:fld id="{EB4015AA-59F6-416B-87A6-8E3D940284E2}" type="slidenum">
              <a:rPr lang="pl-PL" smtClean="0"/>
              <a:pPr/>
              <a:t>52</a:t>
            </a:fld>
            <a:endParaRPr lang="pl-PL" dirty="0"/>
          </a:p>
        </p:txBody>
      </p:sp>
    </p:spTree>
    <p:extLst>
      <p:ext uri="{BB962C8B-B14F-4D97-AF65-F5344CB8AC3E}">
        <p14:creationId xmlns:p14="http://schemas.microsoft.com/office/powerpoint/2010/main" val="2728354290"/>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9EAC79F-9774-4568-916A-DF493D8E89C4}"/>
              </a:ext>
            </a:extLst>
          </p:cNvPr>
          <p:cNvSpPr>
            <a:spLocks noGrp="1"/>
          </p:cNvSpPr>
          <p:nvPr>
            <p:ph type="title"/>
          </p:nvPr>
        </p:nvSpPr>
        <p:spPr/>
        <p:txBody>
          <a:bodyPr/>
          <a:lstStyle/>
          <a:p>
            <a:r>
              <a:rPr lang="pl-PL" dirty="0"/>
              <a:t>Dostępne czy niedostępne? </a:t>
            </a:r>
          </a:p>
        </p:txBody>
      </p:sp>
      <p:pic>
        <p:nvPicPr>
          <p:cNvPr id="7" name="Picture 2" descr="Karta i miejsce parkingowe dla niepełnosprawnych » Mobilex Miejsca niedostępne - dwa wysokie krawężniki w bezpośrednim otoczeniu miejsca postojowego">
            <a:extLst>
              <a:ext uri="{FF2B5EF4-FFF2-40B4-BE49-F238E27FC236}">
                <a16:creationId xmlns:a16="http://schemas.microsoft.com/office/drawing/2014/main" id="{EE74A76F-8C53-419F-9959-503157D530E5}"/>
              </a:ext>
            </a:extLst>
          </p:cNvPr>
          <p:cNvPicPr>
            <a:picLocks noGrp="1" noChangeAspect="1" noChangeArrowheads="1"/>
          </p:cNvPicPr>
          <p:nvPr>
            <p:ph idx="1"/>
          </p:nvPr>
        </p:nvPicPr>
        <p:blipFill>
          <a:blip r:embed="rId2"/>
          <a:srcRect/>
          <a:stretch>
            <a:fillRect/>
          </a:stretch>
        </p:blipFill>
        <p:spPr bwMode="auto">
          <a:xfrm>
            <a:off x="449362" y="954794"/>
            <a:ext cx="9937103" cy="6243813"/>
          </a:xfrm>
          <a:prstGeom prst="rect">
            <a:avLst/>
          </a:prstGeom>
          <a:noFill/>
        </p:spPr>
      </p:pic>
      <p:sp>
        <p:nvSpPr>
          <p:cNvPr id="4" name="Symbol zastępczy numeru slajdu 3">
            <a:extLst>
              <a:ext uri="{FF2B5EF4-FFF2-40B4-BE49-F238E27FC236}">
                <a16:creationId xmlns:a16="http://schemas.microsoft.com/office/drawing/2014/main" id="{4F2A3BAA-4617-4422-874C-A1AAD05D71BB}"/>
              </a:ext>
            </a:extLst>
          </p:cNvPr>
          <p:cNvSpPr>
            <a:spLocks noGrp="1"/>
          </p:cNvSpPr>
          <p:nvPr>
            <p:ph type="sldNum" sz="quarter" idx="10"/>
          </p:nvPr>
        </p:nvSpPr>
        <p:spPr/>
        <p:txBody>
          <a:bodyPr/>
          <a:lstStyle/>
          <a:p>
            <a:fld id="{EB4015AA-59F6-416B-87A6-8E3D940284E2}" type="slidenum">
              <a:rPr lang="pl-PL" smtClean="0"/>
              <a:pPr/>
              <a:t>53</a:t>
            </a:fld>
            <a:endParaRPr lang="pl-PL" dirty="0"/>
          </a:p>
        </p:txBody>
      </p:sp>
    </p:spTree>
    <p:extLst>
      <p:ext uri="{BB962C8B-B14F-4D97-AF65-F5344CB8AC3E}">
        <p14:creationId xmlns:p14="http://schemas.microsoft.com/office/powerpoint/2010/main" val="1720448428"/>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9147931-8ECF-4C14-9646-B2961553D2B9}"/>
              </a:ext>
            </a:extLst>
          </p:cNvPr>
          <p:cNvSpPr>
            <a:spLocks noGrp="1"/>
          </p:cNvSpPr>
          <p:nvPr>
            <p:ph type="title"/>
          </p:nvPr>
        </p:nvSpPr>
        <p:spPr/>
        <p:txBody>
          <a:bodyPr/>
          <a:lstStyle/>
          <a:p>
            <a:r>
              <a:rPr lang="pl-PL" dirty="0"/>
              <a:t>Ewakuacja – czy trzeba o tym przypominać?</a:t>
            </a:r>
          </a:p>
        </p:txBody>
      </p:sp>
      <p:sp>
        <p:nvSpPr>
          <p:cNvPr id="3" name="Symbol zastępczy zawartości 2">
            <a:extLst>
              <a:ext uri="{FF2B5EF4-FFF2-40B4-BE49-F238E27FC236}">
                <a16:creationId xmlns:a16="http://schemas.microsoft.com/office/drawing/2014/main" id="{6AFB8FC1-EF6E-40E7-9E24-1FE2882F9C9B}"/>
              </a:ext>
            </a:extLst>
          </p:cNvPr>
          <p:cNvSpPr>
            <a:spLocks noGrp="1"/>
          </p:cNvSpPr>
          <p:nvPr>
            <p:ph idx="1"/>
          </p:nvPr>
        </p:nvSpPr>
        <p:spPr>
          <a:xfrm>
            <a:off x="665386" y="2231654"/>
            <a:ext cx="9215839" cy="3096365"/>
          </a:xfrm>
        </p:spPr>
        <p:txBody>
          <a:bodyPr>
            <a:normAutofit/>
          </a:bodyPr>
          <a:lstStyle/>
          <a:p>
            <a:pPr marL="95250" lvl="0" indent="0">
              <a:lnSpc>
                <a:spcPct val="150000"/>
              </a:lnSpc>
              <a:spcAft>
                <a:spcPts val="1800"/>
              </a:spcAft>
              <a:buClr>
                <a:srgbClr val="000000"/>
              </a:buClr>
              <a:buSzPts val="2100"/>
              <a:buNone/>
            </a:pPr>
            <a:r>
              <a:rPr lang="pl-PL" sz="2400" b="1" dirty="0">
                <a:solidFill>
                  <a:srgbClr val="000000"/>
                </a:solidFill>
                <a:latin typeface="Montserrat"/>
                <a:ea typeface="Montserrat"/>
                <a:cs typeface="Montserrat"/>
                <a:sym typeface="Montserrat"/>
              </a:rPr>
              <a:t>Droga ewakuacji</a:t>
            </a:r>
            <a:r>
              <a:rPr lang="pl-PL" sz="2400" dirty="0">
                <a:solidFill>
                  <a:srgbClr val="000000"/>
                </a:solidFill>
                <a:latin typeface="Montserrat"/>
                <a:ea typeface="Montserrat"/>
                <a:cs typeface="Montserrat"/>
                <a:sym typeface="Montserrat"/>
              </a:rPr>
              <a:t> powinna </a:t>
            </a:r>
            <a:r>
              <a:rPr lang="pl-PL" sz="2400" b="1" dirty="0">
                <a:solidFill>
                  <a:srgbClr val="000000"/>
                </a:solidFill>
                <a:latin typeface="Montserrat"/>
                <a:ea typeface="Montserrat"/>
                <a:cs typeface="Montserrat"/>
                <a:sym typeface="Montserrat"/>
              </a:rPr>
              <a:t>być wolna od przeszkód</a:t>
            </a:r>
            <a:r>
              <a:rPr lang="pl-PL" sz="2400" dirty="0">
                <a:solidFill>
                  <a:srgbClr val="000000"/>
                </a:solidFill>
                <a:latin typeface="Montserrat"/>
                <a:ea typeface="Montserrat"/>
                <a:cs typeface="Montserrat"/>
                <a:sym typeface="Montserrat"/>
              </a:rPr>
              <a:t> i pozwalać </a:t>
            </a:r>
            <a:r>
              <a:rPr lang="pl-PL" sz="2400" dirty="0">
                <a:latin typeface="Montserrat"/>
                <a:ea typeface="Montserrat"/>
                <a:cs typeface="Montserrat"/>
                <a:sym typeface="Montserrat"/>
              </a:rPr>
              <a:t>osobom</a:t>
            </a:r>
            <a:r>
              <a:rPr lang="pl-PL" sz="2400" dirty="0">
                <a:solidFill>
                  <a:srgbClr val="000000"/>
                </a:solidFill>
                <a:latin typeface="Montserrat"/>
                <a:ea typeface="Montserrat"/>
                <a:cs typeface="Montserrat"/>
                <a:sym typeface="Montserrat"/>
              </a:rPr>
              <a:t> </a:t>
            </a:r>
            <a:br>
              <a:rPr lang="pl-PL" sz="2400" dirty="0">
                <a:solidFill>
                  <a:srgbClr val="000000"/>
                </a:solidFill>
                <a:latin typeface="Montserrat"/>
                <a:ea typeface="Montserrat"/>
                <a:cs typeface="Montserrat"/>
                <a:sym typeface="Montserrat"/>
              </a:rPr>
            </a:br>
            <a:r>
              <a:rPr lang="pl-PL" sz="2400" dirty="0">
                <a:solidFill>
                  <a:srgbClr val="000000"/>
                </a:solidFill>
                <a:latin typeface="Montserrat"/>
                <a:ea typeface="Montserrat"/>
                <a:cs typeface="Montserrat"/>
                <a:sym typeface="Montserrat"/>
              </a:rPr>
              <a:t>z ograniczeniami mobilności i percepcji na samodzielną ewakuację </a:t>
            </a:r>
            <a:br>
              <a:rPr lang="pl-PL" sz="2400" dirty="0">
                <a:solidFill>
                  <a:srgbClr val="000000"/>
                </a:solidFill>
                <a:latin typeface="Montserrat"/>
                <a:ea typeface="Montserrat"/>
                <a:cs typeface="Montserrat"/>
                <a:sym typeface="Montserrat"/>
              </a:rPr>
            </a:br>
            <a:r>
              <a:rPr lang="pl-PL" sz="2400" dirty="0">
                <a:solidFill>
                  <a:srgbClr val="000000"/>
                </a:solidFill>
                <a:latin typeface="Montserrat"/>
                <a:ea typeface="Montserrat"/>
                <a:cs typeface="Montserrat"/>
                <a:sym typeface="Montserrat"/>
              </a:rPr>
              <a:t>z budynku</a:t>
            </a:r>
            <a:r>
              <a:rPr lang="pl-PL" sz="2400" dirty="0">
                <a:latin typeface="Montserrat"/>
                <a:ea typeface="Montserrat"/>
                <a:cs typeface="Montserrat"/>
                <a:sym typeface="Montserrat"/>
              </a:rPr>
              <a:t>, droga ewakuacji wyznaczona dla osób z ograniczeniami mobilności </a:t>
            </a:r>
            <a:r>
              <a:rPr lang="pl-PL" sz="2400" b="1" dirty="0">
                <a:latin typeface="Montserrat"/>
                <a:ea typeface="Montserrat"/>
                <a:cs typeface="Montserrat"/>
                <a:sym typeface="Montserrat"/>
              </a:rPr>
              <a:t>nie powinna różnić się</a:t>
            </a:r>
            <a:r>
              <a:rPr lang="pl-PL" sz="2400" dirty="0">
                <a:latin typeface="Montserrat"/>
                <a:ea typeface="Montserrat"/>
                <a:cs typeface="Montserrat"/>
                <a:sym typeface="Montserrat"/>
              </a:rPr>
              <a:t> od drogi ewakuacji wyznaczonej </a:t>
            </a:r>
            <a:br>
              <a:rPr lang="pl-PL" sz="2400" dirty="0">
                <a:latin typeface="Montserrat"/>
                <a:ea typeface="Montserrat"/>
                <a:cs typeface="Montserrat"/>
                <a:sym typeface="Montserrat"/>
              </a:rPr>
            </a:br>
            <a:r>
              <a:rPr lang="pl-PL" sz="2400" dirty="0">
                <a:latin typeface="Montserrat"/>
                <a:ea typeface="Montserrat"/>
                <a:cs typeface="Montserrat"/>
                <a:sym typeface="Montserrat"/>
              </a:rPr>
              <a:t>dla ogółu użytkowników. </a:t>
            </a:r>
          </a:p>
          <a:p>
            <a:endParaRPr lang="pl-PL" dirty="0"/>
          </a:p>
        </p:txBody>
      </p:sp>
      <p:sp>
        <p:nvSpPr>
          <p:cNvPr id="4" name="Symbol zastępczy numeru slajdu 3">
            <a:extLst>
              <a:ext uri="{FF2B5EF4-FFF2-40B4-BE49-F238E27FC236}">
                <a16:creationId xmlns:a16="http://schemas.microsoft.com/office/drawing/2014/main" id="{324C5943-2753-4904-B8DB-1D5A87B2719D}"/>
              </a:ext>
            </a:extLst>
          </p:cNvPr>
          <p:cNvSpPr>
            <a:spLocks noGrp="1"/>
          </p:cNvSpPr>
          <p:nvPr>
            <p:ph type="sldNum" sz="quarter" idx="10"/>
          </p:nvPr>
        </p:nvSpPr>
        <p:spPr/>
        <p:txBody>
          <a:bodyPr/>
          <a:lstStyle/>
          <a:p>
            <a:fld id="{EB4015AA-59F6-416B-87A6-8E3D940284E2}" type="slidenum">
              <a:rPr lang="pl-PL" smtClean="0"/>
              <a:pPr/>
              <a:t>54</a:t>
            </a:fld>
            <a:endParaRPr lang="pl-PL" dirty="0"/>
          </a:p>
        </p:txBody>
      </p:sp>
    </p:spTree>
    <p:extLst>
      <p:ext uri="{BB962C8B-B14F-4D97-AF65-F5344CB8AC3E}">
        <p14:creationId xmlns:p14="http://schemas.microsoft.com/office/powerpoint/2010/main" val="1527218481"/>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Ewakuacja</a:t>
            </a:r>
          </a:p>
        </p:txBody>
      </p:sp>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55</a:t>
            </a:fld>
            <a:endParaRPr lang="pl-PL" dirty="0"/>
          </a:p>
        </p:txBody>
      </p:sp>
      <p:pic>
        <p:nvPicPr>
          <p:cNvPr id="8" name="Symbol zastępczy zawartości 7" descr="Przykładowy plan tyflograficzny obiektu wraz z oznaczonymi drogami ewakuacji">
            <a:extLst>
              <a:ext uri="{FF2B5EF4-FFF2-40B4-BE49-F238E27FC236}">
                <a16:creationId xmlns:a16="http://schemas.microsoft.com/office/drawing/2014/main" id="{D2A82874-3085-4DAD-A652-23DF68E90D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9402" y="974030"/>
            <a:ext cx="9289032" cy="6048000"/>
          </a:xfrm>
        </p:spPr>
      </p:pic>
    </p:spTree>
    <p:extLst>
      <p:ext uri="{BB962C8B-B14F-4D97-AF65-F5344CB8AC3E}">
        <p14:creationId xmlns:p14="http://schemas.microsoft.com/office/powerpoint/2010/main" val="4065719366"/>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Pochylnie</a:t>
            </a:r>
          </a:p>
        </p:txBody>
      </p:sp>
      <p:pic>
        <p:nvPicPr>
          <p:cNvPr id="5" name="Symbol zastępczy zawartości 4" descr="Pochylnia zawierająca murek chroniący koła przed wypadnięciem oraz porecze z dwóch stron. ">
            <a:extLst>
              <a:ext uri="{FF2B5EF4-FFF2-40B4-BE49-F238E27FC236}">
                <a16:creationId xmlns:a16="http://schemas.microsoft.com/office/drawing/2014/main" id="{1C472D2A-95B1-40A7-8F47-4DE23F6005C6}"/>
              </a:ext>
            </a:extLst>
          </p:cNvPr>
          <p:cNvPicPr>
            <a:picLocks noGrp="1" noChangeAspect="1"/>
          </p:cNvPicPr>
          <p:nvPr>
            <p:ph idx="1"/>
          </p:nvPr>
        </p:nvPicPr>
        <p:blipFill>
          <a:blip r:embed="rId2"/>
          <a:stretch>
            <a:fillRect/>
          </a:stretch>
        </p:blipFill>
        <p:spPr>
          <a:xfrm>
            <a:off x="839771" y="1763613"/>
            <a:ext cx="9001000" cy="5040560"/>
          </a:xfrm>
          <a:prstGeom prst="rect">
            <a:avLst/>
          </a:prstGeom>
        </p:spPr>
      </p:pic>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56</a:t>
            </a:fld>
            <a:endParaRPr lang="pl-PL" dirty="0"/>
          </a:p>
        </p:txBody>
      </p:sp>
    </p:spTree>
    <p:extLst>
      <p:ext uri="{BB962C8B-B14F-4D97-AF65-F5344CB8AC3E}">
        <p14:creationId xmlns:p14="http://schemas.microsoft.com/office/powerpoint/2010/main" val="2045766220"/>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CAA4B4D-3AC7-4CD7-9CA0-1B47319687AC}"/>
              </a:ext>
            </a:extLst>
          </p:cNvPr>
          <p:cNvSpPr>
            <a:spLocks noGrp="1"/>
          </p:cNvSpPr>
          <p:nvPr>
            <p:ph type="title"/>
          </p:nvPr>
        </p:nvSpPr>
        <p:spPr>
          <a:xfrm>
            <a:off x="1025906" y="359835"/>
            <a:ext cx="6336224" cy="1080001"/>
          </a:xfrm>
        </p:spPr>
        <p:txBody>
          <a:bodyPr/>
          <a:lstStyle/>
          <a:p>
            <a:r>
              <a:rPr lang="pl-PL" dirty="0">
                <a:latin typeface="Arial" panose="020B0604020202020204" pitchFamily="34" charset="0"/>
                <a:cs typeface="Arial" panose="020B0604020202020204" pitchFamily="34" charset="0"/>
              </a:rPr>
              <a:t>Dostępność do komunikacji </a:t>
            </a:r>
          </a:p>
        </p:txBody>
      </p:sp>
      <p:sp>
        <p:nvSpPr>
          <p:cNvPr id="3" name="Symbol zastępczy zawartości 2">
            <a:extLst>
              <a:ext uri="{FF2B5EF4-FFF2-40B4-BE49-F238E27FC236}">
                <a16:creationId xmlns:a16="http://schemas.microsoft.com/office/drawing/2014/main" id="{B32758E1-FAE6-4E87-BBA3-5D178853E0AF}"/>
              </a:ext>
            </a:extLst>
          </p:cNvPr>
          <p:cNvSpPr>
            <a:spLocks noGrp="1"/>
          </p:cNvSpPr>
          <p:nvPr>
            <p:ph sz="half" idx="1"/>
          </p:nvPr>
        </p:nvSpPr>
        <p:spPr>
          <a:xfrm>
            <a:off x="5777954" y="1115541"/>
            <a:ext cx="4320382" cy="2664296"/>
          </a:xfrm>
        </p:spPr>
        <p:txBody>
          <a:bodyPr/>
          <a:lstStyle/>
          <a:p>
            <a:pPr marL="0" indent="0">
              <a:lnSpc>
                <a:spcPct val="130000"/>
              </a:lnSpc>
              <a:spcBef>
                <a:spcPts val="600"/>
              </a:spcBef>
              <a:buNone/>
            </a:pPr>
            <a:r>
              <a:rPr lang="pl-PL" sz="2200" dirty="0">
                <a:latin typeface="Arial" panose="020B0604020202020204" pitchFamily="34" charset="0"/>
                <a:cs typeface="Arial" panose="020B0604020202020204" pitchFamily="34" charset="0"/>
              </a:rPr>
              <a:t>Skrzynki na listy powinny być montowane nie wyżej niż 1,4 m nad posadzką i być wyposażone </a:t>
            </a:r>
            <a:br>
              <a:rPr lang="pl-PL" sz="2200" dirty="0">
                <a:latin typeface="Arial" panose="020B0604020202020204" pitchFamily="34" charset="0"/>
                <a:cs typeface="Arial" panose="020B0604020202020204" pitchFamily="34" charset="0"/>
              </a:rPr>
            </a:br>
            <a:r>
              <a:rPr lang="pl-PL" sz="2200" dirty="0">
                <a:latin typeface="Arial" panose="020B0604020202020204" pitchFamily="34" charset="0"/>
                <a:cs typeface="Arial" panose="020B0604020202020204" pitchFamily="34" charset="0"/>
              </a:rPr>
              <a:t>w czytelną kontrastową numerację z oznaczeniami w piśmie dotykowym. </a:t>
            </a:r>
          </a:p>
          <a:p>
            <a:pPr marL="0" indent="0">
              <a:buNone/>
            </a:pPr>
            <a:endParaRPr lang="pl-PL" dirty="0"/>
          </a:p>
        </p:txBody>
      </p:sp>
      <p:sp>
        <p:nvSpPr>
          <p:cNvPr id="4" name="Symbol zastępczy numeru slajdu 3">
            <a:extLst>
              <a:ext uri="{FF2B5EF4-FFF2-40B4-BE49-F238E27FC236}">
                <a16:creationId xmlns:a16="http://schemas.microsoft.com/office/drawing/2014/main" id="{98877863-2CD7-4F52-B864-6F5C23E09A5D}"/>
              </a:ext>
            </a:extLst>
          </p:cNvPr>
          <p:cNvSpPr>
            <a:spLocks noGrp="1"/>
          </p:cNvSpPr>
          <p:nvPr>
            <p:ph type="sldNum" sz="quarter" idx="10"/>
          </p:nvPr>
        </p:nvSpPr>
        <p:spPr/>
        <p:txBody>
          <a:bodyPr/>
          <a:lstStyle/>
          <a:p>
            <a:fld id="{EB4015AA-59F6-416B-87A6-8E3D940284E2}" type="slidenum">
              <a:rPr lang="pl-PL" smtClean="0"/>
              <a:pPr/>
              <a:t>57</a:t>
            </a:fld>
            <a:endParaRPr lang="pl-PL" dirty="0"/>
          </a:p>
        </p:txBody>
      </p:sp>
      <p:pic>
        <p:nvPicPr>
          <p:cNvPr id="11" name="Symbol zastępczy obrazu 10" descr="Kobieta niskorosła na wózku inwalidzkim nie może dosięgnąć ani do dzwonka przywołującego pomoc obsługi poczty, ani do skrzynki na listy - oba elementy zamontowane na zewnętrznej ścianie budynku zbyt wysoko">
            <a:extLst>
              <a:ext uri="{FF2B5EF4-FFF2-40B4-BE49-F238E27FC236}">
                <a16:creationId xmlns:a16="http://schemas.microsoft.com/office/drawing/2014/main" id="{ACD11840-A62B-470F-9EDD-1144416C3D9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856" r="3856"/>
          <a:stretch>
            <a:fillRect/>
          </a:stretch>
        </p:blipFill>
        <p:spPr>
          <a:xfrm>
            <a:off x="329983" y="2600431"/>
            <a:ext cx="4985866" cy="4059408"/>
          </a:xfrm>
        </p:spPr>
      </p:pic>
    </p:spTree>
    <p:extLst>
      <p:ext uri="{BB962C8B-B14F-4D97-AF65-F5344CB8AC3E}">
        <p14:creationId xmlns:p14="http://schemas.microsoft.com/office/powerpoint/2010/main" val="3439014882"/>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Pola uwagi, kontrasty, schody i spoczniki </a:t>
            </a:r>
          </a:p>
        </p:txBody>
      </p:sp>
      <p:pic>
        <p:nvPicPr>
          <p:cNvPr id="5" name="Symbol zastępczy zawartości 4" descr="Rysunek oznakowanych schodów z poręczami po obu stronach. Podano nwymiary poszczególnych elementów w tym: pole uwagi o szerokości 60 cm umieszczone w odleglości 50 cm przed pierwszym stopniem zarówno na górze jak i na dole schodów. Na każdym stopniu znajduje sie oznaczenie żółtą taśmą o szerokości 8 0 10 cm na stąpnicy i podstąpnicy. W połowie schodów spocznik o szerokości 120 cm.">
            <a:extLst>
              <a:ext uri="{FF2B5EF4-FFF2-40B4-BE49-F238E27FC236}">
                <a16:creationId xmlns:a16="http://schemas.microsoft.com/office/drawing/2014/main" id="{9A7E41CA-1AC4-4380-B68D-033F684A4D3E}"/>
              </a:ext>
            </a:extLst>
          </p:cNvPr>
          <p:cNvPicPr>
            <a:picLocks noGrp="1" noChangeAspect="1"/>
          </p:cNvPicPr>
          <p:nvPr>
            <p:ph idx="1"/>
          </p:nvPr>
        </p:nvPicPr>
        <p:blipFill>
          <a:blip r:embed="rId2"/>
          <a:stretch>
            <a:fillRect/>
          </a:stretch>
        </p:blipFill>
        <p:spPr>
          <a:xfrm>
            <a:off x="444127" y="1525587"/>
            <a:ext cx="9803556" cy="5472831"/>
          </a:xfrm>
          <a:prstGeom prst="rect">
            <a:avLst/>
          </a:prstGeom>
        </p:spPr>
      </p:pic>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58</a:t>
            </a:fld>
            <a:endParaRPr lang="pl-PL" dirty="0"/>
          </a:p>
        </p:txBody>
      </p:sp>
    </p:spTree>
    <p:extLst>
      <p:ext uri="{BB962C8B-B14F-4D97-AF65-F5344CB8AC3E}">
        <p14:creationId xmlns:p14="http://schemas.microsoft.com/office/powerpoint/2010/main" val="2203274927"/>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Linie naprowadzające, kontrasty</a:t>
            </a:r>
          </a:p>
        </p:txBody>
      </p:sp>
      <p:pic>
        <p:nvPicPr>
          <p:cNvPr id="5" name="Symbol zastępczy zawartości 4" descr="Rysunek przedstawia winde od zewnątrz. Po prawej stronie drzwi o szerokości min. 90 cm zlokalizowany jest panel z guzikami windy jego dolna krawędź jest na wysokości min. 80 cm natomiast górna krawędź na wysokości max 120 cm. Nad panelem na wysokości 160 cm znajduje się oznaczenie wypukłe i w alfabecie Braille'a informacja o numerze piętra. Na ziemi przed windą znajdują się ścieżki dotykowe z polem uwagi prowadzące do panelu windy.">
            <a:extLst>
              <a:ext uri="{FF2B5EF4-FFF2-40B4-BE49-F238E27FC236}">
                <a16:creationId xmlns:a16="http://schemas.microsoft.com/office/drawing/2014/main" id="{86F3FA15-135E-4712-B543-9BBC5204BB60}"/>
              </a:ext>
            </a:extLst>
          </p:cNvPr>
          <p:cNvPicPr>
            <a:picLocks noGrp="1" noChangeAspect="1"/>
          </p:cNvPicPr>
          <p:nvPr>
            <p:ph idx="1"/>
          </p:nvPr>
        </p:nvPicPr>
        <p:blipFill>
          <a:blip r:embed="rId2"/>
          <a:stretch>
            <a:fillRect/>
          </a:stretch>
        </p:blipFill>
        <p:spPr>
          <a:xfrm>
            <a:off x="936131" y="1324377"/>
            <a:ext cx="8729069" cy="5875460"/>
          </a:xfrm>
          <a:prstGeom prst="rect">
            <a:avLst/>
          </a:prstGeom>
        </p:spPr>
      </p:pic>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59</a:t>
            </a:fld>
            <a:endParaRPr lang="pl-PL" dirty="0"/>
          </a:p>
        </p:txBody>
      </p:sp>
    </p:spTree>
    <p:extLst>
      <p:ext uri="{BB962C8B-B14F-4D97-AF65-F5344CB8AC3E}">
        <p14:creationId xmlns:p14="http://schemas.microsoft.com/office/powerpoint/2010/main" val="428638120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521370" y="367604"/>
            <a:ext cx="9803192" cy="963961"/>
          </a:xfrm>
        </p:spPr>
        <p:txBody>
          <a:bodyPr>
            <a:normAutofit/>
          </a:bodyPr>
          <a:lstStyle/>
          <a:p>
            <a:pPr algn="r">
              <a:spcAft>
                <a:spcPts val="3600"/>
              </a:spcAft>
            </a:pPr>
            <a:r>
              <a:rPr lang="pl-PL" dirty="0"/>
              <a:t>Równości kobiet i mężczyzn w kryterium horyzontalnym</a:t>
            </a:r>
            <a:br>
              <a:rPr lang="pl-PL" dirty="0"/>
            </a:br>
            <a:r>
              <a:rPr lang="pl-PL" dirty="0"/>
              <a:t>(2 z 2)</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383939" y="1341189"/>
            <a:ext cx="10009111" cy="6079900"/>
          </a:xfrm>
        </p:spPr>
        <p:txBody>
          <a:bodyPr>
            <a:noAutofit/>
          </a:bodyPr>
          <a:lstStyle/>
          <a:p>
            <a:pPr marL="0" indent="0">
              <a:lnSpc>
                <a:spcPct val="150000"/>
              </a:lnSpc>
              <a:spcAft>
                <a:spcPts val="1200"/>
              </a:spcAft>
              <a:buNone/>
            </a:pPr>
            <a:r>
              <a:rPr lang="pl-PL" dirty="0"/>
              <a:t>Ocenie podlega zgodność projektu z zasadą równości kobiet i mężczyzn, tj.: </a:t>
            </a:r>
          </a:p>
          <a:p>
            <a:pPr marL="457200" indent="-457200">
              <a:lnSpc>
                <a:spcPct val="150000"/>
              </a:lnSpc>
              <a:spcAft>
                <a:spcPts val="1200"/>
              </a:spcAft>
              <a:buFont typeface="+mj-lt"/>
              <a:buAutoNum type="alphaLcPeriod" startAt="4"/>
            </a:pPr>
            <a:r>
              <a:rPr lang="pl-PL" dirty="0"/>
              <a:t>w przypadku, gdy we wniosku o dofinansowanie stwierdzono </a:t>
            </a:r>
            <a:r>
              <a:rPr lang="pl-PL" b="1" dirty="0"/>
              <a:t>neutralny charakter projektu</a:t>
            </a:r>
            <a:r>
              <a:rPr lang="pl-PL" dirty="0"/>
              <a:t> względem zasady równości kobiet i mężczyzn:</a:t>
            </a:r>
            <a:br>
              <a:rPr lang="pl-PL" dirty="0"/>
            </a:br>
            <a:r>
              <a:rPr lang="pl-PL" dirty="0"/>
              <a:t>czy neutralny charakter projektu względem zasady równości kobiet </a:t>
            </a:r>
            <a:br>
              <a:rPr lang="pl-PL" dirty="0"/>
            </a:br>
            <a:r>
              <a:rPr lang="pl-PL" dirty="0"/>
              <a:t>i mężczyzn został </a:t>
            </a:r>
            <a:r>
              <a:rPr lang="pl-PL" b="1" dirty="0"/>
              <a:t>uzasadniony w sposób adekwatny i wystarczający</a:t>
            </a:r>
            <a:r>
              <a:rPr lang="pl-PL" dirty="0"/>
              <a:t>? </a:t>
            </a:r>
          </a:p>
          <a:p>
            <a:pPr marL="457200" indent="-457200">
              <a:lnSpc>
                <a:spcPct val="150000"/>
              </a:lnSpc>
              <a:spcAft>
                <a:spcPts val="1200"/>
              </a:spcAft>
              <a:buAutoNum type="alphaLcPeriod" startAt="4"/>
            </a:pPr>
            <a:r>
              <a:rPr lang="pl-PL" dirty="0"/>
              <a:t>czy projekt jest zgodny z warunkami w zakresie równości kobiet i mężczyzn zamieszczonymi w opisie działań na rzecz zapewnienia równości, włączenia społecznego i niedyskryminacji dla celu szczegółowego 4 (iii) FEP 2021-2027? </a:t>
            </a:r>
          </a:p>
          <a:p>
            <a:pPr marL="0" indent="0">
              <a:lnSpc>
                <a:spcPct val="150000"/>
              </a:lnSpc>
              <a:spcAft>
                <a:spcPts val="1200"/>
              </a:spcAft>
              <a:buNone/>
            </a:pPr>
            <a:r>
              <a:rPr lang="pl-PL" dirty="0"/>
              <a:t>Kryterium uważa się za spełnione, jeśli projekt spełnił wszystkie powyższe warunki (o ile dotyczą).</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6</a:t>
            </a:fld>
            <a:endParaRPr lang="pl-PL" dirty="0"/>
          </a:p>
        </p:txBody>
      </p:sp>
    </p:spTree>
    <p:extLst>
      <p:ext uri="{BB962C8B-B14F-4D97-AF65-F5344CB8AC3E}">
        <p14:creationId xmlns:p14="http://schemas.microsoft.com/office/powerpoint/2010/main" val="1539287391"/>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Winda</a:t>
            </a:r>
          </a:p>
        </p:txBody>
      </p:sp>
      <p:pic>
        <p:nvPicPr>
          <p:cNvPr id="5" name="Symbol zastępczy zawartości 4" descr="rysunek przedstawiający zarys windy dostosowanej dla osób z niepełnosprawnosciami z podanymi wymiarami. Szerokość drzwi min. 90 cm., szerokość kabiny windy min. 100 cm, długość kabny windy min. 120 cm, wysokość zawieszenia poręczy 90 cm, wysokość zawieszenia panelu sterującego min 80 cm - maks.120 cm. Odległość panelu od drzwi wejściowych min. 50 cm.">
            <a:extLst>
              <a:ext uri="{FF2B5EF4-FFF2-40B4-BE49-F238E27FC236}">
                <a16:creationId xmlns:a16="http://schemas.microsoft.com/office/drawing/2014/main" id="{5AFBC08B-6C60-414C-B929-F55A38997B04}"/>
              </a:ext>
            </a:extLst>
          </p:cNvPr>
          <p:cNvPicPr>
            <a:picLocks noGrp="1" noChangeAspect="1"/>
          </p:cNvPicPr>
          <p:nvPr>
            <p:ph idx="1"/>
          </p:nvPr>
        </p:nvPicPr>
        <p:blipFill>
          <a:blip r:embed="rId2"/>
          <a:stretch>
            <a:fillRect/>
          </a:stretch>
        </p:blipFill>
        <p:spPr>
          <a:xfrm>
            <a:off x="2190694" y="551900"/>
            <a:ext cx="6417250" cy="6624736"/>
          </a:xfrm>
          <a:prstGeom prst="rect">
            <a:avLst/>
          </a:prstGeom>
          <a:ln>
            <a:solidFill>
              <a:schemeClr val="tx1"/>
            </a:solidFill>
          </a:ln>
        </p:spPr>
      </p:pic>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60</a:t>
            </a:fld>
            <a:endParaRPr lang="pl-PL" dirty="0"/>
          </a:p>
        </p:txBody>
      </p:sp>
    </p:spTree>
    <p:extLst>
      <p:ext uri="{BB962C8B-B14F-4D97-AF65-F5344CB8AC3E}">
        <p14:creationId xmlns:p14="http://schemas.microsoft.com/office/powerpoint/2010/main" val="171152242"/>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F525DF8-6438-462F-853D-7A874ADE2D29}"/>
              </a:ext>
            </a:extLst>
          </p:cNvPr>
          <p:cNvSpPr>
            <a:spLocks noGrp="1"/>
          </p:cNvSpPr>
          <p:nvPr>
            <p:ph type="title"/>
          </p:nvPr>
        </p:nvSpPr>
        <p:spPr/>
        <p:txBody>
          <a:bodyPr/>
          <a:lstStyle/>
          <a:p>
            <a:r>
              <a:rPr lang="pl-PL" dirty="0"/>
              <a:t>Dostępność wizualna </a:t>
            </a:r>
          </a:p>
        </p:txBody>
      </p:sp>
      <p:pic>
        <p:nvPicPr>
          <p:cNvPr id="9" name="Symbol zastępczy zawartości 8" descr="oznaczenie komunikacji pionowej na klatce hotelowej - drzwi na schody w kolorze czarnym oznaczone żółtym schematem schodów po których wchodzi ludzik, drzwi do windy obramowane czarną ościeżnicą, tablica informacyjna z wykazem pięter - ciemne tło planszy z żółtymi napisami  ">
            <a:extLst>
              <a:ext uri="{FF2B5EF4-FFF2-40B4-BE49-F238E27FC236}">
                <a16:creationId xmlns:a16="http://schemas.microsoft.com/office/drawing/2014/main" id="{71ECB314-D1AD-4475-BA47-8649093A27A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524206" y="2182802"/>
            <a:ext cx="6060347" cy="4545260"/>
          </a:xfrm>
        </p:spPr>
      </p:pic>
      <p:pic>
        <p:nvPicPr>
          <p:cNvPr id="11" name="Symbol zastępczy zawartości 10" descr="tablica informacyjna z wykazem pięter - ciemne tło planszy z żółtymi napisami  - powiększenie elementu z rysunku obok zamieszczonego na tym slajdzie  ">
            <a:extLst>
              <a:ext uri="{FF2B5EF4-FFF2-40B4-BE49-F238E27FC236}">
                <a16:creationId xmlns:a16="http://schemas.microsoft.com/office/drawing/2014/main" id="{033A9467-13BA-4787-888E-56D3C75F7C7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4409802" y="2159277"/>
            <a:ext cx="5760640" cy="4320480"/>
          </a:xfrm>
        </p:spPr>
      </p:pic>
      <p:sp>
        <p:nvSpPr>
          <p:cNvPr id="7" name="Symbol zastępczy numeru slajdu 6">
            <a:extLst>
              <a:ext uri="{FF2B5EF4-FFF2-40B4-BE49-F238E27FC236}">
                <a16:creationId xmlns:a16="http://schemas.microsoft.com/office/drawing/2014/main" id="{D388AA6E-43F9-46EF-99AA-9A41746F3EB4}"/>
              </a:ext>
            </a:extLst>
          </p:cNvPr>
          <p:cNvSpPr>
            <a:spLocks noGrp="1"/>
          </p:cNvSpPr>
          <p:nvPr>
            <p:ph type="sldNum" sz="quarter" idx="10"/>
          </p:nvPr>
        </p:nvSpPr>
        <p:spPr/>
        <p:txBody>
          <a:bodyPr/>
          <a:lstStyle/>
          <a:p>
            <a:fld id="{EB4015AA-59F6-416B-87A6-8E3D940284E2}" type="slidenum">
              <a:rPr lang="pl-PL" smtClean="0"/>
              <a:pPr/>
              <a:t>61</a:t>
            </a:fld>
            <a:endParaRPr lang="pl-PL" dirty="0"/>
          </a:p>
        </p:txBody>
      </p:sp>
    </p:spTree>
    <p:extLst>
      <p:ext uri="{BB962C8B-B14F-4D97-AF65-F5344CB8AC3E}">
        <p14:creationId xmlns:p14="http://schemas.microsoft.com/office/powerpoint/2010/main" val="2583449352"/>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descr="Obraz dostosowany dla osób ze zróżnicowanymi potrzebami - nałożone na makietę kolejne warstwy obrysu altanki ogrodowej które tworzą efekt trójwymiarowy ">
            <a:extLst>
              <a:ext uri="{FF2B5EF4-FFF2-40B4-BE49-F238E27FC236}">
                <a16:creationId xmlns:a16="http://schemas.microsoft.com/office/drawing/2014/main" id="{09147931-8ECF-4C14-9646-B2961553D2B9}"/>
              </a:ext>
            </a:extLst>
          </p:cNvPr>
          <p:cNvSpPr>
            <a:spLocks noGrp="1"/>
          </p:cNvSpPr>
          <p:nvPr>
            <p:ph type="title"/>
          </p:nvPr>
        </p:nvSpPr>
        <p:spPr>
          <a:xfrm>
            <a:off x="499831" y="376963"/>
            <a:ext cx="9814627" cy="2970826"/>
          </a:xfrm>
        </p:spPr>
        <p:txBody>
          <a:bodyPr>
            <a:normAutofit/>
          </a:bodyPr>
          <a:lstStyle/>
          <a:p>
            <a:r>
              <a:rPr lang="pl-PL" dirty="0"/>
              <a:t>Korytarz z kontrastowym oznaczeniem </a:t>
            </a:r>
            <a:br>
              <a:rPr lang="pl-PL" dirty="0"/>
            </a:br>
            <a:r>
              <a:rPr lang="pl-PL" dirty="0"/>
              <a:t>krawędzi ścian i posadzki </a:t>
            </a:r>
            <a:br>
              <a:rPr lang="pl-PL" dirty="0"/>
            </a:br>
            <a:r>
              <a:rPr lang="pl-PL" dirty="0"/>
              <a:t>oraz </a:t>
            </a:r>
            <a:br>
              <a:rPr lang="pl-PL" dirty="0"/>
            </a:br>
            <a:r>
              <a:rPr lang="pl-PL" dirty="0"/>
              <a:t>oznakowaniem poziomym </a:t>
            </a:r>
            <a:br>
              <a:rPr lang="pl-PL" dirty="0"/>
            </a:br>
            <a:r>
              <a:rPr lang="pl-PL" dirty="0"/>
              <a:t>drzwi wejściowych </a:t>
            </a:r>
            <a:br>
              <a:rPr lang="pl-PL" dirty="0"/>
            </a:br>
            <a:r>
              <a:rPr lang="pl-PL" dirty="0"/>
              <a:t>do mieszkań </a:t>
            </a:r>
          </a:p>
        </p:txBody>
      </p:sp>
      <p:pic>
        <p:nvPicPr>
          <p:cNvPr id="8" name="Symbol zastępczy zawartości 7" descr="korytarz w kolorach pastelowych, czarne kafle ułożone wzdłuż krawędzi posadzki i ścian, drzwi wejściowe oznakowane szerszą czarna kaflą oraz pionowym czarnym obramowaniem ">
            <a:extLst>
              <a:ext uri="{FF2B5EF4-FFF2-40B4-BE49-F238E27FC236}">
                <a16:creationId xmlns:a16="http://schemas.microsoft.com/office/drawing/2014/main" id="{29079CFE-7B7A-43AF-BD97-2848DAD38C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538225" y="1695722"/>
            <a:ext cx="6461437" cy="4846076"/>
          </a:xfrm>
        </p:spPr>
      </p:pic>
      <p:sp>
        <p:nvSpPr>
          <p:cNvPr id="4" name="Symbol zastępczy numeru slajdu 3">
            <a:extLst>
              <a:ext uri="{FF2B5EF4-FFF2-40B4-BE49-F238E27FC236}">
                <a16:creationId xmlns:a16="http://schemas.microsoft.com/office/drawing/2014/main" id="{324C5943-2753-4904-B8DB-1D5A87B2719D}"/>
              </a:ext>
            </a:extLst>
          </p:cNvPr>
          <p:cNvSpPr>
            <a:spLocks noGrp="1"/>
          </p:cNvSpPr>
          <p:nvPr>
            <p:ph type="sldNum" sz="quarter" idx="10"/>
          </p:nvPr>
        </p:nvSpPr>
        <p:spPr/>
        <p:txBody>
          <a:bodyPr/>
          <a:lstStyle/>
          <a:p>
            <a:fld id="{EB4015AA-59F6-416B-87A6-8E3D940284E2}" type="slidenum">
              <a:rPr lang="pl-PL" smtClean="0"/>
              <a:pPr/>
              <a:t>62</a:t>
            </a:fld>
            <a:endParaRPr lang="pl-PL" dirty="0"/>
          </a:p>
        </p:txBody>
      </p:sp>
    </p:spTree>
    <p:extLst>
      <p:ext uri="{BB962C8B-B14F-4D97-AF65-F5344CB8AC3E}">
        <p14:creationId xmlns:p14="http://schemas.microsoft.com/office/powerpoint/2010/main" val="975274458"/>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Komunikacja w budynku – oświetlenie </a:t>
            </a:r>
          </a:p>
        </p:txBody>
      </p:sp>
      <p:pic>
        <p:nvPicPr>
          <p:cNvPr id="5" name="Symbol zastępczy zawartości 4" descr="słabo oświetlony korytarz. Jego lewa strona została zastawiona przez elementy umeblowania w tym szawki.">
            <a:extLst>
              <a:ext uri="{FF2B5EF4-FFF2-40B4-BE49-F238E27FC236}">
                <a16:creationId xmlns:a16="http://schemas.microsoft.com/office/drawing/2014/main" id="{A2883F34-C9DD-4121-B9A5-704431B3B1ED}"/>
              </a:ext>
            </a:extLst>
          </p:cNvPr>
          <p:cNvPicPr>
            <a:picLocks noGrp="1" noChangeAspect="1"/>
          </p:cNvPicPr>
          <p:nvPr>
            <p:ph idx="1"/>
          </p:nvPr>
        </p:nvPicPr>
        <p:blipFill>
          <a:blip r:embed="rId2"/>
          <a:stretch>
            <a:fillRect/>
          </a:stretch>
        </p:blipFill>
        <p:spPr>
          <a:xfrm>
            <a:off x="2897634" y="1244979"/>
            <a:ext cx="4493633" cy="5984609"/>
          </a:xfrm>
          <a:prstGeom prst="rect">
            <a:avLst/>
          </a:prstGeom>
        </p:spPr>
      </p:pic>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63</a:t>
            </a:fld>
            <a:endParaRPr lang="pl-PL" dirty="0"/>
          </a:p>
        </p:txBody>
      </p:sp>
    </p:spTree>
    <p:extLst>
      <p:ext uri="{BB962C8B-B14F-4D97-AF65-F5344CB8AC3E}">
        <p14:creationId xmlns:p14="http://schemas.microsoft.com/office/powerpoint/2010/main" val="880408278"/>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A013A8E-DBA8-4027-870B-7CE416F82DB6}"/>
              </a:ext>
            </a:extLst>
          </p:cNvPr>
          <p:cNvSpPr>
            <a:spLocks noGrp="1"/>
          </p:cNvSpPr>
          <p:nvPr>
            <p:ph type="title"/>
          </p:nvPr>
        </p:nvSpPr>
        <p:spPr/>
        <p:txBody>
          <a:bodyPr/>
          <a:lstStyle/>
          <a:p>
            <a:r>
              <a:rPr lang="pl-PL" dirty="0"/>
              <a:t>Kierunek otwierania drzwi ma znaczenie</a:t>
            </a:r>
          </a:p>
        </p:txBody>
      </p:sp>
      <p:pic>
        <p:nvPicPr>
          <p:cNvPr id="19" name="Symbol zastępczy zawartości 18" descr="przestrzeń wyjścia z hali garażowej, po prawej strome betonowe schody, na lewo od schodów automat do pobierania opłat za parkowanie w hali garażowej, po lewej wejscie do windy dla osób ze zróżnicowanymi potrzebami - drzwi otwierają się w lewo od strony automatu na opłaty - tym samym ograniczona jest przestrzeń manewrowa przez wejściem do windy ">
            <a:extLst>
              <a:ext uri="{FF2B5EF4-FFF2-40B4-BE49-F238E27FC236}">
                <a16:creationId xmlns:a16="http://schemas.microsoft.com/office/drawing/2014/main" id="{CB96BE55-BC39-4DCC-9457-7589AC0D9217}"/>
              </a:ext>
            </a:extLst>
          </p:cNvPr>
          <p:cNvPicPr>
            <a:picLocks noGrp="1" noChangeAspect="1"/>
          </p:cNvPicPr>
          <p:nvPr>
            <p:ph sz="half" idx="13"/>
          </p:nvPr>
        </p:nvPicPr>
        <p:blipFill>
          <a:blip r:embed="rId2">
            <a:extLst>
              <a:ext uri="{28A0092B-C50C-407E-A947-70E740481C1C}">
                <a14:useLocalDpi xmlns:a14="http://schemas.microsoft.com/office/drawing/2010/main" val="0"/>
              </a:ext>
            </a:extLst>
          </a:blip>
          <a:stretch>
            <a:fillRect/>
          </a:stretch>
        </p:blipFill>
        <p:spPr>
          <a:xfrm>
            <a:off x="1132237" y="842895"/>
            <a:ext cx="8425543" cy="6319155"/>
          </a:xfrm>
        </p:spPr>
      </p:pic>
      <p:sp>
        <p:nvSpPr>
          <p:cNvPr id="9" name="Symbol zastępczy numeru slajdu 8">
            <a:extLst>
              <a:ext uri="{FF2B5EF4-FFF2-40B4-BE49-F238E27FC236}">
                <a16:creationId xmlns:a16="http://schemas.microsoft.com/office/drawing/2014/main" id="{7786C18B-386C-4D66-BEA6-471EB39F11E6}"/>
              </a:ext>
            </a:extLst>
          </p:cNvPr>
          <p:cNvSpPr>
            <a:spLocks noGrp="1"/>
          </p:cNvSpPr>
          <p:nvPr>
            <p:ph type="sldNum" sz="quarter" idx="10"/>
          </p:nvPr>
        </p:nvSpPr>
        <p:spPr/>
        <p:txBody>
          <a:bodyPr/>
          <a:lstStyle/>
          <a:p>
            <a:fld id="{EB4015AA-59F6-416B-87A6-8E3D940284E2}" type="slidenum">
              <a:rPr lang="pl-PL" smtClean="0"/>
              <a:pPr/>
              <a:t>64</a:t>
            </a:fld>
            <a:endParaRPr lang="pl-PL" dirty="0"/>
          </a:p>
        </p:txBody>
      </p:sp>
    </p:spTree>
    <p:extLst>
      <p:ext uri="{BB962C8B-B14F-4D97-AF65-F5344CB8AC3E}">
        <p14:creationId xmlns:p14="http://schemas.microsoft.com/office/powerpoint/2010/main" val="281448281"/>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811D10F-4F19-45EB-86C6-F69BCCB3BECF}"/>
              </a:ext>
            </a:extLst>
          </p:cNvPr>
          <p:cNvSpPr>
            <a:spLocks noGrp="1"/>
          </p:cNvSpPr>
          <p:nvPr>
            <p:ph type="title"/>
          </p:nvPr>
        </p:nvSpPr>
        <p:spPr>
          <a:xfrm>
            <a:off x="665033" y="443953"/>
            <a:ext cx="5329369" cy="1080001"/>
          </a:xfrm>
        </p:spPr>
        <p:txBody>
          <a:bodyPr/>
          <a:lstStyle/>
          <a:p>
            <a:r>
              <a:rPr lang="pl-PL" dirty="0"/>
              <a:t>Projekt to zbiór (dostępnych?) </a:t>
            </a:r>
            <a:br>
              <a:rPr lang="pl-PL" dirty="0"/>
            </a:br>
            <a:r>
              <a:rPr lang="pl-PL" dirty="0"/>
              <a:t>produktów i usług</a:t>
            </a:r>
          </a:p>
        </p:txBody>
      </p:sp>
      <p:sp>
        <p:nvSpPr>
          <p:cNvPr id="4" name="Symbol zastępczy tekstu 3">
            <a:extLst>
              <a:ext uri="{FF2B5EF4-FFF2-40B4-BE49-F238E27FC236}">
                <a16:creationId xmlns:a16="http://schemas.microsoft.com/office/drawing/2014/main" id="{535F97A9-A001-437D-8EB2-EA6813012B80}"/>
              </a:ext>
            </a:extLst>
          </p:cNvPr>
          <p:cNvSpPr>
            <a:spLocks noGrp="1"/>
          </p:cNvSpPr>
          <p:nvPr>
            <p:ph type="body" sz="quarter" idx="11"/>
          </p:nvPr>
        </p:nvSpPr>
        <p:spPr>
          <a:xfrm>
            <a:off x="912823" y="6397860"/>
            <a:ext cx="4320058" cy="864094"/>
          </a:xfrm>
        </p:spPr>
        <p:txBody>
          <a:bodyPr>
            <a:normAutofit/>
          </a:bodyPr>
          <a:lstStyle/>
          <a:p>
            <a:pPr marL="0" indent="0">
              <a:buNone/>
            </a:pPr>
            <a:r>
              <a:rPr lang="pl-PL" dirty="0"/>
              <a:t>Okna jednopoziomowe, klamki</a:t>
            </a:r>
          </a:p>
          <a:p>
            <a:pPr marL="0" indent="0">
              <a:buNone/>
            </a:pPr>
            <a:r>
              <a:rPr lang="pl-PL" sz="1600" dirty="0"/>
              <a:t>Foto: A. Bizub-Jechna</a:t>
            </a:r>
          </a:p>
        </p:txBody>
      </p:sp>
      <p:pic>
        <p:nvPicPr>
          <p:cNvPr id="9" name="Symbol zastępczy zawartości 8" descr="okno we wnęce okiennej wewnątrz pomieszczenia  ">
            <a:extLst>
              <a:ext uri="{FF2B5EF4-FFF2-40B4-BE49-F238E27FC236}">
                <a16:creationId xmlns:a16="http://schemas.microsoft.com/office/drawing/2014/main" id="{E3FCFA62-D0FA-464B-9274-A2F84CBD939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86707" y="1684731"/>
            <a:ext cx="3383308" cy="4552351"/>
          </a:xfrm>
        </p:spPr>
      </p:pic>
      <p:sp>
        <p:nvSpPr>
          <p:cNvPr id="6" name="Symbol zastępczy tekstu 5">
            <a:extLst>
              <a:ext uri="{FF2B5EF4-FFF2-40B4-BE49-F238E27FC236}">
                <a16:creationId xmlns:a16="http://schemas.microsoft.com/office/drawing/2014/main" id="{9DA89911-1F94-43A4-88CE-7943611287CE}"/>
              </a:ext>
            </a:extLst>
          </p:cNvPr>
          <p:cNvSpPr>
            <a:spLocks noGrp="1"/>
          </p:cNvSpPr>
          <p:nvPr>
            <p:ph type="body" sz="quarter" idx="12"/>
          </p:nvPr>
        </p:nvSpPr>
        <p:spPr>
          <a:xfrm>
            <a:off x="5994402" y="6660157"/>
            <a:ext cx="4104032" cy="719720"/>
          </a:xfrm>
        </p:spPr>
        <p:txBody>
          <a:bodyPr>
            <a:normAutofit fontScale="77500" lnSpcReduction="20000"/>
          </a:bodyPr>
          <a:lstStyle/>
          <a:p>
            <a:pPr marL="0" indent="0">
              <a:buNone/>
            </a:pPr>
            <a:r>
              <a:rPr lang="pl-PL" sz="2600" dirty="0"/>
              <a:t>Okna dwupoziomowe, klamki</a:t>
            </a:r>
          </a:p>
          <a:p>
            <a:pPr marL="0" indent="0">
              <a:buNone/>
            </a:pPr>
            <a:r>
              <a:rPr lang="pl-PL" dirty="0"/>
              <a:t>Foto: A. Bizub-Jechna</a:t>
            </a:r>
          </a:p>
        </p:txBody>
      </p:sp>
      <p:pic>
        <p:nvPicPr>
          <p:cNvPr id="13" name="Symbol zastępczy zawartości 12" descr="dwa rzędy okien jedno nad drugim z oznaczonymi klamkami - niższy poziom umożliwia otwarcie okna przez osobę średniego wzrostu, górny poziom bez dodatkowego podestu niedostępny dla nikogo  ">
            <a:extLst>
              <a:ext uri="{FF2B5EF4-FFF2-40B4-BE49-F238E27FC236}">
                <a16:creationId xmlns:a16="http://schemas.microsoft.com/office/drawing/2014/main" id="{00F5ED6C-57F5-4D7B-8258-F477B79A5F2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39061" y="297721"/>
            <a:ext cx="3743349" cy="6283288"/>
          </a:xfrm>
        </p:spPr>
      </p:pic>
      <p:sp>
        <p:nvSpPr>
          <p:cNvPr id="7" name="Symbol zastępczy numeru slajdu 6">
            <a:extLst>
              <a:ext uri="{FF2B5EF4-FFF2-40B4-BE49-F238E27FC236}">
                <a16:creationId xmlns:a16="http://schemas.microsoft.com/office/drawing/2014/main" id="{CBFDD0BD-3611-4391-9763-92C811FC13B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4015AA-59F6-416B-87A6-8E3D940284E2}" type="slidenum">
              <a:rPr kumimoji="0" lang="pl-PL" sz="1000" b="0" i="0" u="none" strike="noStrike" kern="1200" cap="none" spc="0" normalizeH="0" baseline="0" noProof="0" smtClean="0">
                <a:ln>
                  <a:noFill/>
                </a:ln>
                <a:solidFill>
                  <a:srgbClr val="002073"/>
                </a:solidFill>
                <a:effectLst/>
                <a:uLnTx/>
                <a:uFillTx/>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pl-PL" sz="1000" b="0" i="0" u="none" strike="noStrike" kern="1200" cap="none" spc="0" normalizeH="0" baseline="0" noProof="0" dirty="0">
              <a:ln>
                <a:noFill/>
              </a:ln>
              <a:solidFill>
                <a:srgbClr val="002073"/>
              </a:solidFill>
              <a:effectLst/>
              <a:uLnTx/>
              <a:uFillTx/>
            </a:endParaRPr>
          </a:p>
        </p:txBody>
      </p:sp>
    </p:spTree>
    <p:extLst>
      <p:ext uri="{BB962C8B-B14F-4D97-AF65-F5344CB8AC3E}">
        <p14:creationId xmlns:p14="http://schemas.microsoft.com/office/powerpoint/2010/main" val="937521102"/>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7896722-A5DC-4B96-9BE0-CD4D4E20E15A}"/>
              </a:ext>
            </a:extLst>
          </p:cNvPr>
          <p:cNvSpPr>
            <a:spLocks noGrp="1"/>
          </p:cNvSpPr>
          <p:nvPr>
            <p:ph type="title"/>
          </p:nvPr>
        </p:nvSpPr>
        <p:spPr/>
        <p:txBody>
          <a:bodyPr/>
          <a:lstStyle/>
          <a:p>
            <a:r>
              <a:rPr lang="pl-PL" dirty="0"/>
              <a:t>Małe dostępnościowe zmiany</a:t>
            </a:r>
          </a:p>
        </p:txBody>
      </p:sp>
      <p:sp>
        <p:nvSpPr>
          <p:cNvPr id="3" name="Symbol zastępczy zawartości 2">
            <a:extLst>
              <a:ext uri="{FF2B5EF4-FFF2-40B4-BE49-F238E27FC236}">
                <a16:creationId xmlns:a16="http://schemas.microsoft.com/office/drawing/2014/main" id="{DF0BE4BA-4B92-48B9-9ED8-B5346A9F78AD}"/>
              </a:ext>
            </a:extLst>
          </p:cNvPr>
          <p:cNvSpPr>
            <a:spLocks noGrp="1"/>
          </p:cNvSpPr>
          <p:nvPr>
            <p:ph idx="1"/>
          </p:nvPr>
        </p:nvSpPr>
        <p:spPr>
          <a:xfrm>
            <a:off x="449361" y="1403552"/>
            <a:ext cx="9793089" cy="4464517"/>
          </a:xfrm>
        </p:spPr>
        <p:txBody>
          <a:bodyPr>
            <a:normAutofit/>
          </a:bodyPr>
          <a:lstStyle/>
          <a:p>
            <a:endParaRPr lang="pl-PL" dirty="0"/>
          </a:p>
          <a:p>
            <a:pPr marL="0" indent="0">
              <a:spcAft>
                <a:spcPts val="2400"/>
              </a:spcAft>
              <a:buNone/>
            </a:pPr>
            <a:r>
              <a:rPr lang="pl-PL" dirty="0"/>
              <a:t>Wszystkie wyłączniki i przyciski sterujące powinny być umieszczone </a:t>
            </a:r>
            <a:br>
              <a:rPr lang="pl-PL" dirty="0"/>
            </a:br>
            <a:r>
              <a:rPr lang="pl-PL" dirty="0"/>
              <a:t>na wysokości w zakresie 80-110 cm, w tym tablica z zabezpieczeniami prądowymi (skrzynka z bezpiecznikami), natomiast gniazda na wysokości 40-100 cm. </a:t>
            </a:r>
          </a:p>
          <a:p>
            <a:pPr marL="0" indent="0">
              <a:spcAft>
                <a:spcPts val="2400"/>
              </a:spcAft>
              <a:buNone/>
            </a:pPr>
            <a:r>
              <a:rPr lang="pl-PL" dirty="0"/>
              <a:t>Stolarka okienna powinna mieć możliwość jej otwierania z poziomu osoby </a:t>
            </a:r>
            <a:br>
              <a:rPr lang="pl-PL" dirty="0"/>
            </a:br>
            <a:r>
              <a:rPr lang="pl-PL" dirty="0"/>
              <a:t>na wózku lub otwierania wspomaganego automatyką dla zamykania otwierania okien. </a:t>
            </a:r>
          </a:p>
          <a:p>
            <a:endParaRPr lang="pl-PL" dirty="0"/>
          </a:p>
          <a:p>
            <a:endParaRPr lang="pl-PL" dirty="0"/>
          </a:p>
        </p:txBody>
      </p:sp>
      <p:sp>
        <p:nvSpPr>
          <p:cNvPr id="4" name="Symbol zastępczy numeru slajdu 3">
            <a:extLst>
              <a:ext uri="{FF2B5EF4-FFF2-40B4-BE49-F238E27FC236}">
                <a16:creationId xmlns:a16="http://schemas.microsoft.com/office/drawing/2014/main" id="{9F2BDE03-E3AF-454A-A2C7-2127C0B091F0}"/>
              </a:ext>
            </a:extLst>
          </p:cNvPr>
          <p:cNvSpPr>
            <a:spLocks noGrp="1"/>
          </p:cNvSpPr>
          <p:nvPr>
            <p:ph type="sldNum" sz="quarter" idx="10"/>
          </p:nvPr>
        </p:nvSpPr>
        <p:spPr/>
        <p:txBody>
          <a:bodyPr/>
          <a:lstStyle/>
          <a:p>
            <a:fld id="{EB4015AA-59F6-416B-87A6-8E3D940284E2}" type="slidenum">
              <a:rPr lang="pl-PL" smtClean="0"/>
              <a:pPr/>
              <a:t>66</a:t>
            </a:fld>
            <a:endParaRPr lang="pl-PL" dirty="0"/>
          </a:p>
        </p:txBody>
      </p:sp>
    </p:spTree>
    <p:extLst>
      <p:ext uri="{BB962C8B-B14F-4D97-AF65-F5344CB8AC3E}">
        <p14:creationId xmlns:p14="http://schemas.microsoft.com/office/powerpoint/2010/main" val="2477754178"/>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6EC622-E99C-47CA-BDB9-104F65F69206}"/>
              </a:ext>
            </a:extLst>
          </p:cNvPr>
          <p:cNvSpPr>
            <a:spLocks noGrp="1"/>
          </p:cNvSpPr>
          <p:nvPr>
            <p:ph type="title"/>
          </p:nvPr>
        </p:nvSpPr>
        <p:spPr/>
        <p:txBody>
          <a:bodyPr/>
          <a:lstStyle/>
          <a:p>
            <a:r>
              <a:rPr lang="pl-PL" dirty="0"/>
              <a:t>Dostępność w domu? Czemu nie? </a:t>
            </a:r>
          </a:p>
        </p:txBody>
      </p:sp>
      <p:pic>
        <p:nvPicPr>
          <p:cNvPr id="9" name="Symbol zastępczy zawartości 8" descr="klamka w dolnej części futryny okna łazienkowego  ">
            <a:extLst>
              <a:ext uri="{FF2B5EF4-FFF2-40B4-BE49-F238E27FC236}">
                <a16:creationId xmlns:a16="http://schemas.microsoft.com/office/drawing/2014/main" id="{81F7FB4C-2A28-414D-94B5-6EBC0A944D8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25239" y="3467133"/>
            <a:ext cx="4321175" cy="3240881"/>
          </a:xfrm>
        </p:spPr>
      </p:pic>
      <p:sp>
        <p:nvSpPr>
          <p:cNvPr id="4" name="Symbol zastępczy tekstu 3">
            <a:extLst>
              <a:ext uri="{FF2B5EF4-FFF2-40B4-BE49-F238E27FC236}">
                <a16:creationId xmlns:a16="http://schemas.microsoft.com/office/drawing/2014/main" id="{C98EEC5E-A1BE-4C23-B10F-8F7704E064D7}"/>
              </a:ext>
            </a:extLst>
          </p:cNvPr>
          <p:cNvSpPr>
            <a:spLocks noGrp="1"/>
          </p:cNvSpPr>
          <p:nvPr>
            <p:ph type="body" sz="quarter" idx="11"/>
          </p:nvPr>
        </p:nvSpPr>
        <p:spPr>
          <a:xfrm>
            <a:off x="305348" y="2195661"/>
            <a:ext cx="4608512" cy="1008112"/>
          </a:xfrm>
        </p:spPr>
        <p:txBody>
          <a:bodyPr>
            <a:normAutofit/>
          </a:bodyPr>
          <a:lstStyle/>
          <a:p>
            <a:pPr marL="0" indent="0">
              <a:buNone/>
            </a:pPr>
            <a:r>
              <a:rPr lang="pl-PL" sz="2200" dirty="0"/>
              <a:t>Okno z nisko zamontowaną klamką w futrynie okna </a:t>
            </a:r>
          </a:p>
        </p:txBody>
      </p:sp>
      <p:pic>
        <p:nvPicPr>
          <p:cNvPr id="11" name="Symbol zastępczy zawartości 10" descr="wnętrze mieszkania, drzwi do pomieszczeń, miedzy nimi na ścianie włącznik światła na wysokości poniżej klamki w drzwiach">
            <a:extLst>
              <a:ext uri="{FF2B5EF4-FFF2-40B4-BE49-F238E27FC236}">
                <a16:creationId xmlns:a16="http://schemas.microsoft.com/office/drawing/2014/main" id="{986407C1-6ED7-421C-BB28-DF46B0CFD67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4930367" y="2827224"/>
            <a:ext cx="5052500" cy="3789374"/>
          </a:xfrm>
        </p:spPr>
      </p:pic>
      <p:sp>
        <p:nvSpPr>
          <p:cNvPr id="6" name="Symbol zastępczy tekstu 5">
            <a:extLst>
              <a:ext uri="{FF2B5EF4-FFF2-40B4-BE49-F238E27FC236}">
                <a16:creationId xmlns:a16="http://schemas.microsoft.com/office/drawing/2014/main" id="{F136FA47-B5D1-4354-839B-74B3F725B1D0}"/>
              </a:ext>
            </a:extLst>
          </p:cNvPr>
          <p:cNvSpPr>
            <a:spLocks noGrp="1"/>
          </p:cNvSpPr>
          <p:nvPr>
            <p:ph type="body" sz="quarter" idx="12"/>
          </p:nvPr>
        </p:nvSpPr>
        <p:spPr>
          <a:xfrm>
            <a:off x="5129883" y="1259557"/>
            <a:ext cx="5184576" cy="1440160"/>
          </a:xfrm>
        </p:spPr>
        <p:txBody>
          <a:bodyPr>
            <a:normAutofit/>
          </a:bodyPr>
          <a:lstStyle/>
          <a:p>
            <a:pPr marL="0" indent="0">
              <a:buNone/>
            </a:pPr>
            <a:r>
              <a:rPr lang="pl-PL" sz="2200" dirty="0"/>
              <a:t>Włącznik światła zamontowany </a:t>
            </a:r>
            <a:br>
              <a:rPr lang="pl-PL" sz="2200" dirty="0"/>
            </a:br>
            <a:r>
              <a:rPr lang="pl-PL" sz="2200" dirty="0"/>
              <a:t>poniżej klamki </a:t>
            </a:r>
            <a:br>
              <a:rPr lang="pl-PL" sz="2200" dirty="0"/>
            </a:br>
            <a:r>
              <a:rPr lang="pl-PL" sz="2200" dirty="0"/>
              <a:t>w standardowych drzwiach w mieszkaniu</a:t>
            </a:r>
          </a:p>
        </p:txBody>
      </p:sp>
      <p:sp>
        <p:nvSpPr>
          <p:cNvPr id="7" name="Symbol zastępczy numeru slajdu 6">
            <a:extLst>
              <a:ext uri="{FF2B5EF4-FFF2-40B4-BE49-F238E27FC236}">
                <a16:creationId xmlns:a16="http://schemas.microsoft.com/office/drawing/2014/main" id="{032D5A1B-5DB5-4583-989F-C17ADB7F866A}"/>
              </a:ext>
            </a:extLst>
          </p:cNvPr>
          <p:cNvSpPr>
            <a:spLocks noGrp="1"/>
          </p:cNvSpPr>
          <p:nvPr>
            <p:ph type="sldNum" sz="quarter" idx="10"/>
          </p:nvPr>
        </p:nvSpPr>
        <p:spPr/>
        <p:txBody>
          <a:bodyPr/>
          <a:lstStyle/>
          <a:p>
            <a:fld id="{EB4015AA-59F6-416B-87A6-8E3D940284E2}" type="slidenum">
              <a:rPr lang="pl-PL" smtClean="0"/>
              <a:pPr/>
              <a:t>67</a:t>
            </a:fld>
            <a:endParaRPr lang="pl-PL" dirty="0"/>
          </a:p>
        </p:txBody>
      </p:sp>
    </p:spTree>
    <p:extLst>
      <p:ext uri="{BB962C8B-B14F-4D97-AF65-F5344CB8AC3E}">
        <p14:creationId xmlns:p14="http://schemas.microsoft.com/office/powerpoint/2010/main" val="3309218863"/>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A013A8E-DBA8-4027-870B-7CE416F82DB6}"/>
              </a:ext>
            </a:extLst>
          </p:cNvPr>
          <p:cNvSpPr>
            <a:spLocks noGrp="1"/>
          </p:cNvSpPr>
          <p:nvPr>
            <p:ph type="title"/>
          </p:nvPr>
        </p:nvSpPr>
        <p:spPr/>
        <p:txBody>
          <a:bodyPr/>
          <a:lstStyle/>
          <a:p>
            <a:r>
              <a:rPr lang="pl-PL" dirty="0"/>
              <a:t>Pralka – dostępność na co dzień </a:t>
            </a:r>
          </a:p>
        </p:txBody>
      </p:sp>
      <p:pic>
        <p:nvPicPr>
          <p:cNvPr id="38" name="Symbol zastępczy zawartości 37" descr="przykładowy opis techniczny danych pralki: Kolor - biały; Kolor drzwiczek - czarny; Programator (sterowanie) - elektroniczne, pokrętło, ekran dotykowy; Wyświetlacz elektroniczny - LED; Kierunek otwierania drzwiczek: w lewo/ w prawo (oznaczone strzałką); Silnik inverter - tak; Długość węża odpływowego - 130 cm">
            <a:extLst>
              <a:ext uri="{FF2B5EF4-FFF2-40B4-BE49-F238E27FC236}">
                <a16:creationId xmlns:a16="http://schemas.microsoft.com/office/drawing/2014/main" id="{2710A31B-907B-4923-B3D1-EE077DB1973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250982" y="1499327"/>
            <a:ext cx="8189710" cy="5700510"/>
          </a:xfrm>
        </p:spPr>
      </p:pic>
      <p:pic>
        <p:nvPicPr>
          <p:cNvPr id="30" name="Symbol zastępczy zawartości 29" descr="Pralka z otwartymi drzwiczkami w prawą stronę, damskie ręce wkładają niebieski ręcznik do bębna pralki ">
            <a:extLst>
              <a:ext uri="{FF2B5EF4-FFF2-40B4-BE49-F238E27FC236}">
                <a16:creationId xmlns:a16="http://schemas.microsoft.com/office/drawing/2014/main" id="{B36513B9-F7B0-4F22-912E-CF40D13584AF}"/>
              </a:ext>
            </a:extLst>
          </p:cNvPr>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220530" y="3131765"/>
            <a:ext cx="4060904" cy="2664296"/>
          </a:xfrm>
        </p:spPr>
      </p:pic>
      <p:sp>
        <p:nvSpPr>
          <p:cNvPr id="9" name="Symbol zastępczy numeru slajdu 8">
            <a:extLst>
              <a:ext uri="{FF2B5EF4-FFF2-40B4-BE49-F238E27FC236}">
                <a16:creationId xmlns:a16="http://schemas.microsoft.com/office/drawing/2014/main" id="{7786C18B-386C-4D66-BEA6-471EB39F11E6}"/>
              </a:ext>
            </a:extLst>
          </p:cNvPr>
          <p:cNvSpPr>
            <a:spLocks noGrp="1"/>
          </p:cNvSpPr>
          <p:nvPr>
            <p:ph type="sldNum" sz="quarter" idx="10"/>
          </p:nvPr>
        </p:nvSpPr>
        <p:spPr/>
        <p:txBody>
          <a:bodyPr/>
          <a:lstStyle/>
          <a:p>
            <a:fld id="{EB4015AA-59F6-416B-87A6-8E3D940284E2}" type="slidenum">
              <a:rPr lang="pl-PL" smtClean="0"/>
              <a:pPr/>
              <a:t>68</a:t>
            </a:fld>
            <a:endParaRPr lang="pl-PL" dirty="0"/>
          </a:p>
        </p:txBody>
      </p:sp>
    </p:spTree>
    <p:extLst>
      <p:ext uri="{BB962C8B-B14F-4D97-AF65-F5344CB8AC3E}">
        <p14:creationId xmlns:p14="http://schemas.microsoft.com/office/powerpoint/2010/main" val="10300146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65921A7-A9B1-407C-93E5-DB80504B723B}"/>
              </a:ext>
            </a:extLst>
          </p:cNvPr>
          <p:cNvSpPr>
            <a:spLocks noGrp="1"/>
          </p:cNvSpPr>
          <p:nvPr>
            <p:ph type="title"/>
          </p:nvPr>
        </p:nvSpPr>
        <p:spPr/>
        <p:txBody>
          <a:bodyPr/>
          <a:lstStyle/>
          <a:p>
            <a:r>
              <a:rPr lang="pl-PL" dirty="0"/>
              <a:t>Dostępna toaleta, ale czy z audytem projektu?</a:t>
            </a:r>
          </a:p>
        </p:txBody>
      </p:sp>
      <p:sp>
        <p:nvSpPr>
          <p:cNvPr id="3" name="Symbol zastępczy tekstu 2">
            <a:extLst>
              <a:ext uri="{FF2B5EF4-FFF2-40B4-BE49-F238E27FC236}">
                <a16:creationId xmlns:a16="http://schemas.microsoft.com/office/drawing/2014/main" id="{951551C3-0373-43CF-A701-96BC90D10CE7}"/>
              </a:ext>
            </a:extLst>
          </p:cNvPr>
          <p:cNvSpPr>
            <a:spLocks noGrp="1"/>
          </p:cNvSpPr>
          <p:nvPr>
            <p:ph type="body" sz="quarter" idx="11"/>
          </p:nvPr>
        </p:nvSpPr>
        <p:spPr>
          <a:xfrm>
            <a:off x="427016" y="2699835"/>
            <a:ext cx="2602276" cy="1080002"/>
          </a:xfrm>
        </p:spPr>
        <p:txBody>
          <a:bodyPr/>
          <a:lstStyle/>
          <a:p>
            <a:pPr marL="0" indent="0">
              <a:buNone/>
            </a:pPr>
            <a:r>
              <a:rPr lang="pl-PL" dirty="0">
                <a:latin typeface="Arial" panose="020B0604020202020204" pitchFamily="34" charset="0"/>
              </a:rPr>
              <a:t>Elektroniczne otwieranie drzwi </a:t>
            </a:r>
            <a:br>
              <a:rPr lang="pl-PL" dirty="0">
                <a:latin typeface="Arial" panose="020B0604020202020204" pitchFamily="34" charset="0"/>
              </a:rPr>
            </a:br>
            <a:r>
              <a:rPr lang="pl-PL" dirty="0">
                <a:latin typeface="Arial" panose="020B0604020202020204" pitchFamily="34" charset="0"/>
              </a:rPr>
              <a:t>do toalety dostępnej </a:t>
            </a:r>
          </a:p>
          <a:p>
            <a:endParaRPr lang="pl-PL" dirty="0"/>
          </a:p>
        </p:txBody>
      </p:sp>
      <p:pic>
        <p:nvPicPr>
          <p:cNvPr id="11" name="Symbol zastępczy zawartości 10" descr="toaleta dostępna, drzwi otwierane elektronicznym przyciskiem ">
            <a:extLst>
              <a:ext uri="{FF2B5EF4-FFF2-40B4-BE49-F238E27FC236}">
                <a16:creationId xmlns:a16="http://schemas.microsoft.com/office/drawing/2014/main" id="{3F64B059-09A2-4FE7-B6CA-56CB6DB34A6F}"/>
              </a:ext>
            </a:extLst>
          </p:cNvPr>
          <p:cNvPicPr>
            <a:picLocks noGrp="1" noChangeAspect="1"/>
          </p:cNvPicPr>
          <p:nvPr>
            <p:ph sz="half" idx="13"/>
          </p:nvPr>
        </p:nvPicPr>
        <p:blipFill>
          <a:blip r:embed="rId2">
            <a:extLst>
              <a:ext uri="{28A0092B-C50C-407E-A947-70E740481C1C}">
                <a14:useLocalDpi xmlns:a14="http://schemas.microsoft.com/office/drawing/2010/main" val="0"/>
              </a:ext>
            </a:extLst>
          </a:blip>
          <a:stretch>
            <a:fillRect/>
          </a:stretch>
        </p:blipFill>
        <p:spPr>
          <a:xfrm rot="5400000">
            <a:off x="-65084" y="4160837"/>
            <a:ext cx="3743523" cy="2807642"/>
          </a:xfrm>
        </p:spPr>
      </p:pic>
      <p:sp>
        <p:nvSpPr>
          <p:cNvPr id="5" name="Symbol zastępczy tekstu 4">
            <a:extLst>
              <a:ext uri="{FF2B5EF4-FFF2-40B4-BE49-F238E27FC236}">
                <a16:creationId xmlns:a16="http://schemas.microsoft.com/office/drawing/2014/main" id="{D54A79C1-9CAB-4569-932D-9FEDC527777C}"/>
              </a:ext>
            </a:extLst>
          </p:cNvPr>
          <p:cNvSpPr>
            <a:spLocks noGrp="1"/>
          </p:cNvSpPr>
          <p:nvPr>
            <p:ph type="body" sz="quarter" idx="12"/>
          </p:nvPr>
        </p:nvSpPr>
        <p:spPr>
          <a:xfrm>
            <a:off x="6297681" y="1324020"/>
            <a:ext cx="4213787" cy="594537"/>
          </a:xfrm>
        </p:spPr>
        <p:txBody>
          <a:bodyPr/>
          <a:lstStyle/>
          <a:p>
            <a:pPr marL="0" indent="0">
              <a:buNone/>
            </a:pPr>
            <a:r>
              <a:rPr lang="pl-PL" dirty="0">
                <a:latin typeface="Arial" panose="020B0604020202020204" pitchFamily="34" charset="0"/>
              </a:rPr>
              <a:t>Elektroniczne zamek do drzwi </a:t>
            </a:r>
            <a:br>
              <a:rPr lang="pl-PL" dirty="0">
                <a:latin typeface="Arial" panose="020B0604020202020204" pitchFamily="34" charset="0"/>
              </a:rPr>
            </a:br>
            <a:r>
              <a:rPr lang="pl-PL" dirty="0">
                <a:latin typeface="Arial" panose="020B0604020202020204" pitchFamily="34" charset="0"/>
              </a:rPr>
              <a:t>oraz alarm </a:t>
            </a:r>
          </a:p>
          <a:p>
            <a:pPr marL="0" indent="0">
              <a:buNone/>
            </a:pPr>
            <a:endParaRPr lang="pl-PL" dirty="0"/>
          </a:p>
        </p:txBody>
      </p:sp>
      <p:pic>
        <p:nvPicPr>
          <p:cNvPr id="13" name="Symbol zastępczy zawartości 12" descr="kobieta na wózku z dodatkową dysfunkcją rąk - możliwość podniesienia rąk do wysokości ramion, może zamknąć elektroniczny zamek do drzwi, nie dosięgnie przycisku wezwania pomocy, który jest zamontowany na scianie na wysokosci głowy">
            <a:extLst>
              <a:ext uri="{FF2B5EF4-FFF2-40B4-BE49-F238E27FC236}">
                <a16:creationId xmlns:a16="http://schemas.microsoft.com/office/drawing/2014/main" id="{3336DA75-73A3-4BD0-B99D-C0A56D3585B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0">
            <a:off x="5809143" y="2730609"/>
            <a:ext cx="5395137" cy="4046353"/>
          </a:xfrm>
        </p:spPr>
      </p:pic>
      <p:sp>
        <p:nvSpPr>
          <p:cNvPr id="7" name="Symbol zastępczy zawartości 6">
            <a:extLst>
              <a:ext uri="{FF2B5EF4-FFF2-40B4-BE49-F238E27FC236}">
                <a16:creationId xmlns:a16="http://schemas.microsoft.com/office/drawing/2014/main" id="{51AFBD61-9CCD-471D-ADB9-ED550CF68C1F}"/>
              </a:ext>
            </a:extLst>
          </p:cNvPr>
          <p:cNvSpPr>
            <a:spLocks noGrp="1"/>
          </p:cNvSpPr>
          <p:nvPr>
            <p:ph sz="half" idx="14"/>
          </p:nvPr>
        </p:nvSpPr>
        <p:spPr>
          <a:xfrm>
            <a:off x="1790900" y="1847446"/>
            <a:ext cx="4046352" cy="539750"/>
          </a:xfrm>
        </p:spPr>
        <p:txBody>
          <a:bodyPr>
            <a:normAutofit/>
          </a:bodyPr>
          <a:lstStyle/>
          <a:p>
            <a:pPr marL="0" indent="0">
              <a:buNone/>
            </a:pPr>
            <a:r>
              <a:rPr lang="pl-PL" sz="2200" dirty="0">
                <a:latin typeface="Arial" panose="020B0604020202020204" pitchFamily="34" charset="0"/>
                <a:cs typeface="Arial" panose="020B0604020202020204" pitchFamily="34" charset="0"/>
              </a:rPr>
              <a:t>Wezwanie / kasowanie alarmu</a:t>
            </a:r>
          </a:p>
        </p:txBody>
      </p:sp>
      <p:pic>
        <p:nvPicPr>
          <p:cNvPr id="15" name="Symbol zastępczy zawartości 14" descr="przycisk wezwania pomocy lub kasowania tego wezwania ">
            <a:extLst>
              <a:ext uri="{FF2B5EF4-FFF2-40B4-BE49-F238E27FC236}">
                <a16:creationId xmlns:a16="http://schemas.microsoft.com/office/drawing/2014/main" id="{D3C21760-926F-4EDB-A9BE-1193C571AB7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056767" y="1609371"/>
            <a:ext cx="3009138" cy="4196918"/>
          </a:xfrm>
          <a:scene3d>
            <a:camera prst="orthographicFront">
              <a:rot lat="0" lon="0" rev="16200000"/>
            </a:camera>
            <a:lightRig rig="threePt" dir="t"/>
          </a:scene3d>
        </p:spPr>
      </p:pic>
      <p:sp>
        <p:nvSpPr>
          <p:cNvPr id="9" name="Symbol zastępczy numeru slajdu 8">
            <a:extLst>
              <a:ext uri="{FF2B5EF4-FFF2-40B4-BE49-F238E27FC236}">
                <a16:creationId xmlns:a16="http://schemas.microsoft.com/office/drawing/2014/main" id="{7B71EA6D-6C7D-42A0-B32E-013D0E590EEA}"/>
              </a:ext>
            </a:extLst>
          </p:cNvPr>
          <p:cNvSpPr>
            <a:spLocks noGrp="1"/>
          </p:cNvSpPr>
          <p:nvPr>
            <p:ph type="sldNum" sz="quarter" idx="10"/>
          </p:nvPr>
        </p:nvSpPr>
        <p:spPr/>
        <p:txBody>
          <a:bodyPr/>
          <a:lstStyle/>
          <a:p>
            <a:fld id="{EB4015AA-59F6-416B-87A6-8E3D940284E2}" type="slidenum">
              <a:rPr lang="pl-PL" smtClean="0"/>
              <a:pPr/>
              <a:t>69</a:t>
            </a:fld>
            <a:endParaRPr lang="pl-PL" dirty="0"/>
          </a:p>
        </p:txBody>
      </p:sp>
    </p:spTree>
    <p:extLst>
      <p:ext uri="{BB962C8B-B14F-4D97-AF65-F5344CB8AC3E}">
        <p14:creationId xmlns:p14="http://schemas.microsoft.com/office/powerpoint/2010/main" val="335985097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6A1AF45-1395-45D6-A07C-CDC48684CE2E}"/>
              </a:ext>
            </a:extLst>
          </p:cNvPr>
          <p:cNvSpPr>
            <a:spLocks noGrp="1"/>
          </p:cNvSpPr>
          <p:nvPr>
            <p:ph type="title"/>
          </p:nvPr>
        </p:nvSpPr>
        <p:spPr>
          <a:xfrm>
            <a:off x="809403" y="359838"/>
            <a:ext cx="9361040" cy="899719"/>
          </a:xfrm>
        </p:spPr>
        <p:txBody>
          <a:bodyPr>
            <a:normAutofit/>
          </a:bodyPr>
          <a:lstStyle/>
          <a:p>
            <a:r>
              <a:rPr lang="pl-PL" dirty="0"/>
              <a:t>Kryteria zgodności z zasadami horyzontalnymi w EFS+ </a:t>
            </a:r>
          </a:p>
        </p:txBody>
      </p:sp>
      <p:sp>
        <p:nvSpPr>
          <p:cNvPr id="3" name="Symbol zastępczy zawartości 2">
            <a:extLst>
              <a:ext uri="{FF2B5EF4-FFF2-40B4-BE49-F238E27FC236}">
                <a16:creationId xmlns:a16="http://schemas.microsoft.com/office/drawing/2014/main" id="{2DB15B6D-09E8-4722-9472-867E8CBE8752}"/>
              </a:ext>
            </a:extLst>
          </p:cNvPr>
          <p:cNvSpPr>
            <a:spLocks noGrp="1"/>
          </p:cNvSpPr>
          <p:nvPr>
            <p:ph idx="1"/>
          </p:nvPr>
        </p:nvSpPr>
        <p:spPr>
          <a:xfrm>
            <a:off x="809402" y="1619597"/>
            <a:ext cx="9649072" cy="4536504"/>
          </a:xfrm>
        </p:spPr>
        <p:txBody>
          <a:bodyPr>
            <a:normAutofit/>
          </a:bodyPr>
          <a:lstStyle/>
          <a:p>
            <a:pPr marL="0" indent="0">
              <a:buNone/>
            </a:pPr>
            <a:r>
              <a:rPr lang="pl-PL" dirty="0"/>
              <a:t>Wniosek o dofinansowanie projektu </a:t>
            </a:r>
            <a:r>
              <a:rPr lang="pl-PL" b="1" dirty="0">
                <a:solidFill>
                  <a:srgbClr val="C00000"/>
                </a:solidFill>
              </a:rPr>
              <a:t>EFS+ </a:t>
            </a:r>
            <a:r>
              <a:rPr lang="pl-PL" dirty="0"/>
              <a:t>musi być zgodny </a:t>
            </a:r>
            <a:br>
              <a:rPr lang="pl-PL" dirty="0"/>
            </a:br>
            <a:r>
              <a:rPr lang="pl-PL" b="1" dirty="0"/>
              <a:t>ze standardem minimum</a:t>
            </a:r>
            <a:r>
              <a:rPr lang="pl-PL" dirty="0"/>
              <a:t>, czyli:</a:t>
            </a:r>
          </a:p>
          <a:p>
            <a:pPr>
              <a:spcBef>
                <a:spcPts val="1200"/>
              </a:spcBef>
              <a:buFont typeface="Arial" panose="020B0604020202020204" pitchFamily="34" charset="0"/>
              <a:buChar char="•"/>
            </a:pPr>
            <a:r>
              <a:rPr lang="pl-PL" dirty="0"/>
              <a:t>przewiduje działania, które wpłyną na wyrównanie szans tej płci, która według diagnozy problemu i grupy docelowej (logika projektu) jest </a:t>
            </a:r>
            <a:br>
              <a:rPr lang="pl-PL" dirty="0"/>
            </a:br>
            <a:r>
              <a:rPr lang="pl-PL" dirty="0"/>
              <a:t>w gorszym położeniu i o ile takie nierówności zostały w projekcie zdiagnozowane,</a:t>
            </a:r>
          </a:p>
          <a:p>
            <a:pPr>
              <a:spcBef>
                <a:spcPts val="1200"/>
              </a:spcBef>
              <a:buFont typeface="Arial" panose="020B0604020202020204" pitchFamily="34" charset="0"/>
              <a:buChar char="•"/>
            </a:pPr>
            <a:r>
              <a:rPr lang="pl-PL" dirty="0"/>
              <a:t>zapewnia </a:t>
            </a:r>
            <a:r>
              <a:rPr lang="pl-PL" b="1" dirty="0">
                <a:solidFill>
                  <a:srgbClr val="C00000"/>
                </a:solidFill>
              </a:rPr>
              <a:t>mechanizmy zapobiegające dyskryminacji i wykluczenia </a:t>
            </a:r>
            <a:br>
              <a:rPr lang="pl-PL" b="1" dirty="0">
                <a:solidFill>
                  <a:srgbClr val="C00000"/>
                </a:solidFill>
              </a:rPr>
            </a:br>
            <a:r>
              <a:rPr lang="pl-PL" dirty="0"/>
              <a:t>ze względu na płeć,</a:t>
            </a:r>
          </a:p>
          <a:p>
            <a:pPr>
              <a:spcBef>
                <a:spcPts val="1200"/>
              </a:spcBef>
              <a:buFont typeface="Arial" panose="020B0604020202020204" pitchFamily="34" charset="0"/>
              <a:buChar char="•"/>
            </a:pPr>
            <a:r>
              <a:rPr lang="pl-PL" dirty="0"/>
              <a:t>uwzględnia równościowe zarządzanie projektem.</a:t>
            </a:r>
          </a:p>
        </p:txBody>
      </p:sp>
      <p:sp>
        <p:nvSpPr>
          <p:cNvPr id="4" name="Symbol zastępczy numeru slajdu 3">
            <a:extLst>
              <a:ext uri="{FF2B5EF4-FFF2-40B4-BE49-F238E27FC236}">
                <a16:creationId xmlns:a16="http://schemas.microsoft.com/office/drawing/2014/main" id="{F90A9B0B-60AE-4DE3-854A-837B9AF9A476}"/>
              </a:ext>
            </a:extLst>
          </p:cNvPr>
          <p:cNvSpPr>
            <a:spLocks noGrp="1"/>
          </p:cNvSpPr>
          <p:nvPr>
            <p:ph type="sldNum" sz="quarter" idx="10"/>
          </p:nvPr>
        </p:nvSpPr>
        <p:spPr/>
        <p:txBody>
          <a:bodyPr/>
          <a:lstStyle/>
          <a:p>
            <a:fld id="{EB4015AA-59F6-416B-87A6-8E3D940284E2}" type="slidenum">
              <a:rPr lang="pl-PL" smtClean="0"/>
              <a:pPr/>
              <a:t>7</a:t>
            </a:fld>
            <a:endParaRPr lang="pl-PL" dirty="0"/>
          </a:p>
        </p:txBody>
      </p:sp>
    </p:spTree>
    <p:extLst>
      <p:ext uri="{BB962C8B-B14F-4D97-AF65-F5344CB8AC3E}">
        <p14:creationId xmlns:p14="http://schemas.microsoft.com/office/powerpoint/2010/main" val="3825475308"/>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Oznaczenia, toalety</a:t>
            </a:r>
          </a:p>
        </p:txBody>
      </p:sp>
      <p:pic>
        <p:nvPicPr>
          <p:cNvPr id="5" name="Symbol zastępczy zawartości 4" descr="Oznaczenia na drzwiach toalety dla osób z niepełnosprawnościami. Białe symbole na granatowym tle z widocznymi numerami pokoju. Granatowe tabliczki umieszczone na białych drzwiach, ktore dobrze kontrastują ze scianą.">
            <a:extLst>
              <a:ext uri="{FF2B5EF4-FFF2-40B4-BE49-F238E27FC236}">
                <a16:creationId xmlns:a16="http://schemas.microsoft.com/office/drawing/2014/main" id="{266D2238-B258-4102-9785-69D54B0AD568}"/>
              </a:ext>
            </a:extLst>
          </p:cNvPr>
          <p:cNvPicPr>
            <a:picLocks noGrp="1" noChangeAspect="1"/>
          </p:cNvPicPr>
          <p:nvPr>
            <p:ph idx="1"/>
          </p:nvPr>
        </p:nvPicPr>
        <p:blipFill>
          <a:blip r:embed="rId2"/>
          <a:stretch>
            <a:fillRect/>
          </a:stretch>
        </p:blipFill>
        <p:spPr>
          <a:xfrm>
            <a:off x="1304414" y="1095918"/>
            <a:ext cx="7820786" cy="5871533"/>
          </a:xfrm>
          <a:prstGeom prst="rect">
            <a:avLst/>
          </a:prstGeom>
        </p:spPr>
      </p:pic>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70</a:t>
            </a:fld>
            <a:endParaRPr lang="pl-PL" dirty="0"/>
          </a:p>
        </p:txBody>
      </p:sp>
    </p:spTree>
    <p:extLst>
      <p:ext uri="{BB962C8B-B14F-4D97-AF65-F5344CB8AC3E}">
        <p14:creationId xmlns:p14="http://schemas.microsoft.com/office/powerpoint/2010/main" val="3079820066"/>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A124611-F8A3-49A8-A487-31A2C009FEF5}"/>
              </a:ext>
            </a:extLst>
          </p:cNvPr>
          <p:cNvSpPr>
            <a:spLocks noGrp="1"/>
          </p:cNvSpPr>
          <p:nvPr>
            <p:ph type="title"/>
          </p:nvPr>
        </p:nvSpPr>
        <p:spPr>
          <a:xfrm>
            <a:off x="1025715" y="359838"/>
            <a:ext cx="8856695" cy="1115743"/>
          </a:xfrm>
        </p:spPr>
        <p:txBody>
          <a:bodyPr>
            <a:normAutofit/>
          </a:bodyPr>
          <a:lstStyle/>
          <a:p>
            <a:r>
              <a:rPr lang="pl-PL" dirty="0"/>
              <a:t>Standard mieszkalnictwa wspomaganego </a:t>
            </a:r>
            <a:br>
              <a:rPr lang="pl-PL" b="0" dirty="0"/>
            </a:br>
            <a:r>
              <a:rPr lang="pl-PL" dirty="0"/>
              <a:t>dla osób z niepełnosprawnością fizyczną </a:t>
            </a:r>
          </a:p>
        </p:txBody>
      </p:sp>
      <p:sp>
        <p:nvSpPr>
          <p:cNvPr id="3" name="Symbol zastępczy zawartości 2">
            <a:extLst>
              <a:ext uri="{FF2B5EF4-FFF2-40B4-BE49-F238E27FC236}">
                <a16:creationId xmlns:a16="http://schemas.microsoft.com/office/drawing/2014/main" id="{A42028FE-0F17-4950-90A7-A1F7B9D4F438}"/>
              </a:ext>
            </a:extLst>
          </p:cNvPr>
          <p:cNvSpPr>
            <a:spLocks noGrp="1"/>
          </p:cNvSpPr>
          <p:nvPr>
            <p:ph idx="1"/>
          </p:nvPr>
        </p:nvSpPr>
        <p:spPr>
          <a:xfrm>
            <a:off x="449362" y="1799597"/>
            <a:ext cx="9793088" cy="4968552"/>
          </a:xfrm>
        </p:spPr>
        <p:txBody>
          <a:bodyPr>
            <a:normAutofit/>
          </a:bodyPr>
          <a:lstStyle/>
          <a:p>
            <a:pPr marL="0" indent="0">
              <a:spcAft>
                <a:spcPts val="1800"/>
              </a:spcAft>
              <a:buNone/>
            </a:pPr>
            <a:r>
              <a:rPr lang="pl-PL" sz="2100" dirty="0"/>
              <a:t>„Publikacja powstała w związku z realizacją projektu „Wypracowanie standardu </a:t>
            </a:r>
            <a:br>
              <a:rPr lang="pl-PL" sz="2100" dirty="0"/>
            </a:br>
            <a:r>
              <a:rPr lang="pl-PL" sz="2100" dirty="0"/>
              <a:t>i przeprowadzenie pilotażu w zakresie usług mieszkalnictwa wspomaganego </a:t>
            </a:r>
            <a:br>
              <a:rPr lang="pl-PL" sz="2100" dirty="0"/>
            </a:br>
            <a:r>
              <a:rPr lang="pl-PL" sz="2100" dirty="0"/>
              <a:t>dla osób z niepełnosprawnością fizyczną, z uwzględnieniem możliwości finansowania tego rozwiązania”, w ramach Programu Operacyjnego Wiedza Edukacja Rozwój 2014-2020 współfinansowanego ze środków Europejskiego Funduszu Społecznego.”</a:t>
            </a:r>
          </a:p>
          <a:p>
            <a:pPr marL="0" indent="0">
              <a:buNone/>
            </a:pPr>
            <a:r>
              <a:rPr lang="pl-PL" dirty="0"/>
              <a:t> „Obiekt wraz z otoczeniem oraz lokal mieszkalny powinien być zaprojektowany zgodnie z zasadami projektowania uniwersalnego </a:t>
            </a:r>
            <a:br>
              <a:rPr lang="pl-PL" dirty="0"/>
            </a:br>
            <a:r>
              <a:rPr lang="pl-PL" dirty="0"/>
              <a:t>(art. 2 Konwencji ONZ o prawach osób niepełnosprawnych) oraz </a:t>
            </a:r>
            <a:br>
              <a:rPr lang="pl-PL" dirty="0"/>
            </a:br>
            <a:r>
              <a:rPr lang="pl-PL" dirty="0"/>
              <a:t>z obowiązującymi warunkami technicznymi, uwzględniając w tym potrzeby użytkowników/ użytkowniczek o różnych potrzebach w zakresie mobilności i percepcji.”</a:t>
            </a:r>
          </a:p>
        </p:txBody>
      </p:sp>
      <p:sp>
        <p:nvSpPr>
          <p:cNvPr id="4" name="Symbol zastępczy numeru slajdu 3">
            <a:extLst>
              <a:ext uri="{FF2B5EF4-FFF2-40B4-BE49-F238E27FC236}">
                <a16:creationId xmlns:a16="http://schemas.microsoft.com/office/drawing/2014/main" id="{5C1B5338-6BFF-4138-8261-ABB6361688A9}"/>
              </a:ext>
            </a:extLst>
          </p:cNvPr>
          <p:cNvSpPr>
            <a:spLocks noGrp="1"/>
          </p:cNvSpPr>
          <p:nvPr>
            <p:ph type="sldNum" sz="quarter" idx="10"/>
          </p:nvPr>
        </p:nvSpPr>
        <p:spPr/>
        <p:txBody>
          <a:bodyPr/>
          <a:lstStyle/>
          <a:p>
            <a:fld id="{EB4015AA-59F6-416B-87A6-8E3D940284E2}" type="slidenum">
              <a:rPr lang="pl-PL" smtClean="0"/>
              <a:pPr/>
              <a:t>71</a:t>
            </a:fld>
            <a:endParaRPr lang="pl-PL" dirty="0"/>
          </a:p>
        </p:txBody>
      </p:sp>
    </p:spTree>
    <p:extLst>
      <p:ext uri="{BB962C8B-B14F-4D97-AF65-F5344CB8AC3E}">
        <p14:creationId xmlns:p14="http://schemas.microsoft.com/office/powerpoint/2010/main" val="172316403"/>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6EC43CA-2B85-44A1-80BF-5A30C52F0508}"/>
              </a:ext>
            </a:extLst>
          </p:cNvPr>
          <p:cNvSpPr>
            <a:spLocks noGrp="1"/>
          </p:cNvSpPr>
          <p:nvPr>
            <p:ph type="title"/>
          </p:nvPr>
        </p:nvSpPr>
        <p:spPr/>
        <p:txBody>
          <a:bodyPr/>
          <a:lstStyle/>
          <a:p>
            <a:r>
              <a:rPr lang="pl-PL" dirty="0"/>
              <a:t>Przykład dostępnych rozwiązań w kuchni</a:t>
            </a:r>
          </a:p>
        </p:txBody>
      </p:sp>
      <p:pic>
        <p:nvPicPr>
          <p:cNvPr id="6" name="Symbol zastępczy zawartości 5" descr="Zdj. 13 łazienka-wyposażenie dostosowane do potrzeb osób niepełnosprawnych. Wytyczne w zakresie projektowania uniwersalnego mając na uwadze potrzeby osób niepelnosprawnych&quot;, Warszawa 2016-ekspertyza wykonana przez Fundację Laboratorium Architektury б0+ na zlecenie Ministerstwa Infrastruktury Budownictwa. &#10;&#10;">
            <a:extLst>
              <a:ext uri="{FF2B5EF4-FFF2-40B4-BE49-F238E27FC236}">
                <a16:creationId xmlns:a16="http://schemas.microsoft.com/office/drawing/2014/main" id="{C18D59CA-47D8-4EEA-93A2-B18B72C9E8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5336" y="1175205"/>
            <a:ext cx="8208912" cy="5712959"/>
          </a:xfrm>
        </p:spPr>
      </p:pic>
      <p:sp>
        <p:nvSpPr>
          <p:cNvPr id="4" name="Symbol zastępczy numeru slajdu 3">
            <a:extLst>
              <a:ext uri="{FF2B5EF4-FFF2-40B4-BE49-F238E27FC236}">
                <a16:creationId xmlns:a16="http://schemas.microsoft.com/office/drawing/2014/main" id="{94C16DBD-7C0A-44DE-9F03-AC94952EFA32}"/>
              </a:ext>
            </a:extLst>
          </p:cNvPr>
          <p:cNvSpPr>
            <a:spLocks noGrp="1"/>
          </p:cNvSpPr>
          <p:nvPr>
            <p:ph type="sldNum" sz="quarter" idx="10"/>
          </p:nvPr>
        </p:nvSpPr>
        <p:spPr/>
        <p:txBody>
          <a:bodyPr/>
          <a:lstStyle/>
          <a:p>
            <a:fld id="{EB4015AA-59F6-416B-87A6-8E3D940284E2}" type="slidenum">
              <a:rPr lang="pl-PL" smtClean="0"/>
              <a:pPr/>
              <a:t>72</a:t>
            </a:fld>
            <a:endParaRPr lang="pl-PL" dirty="0"/>
          </a:p>
        </p:txBody>
      </p:sp>
    </p:spTree>
    <p:extLst>
      <p:ext uri="{BB962C8B-B14F-4D97-AF65-F5344CB8AC3E}">
        <p14:creationId xmlns:p14="http://schemas.microsoft.com/office/powerpoint/2010/main" val="3564808964"/>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63A6934-08C3-46A8-A67E-031376837EE2}"/>
              </a:ext>
            </a:extLst>
          </p:cNvPr>
          <p:cNvSpPr>
            <a:spLocks noGrp="1"/>
          </p:cNvSpPr>
          <p:nvPr>
            <p:ph type="title"/>
          </p:nvPr>
        </p:nvSpPr>
        <p:spPr/>
        <p:txBody>
          <a:bodyPr/>
          <a:lstStyle/>
          <a:p>
            <a:r>
              <a:rPr lang="pl-PL" dirty="0"/>
              <a:t>Dostępna kuchnia i jadalnia</a:t>
            </a:r>
          </a:p>
        </p:txBody>
      </p:sp>
      <p:pic>
        <p:nvPicPr>
          <p:cNvPr id="6" name="Symbol zastępczy zawartości 5" descr="Zdj. 11 Widok na jadalnię i kuchnię. Wytyczne w zakresie projektowania uniwersalnego mając na uwadze potrzeby osób niepełnosprawnych&quot;, Warszawa 2016 - ekspertyza wykonana przez Fundację Laboratorium Architektury 60+ na zlecenie Ministerstwa Infrastruktury Budownictwa. &amp;  &#10;Fot.: Agnieszka Cieśla &#10;">
            <a:extLst>
              <a:ext uri="{FF2B5EF4-FFF2-40B4-BE49-F238E27FC236}">
                <a16:creationId xmlns:a16="http://schemas.microsoft.com/office/drawing/2014/main" id="{0D5E38B7-36E7-412C-92CB-48CBE9BA60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3378" y="856177"/>
            <a:ext cx="9177281" cy="6242779"/>
          </a:xfrm>
        </p:spPr>
      </p:pic>
      <p:sp>
        <p:nvSpPr>
          <p:cNvPr id="4" name="Symbol zastępczy numeru slajdu 3">
            <a:extLst>
              <a:ext uri="{FF2B5EF4-FFF2-40B4-BE49-F238E27FC236}">
                <a16:creationId xmlns:a16="http://schemas.microsoft.com/office/drawing/2014/main" id="{B0C50A8E-2297-434A-8F6F-11DDE03DC63D}"/>
              </a:ext>
            </a:extLst>
          </p:cNvPr>
          <p:cNvSpPr>
            <a:spLocks noGrp="1"/>
          </p:cNvSpPr>
          <p:nvPr>
            <p:ph type="sldNum" sz="quarter" idx="10"/>
          </p:nvPr>
        </p:nvSpPr>
        <p:spPr/>
        <p:txBody>
          <a:bodyPr/>
          <a:lstStyle/>
          <a:p>
            <a:fld id="{EB4015AA-59F6-416B-87A6-8E3D940284E2}" type="slidenum">
              <a:rPr lang="pl-PL" smtClean="0"/>
              <a:pPr/>
              <a:t>73</a:t>
            </a:fld>
            <a:endParaRPr lang="pl-PL" dirty="0"/>
          </a:p>
        </p:txBody>
      </p:sp>
    </p:spTree>
    <p:extLst>
      <p:ext uri="{BB962C8B-B14F-4D97-AF65-F5344CB8AC3E}">
        <p14:creationId xmlns:p14="http://schemas.microsoft.com/office/powerpoint/2010/main" val="1362385426"/>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EFDF47-0AEC-4C43-ADC9-39D7F0DB1F94}"/>
              </a:ext>
            </a:extLst>
          </p:cNvPr>
          <p:cNvSpPr>
            <a:spLocks noGrp="1"/>
          </p:cNvSpPr>
          <p:nvPr>
            <p:ph type="title"/>
          </p:nvPr>
        </p:nvSpPr>
        <p:spPr/>
        <p:txBody>
          <a:bodyPr/>
          <a:lstStyle/>
          <a:p>
            <a:r>
              <a:rPr lang="pl-PL" dirty="0"/>
              <a:t>Dostępne strefy prysznicowe</a:t>
            </a:r>
          </a:p>
        </p:txBody>
      </p:sp>
      <p:pic>
        <p:nvPicPr>
          <p:cNvPr id="7" name="Symbol zastępczy zawartości 6" descr="Prysznic w dostępnej łazience - zlewka wody bezpośrednio w posadzce">
            <a:extLst>
              <a:ext uri="{FF2B5EF4-FFF2-40B4-BE49-F238E27FC236}">
                <a16:creationId xmlns:a16="http://schemas.microsoft.com/office/drawing/2014/main" id="{BE59A45E-18D9-4738-95AC-77571B0C06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7560" y="1233169"/>
            <a:ext cx="4340001" cy="5786668"/>
          </a:xfrm>
        </p:spPr>
      </p:pic>
      <p:sp>
        <p:nvSpPr>
          <p:cNvPr id="4" name="Symbol zastępczy numeru slajdu 3">
            <a:extLst>
              <a:ext uri="{FF2B5EF4-FFF2-40B4-BE49-F238E27FC236}">
                <a16:creationId xmlns:a16="http://schemas.microsoft.com/office/drawing/2014/main" id="{C6A7443F-C5E0-4F14-A906-BC8B1FB66D67}"/>
              </a:ext>
            </a:extLst>
          </p:cNvPr>
          <p:cNvSpPr>
            <a:spLocks noGrp="1"/>
          </p:cNvSpPr>
          <p:nvPr>
            <p:ph type="sldNum" sz="quarter" idx="10"/>
          </p:nvPr>
        </p:nvSpPr>
        <p:spPr/>
        <p:txBody>
          <a:bodyPr/>
          <a:lstStyle/>
          <a:p>
            <a:fld id="{EB4015AA-59F6-416B-87A6-8E3D940284E2}" type="slidenum">
              <a:rPr lang="pl-PL" smtClean="0"/>
              <a:pPr/>
              <a:t>74</a:t>
            </a:fld>
            <a:endParaRPr lang="pl-PL" dirty="0"/>
          </a:p>
        </p:txBody>
      </p:sp>
      <p:pic>
        <p:nvPicPr>
          <p:cNvPr id="9" name="Symbol zastępczy zawartości 8" descr="przestrzeń prysznica pozbawiona progów">
            <a:extLst>
              <a:ext uri="{FF2B5EF4-FFF2-40B4-BE49-F238E27FC236}">
                <a16:creationId xmlns:a16="http://schemas.microsoft.com/office/drawing/2014/main" id="{7C930DB6-BBBD-4F40-B0FC-28E31E29287A}"/>
              </a:ext>
            </a:extLst>
          </p:cNvPr>
          <p:cNvPicPr>
            <a:picLocks noGrp="1" noChangeAspect="1"/>
          </p:cNvPicPr>
          <p:nvPr>
            <p:ph idx="11"/>
          </p:nvPr>
        </p:nvPicPr>
        <p:blipFill>
          <a:blip r:embed="rId3">
            <a:extLst>
              <a:ext uri="{28A0092B-C50C-407E-A947-70E740481C1C}">
                <a14:useLocalDpi xmlns:a14="http://schemas.microsoft.com/office/drawing/2010/main" val="0"/>
              </a:ext>
            </a:extLst>
          </a:blip>
          <a:stretch>
            <a:fillRect/>
          </a:stretch>
        </p:blipFill>
        <p:spPr>
          <a:xfrm>
            <a:off x="5489922" y="1233168"/>
            <a:ext cx="4340001" cy="5786669"/>
          </a:xfrm>
        </p:spPr>
      </p:pic>
    </p:spTree>
    <p:extLst>
      <p:ext uri="{BB962C8B-B14F-4D97-AF65-F5344CB8AC3E}">
        <p14:creationId xmlns:p14="http://schemas.microsoft.com/office/powerpoint/2010/main" val="134230956"/>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6BA01F-E9B3-4F0E-A4BB-0C39DCB2FD49}"/>
              </a:ext>
            </a:extLst>
          </p:cNvPr>
          <p:cNvSpPr>
            <a:spLocks noGrp="1"/>
          </p:cNvSpPr>
          <p:nvPr>
            <p:ph type="title"/>
          </p:nvPr>
        </p:nvSpPr>
        <p:spPr/>
        <p:txBody>
          <a:bodyPr/>
          <a:lstStyle/>
          <a:p>
            <a:r>
              <a:rPr lang="pl-PL" dirty="0"/>
              <a:t>Dostępne toalety </a:t>
            </a:r>
          </a:p>
        </p:txBody>
      </p:sp>
      <p:pic>
        <p:nvPicPr>
          <p:cNvPr id="7" name="Symbol zastępczy zawartości 6" descr="miska ustępowa w toalecie dostępnej - podwojony przycisk spłukania wody: 1 na ścianie zawieszenia miski ustępowej, drugi nad pochwytem ścienym ">
            <a:extLst>
              <a:ext uri="{FF2B5EF4-FFF2-40B4-BE49-F238E27FC236}">
                <a16:creationId xmlns:a16="http://schemas.microsoft.com/office/drawing/2014/main" id="{CDBB5D63-9869-48DB-9E09-F5F3BA33E9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23" y="1511966"/>
            <a:ext cx="5001029" cy="3750771"/>
          </a:xfrm>
        </p:spPr>
      </p:pic>
      <p:sp>
        <p:nvSpPr>
          <p:cNvPr id="4" name="Symbol zastępczy numeru slajdu 3">
            <a:extLst>
              <a:ext uri="{FF2B5EF4-FFF2-40B4-BE49-F238E27FC236}">
                <a16:creationId xmlns:a16="http://schemas.microsoft.com/office/drawing/2014/main" id="{A5BB99B0-9EFB-4870-83A9-7B37E4954D1B}"/>
              </a:ext>
            </a:extLst>
          </p:cNvPr>
          <p:cNvSpPr>
            <a:spLocks noGrp="1"/>
          </p:cNvSpPr>
          <p:nvPr>
            <p:ph type="sldNum" sz="quarter" idx="10"/>
          </p:nvPr>
        </p:nvSpPr>
        <p:spPr/>
        <p:txBody>
          <a:bodyPr/>
          <a:lstStyle/>
          <a:p>
            <a:fld id="{EB4015AA-59F6-416B-87A6-8E3D940284E2}" type="slidenum">
              <a:rPr lang="pl-PL" smtClean="0"/>
              <a:pPr/>
              <a:t>75</a:t>
            </a:fld>
            <a:endParaRPr lang="pl-PL" dirty="0"/>
          </a:p>
        </p:txBody>
      </p:sp>
      <p:pic>
        <p:nvPicPr>
          <p:cNvPr id="9" name="Symbol zastępczy zawartości 8" descr="Zdj. 13 łazienka-wyposażenie dostosowane do potrzeb osób niepełnosprawnych. Wytyczne w zakresie projektowania uniwersalnego mając na uwadze potrzeby osób niepełnosprawnych&quot;, Warszawa 2016-ekspertyza wykonana przez Fundację Laboratorium Architektury б0+ na zlecenie Ministerstwa Infrastruktury Budownictwa. &#10;&#10;">
            <a:extLst>
              <a:ext uri="{FF2B5EF4-FFF2-40B4-BE49-F238E27FC236}">
                <a16:creationId xmlns:a16="http://schemas.microsoft.com/office/drawing/2014/main" id="{5A7F3FD2-C13B-4CAA-AFE7-0C2F223C3D48}"/>
              </a:ext>
            </a:extLst>
          </p:cNvPr>
          <p:cNvPicPr>
            <a:picLocks noGrp="1" noChangeAspect="1"/>
          </p:cNvPicPr>
          <p:nvPr>
            <p:ph idx="11"/>
          </p:nvPr>
        </p:nvPicPr>
        <p:blipFill>
          <a:blip r:embed="rId3">
            <a:extLst>
              <a:ext uri="{28A0092B-C50C-407E-A947-70E740481C1C}">
                <a14:useLocalDpi xmlns:a14="http://schemas.microsoft.com/office/drawing/2010/main" val="0"/>
              </a:ext>
            </a:extLst>
          </a:blip>
          <a:stretch>
            <a:fillRect/>
          </a:stretch>
        </p:blipFill>
        <p:spPr>
          <a:xfrm>
            <a:off x="5033152" y="2659535"/>
            <a:ext cx="5488144" cy="4348130"/>
          </a:xfrm>
        </p:spPr>
      </p:pic>
    </p:spTree>
    <p:extLst>
      <p:ext uri="{BB962C8B-B14F-4D97-AF65-F5344CB8AC3E}">
        <p14:creationId xmlns:p14="http://schemas.microsoft.com/office/powerpoint/2010/main" val="2726733540"/>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25426" y="467469"/>
            <a:ext cx="5256584" cy="881442"/>
          </a:xfrm>
        </p:spPr>
        <p:txBody>
          <a:bodyPr>
            <a:normAutofit/>
          </a:bodyPr>
          <a:lstStyle/>
          <a:p>
            <a:r>
              <a:rPr lang="pl-PL" dirty="0"/>
              <a:t>Racjonalne usprawnienia</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1169442" y="2123653"/>
            <a:ext cx="8856984" cy="3888432"/>
          </a:xfrm>
        </p:spPr>
        <p:txBody>
          <a:bodyPr>
            <a:normAutofit/>
          </a:bodyPr>
          <a:lstStyle/>
          <a:p>
            <a:pPr marL="0" indent="0">
              <a:spcBef>
                <a:spcPts val="1200"/>
              </a:spcBef>
              <a:buNone/>
            </a:pPr>
            <a:r>
              <a:rPr lang="pl-PL" b="1" dirty="0"/>
              <a:t>Racjonalne usprawnienie </a:t>
            </a:r>
            <a:r>
              <a:rPr lang="pl-PL" dirty="0"/>
              <a:t>oznacza konieczne i odpowiednie zmiany </a:t>
            </a:r>
            <a:br>
              <a:rPr lang="pl-PL" dirty="0"/>
            </a:br>
            <a:r>
              <a:rPr lang="pl-PL" dirty="0"/>
              <a:t>i dostosowania, nie nakładające nieproporcjonalnego lub nadmiernego obciążenia, </a:t>
            </a:r>
            <a:r>
              <a:rPr lang="pl-PL" b="1" dirty="0"/>
              <a:t>jeśli jest to potrzebne w konkretnym przypadku</a:t>
            </a:r>
            <a:r>
              <a:rPr lang="pl-PL" dirty="0"/>
              <a:t>, w celu zapewnienia osobom niepełnosprawnym możliwości korzystania </a:t>
            </a:r>
            <a:br>
              <a:rPr lang="pl-PL" dirty="0"/>
            </a:br>
            <a:r>
              <a:rPr lang="pl-PL" dirty="0"/>
              <a:t>z wszelkich praw człowieka i podstawowych wolności oraz ich wykonywania na zasadzie równości z innymi osobami. </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76</a:t>
            </a:fld>
            <a:endParaRPr lang="pl-PL" dirty="0"/>
          </a:p>
        </p:txBody>
      </p:sp>
    </p:spTree>
    <p:extLst>
      <p:ext uri="{BB962C8B-B14F-4D97-AF65-F5344CB8AC3E}">
        <p14:creationId xmlns:p14="http://schemas.microsoft.com/office/powerpoint/2010/main" val="1677609246"/>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2DDEB5D-6B52-4F0F-B3A5-5CD1271EE721}"/>
              </a:ext>
            </a:extLst>
          </p:cNvPr>
          <p:cNvSpPr>
            <a:spLocks noGrp="1"/>
          </p:cNvSpPr>
          <p:nvPr>
            <p:ph type="title"/>
          </p:nvPr>
        </p:nvSpPr>
        <p:spPr/>
        <p:txBody>
          <a:bodyPr/>
          <a:lstStyle/>
          <a:p>
            <a:r>
              <a:rPr lang="pl-PL" dirty="0"/>
              <a:t>Dodatkowe źródła wiedzy – przykłady </a:t>
            </a:r>
          </a:p>
        </p:txBody>
      </p:sp>
      <p:sp>
        <p:nvSpPr>
          <p:cNvPr id="3" name="Symbol zastępczy zawartości 2">
            <a:extLst>
              <a:ext uri="{FF2B5EF4-FFF2-40B4-BE49-F238E27FC236}">
                <a16:creationId xmlns:a16="http://schemas.microsoft.com/office/drawing/2014/main" id="{BF346E44-840A-4DE7-B94A-DDF6A8EDF267}"/>
              </a:ext>
            </a:extLst>
          </p:cNvPr>
          <p:cNvSpPr>
            <a:spLocks noGrp="1"/>
          </p:cNvSpPr>
          <p:nvPr>
            <p:ph idx="1"/>
          </p:nvPr>
        </p:nvSpPr>
        <p:spPr>
          <a:xfrm>
            <a:off x="377354" y="1115541"/>
            <a:ext cx="10009112" cy="5904296"/>
          </a:xfrm>
        </p:spPr>
        <p:txBody>
          <a:bodyPr>
            <a:normAutofit/>
          </a:bodyPr>
          <a:lstStyle/>
          <a:p>
            <a:pPr>
              <a:spcAft>
                <a:spcPts val="2400"/>
              </a:spcAft>
            </a:pPr>
            <a:r>
              <a:rPr lang="pl-PL" b="1" dirty="0"/>
              <a:t>Przepisy prawa</a:t>
            </a:r>
            <a:r>
              <a:rPr lang="pl-PL" dirty="0"/>
              <a:t>, np. Rozporządzenie Ministra Infrastruktury z dnia 12 kwietnia 2002 r. w sprawie warunków technicznych, jakim powinny odpowiadać budynki i ich usytuowanie</a:t>
            </a:r>
          </a:p>
          <a:p>
            <a:pPr>
              <a:spcAft>
                <a:spcPts val="2400"/>
              </a:spcAft>
            </a:pPr>
            <a:r>
              <a:rPr lang="pl-PL" b="1" dirty="0"/>
              <a:t>Portal </a:t>
            </a:r>
            <a:r>
              <a:rPr lang="pl-PL" b="1" dirty="0">
                <a:hlinkClick r:id="rId2"/>
              </a:rPr>
              <a:t>budowlaneabc.gov.pl</a:t>
            </a:r>
            <a:r>
              <a:rPr lang="pl-PL" b="1" dirty="0"/>
              <a:t> </a:t>
            </a:r>
            <a:r>
              <a:rPr lang="pl-PL" dirty="0"/>
              <a:t>Ministerstwa Rozwoju i Technologii</a:t>
            </a:r>
          </a:p>
          <a:p>
            <a:pPr>
              <a:spcAft>
                <a:spcPts val="2400"/>
              </a:spcAft>
            </a:pPr>
            <a:r>
              <a:rPr lang="pl-PL" b="1" dirty="0"/>
              <a:t>Publikacja „</a:t>
            </a:r>
            <a:r>
              <a:rPr lang="pl-PL" dirty="0"/>
              <a:t>WŁĄCZNIK” (</a:t>
            </a:r>
            <a:r>
              <a:rPr lang="pl-PL" b="1" dirty="0">
                <a:hlinkClick r:id="rId3"/>
              </a:rPr>
              <a:t>https://integracja.org/wp-content/uploads/2024/03/wlacznik_2_0_dostepny-.pdf</a:t>
            </a:r>
            <a:r>
              <a:rPr lang="pl-PL" b="1" dirty="0"/>
              <a:t> )</a:t>
            </a:r>
          </a:p>
          <a:p>
            <a:pPr>
              <a:spcAft>
                <a:spcPts val="2400"/>
              </a:spcAft>
            </a:pPr>
            <a:r>
              <a:rPr lang="pl-PL" b="1" dirty="0"/>
              <a:t>Program Dostępność Plus (</a:t>
            </a:r>
            <a:r>
              <a:rPr lang="pl-PL" b="1" dirty="0">
                <a:hlinkClick r:id="rId4"/>
              </a:rPr>
              <a:t>https://www.gov.pl/web/popcwsparcie/czym-jest-program-dostepnosc-plus-2018-2025</a:t>
            </a:r>
            <a:r>
              <a:rPr lang="pl-PL" b="1" dirty="0"/>
              <a:t> )</a:t>
            </a:r>
          </a:p>
          <a:p>
            <a:pPr>
              <a:spcAft>
                <a:spcPts val="2400"/>
              </a:spcAft>
            </a:pPr>
            <a:r>
              <a:rPr lang="pl-PL" b="1" dirty="0"/>
              <a:t>Portal Dostępność cyfrowa (</a:t>
            </a:r>
            <a:r>
              <a:rPr lang="pl-PL" b="1" dirty="0">
                <a:hlinkClick r:id="rId5"/>
              </a:rPr>
              <a:t>https://www.gov.pl/web/dostepnosc-cyfrowa</a:t>
            </a:r>
            <a:r>
              <a:rPr lang="pl-PL" b="1" dirty="0"/>
              <a:t>) </a:t>
            </a:r>
          </a:p>
          <a:p>
            <a:pPr>
              <a:spcAft>
                <a:spcPts val="2400"/>
              </a:spcAft>
            </a:pPr>
            <a:r>
              <a:rPr lang="pl-PL" dirty="0"/>
              <a:t>Deklaracja dostępności danej instytucji</a:t>
            </a:r>
          </a:p>
        </p:txBody>
      </p:sp>
      <p:sp>
        <p:nvSpPr>
          <p:cNvPr id="4" name="Symbol zastępczy numeru slajdu 3">
            <a:extLst>
              <a:ext uri="{FF2B5EF4-FFF2-40B4-BE49-F238E27FC236}">
                <a16:creationId xmlns:a16="http://schemas.microsoft.com/office/drawing/2014/main" id="{DD873D48-9245-4A59-8C47-1006F62194F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4015AA-59F6-416B-87A6-8E3D940284E2}" type="slidenum">
              <a:rPr kumimoji="0" lang="pl-PL" sz="1000" b="0" i="0" u="none" strike="noStrike" kern="1200" cap="none" spc="0" normalizeH="0" baseline="0" noProof="0" smtClean="0">
                <a:ln>
                  <a:noFill/>
                </a:ln>
                <a:solidFill>
                  <a:srgbClr val="002073"/>
                </a:solidFill>
                <a:effectLst/>
                <a:uLnTx/>
                <a:uFillTx/>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pl-PL" sz="1000" b="0" i="0" u="none" strike="noStrike" kern="1200" cap="none" spc="0" normalizeH="0" baseline="0" noProof="0" dirty="0">
              <a:ln>
                <a:noFill/>
              </a:ln>
              <a:solidFill>
                <a:srgbClr val="002073"/>
              </a:solidFill>
              <a:effectLst/>
              <a:uLnTx/>
              <a:uFillTx/>
            </a:endParaRPr>
          </a:p>
        </p:txBody>
      </p:sp>
    </p:spTree>
    <p:extLst>
      <p:ext uri="{BB962C8B-B14F-4D97-AF65-F5344CB8AC3E}">
        <p14:creationId xmlns:p14="http://schemas.microsoft.com/office/powerpoint/2010/main" val="2594598800"/>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DCC246B-DDD7-4B16-BE3D-D439E364A7A4}"/>
              </a:ext>
            </a:extLst>
          </p:cNvPr>
          <p:cNvSpPr>
            <a:spLocks noGrp="1"/>
          </p:cNvSpPr>
          <p:nvPr>
            <p:ph type="title"/>
          </p:nvPr>
        </p:nvSpPr>
        <p:spPr/>
        <p:txBody>
          <a:bodyPr/>
          <a:lstStyle/>
          <a:p>
            <a:r>
              <a:rPr lang="pl-PL" dirty="0"/>
              <a:t>Różne widzenie barw</a:t>
            </a:r>
          </a:p>
        </p:txBody>
      </p:sp>
      <p:pic>
        <p:nvPicPr>
          <p:cNvPr id="6" name="Symbol zastępczy zawartości 5" descr="Zestawienie widzenia 6 podstawowych barw (czerwony, pomarańczowy, żółty, zielony, niebieski, fioletowy) przez osoby z normalnowzroczną, pronatopią, deuteranopią, tritanopią. ">
            <a:extLst>
              <a:ext uri="{FF2B5EF4-FFF2-40B4-BE49-F238E27FC236}">
                <a16:creationId xmlns:a16="http://schemas.microsoft.com/office/drawing/2014/main" id="{AEFAAE41-C85D-459F-888B-8515442366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993" y="1331565"/>
            <a:ext cx="9963825" cy="5112567"/>
          </a:xfrm>
        </p:spPr>
      </p:pic>
      <p:sp>
        <p:nvSpPr>
          <p:cNvPr id="4" name="Symbol zastępczy numeru slajdu 3">
            <a:extLst>
              <a:ext uri="{FF2B5EF4-FFF2-40B4-BE49-F238E27FC236}">
                <a16:creationId xmlns:a16="http://schemas.microsoft.com/office/drawing/2014/main" id="{1798610F-9697-49C1-AC75-5578480980AE}"/>
              </a:ext>
            </a:extLst>
          </p:cNvPr>
          <p:cNvSpPr>
            <a:spLocks noGrp="1"/>
          </p:cNvSpPr>
          <p:nvPr>
            <p:ph type="sldNum" sz="quarter" idx="10"/>
          </p:nvPr>
        </p:nvSpPr>
        <p:spPr/>
        <p:txBody>
          <a:bodyPr/>
          <a:lstStyle/>
          <a:p>
            <a:fld id="{EB4015AA-59F6-416B-87A6-8E3D940284E2}" type="slidenum">
              <a:rPr lang="pl-PL" smtClean="0"/>
              <a:pPr/>
              <a:t>78</a:t>
            </a:fld>
            <a:endParaRPr lang="pl-PL" dirty="0"/>
          </a:p>
        </p:txBody>
      </p:sp>
    </p:spTree>
    <p:extLst>
      <p:ext uri="{BB962C8B-B14F-4D97-AF65-F5344CB8AC3E}">
        <p14:creationId xmlns:p14="http://schemas.microsoft.com/office/powerpoint/2010/main" val="1081125861"/>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5C3BCC-EFA4-4A50-B521-1B983E8E401E}"/>
              </a:ext>
            </a:extLst>
          </p:cNvPr>
          <p:cNvSpPr>
            <a:spLocks noGrp="1"/>
          </p:cNvSpPr>
          <p:nvPr>
            <p:ph type="title"/>
          </p:nvPr>
        </p:nvSpPr>
        <p:spPr/>
        <p:txBody>
          <a:bodyPr>
            <a:normAutofit/>
          </a:bodyPr>
          <a:lstStyle/>
          <a:p>
            <a:r>
              <a:rPr lang="pl-PL" dirty="0"/>
              <a:t>Achromatopsja</a:t>
            </a:r>
          </a:p>
        </p:txBody>
      </p:sp>
      <p:sp>
        <p:nvSpPr>
          <p:cNvPr id="3" name="Symbol zastępczy zawartości 2">
            <a:extLst>
              <a:ext uri="{FF2B5EF4-FFF2-40B4-BE49-F238E27FC236}">
                <a16:creationId xmlns:a16="http://schemas.microsoft.com/office/drawing/2014/main" id="{7E1EF0A3-F34B-45A2-8C3F-4917C7D579D7}"/>
              </a:ext>
            </a:extLst>
          </p:cNvPr>
          <p:cNvSpPr>
            <a:spLocks noGrp="1"/>
          </p:cNvSpPr>
          <p:nvPr>
            <p:ph idx="1"/>
          </p:nvPr>
        </p:nvSpPr>
        <p:spPr>
          <a:xfrm>
            <a:off x="449362" y="1619597"/>
            <a:ext cx="9793088" cy="4320480"/>
          </a:xfrm>
        </p:spPr>
        <p:txBody>
          <a:bodyPr>
            <a:normAutofit/>
          </a:bodyPr>
          <a:lstStyle/>
          <a:p>
            <a:pPr marL="0" indent="0">
              <a:spcAft>
                <a:spcPts val="2400"/>
              </a:spcAft>
              <a:buNone/>
            </a:pPr>
            <a:r>
              <a:rPr lang="pl-PL" dirty="0"/>
              <a:t>Tak może widzieć kolorową treść osoba z wrodzoną chorobą wzroku, polegającą na całkowitej lub częściowej niezdolności do rozpoznawania barw.</a:t>
            </a:r>
            <a:endParaRPr lang="pl-PL" dirty="0">
              <a:solidFill>
                <a:schemeClr val="bg1">
                  <a:lumMod val="50000"/>
                </a:schemeClr>
              </a:solidFill>
            </a:endParaRPr>
          </a:p>
          <a:p>
            <a:pPr marL="0" indent="0">
              <a:spcAft>
                <a:spcPts val="1800"/>
              </a:spcAft>
              <a:buNone/>
            </a:pPr>
            <a:r>
              <a:rPr lang="pl-PL" dirty="0">
                <a:solidFill>
                  <a:schemeClr val="bg1">
                    <a:lumMod val="50000"/>
                  </a:schemeClr>
                </a:solidFill>
              </a:rPr>
              <a:t>Kolor </a:t>
            </a:r>
            <a:r>
              <a:rPr lang="pl-PL" sz="2800" b="1" dirty="0">
                <a:solidFill>
                  <a:schemeClr val="bg1">
                    <a:lumMod val="50000"/>
                  </a:schemeClr>
                </a:solidFill>
              </a:rPr>
              <a:t>nie może </a:t>
            </a:r>
            <a:r>
              <a:rPr lang="pl-PL" dirty="0">
                <a:solidFill>
                  <a:schemeClr val="bg1">
                    <a:lumMod val="50000"/>
                  </a:schemeClr>
                </a:solidFill>
              </a:rPr>
              <a:t>być jedynym wyróżnikiem treści.</a:t>
            </a:r>
          </a:p>
          <a:p>
            <a:pPr marL="0" indent="0">
              <a:spcAft>
                <a:spcPts val="1800"/>
              </a:spcAft>
              <a:buNone/>
            </a:pPr>
            <a:r>
              <a:rPr lang="pl-PL" dirty="0">
                <a:solidFill>
                  <a:schemeClr val="bg1">
                    <a:lumMod val="50000"/>
                  </a:schemeClr>
                </a:solidFill>
              </a:rPr>
              <a:t>Dotyczy to tekstu oraz </a:t>
            </a:r>
            <a:r>
              <a:rPr lang="pl-PL" b="1" spc="150" dirty="0">
                <a:solidFill>
                  <a:schemeClr val="bg1">
                    <a:lumMod val="50000"/>
                  </a:schemeClr>
                </a:solidFill>
              </a:rPr>
              <a:t>elementów graficznych</a:t>
            </a:r>
            <a:r>
              <a:rPr lang="pl-PL" dirty="0">
                <a:solidFill>
                  <a:schemeClr val="bg1">
                    <a:lumMod val="50000"/>
                  </a:schemeClr>
                </a:solidFill>
              </a:rPr>
              <a:t>, na przykład linii wykresów liniowych. Oprócz koloru tych linii stosuj </a:t>
            </a:r>
            <a:r>
              <a:rPr lang="pl-PL" sz="2800" b="1" dirty="0">
                <a:solidFill>
                  <a:schemeClr val="bg1">
                    <a:lumMod val="50000"/>
                  </a:schemeClr>
                </a:solidFill>
              </a:rPr>
              <a:t>dodatkowo</a:t>
            </a:r>
            <a:r>
              <a:rPr lang="pl-PL" b="1" dirty="0">
                <a:solidFill>
                  <a:schemeClr val="bg1">
                    <a:lumMod val="50000"/>
                  </a:schemeClr>
                </a:solidFill>
              </a:rPr>
              <a:t> </a:t>
            </a:r>
            <a:r>
              <a:rPr lang="pl-PL" sz="2800" b="1" dirty="0">
                <a:solidFill>
                  <a:schemeClr val="bg1">
                    <a:lumMod val="50000"/>
                  </a:schemeClr>
                </a:solidFill>
              </a:rPr>
              <a:t>wyróżnik</a:t>
            </a:r>
            <a:r>
              <a:rPr lang="pl-PL" b="1" dirty="0">
                <a:solidFill>
                  <a:schemeClr val="bg1">
                    <a:lumMod val="50000"/>
                  </a:schemeClr>
                </a:solidFill>
              </a:rPr>
              <a:t> </a:t>
            </a:r>
            <a:r>
              <a:rPr lang="pl-PL" dirty="0">
                <a:solidFill>
                  <a:schemeClr val="bg1">
                    <a:lumMod val="50000"/>
                  </a:schemeClr>
                </a:solidFill>
              </a:rPr>
              <a:t>- kształty geometryczne. </a:t>
            </a:r>
          </a:p>
          <a:p>
            <a:pPr marL="0" indent="0">
              <a:spcAft>
                <a:spcPts val="1800"/>
              </a:spcAft>
              <a:buNone/>
            </a:pPr>
            <a:r>
              <a:rPr lang="pl-PL" dirty="0">
                <a:solidFill>
                  <a:schemeClr val="bg1">
                    <a:lumMod val="50000"/>
                  </a:schemeClr>
                </a:solidFill>
              </a:rPr>
              <a:t>Pamiętaj – odbiorca Twojej treści może nie rozróżniać kolorów </a:t>
            </a:r>
            <a:br>
              <a:rPr lang="pl-PL" dirty="0">
                <a:solidFill>
                  <a:schemeClr val="bg1">
                    <a:lumMod val="50000"/>
                  </a:schemeClr>
                </a:solidFill>
              </a:rPr>
            </a:br>
            <a:r>
              <a:rPr lang="pl-PL" dirty="0">
                <a:solidFill>
                  <a:schemeClr val="bg1">
                    <a:lumMod val="50000"/>
                  </a:schemeClr>
                </a:solidFill>
              </a:rPr>
              <a:t>(przykład – monochromatyzm). </a:t>
            </a:r>
            <a:endParaRPr lang="pl-PL" b="1" dirty="0">
              <a:solidFill>
                <a:schemeClr val="bg1">
                  <a:lumMod val="50000"/>
                </a:schemeClr>
              </a:solidFill>
            </a:endParaRPr>
          </a:p>
          <a:p>
            <a:pPr marL="0" indent="0">
              <a:buNone/>
            </a:pPr>
            <a:endParaRPr lang="pl-PL" dirty="0"/>
          </a:p>
        </p:txBody>
      </p:sp>
      <p:sp>
        <p:nvSpPr>
          <p:cNvPr id="4" name="Symbol zastępczy numeru slajdu 3">
            <a:extLst>
              <a:ext uri="{FF2B5EF4-FFF2-40B4-BE49-F238E27FC236}">
                <a16:creationId xmlns:a16="http://schemas.microsoft.com/office/drawing/2014/main" id="{F1446E7E-F200-4684-80E9-81B00FCDBDE7}"/>
              </a:ext>
            </a:extLst>
          </p:cNvPr>
          <p:cNvSpPr>
            <a:spLocks noGrp="1"/>
          </p:cNvSpPr>
          <p:nvPr>
            <p:ph type="sldNum" sz="quarter" idx="10"/>
          </p:nvPr>
        </p:nvSpPr>
        <p:spPr/>
        <p:txBody>
          <a:bodyPr/>
          <a:lstStyle/>
          <a:p>
            <a:fld id="{EB4015AA-59F6-416B-87A6-8E3D940284E2}" type="slidenum">
              <a:rPr lang="pl-PL" smtClean="0"/>
              <a:pPr/>
              <a:t>79</a:t>
            </a:fld>
            <a:endParaRPr lang="pl-PL" dirty="0"/>
          </a:p>
        </p:txBody>
      </p:sp>
    </p:spTree>
    <p:extLst>
      <p:ext uri="{BB962C8B-B14F-4D97-AF65-F5344CB8AC3E}">
        <p14:creationId xmlns:p14="http://schemas.microsoft.com/office/powerpoint/2010/main" val="360941624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953419" y="360696"/>
            <a:ext cx="8568952" cy="1223775"/>
          </a:xfrm>
        </p:spPr>
        <p:txBody>
          <a:bodyPr>
            <a:normAutofit/>
          </a:bodyPr>
          <a:lstStyle/>
          <a:p>
            <a:pPr>
              <a:spcAft>
                <a:spcPts val="3600"/>
              </a:spcAft>
            </a:pPr>
            <a:r>
              <a:rPr lang="pl-PL" dirty="0"/>
              <a:t>Równości kobiet i mężczyzn w projektach EFRR</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737394" y="1617311"/>
            <a:ext cx="9649072" cy="4700350"/>
          </a:xfrm>
        </p:spPr>
        <p:txBody>
          <a:bodyPr>
            <a:noAutofit/>
          </a:bodyPr>
          <a:lstStyle/>
          <a:p>
            <a:pPr marL="0" indent="0">
              <a:lnSpc>
                <a:spcPct val="130000"/>
              </a:lnSpc>
              <a:spcBef>
                <a:spcPts val="600"/>
              </a:spcBef>
              <a:spcAft>
                <a:spcPts val="1800"/>
              </a:spcAft>
              <a:buNone/>
            </a:pPr>
            <a:r>
              <a:rPr lang="pl-PL" dirty="0"/>
              <a:t>„Przez zgodność z tą zasadą należy rozumieć, z jednej strony </a:t>
            </a:r>
            <a:r>
              <a:rPr lang="pl-PL" b="1" dirty="0"/>
              <a:t>zaplanowanie</a:t>
            </a:r>
            <a:r>
              <a:rPr lang="pl-PL" dirty="0"/>
              <a:t> takich </a:t>
            </a:r>
            <a:r>
              <a:rPr lang="pl-PL" b="1" dirty="0"/>
              <a:t>działań w projekcie</a:t>
            </a:r>
            <a:r>
              <a:rPr lang="pl-PL" dirty="0"/>
              <a:t>, które wpłyną na wyrównywanie szans danej płci będącej w gorszym położeniu (o ile takie nierówności zostały zdiagnozowane w projekcie). </a:t>
            </a:r>
          </a:p>
          <a:p>
            <a:pPr marL="0" indent="0">
              <a:lnSpc>
                <a:spcPct val="130000"/>
              </a:lnSpc>
              <a:spcBef>
                <a:spcPts val="600"/>
              </a:spcBef>
              <a:spcAft>
                <a:spcPts val="1800"/>
              </a:spcAft>
              <a:buNone/>
            </a:pPr>
            <a:r>
              <a:rPr lang="pl-PL" dirty="0"/>
              <a:t>Z drugiej strony zaś </a:t>
            </a:r>
            <a:r>
              <a:rPr lang="pl-PL" b="1" dirty="0"/>
              <a:t>stworzenie takich mechanizmów</a:t>
            </a:r>
            <a:r>
              <a:rPr lang="pl-PL" dirty="0"/>
              <a:t>, aby na żadnym etapie wdrażania projektu nie dochodziło do dyskryminacji i wykluczenia </a:t>
            </a:r>
            <a:br>
              <a:rPr lang="pl-PL" dirty="0"/>
            </a:br>
            <a:r>
              <a:rPr lang="pl-PL" dirty="0"/>
              <a:t>ze względu na płeć.”</a:t>
            </a:r>
          </a:p>
          <a:p>
            <a:pPr marL="0" indent="0" algn="r">
              <a:lnSpc>
                <a:spcPct val="130000"/>
              </a:lnSpc>
              <a:spcBef>
                <a:spcPts val="600"/>
              </a:spcBef>
              <a:spcAft>
                <a:spcPts val="1800"/>
              </a:spcAft>
              <a:buNone/>
            </a:pPr>
            <a:r>
              <a:rPr lang="pl-PL" dirty="0"/>
              <a:t>Wytyczne równościowe, 2025 r.</a:t>
            </a:r>
          </a:p>
          <a:p>
            <a:pPr marL="0" indent="0">
              <a:spcBef>
                <a:spcPts val="600"/>
              </a:spcBef>
              <a:spcAft>
                <a:spcPts val="1200"/>
              </a:spcAft>
              <a:buNone/>
            </a:pPr>
            <a:endParaRPr lang="pl-PL" dirty="0"/>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8</a:t>
            </a:fld>
            <a:endParaRPr lang="pl-PL" dirty="0"/>
          </a:p>
        </p:txBody>
      </p:sp>
    </p:spTree>
    <p:extLst>
      <p:ext uri="{BB962C8B-B14F-4D97-AF65-F5344CB8AC3E}">
        <p14:creationId xmlns:p14="http://schemas.microsoft.com/office/powerpoint/2010/main" val="2628278082"/>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ymbol zastępczy obrazu 10">
            <a:extLst>
              <a:ext uri="{FF2B5EF4-FFF2-40B4-BE49-F238E27FC236}">
                <a16:creationId xmlns:a16="http://schemas.microsoft.com/office/drawing/2014/main" id="{1F147630-C673-4BA7-AF8C-64AB1B1529B8}"/>
              </a:ext>
              <a:ext uri="{C183D7F6-B498-43B3-948B-1728B52AA6E4}">
                <adec:decorative xmlns:adec="http://schemas.microsoft.com/office/drawing/2017/decorative" val="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990" r="2990"/>
          <a:stretch>
            <a:fillRect/>
          </a:stretch>
        </p:blipFill>
        <p:spPr>
          <a:xfrm>
            <a:off x="809402" y="467469"/>
            <a:ext cx="4090799" cy="4319958"/>
          </a:xfrm>
        </p:spPr>
      </p:pic>
      <p:sp>
        <p:nvSpPr>
          <p:cNvPr id="3" name="Tytuł 2">
            <a:extLst>
              <a:ext uri="{FF2B5EF4-FFF2-40B4-BE49-F238E27FC236}">
                <a16:creationId xmlns:a16="http://schemas.microsoft.com/office/drawing/2014/main" id="{3D57CE1F-AA92-4B96-B0AE-6BE2290173A4}"/>
              </a:ext>
            </a:extLst>
          </p:cNvPr>
          <p:cNvSpPr>
            <a:spLocks noGrp="1"/>
          </p:cNvSpPr>
          <p:nvPr>
            <p:ph type="ctrTitle"/>
          </p:nvPr>
        </p:nvSpPr>
        <p:spPr>
          <a:xfrm>
            <a:off x="2897634" y="5195719"/>
            <a:ext cx="7272807" cy="1320421"/>
          </a:xfrm>
        </p:spPr>
        <p:txBody>
          <a:bodyPr/>
          <a:lstStyle/>
          <a:p>
            <a:r>
              <a:rPr lang="pl-PL" dirty="0">
                <a:latin typeface="Arial" panose="020B0604020202020204" pitchFamily="34" charset="0"/>
                <a:cs typeface="Arial" panose="020B0604020202020204" pitchFamily="34" charset="0"/>
              </a:rPr>
              <a:t>Dostępność cyfrowa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Dostępność informacyjno-komunikacyjna</a:t>
            </a:r>
          </a:p>
        </p:txBody>
      </p:sp>
    </p:spTree>
    <p:extLst>
      <p:ext uri="{BB962C8B-B14F-4D97-AF65-F5344CB8AC3E}">
        <p14:creationId xmlns:p14="http://schemas.microsoft.com/office/powerpoint/2010/main" val="986793252"/>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EB1E85C-EC86-4892-84BB-2AFF0F450392}"/>
              </a:ext>
            </a:extLst>
          </p:cNvPr>
          <p:cNvSpPr>
            <a:spLocks noGrp="1"/>
          </p:cNvSpPr>
          <p:nvPr>
            <p:ph type="ctrTitle"/>
          </p:nvPr>
        </p:nvSpPr>
        <p:spPr>
          <a:xfrm>
            <a:off x="3185666" y="5580037"/>
            <a:ext cx="6133117" cy="648546"/>
          </a:xfrm>
        </p:spPr>
        <p:txBody>
          <a:bodyPr/>
          <a:lstStyle/>
          <a:p>
            <a:pPr algn="r"/>
            <a:r>
              <a:rPr lang="pl-PL" dirty="0"/>
              <a:t>Wszystkiego dostępnego!</a:t>
            </a:r>
          </a:p>
        </p:txBody>
      </p:sp>
      <p:pic>
        <p:nvPicPr>
          <p:cNvPr id="7" name="Symbol zastępczy obrazu 6" descr="linie naprowadzające na chodniku oraz pole uwagi ">
            <a:extLst>
              <a:ext uri="{FF2B5EF4-FFF2-40B4-BE49-F238E27FC236}">
                <a16:creationId xmlns:a16="http://schemas.microsoft.com/office/drawing/2014/main" id="{5D17C87C-44E9-4F2C-BF5B-129F1511356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83" r="83"/>
          <a:stretch>
            <a:fillRect/>
          </a:stretch>
        </p:blipFill>
        <p:spPr/>
      </p:pic>
    </p:spTree>
    <p:extLst>
      <p:ext uri="{BB962C8B-B14F-4D97-AF65-F5344CB8AC3E}">
        <p14:creationId xmlns:p14="http://schemas.microsoft.com/office/powerpoint/2010/main" val="1551704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811F2E1-AA1B-4D1E-948C-D67DD72DE8CF}"/>
              </a:ext>
            </a:extLst>
          </p:cNvPr>
          <p:cNvSpPr>
            <a:spLocks noGrp="1"/>
          </p:cNvSpPr>
          <p:nvPr>
            <p:ph type="title"/>
          </p:nvPr>
        </p:nvSpPr>
        <p:spPr/>
        <p:txBody>
          <a:bodyPr/>
          <a:lstStyle/>
          <a:p>
            <a:r>
              <a:rPr lang="pl-PL" dirty="0"/>
              <a:t>Przekład – oświetlenie i poczucie bezpieczeństwa w częściach wspólnych </a:t>
            </a:r>
            <a:endParaRPr lang="pl-PL" b="0" dirty="0"/>
          </a:p>
        </p:txBody>
      </p:sp>
      <p:pic>
        <p:nvPicPr>
          <p:cNvPr id="7" name="Symbol zastępczy zawartości 6" descr="uliczka wzdłuż ogrodów oświetlona przytłumionym światłem lamp ulicznych">
            <a:extLst>
              <a:ext uri="{FF2B5EF4-FFF2-40B4-BE49-F238E27FC236}">
                <a16:creationId xmlns:a16="http://schemas.microsoft.com/office/drawing/2014/main" id="{E1CFF3C9-BAC1-40F1-B8D0-6193BAE591C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53818" y="3563813"/>
            <a:ext cx="5699815" cy="3257992"/>
          </a:xfrm>
        </p:spPr>
      </p:pic>
      <p:sp>
        <p:nvSpPr>
          <p:cNvPr id="4" name="Symbol zastępczy tekstu 3">
            <a:extLst>
              <a:ext uri="{FF2B5EF4-FFF2-40B4-BE49-F238E27FC236}">
                <a16:creationId xmlns:a16="http://schemas.microsoft.com/office/drawing/2014/main" id="{B8A0870C-02BD-4038-BF55-FA2F74DE00BC}"/>
              </a:ext>
            </a:extLst>
          </p:cNvPr>
          <p:cNvSpPr>
            <a:spLocks noGrp="1"/>
          </p:cNvSpPr>
          <p:nvPr>
            <p:ph type="body" sz="quarter" idx="11"/>
          </p:nvPr>
        </p:nvSpPr>
        <p:spPr>
          <a:xfrm>
            <a:off x="438180" y="1763613"/>
            <a:ext cx="8640381" cy="2226200"/>
          </a:xfrm>
        </p:spPr>
        <p:txBody>
          <a:bodyPr/>
          <a:lstStyle/>
          <a:p>
            <a:pPr marL="0" indent="0">
              <a:lnSpc>
                <a:spcPct val="130000"/>
              </a:lnSpc>
              <a:spcBef>
                <a:spcPts val="600"/>
              </a:spcBef>
              <a:buNone/>
            </a:pPr>
            <a:r>
              <a:rPr lang="pl-PL" dirty="0"/>
              <a:t>Wspólne ustalanie potrzeb mieszkanek i mieszkańców oraz zastosowanie możliwych rozwiązań pozwala na lepsze wykorzystanie dostępnych środków, jednocześnie poprawiając komfort i bezpieczeństwo mieszkańców.</a:t>
            </a:r>
          </a:p>
          <a:p>
            <a:pPr marL="0" indent="0">
              <a:buNone/>
            </a:pPr>
            <a:endParaRPr lang="pl-PL" dirty="0"/>
          </a:p>
        </p:txBody>
      </p:sp>
      <p:sp>
        <p:nvSpPr>
          <p:cNvPr id="5" name="Symbol zastępczy numeru slajdu 4">
            <a:extLst>
              <a:ext uri="{FF2B5EF4-FFF2-40B4-BE49-F238E27FC236}">
                <a16:creationId xmlns:a16="http://schemas.microsoft.com/office/drawing/2014/main" id="{413D6BDD-A90C-4828-ACF7-614792CA9B4D}"/>
              </a:ext>
            </a:extLst>
          </p:cNvPr>
          <p:cNvSpPr>
            <a:spLocks noGrp="1"/>
          </p:cNvSpPr>
          <p:nvPr>
            <p:ph type="sldNum" sz="quarter" idx="10"/>
          </p:nvPr>
        </p:nvSpPr>
        <p:spPr/>
        <p:txBody>
          <a:bodyPr/>
          <a:lstStyle/>
          <a:p>
            <a:fld id="{EB4015AA-59F6-416B-87A6-8E3D940284E2}" type="slidenum">
              <a:rPr lang="pl-PL" smtClean="0"/>
              <a:pPr/>
              <a:t>9</a:t>
            </a:fld>
            <a:endParaRPr lang="pl-PL" dirty="0"/>
          </a:p>
        </p:txBody>
      </p:sp>
    </p:spTree>
    <p:extLst>
      <p:ext uri="{BB962C8B-B14F-4D97-AF65-F5344CB8AC3E}">
        <p14:creationId xmlns:p14="http://schemas.microsoft.com/office/powerpoint/2010/main" val="3903174207"/>
      </p:ext>
    </p:extLst>
  </p:cSld>
  <p:clrMapOvr>
    <a:masterClrMapping/>
  </p:clrMapOvr>
  <p:transition spd="slow">
    <p:push dir="u"/>
  </p:transition>
</p:sld>
</file>

<file path=ppt/theme/theme1.xml><?xml version="1.0" encoding="utf-8"?>
<a:theme xmlns:a="http://schemas.openxmlformats.org/drawingml/2006/main" name="Motyw pakietu Office">
  <a:themeElements>
    <a:clrScheme name="Niestandardowy 8">
      <a:dk1>
        <a:srgbClr val="000000"/>
      </a:dk1>
      <a:lt1>
        <a:srgbClr val="FFFFFF"/>
      </a:lt1>
      <a:dk2>
        <a:srgbClr val="002073"/>
      </a:dk2>
      <a:lt2>
        <a:srgbClr val="FFFFFF"/>
      </a:lt2>
      <a:accent1>
        <a:srgbClr val="003399"/>
      </a:accent1>
      <a:accent2>
        <a:srgbClr val="A6D3FF"/>
      </a:accent2>
      <a:accent3>
        <a:srgbClr val="FFD618"/>
      </a:accent3>
      <a:accent4>
        <a:srgbClr val="0051B0"/>
      </a:accent4>
      <a:accent5>
        <a:srgbClr val="6BB1E2"/>
      </a:accent5>
      <a:accent6>
        <a:srgbClr val="FFE60B"/>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1" id="{436F5452-C95B-4D43-A1C6-1CA5BE69C951}" vid="{ABE25C27-1E66-47F3-AA86-B88226738C33}"/>
    </a:ext>
  </a:extLst>
</a:theme>
</file>

<file path=ppt/theme/theme2.xml><?xml version="1.0" encoding="utf-8"?>
<a:theme xmlns:a="http://schemas.openxmlformats.org/drawingml/2006/main" name="1_Motyw pakietu Office">
  <a:themeElements>
    <a:clrScheme name="Niestandardowy 8">
      <a:dk1>
        <a:srgbClr val="000000"/>
      </a:dk1>
      <a:lt1>
        <a:srgbClr val="FFFFFF"/>
      </a:lt1>
      <a:dk2>
        <a:srgbClr val="002073"/>
      </a:dk2>
      <a:lt2>
        <a:srgbClr val="FFFFFF"/>
      </a:lt2>
      <a:accent1>
        <a:srgbClr val="003399"/>
      </a:accent1>
      <a:accent2>
        <a:srgbClr val="A6D3FF"/>
      </a:accent2>
      <a:accent3>
        <a:srgbClr val="FFD618"/>
      </a:accent3>
      <a:accent4>
        <a:srgbClr val="0051B0"/>
      </a:accent4>
      <a:accent5>
        <a:srgbClr val="6BB1E2"/>
      </a:accent5>
      <a:accent6>
        <a:srgbClr val="FFE60B"/>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1" id="{436F5452-C95B-4D43-A1C6-1CA5BE69C951}" vid="{ABE25C27-1E66-47F3-AA86-B88226738C33}"/>
    </a:ext>
  </a:extLst>
</a:theme>
</file>

<file path=ppt/theme/theme3.xml><?xml version="1.0" encoding="utf-8"?>
<a:theme xmlns:a="http://schemas.openxmlformats.org/drawingml/2006/main" name="2_Motyw pakietu Office">
  <a:themeElements>
    <a:clrScheme name="Niestandardowy 8">
      <a:dk1>
        <a:srgbClr val="000000"/>
      </a:dk1>
      <a:lt1>
        <a:srgbClr val="FFFFFF"/>
      </a:lt1>
      <a:dk2>
        <a:srgbClr val="002073"/>
      </a:dk2>
      <a:lt2>
        <a:srgbClr val="FFFFFF"/>
      </a:lt2>
      <a:accent1>
        <a:srgbClr val="003399"/>
      </a:accent1>
      <a:accent2>
        <a:srgbClr val="A6D3FF"/>
      </a:accent2>
      <a:accent3>
        <a:srgbClr val="FFD618"/>
      </a:accent3>
      <a:accent4>
        <a:srgbClr val="0051B0"/>
      </a:accent4>
      <a:accent5>
        <a:srgbClr val="6BB1E2"/>
      </a:accent5>
      <a:accent6>
        <a:srgbClr val="FFE60B"/>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1" id="{436F5452-C95B-4D43-A1C6-1CA5BE69C951}" vid="{ABE25C27-1E66-47F3-AA86-B88226738C33}"/>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Prezentacja z numerem strony</Template>
  <TotalTime>13162</TotalTime>
  <Words>4320</Words>
  <Application>Microsoft Office PowerPoint</Application>
  <PresentationFormat>Niestandardowy</PresentationFormat>
  <Paragraphs>361</Paragraphs>
  <Slides>81</Slides>
  <Notes>0</Notes>
  <HiddenSlides>0</HiddenSlides>
  <MMClips>0</MMClips>
  <ScaleCrop>false</ScaleCrop>
  <HeadingPairs>
    <vt:vector size="6" baseType="variant">
      <vt:variant>
        <vt:lpstr>Używane czcionki</vt:lpstr>
      </vt:variant>
      <vt:variant>
        <vt:i4>6</vt:i4>
      </vt:variant>
      <vt:variant>
        <vt:lpstr>Motyw</vt:lpstr>
      </vt:variant>
      <vt:variant>
        <vt:i4>3</vt:i4>
      </vt:variant>
      <vt:variant>
        <vt:lpstr>Tytuły slajdów</vt:lpstr>
      </vt:variant>
      <vt:variant>
        <vt:i4>81</vt:i4>
      </vt:variant>
    </vt:vector>
  </HeadingPairs>
  <TitlesOfParts>
    <vt:vector size="90" baseType="lpstr">
      <vt:lpstr>Arial</vt:lpstr>
      <vt:lpstr>Calibri</vt:lpstr>
      <vt:lpstr>Calibri Light</vt:lpstr>
      <vt:lpstr>Montserrat</vt:lpstr>
      <vt:lpstr>Open Sans</vt:lpstr>
      <vt:lpstr>Wingdings</vt:lpstr>
      <vt:lpstr>Motyw pakietu Office</vt:lpstr>
      <vt:lpstr>1_Motyw pakietu Office</vt:lpstr>
      <vt:lpstr>2_Motyw pakietu Office</vt:lpstr>
      <vt:lpstr>Kryteria horyzontalne i dostępność   w Działaniu 6.3. Infrastruktura społeczna  Fundusze Europejskie dla Pomorza  2021-2027 </vt:lpstr>
      <vt:lpstr>Kryteria zgodności z zasadami horyzontalnymi</vt:lpstr>
      <vt:lpstr>Wytyczne dotyczące zasad równościowych – były i są</vt:lpstr>
      <vt:lpstr>Zasada równość kobiet i mężczyzn</vt:lpstr>
      <vt:lpstr>Równości kobiet i mężczyzn w kryterium horyzontalnym  (1 z 2)</vt:lpstr>
      <vt:lpstr>Równości kobiet i mężczyzn w kryterium horyzontalnym (2 z 2)</vt:lpstr>
      <vt:lpstr>Kryteria zgodności z zasadami horyzontalnymi w EFS+ </vt:lpstr>
      <vt:lpstr>Równości kobiet i mężczyzn w projektach EFRR</vt:lpstr>
      <vt:lpstr>Przekład – oświetlenie i poczucie bezpieczeństwa w częściach wspólnych </vt:lpstr>
      <vt:lpstr>Kryterium nr 5 standardu minimum dla EFS+  w projektach EFRR </vt:lpstr>
      <vt:lpstr>Równość płci</vt:lpstr>
      <vt:lpstr>Karta praw podstawowych  Unii Europejskiej</vt:lpstr>
      <vt:lpstr>Karta praw podstawowych Unii Europejskiej – ocena projektu</vt:lpstr>
      <vt:lpstr>Struktura i zawartość Karty</vt:lpstr>
      <vt:lpstr>Przykład informacji o KPP w Celu szczegółowym:  (iii) Wspieranie włączenia społeczno-gospodarczego (…) w tym osób o szczególnych potrzebach, dzięki zintegrowanym działaniom obejmującym usługi mieszkaniowe i usługi społeczne</vt:lpstr>
      <vt:lpstr>Artykuł 34 KPP UE Zabezpieczenie społeczne i pomoc społeczna</vt:lpstr>
      <vt:lpstr>Lista kontrolna dotycząca praw podstawowych</vt:lpstr>
      <vt:lpstr>Przewodnik po KPP</vt:lpstr>
      <vt:lpstr>Przykład – KPP i zadania inwestycyjne</vt:lpstr>
      <vt:lpstr>Osoba ze szczególnymi potrzebami</vt:lpstr>
      <vt:lpstr>Osoba ze szczególnymi potrzebami – przykłady </vt:lpstr>
      <vt:lpstr>Osoby ze szczególnymi potrzebami, w tym osoby z niepełnosprawnościami </vt:lpstr>
      <vt:lpstr>Procedura służąca do włączania postanowień Karty Praw Podstawowych Unii Europejskiej  do praktyki wdrażania programów</vt:lpstr>
      <vt:lpstr>Zasada równości szans i niedyskryminacji,   (w tym dostępność dla osób z niepełnosprawnościami)</vt:lpstr>
      <vt:lpstr>Konstytucja Rzeczpospolitej Polskiej </vt:lpstr>
      <vt:lpstr>Niedyskryminacja – co podlega ocenie w projekcie  (1 z 2) </vt:lpstr>
      <vt:lpstr>Artykuł 9 Zasady horyzontalne </vt:lpstr>
      <vt:lpstr>Niedyskryminacja – co podlega ocenie w projekcie (2 z 2)</vt:lpstr>
      <vt:lpstr>Konwencja ONZ  o prawach osób z niepełnosprawnościami </vt:lpstr>
      <vt:lpstr>Fundusze Europejskie dla Pomorza na lata 2021-2027 Program równych szans i niedyskryminacji oraz  dostępności dla osób z niepełnosprawnościami (KPON)</vt:lpstr>
      <vt:lpstr>Procedura służąca do włączania zapisów KPON do praktyki wdrażania programów (1 z 2)</vt:lpstr>
      <vt:lpstr>Procedura służąca do włączania zapisów KPON do praktyki wdrażania programów (2 z 2)</vt:lpstr>
      <vt:lpstr>Konwencja o Prawach Osób Niepełnosprawnych</vt:lpstr>
      <vt:lpstr>Dyskryminacja ze względu na niepełnosprawność </vt:lpstr>
      <vt:lpstr>Artykuł 5 Równość i niedyskryminacja Państwa Strony uznają, że... </vt:lpstr>
      <vt:lpstr>KPON – Artykuł 19 Prowadzenie życia samodzielnie  i przy włączeniu w społeczeństwo (1) </vt:lpstr>
      <vt:lpstr>KPON – Artykuł 19 Prowadzenie życia samodzielnie  i przy włączeniu w społeczeństwo (2) </vt:lpstr>
      <vt:lpstr>Dostępność (art. 9 KPON)</vt:lpstr>
      <vt:lpstr>Bariery – główne typy</vt:lpstr>
      <vt:lpstr>Uniwersalne projektowanie</vt:lpstr>
      <vt:lpstr>Dostępność środków unijnych</vt:lpstr>
      <vt:lpstr>Co się będzie działo w projekcie EFS+?</vt:lpstr>
      <vt:lpstr>Mechanizm racjonalnych usprawnień (MRU) </vt:lpstr>
      <vt:lpstr>Mechanizm racjonalnych usprawnień (koszt) </vt:lpstr>
      <vt:lpstr>Dostępność w zamówieniach publicznych </vt:lpstr>
      <vt:lpstr>Podmiot publiczny i dostępność</vt:lpstr>
      <vt:lpstr>Akty prawne </vt:lpstr>
      <vt:lpstr>Standardy dostępność – załącznik nr 2 do Wytycznych dotyczących realizacji zasad równościowych w ramach funduszy unijnych na lata 2021-2027</vt:lpstr>
      <vt:lpstr>Standardy i wytyczne w ramach programu Dostępność Plus</vt:lpstr>
      <vt:lpstr>Ustawa – Polski Akt o Dostępności </vt:lpstr>
      <vt:lpstr>Nawierzchnia w przestrzeni publicznej</vt:lpstr>
      <vt:lpstr>Projektant? Inwestor? Wykonawca? </vt:lpstr>
      <vt:lpstr>Dostępne czy niedostępne? </vt:lpstr>
      <vt:lpstr>Ewakuacja – czy trzeba o tym przypominać?</vt:lpstr>
      <vt:lpstr>Ewakuacja</vt:lpstr>
      <vt:lpstr>Pochylnie</vt:lpstr>
      <vt:lpstr>Dostępność do komunikacji </vt:lpstr>
      <vt:lpstr>Pola uwagi, kontrasty, schody i spoczniki </vt:lpstr>
      <vt:lpstr>Linie naprowadzające, kontrasty</vt:lpstr>
      <vt:lpstr>Winda</vt:lpstr>
      <vt:lpstr>Dostępność wizualna </vt:lpstr>
      <vt:lpstr>Korytarz z kontrastowym oznaczeniem  krawędzi ścian i posadzki  oraz  oznakowaniem poziomym  drzwi wejściowych  do mieszkań </vt:lpstr>
      <vt:lpstr>Komunikacja w budynku – oświetlenie </vt:lpstr>
      <vt:lpstr>Kierunek otwierania drzwi ma znaczenie</vt:lpstr>
      <vt:lpstr>Projekt to zbiór (dostępnych?)  produktów i usług</vt:lpstr>
      <vt:lpstr>Małe dostępnościowe zmiany</vt:lpstr>
      <vt:lpstr>Dostępność w domu? Czemu nie? </vt:lpstr>
      <vt:lpstr>Pralka – dostępność na co dzień </vt:lpstr>
      <vt:lpstr>Dostępna toaleta, ale czy z audytem projektu?</vt:lpstr>
      <vt:lpstr>Oznaczenia, toalety</vt:lpstr>
      <vt:lpstr>Standard mieszkalnictwa wspomaganego  dla osób z niepełnosprawnością fizyczną </vt:lpstr>
      <vt:lpstr>Przykład dostępnych rozwiązań w kuchni</vt:lpstr>
      <vt:lpstr>Dostępna kuchnia i jadalnia</vt:lpstr>
      <vt:lpstr>Dostępne strefy prysznicowe</vt:lpstr>
      <vt:lpstr>Dostępne toalety </vt:lpstr>
      <vt:lpstr>Racjonalne usprawnienia</vt:lpstr>
      <vt:lpstr>Dodatkowe źródła wiedzy – przykłady </vt:lpstr>
      <vt:lpstr>Różne widzenie barw</vt:lpstr>
      <vt:lpstr>Achromatopsja</vt:lpstr>
      <vt:lpstr>Dostępność cyfrowa  Dostępność informacyjno-komunikacyjna</vt:lpstr>
      <vt:lpstr>Wszystkiego dostępnego!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Kryteria horyzontalne i dostępność w Dz. 6.3</dc:title>
  <dc:subject>dostęność i horyzonty w praktyce</dc:subject>
  <dc:creator>Anna Bizub-jechna</dc:creator>
  <cp:keywords>Polityki horyzontalne;Kryteria hiryzontalne;Działanie 6.3</cp:keywords>
  <cp:lastModifiedBy>Zdziebliński Krystian</cp:lastModifiedBy>
  <cp:revision>294</cp:revision>
  <dcterms:created xsi:type="dcterms:W3CDTF">2022-06-22T09:40:44Z</dcterms:created>
  <dcterms:modified xsi:type="dcterms:W3CDTF">2025-04-25T05:52:51Z</dcterms:modified>
</cp:coreProperties>
</file>