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1" r:id="rId2"/>
  </p:sldMasterIdLst>
  <p:notesMasterIdLst>
    <p:notesMasterId r:id="rId54"/>
  </p:notesMasterIdLst>
  <p:sldIdLst>
    <p:sldId id="256" r:id="rId3"/>
    <p:sldId id="274" r:id="rId4"/>
    <p:sldId id="279" r:id="rId5"/>
    <p:sldId id="280" r:id="rId6"/>
    <p:sldId id="281" r:id="rId7"/>
    <p:sldId id="282" r:id="rId8"/>
    <p:sldId id="283" r:id="rId9"/>
    <p:sldId id="284" r:id="rId10"/>
    <p:sldId id="285" r:id="rId11"/>
    <p:sldId id="286" r:id="rId12"/>
    <p:sldId id="287" r:id="rId13"/>
    <p:sldId id="289" r:id="rId14"/>
    <p:sldId id="292" r:id="rId15"/>
    <p:sldId id="291" r:id="rId16"/>
    <p:sldId id="293" r:id="rId17"/>
    <p:sldId id="288" r:id="rId18"/>
    <p:sldId id="294" r:id="rId19"/>
    <p:sldId id="295" r:id="rId20"/>
    <p:sldId id="296" r:id="rId21"/>
    <p:sldId id="297" r:id="rId22"/>
    <p:sldId id="298" r:id="rId23"/>
    <p:sldId id="299" r:id="rId24"/>
    <p:sldId id="300" r:id="rId25"/>
    <p:sldId id="302" r:id="rId26"/>
    <p:sldId id="304" r:id="rId27"/>
    <p:sldId id="327" r:id="rId28"/>
    <p:sldId id="303" r:id="rId29"/>
    <p:sldId id="305" r:id="rId30"/>
    <p:sldId id="301" r:id="rId31"/>
    <p:sldId id="307" r:id="rId32"/>
    <p:sldId id="306" r:id="rId33"/>
    <p:sldId id="309" r:id="rId34"/>
    <p:sldId id="308" r:id="rId35"/>
    <p:sldId id="310" r:id="rId36"/>
    <p:sldId id="311" r:id="rId37"/>
    <p:sldId id="312" r:id="rId38"/>
    <p:sldId id="313" r:id="rId39"/>
    <p:sldId id="314" r:id="rId40"/>
    <p:sldId id="315" r:id="rId41"/>
    <p:sldId id="316" r:id="rId42"/>
    <p:sldId id="317" r:id="rId43"/>
    <p:sldId id="318" r:id="rId44"/>
    <p:sldId id="319" r:id="rId45"/>
    <p:sldId id="321" r:id="rId46"/>
    <p:sldId id="320" r:id="rId47"/>
    <p:sldId id="322" r:id="rId48"/>
    <p:sldId id="323" r:id="rId49"/>
    <p:sldId id="324" r:id="rId50"/>
    <p:sldId id="325" r:id="rId51"/>
    <p:sldId id="326" r:id="rId52"/>
    <p:sldId id="260" r:id="rId5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340" autoAdjust="0"/>
  </p:normalViewPr>
  <p:slideViewPr>
    <p:cSldViewPr showGuides="1">
      <p:cViewPr varScale="1">
        <p:scale>
          <a:sx n="99" d="100"/>
          <a:sy n="99" d="100"/>
        </p:scale>
        <p:origin x="198" y="96"/>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50DB2-383C-4673-823A-8D604A2708E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pl-PL"/>
        </a:p>
      </dgm:t>
    </dgm:pt>
    <dgm:pt modelId="{08F9CE8C-0E7A-412B-A6A2-86FFD23C5E9E}">
      <dgm:prSet phldrT="[Tekst]"/>
      <dgm:spPr/>
      <dgm:t>
        <a:bodyPr/>
        <a:lstStyle/>
        <a:p>
          <a:r>
            <a:rPr lang="pl-PL" dirty="0"/>
            <a:t>Zasada zrównoważonego rozwoju</a:t>
          </a:r>
        </a:p>
      </dgm:t>
    </dgm:pt>
    <dgm:pt modelId="{BD37E32F-8050-4DF0-AA88-95C7B8D53254}" type="parTrans" cxnId="{E315EBC9-ADD6-4D51-9364-03E6FFA130BC}">
      <dgm:prSet/>
      <dgm:spPr/>
      <dgm:t>
        <a:bodyPr/>
        <a:lstStyle/>
        <a:p>
          <a:endParaRPr lang="pl-PL"/>
        </a:p>
      </dgm:t>
    </dgm:pt>
    <dgm:pt modelId="{FF8CEC3A-0351-4BCE-976E-544F10E970AB}" type="sibTrans" cxnId="{E315EBC9-ADD6-4D51-9364-03E6FFA130BC}">
      <dgm:prSet/>
      <dgm:spPr/>
      <dgm:t>
        <a:bodyPr/>
        <a:lstStyle/>
        <a:p>
          <a:endParaRPr lang="pl-PL"/>
        </a:p>
      </dgm:t>
    </dgm:pt>
    <dgm:pt modelId="{41A0DF45-28F9-496F-A00B-353F2AD61E8E}">
      <dgm:prSet phldrT="[Tekst]"/>
      <dgm:spPr/>
      <dgm:t>
        <a:bodyPr/>
        <a:lstStyle/>
        <a:p>
          <a:r>
            <a:rPr lang="pl-PL" dirty="0"/>
            <a:t>Zasada przezorności</a:t>
          </a:r>
        </a:p>
      </dgm:t>
    </dgm:pt>
    <dgm:pt modelId="{748E64E3-FD5A-461F-A429-167EF22A80AB}" type="parTrans" cxnId="{E593AC9D-37C4-4FA3-88E0-94527CB6F03B}">
      <dgm:prSet/>
      <dgm:spPr/>
      <dgm:t>
        <a:bodyPr/>
        <a:lstStyle/>
        <a:p>
          <a:endParaRPr lang="pl-PL"/>
        </a:p>
      </dgm:t>
    </dgm:pt>
    <dgm:pt modelId="{0AFA38B2-B941-41B4-8A00-700D85641998}" type="sibTrans" cxnId="{E593AC9D-37C4-4FA3-88E0-94527CB6F03B}">
      <dgm:prSet/>
      <dgm:spPr/>
      <dgm:t>
        <a:bodyPr/>
        <a:lstStyle/>
        <a:p>
          <a:endParaRPr lang="pl-PL"/>
        </a:p>
      </dgm:t>
    </dgm:pt>
    <dgm:pt modelId="{23EF8680-53FE-4B53-A17A-045CC65F1F81}">
      <dgm:prSet phldrT="[Tekst]"/>
      <dgm:spPr/>
      <dgm:t>
        <a:bodyPr/>
        <a:lstStyle/>
        <a:p>
          <a:r>
            <a:rPr lang="pl-PL" dirty="0"/>
            <a:t>Zasada naprawiania szkody u źródła</a:t>
          </a:r>
        </a:p>
      </dgm:t>
    </dgm:pt>
    <dgm:pt modelId="{554A13E5-B58B-47F2-A64D-AA72E1D318F3}" type="parTrans" cxnId="{E073F90B-466D-4B44-865C-80FB698D78E2}">
      <dgm:prSet/>
      <dgm:spPr/>
      <dgm:t>
        <a:bodyPr/>
        <a:lstStyle/>
        <a:p>
          <a:endParaRPr lang="pl-PL"/>
        </a:p>
      </dgm:t>
    </dgm:pt>
    <dgm:pt modelId="{017061F5-F91D-48D7-891F-2E204CD19BD2}" type="sibTrans" cxnId="{E073F90B-466D-4B44-865C-80FB698D78E2}">
      <dgm:prSet/>
      <dgm:spPr/>
      <dgm:t>
        <a:bodyPr/>
        <a:lstStyle/>
        <a:p>
          <a:endParaRPr lang="pl-PL"/>
        </a:p>
      </dgm:t>
    </dgm:pt>
    <dgm:pt modelId="{A18F5739-F611-447E-8C45-6104A63F429F}">
      <dgm:prSet/>
      <dgm:spPr/>
      <dgm:t>
        <a:bodyPr/>
        <a:lstStyle/>
        <a:p>
          <a:r>
            <a:rPr lang="pl-PL" dirty="0"/>
            <a:t>Zasada zanieczyszczający płaci</a:t>
          </a:r>
        </a:p>
      </dgm:t>
    </dgm:pt>
    <dgm:pt modelId="{1AFED0C9-59EA-42E6-AF70-64E7E8883B73}" type="parTrans" cxnId="{CC4FAB61-BDE3-4620-928D-18C1EE27EF07}">
      <dgm:prSet/>
      <dgm:spPr/>
      <dgm:t>
        <a:bodyPr/>
        <a:lstStyle/>
        <a:p>
          <a:endParaRPr lang="pl-PL"/>
        </a:p>
      </dgm:t>
    </dgm:pt>
    <dgm:pt modelId="{ECD84114-EDAB-4122-8C39-202AD55F59BF}" type="sibTrans" cxnId="{CC4FAB61-BDE3-4620-928D-18C1EE27EF07}">
      <dgm:prSet/>
      <dgm:spPr/>
      <dgm:t>
        <a:bodyPr/>
        <a:lstStyle/>
        <a:p>
          <a:endParaRPr lang="pl-PL"/>
        </a:p>
      </dgm:t>
    </dgm:pt>
    <dgm:pt modelId="{63733D78-FF79-48C8-9956-6E790BC6C569}">
      <dgm:prSet/>
      <dgm:spPr/>
      <dgm:t>
        <a:bodyPr/>
        <a:lstStyle/>
        <a:p>
          <a:r>
            <a:rPr lang="pl-PL" dirty="0"/>
            <a:t>Zasada kompleksowości ochrony środowiska</a:t>
          </a:r>
        </a:p>
      </dgm:t>
    </dgm:pt>
    <dgm:pt modelId="{093BD5FD-BE2A-4F89-80F5-162832718793}" type="parTrans" cxnId="{5B0095CA-C3F7-4BBA-88BA-86E204CC4102}">
      <dgm:prSet/>
      <dgm:spPr/>
      <dgm:t>
        <a:bodyPr/>
        <a:lstStyle/>
        <a:p>
          <a:endParaRPr lang="pl-PL"/>
        </a:p>
      </dgm:t>
    </dgm:pt>
    <dgm:pt modelId="{ED51417D-9932-41C0-9145-CFAF246A1AD7}" type="sibTrans" cxnId="{5B0095CA-C3F7-4BBA-88BA-86E204CC4102}">
      <dgm:prSet/>
      <dgm:spPr/>
      <dgm:t>
        <a:bodyPr/>
        <a:lstStyle/>
        <a:p>
          <a:endParaRPr lang="pl-PL"/>
        </a:p>
      </dgm:t>
    </dgm:pt>
    <dgm:pt modelId="{B8C5BB6C-BB15-4F20-96B6-200CAB49A383}" type="pres">
      <dgm:prSet presAssocID="{10D50DB2-383C-4673-823A-8D604A2708ED}" presName="linear" presStyleCnt="0">
        <dgm:presLayoutVars>
          <dgm:dir/>
          <dgm:animLvl val="lvl"/>
          <dgm:resizeHandles val="exact"/>
        </dgm:presLayoutVars>
      </dgm:prSet>
      <dgm:spPr/>
    </dgm:pt>
    <dgm:pt modelId="{C296D940-19B1-424B-9EFA-AB9645EA8729}" type="pres">
      <dgm:prSet presAssocID="{08F9CE8C-0E7A-412B-A6A2-86FFD23C5E9E}" presName="parentLin" presStyleCnt="0"/>
      <dgm:spPr/>
    </dgm:pt>
    <dgm:pt modelId="{78131221-163C-4AB8-B79B-F09FAF13D50A}" type="pres">
      <dgm:prSet presAssocID="{08F9CE8C-0E7A-412B-A6A2-86FFD23C5E9E}" presName="parentLeftMargin" presStyleLbl="node1" presStyleIdx="0" presStyleCnt="5"/>
      <dgm:spPr/>
    </dgm:pt>
    <dgm:pt modelId="{DDD1E84E-55AD-4BCB-B589-9DD787FF2A1B}" type="pres">
      <dgm:prSet presAssocID="{08F9CE8C-0E7A-412B-A6A2-86FFD23C5E9E}" presName="parentText" presStyleLbl="node1" presStyleIdx="0" presStyleCnt="5">
        <dgm:presLayoutVars>
          <dgm:chMax val="0"/>
          <dgm:bulletEnabled val="1"/>
        </dgm:presLayoutVars>
      </dgm:prSet>
      <dgm:spPr/>
    </dgm:pt>
    <dgm:pt modelId="{E0CB5968-28DB-47B8-BD84-6172A82F516F}" type="pres">
      <dgm:prSet presAssocID="{08F9CE8C-0E7A-412B-A6A2-86FFD23C5E9E}" presName="negativeSpace" presStyleCnt="0"/>
      <dgm:spPr/>
    </dgm:pt>
    <dgm:pt modelId="{C00E7306-AE49-48EB-BA71-E01289E0EC87}" type="pres">
      <dgm:prSet presAssocID="{08F9CE8C-0E7A-412B-A6A2-86FFD23C5E9E}" presName="childText" presStyleLbl="conFgAcc1" presStyleIdx="0" presStyleCnt="5">
        <dgm:presLayoutVars>
          <dgm:bulletEnabled val="1"/>
        </dgm:presLayoutVars>
      </dgm:prSet>
      <dgm:spPr/>
    </dgm:pt>
    <dgm:pt modelId="{ABB5A64F-A5C9-416A-95A9-D5F01C0E1524}" type="pres">
      <dgm:prSet presAssocID="{FF8CEC3A-0351-4BCE-976E-544F10E970AB}" presName="spaceBetweenRectangles" presStyleCnt="0"/>
      <dgm:spPr/>
    </dgm:pt>
    <dgm:pt modelId="{8EB3DBEE-CD87-4A4C-B925-53BB8334AA26}" type="pres">
      <dgm:prSet presAssocID="{41A0DF45-28F9-496F-A00B-353F2AD61E8E}" presName="parentLin" presStyleCnt="0"/>
      <dgm:spPr/>
    </dgm:pt>
    <dgm:pt modelId="{D95C7832-4985-40AB-942B-994D4AE3AF75}" type="pres">
      <dgm:prSet presAssocID="{41A0DF45-28F9-496F-A00B-353F2AD61E8E}" presName="parentLeftMargin" presStyleLbl="node1" presStyleIdx="0" presStyleCnt="5"/>
      <dgm:spPr/>
    </dgm:pt>
    <dgm:pt modelId="{6F018350-0DC6-4D82-8B1B-C843DC2D669A}" type="pres">
      <dgm:prSet presAssocID="{41A0DF45-28F9-496F-A00B-353F2AD61E8E}" presName="parentText" presStyleLbl="node1" presStyleIdx="1" presStyleCnt="5">
        <dgm:presLayoutVars>
          <dgm:chMax val="0"/>
          <dgm:bulletEnabled val="1"/>
        </dgm:presLayoutVars>
      </dgm:prSet>
      <dgm:spPr/>
    </dgm:pt>
    <dgm:pt modelId="{E32D647E-717F-468C-84FD-E1BB74CE03A5}" type="pres">
      <dgm:prSet presAssocID="{41A0DF45-28F9-496F-A00B-353F2AD61E8E}" presName="negativeSpace" presStyleCnt="0"/>
      <dgm:spPr/>
    </dgm:pt>
    <dgm:pt modelId="{95DBC56F-AA5B-4C06-A101-6A14A42C2375}" type="pres">
      <dgm:prSet presAssocID="{41A0DF45-28F9-496F-A00B-353F2AD61E8E}" presName="childText" presStyleLbl="conFgAcc1" presStyleIdx="1" presStyleCnt="5">
        <dgm:presLayoutVars>
          <dgm:bulletEnabled val="1"/>
        </dgm:presLayoutVars>
      </dgm:prSet>
      <dgm:spPr/>
      <dgm:extLst>
        <a:ext uri="{E40237B7-FDA0-4F09-8148-C483321AD2D9}">
          <dgm14:cNvPr xmlns:dgm14="http://schemas.microsoft.com/office/drawing/2010/diagram" id="0" name="" descr="Zasada zrównoważonego rozwoju&#10;Grafika przedstawiająca wypunktowane zasady środowiskowe&#10;Zasada przezorności&#10;Zasada naprawiania szkód u źródła&#10;Zasada zanieczyszczający płaci&#10;Zasada kompleksowości ochrony środowiska"/>
        </a:ext>
      </dgm:extLst>
    </dgm:pt>
    <dgm:pt modelId="{CB9CA33E-EBE9-4D06-B182-AEACC04CA87D}" type="pres">
      <dgm:prSet presAssocID="{0AFA38B2-B941-41B4-8A00-700D85641998}" presName="spaceBetweenRectangles" presStyleCnt="0"/>
      <dgm:spPr/>
    </dgm:pt>
    <dgm:pt modelId="{0548BA12-65BA-4865-A062-54E7F40C9C8A}" type="pres">
      <dgm:prSet presAssocID="{23EF8680-53FE-4B53-A17A-045CC65F1F81}" presName="parentLin" presStyleCnt="0"/>
      <dgm:spPr/>
    </dgm:pt>
    <dgm:pt modelId="{8D45D269-F2CE-4125-A98C-E72E83D04BB1}" type="pres">
      <dgm:prSet presAssocID="{23EF8680-53FE-4B53-A17A-045CC65F1F81}" presName="parentLeftMargin" presStyleLbl="node1" presStyleIdx="1" presStyleCnt="5"/>
      <dgm:spPr/>
    </dgm:pt>
    <dgm:pt modelId="{5A6DFC05-FD08-4A5E-B8A9-E2C0D1264B5F}" type="pres">
      <dgm:prSet presAssocID="{23EF8680-53FE-4B53-A17A-045CC65F1F81}" presName="parentText" presStyleLbl="node1" presStyleIdx="2" presStyleCnt="5">
        <dgm:presLayoutVars>
          <dgm:chMax val="0"/>
          <dgm:bulletEnabled val="1"/>
        </dgm:presLayoutVars>
      </dgm:prSet>
      <dgm:spPr/>
    </dgm:pt>
    <dgm:pt modelId="{F8970452-91F3-4871-9D7E-19E6AAF6164E}" type="pres">
      <dgm:prSet presAssocID="{23EF8680-53FE-4B53-A17A-045CC65F1F81}" presName="negativeSpace" presStyleCnt="0"/>
      <dgm:spPr/>
    </dgm:pt>
    <dgm:pt modelId="{2A94592C-CD66-465E-8458-AB5D1CBB7A56}" type="pres">
      <dgm:prSet presAssocID="{23EF8680-53FE-4B53-A17A-045CC65F1F81}" presName="childText" presStyleLbl="conFgAcc1" presStyleIdx="2" presStyleCnt="5">
        <dgm:presLayoutVars>
          <dgm:bulletEnabled val="1"/>
        </dgm:presLayoutVars>
      </dgm:prSet>
      <dgm:spPr/>
    </dgm:pt>
    <dgm:pt modelId="{09F9B750-A33F-462E-A440-97745134B37E}" type="pres">
      <dgm:prSet presAssocID="{017061F5-F91D-48D7-891F-2E204CD19BD2}" presName="spaceBetweenRectangles" presStyleCnt="0"/>
      <dgm:spPr/>
    </dgm:pt>
    <dgm:pt modelId="{522F7BD3-EA29-42F5-B5AF-C7CA76E34244}" type="pres">
      <dgm:prSet presAssocID="{A18F5739-F611-447E-8C45-6104A63F429F}" presName="parentLin" presStyleCnt="0"/>
      <dgm:spPr/>
    </dgm:pt>
    <dgm:pt modelId="{503B7546-F587-461B-BF1D-5DEC4735C428}" type="pres">
      <dgm:prSet presAssocID="{A18F5739-F611-447E-8C45-6104A63F429F}" presName="parentLeftMargin" presStyleLbl="node1" presStyleIdx="2" presStyleCnt="5"/>
      <dgm:spPr/>
    </dgm:pt>
    <dgm:pt modelId="{0F6732D2-50DD-4B5D-A8A7-9388A0E01A20}" type="pres">
      <dgm:prSet presAssocID="{A18F5739-F611-447E-8C45-6104A63F429F}" presName="parentText" presStyleLbl="node1" presStyleIdx="3" presStyleCnt="5">
        <dgm:presLayoutVars>
          <dgm:chMax val="0"/>
          <dgm:bulletEnabled val="1"/>
        </dgm:presLayoutVars>
      </dgm:prSet>
      <dgm:spPr/>
    </dgm:pt>
    <dgm:pt modelId="{6205762D-9F5E-4968-A789-AAFB7F45D93B}" type="pres">
      <dgm:prSet presAssocID="{A18F5739-F611-447E-8C45-6104A63F429F}" presName="negativeSpace" presStyleCnt="0"/>
      <dgm:spPr/>
    </dgm:pt>
    <dgm:pt modelId="{63CDB054-2CE8-4666-9610-3837CD8ED567}" type="pres">
      <dgm:prSet presAssocID="{A18F5739-F611-447E-8C45-6104A63F429F}" presName="childText" presStyleLbl="conFgAcc1" presStyleIdx="3" presStyleCnt="5">
        <dgm:presLayoutVars>
          <dgm:bulletEnabled val="1"/>
        </dgm:presLayoutVars>
      </dgm:prSet>
      <dgm:spPr/>
    </dgm:pt>
    <dgm:pt modelId="{E6F95D16-188F-4709-84DE-9F3CB440FD9C}" type="pres">
      <dgm:prSet presAssocID="{ECD84114-EDAB-4122-8C39-202AD55F59BF}" presName="spaceBetweenRectangles" presStyleCnt="0"/>
      <dgm:spPr/>
    </dgm:pt>
    <dgm:pt modelId="{97F5BBDE-9BE3-464C-9EA2-5B739561B190}" type="pres">
      <dgm:prSet presAssocID="{63733D78-FF79-48C8-9956-6E790BC6C569}" presName="parentLin" presStyleCnt="0"/>
      <dgm:spPr/>
    </dgm:pt>
    <dgm:pt modelId="{7F7B432F-5A38-4DC8-A2BA-551A233A29AC}" type="pres">
      <dgm:prSet presAssocID="{63733D78-FF79-48C8-9956-6E790BC6C569}" presName="parentLeftMargin" presStyleLbl="node1" presStyleIdx="3" presStyleCnt="5"/>
      <dgm:spPr/>
    </dgm:pt>
    <dgm:pt modelId="{F93680FE-E999-4786-A046-E32BFB2821D7}" type="pres">
      <dgm:prSet presAssocID="{63733D78-FF79-48C8-9956-6E790BC6C569}" presName="parentText" presStyleLbl="node1" presStyleIdx="4" presStyleCnt="5">
        <dgm:presLayoutVars>
          <dgm:chMax val="0"/>
          <dgm:bulletEnabled val="1"/>
        </dgm:presLayoutVars>
      </dgm:prSet>
      <dgm:spPr/>
    </dgm:pt>
    <dgm:pt modelId="{C868062D-305F-4625-AB82-CA880F5B22A6}" type="pres">
      <dgm:prSet presAssocID="{63733D78-FF79-48C8-9956-6E790BC6C569}" presName="negativeSpace" presStyleCnt="0"/>
      <dgm:spPr/>
    </dgm:pt>
    <dgm:pt modelId="{33D83B49-07F2-4061-BB79-8979FE3CDE16}" type="pres">
      <dgm:prSet presAssocID="{63733D78-FF79-48C8-9956-6E790BC6C569}" presName="childText" presStyleLbl="conFgAcc1" presStyleIdx="4" presStyleCnt="5">
        <dgm:presLayoutVars>
          <dgm:bulletEnabled val="1"/>
        </dgm:presLayoutVars>
      </dgm:prSet>
      <dgm:spPr/>
    </dgm:pt>
  </dgm:ptLst>
  <dgm:cxnLst>
    <dgm:cxn modelId="{E073F90B-466D-4B44-865C-80FB698D78E2}" srcId="{10D50DB2-383C-4673-823A-8D604A2708ED}" destId="{23EF8680-53FE-4B53-A17A-045CC65F1F81}" srcOrd="2" destOrd="0" parTransId="{554A13E5-B58B-47F2-A64D-AA72E1D318F3}" sibTransId="{017061F5-F91D-48D7-891F-2E204CD19BD2}"/>
    <dgm:cxn modelId="{966D8F19-FF81-4B69-896A-7D1521372382}" type="presOf" srcId="{41A0DF45-28F9-496F-A00B-353F2AD61E8E}" destId="{6F018350-0DC6-4D82-8B1B-C843DC2D669A}" srcOrd="1" destOrd="0" presId="urn:microsoft.com/office/officeart/2005/8/layout/list1"/>
    <dgm:cxn modelId="{D587093E-D92F-4504-808C-2F566315B2EE}" type="presOf" srcId="{10D50DB2-383C-4673-823A-8D604A2708ED}" destId="{B8C5BB6C-BB15-4F20-96B6-200CAB49A383}" srcOrd="0" destOrd="0" presId="urn:microsoft.com/office/officeart/2005/8/layout/list1"/>
    <dgm:cxn modelId="{CC4FAB61-BDE3-4620-928D-18C1EE27EF07}" srcId="{10D50DB2-383C-4673-823A-8D604A2708ED}" destId="{A18F5739-F611-447E-8C45-6104A63F429F}" srcOrd="3" destOrd="0" parTransId="{1AFED0C9-59EA-42E6-AF70-64E7E8883B73}" sibTransId="{ECD84114-EDAB-4122-8C39-202AD55F59BF}"/>
    <dgm:cxn modelId="{6BD43542-0C8D-4755-9DDA-F7D083FFF017}" type="presOf" srcId="{63733D78-FF79-48C8-9956-6E790BC6C569}" destId="{F93680FE-E999-4786-A046-E32BFB2821D7}" srcOrd="1" destOrd="0" presId="urn:microsoft.com/office/officeart/2005/8/layout/list1"/>
    <dgm:cxn modelId="{C72F3F4A-ED43-4D7B-91F1-C6588559E65F}" type="presOf" srcId="{A18F5739-F611-447E-8C45-6104A63F429F}" destId="{503B7546-F587-461B-BF1D-5DEC4735C428}" srcOrd="0" destOrd="0" presId="urn:microsoft.com/office/officeart/2005/8/layout/list1"/>
    <dgm:cxn modelId="{66A52B7D-9BBD-4715-A9D9-DB74E5F9559D}" type="presOf" srcId="{23EF8680-53FE-4B53-A17A-045CC65F1F81}" destId="{8D45D269-F2CE-4125-A98C-E72E83D04BB1}" srcOrd="0" destOrd="0" presId="urn:microsoft.com/office/officeart/2005/8/layout/list1"/>
    <dgm:cxn modelId="{3368A08E-D3F3-4B88-88BC-59CBFEA43AFB}" type="presOf" srcId="{41A0DF45-28F9-496F-A00B-353F2AD61E8E}" destId="{D95C7832-4985-40AB-942B-994D4AE3AF75}" srcOrd="0" destOrd="0" presId="urn:microsoft.com/office/officeart/2005/8/layout/list1"/>
    <dgm:cxn modelId="{B1268E93-973F-419B-AF57-E25EBC742B5F}" type="presOf" srcId="{23EF8680-53FE-4B53-A17A-045CC65F1F81}" destId="{5A6DFC05-FD08-4A5E-B8A9-E2C0D1264B5F}" srcOrd="1" destOrd="0" presId="urn:microsoft.com/office/officeart/2005/8/layout/list1"/>
    <dgm:cxn modelId="{FF929995-E63D-48BE-B4F8-5888313ECAD2}" type="presOf" srcId="{08F9CE8C-0E7A-412B-A6A2-86FFD23C5E9E}" destId="{78131221-163C-4AB8-B79B-F09FAF13D50A}" srcOrd="0" destOrd="0" presId="urn:microsoft.com/office/officeart/2005/8/layout/list1"/>
    <dgm:cxn modelId="{E593AC9D-37C4-4FA3-88E0-94527CB6F03B}" srcId="{10D50DB2-383C-4673-823A-8D604A2708ED}" destId="{41A0DF45-28F9-496F-A00B-353F2AD61E8E}" srcOrd="1" destOrd="0" parTransId="{748E64E3-FD5A-461F-A429-167EF22A80AB}" sibTransId="{0AFA38B2-B941-41B4-8A00-700D85641998}"/>
    <dgm:cxn modelId="{746419A0-5398-46B0-9BE0-9BE332CCD4C0}" type="presOf" srcId="{A18F5739-F611-447E-8C45-6104A63F429F}" destId="{0F6732D2-50DD-4B5D-A8A7-9388A0E01A20}" srcOrd="1" destOrd="0" presId="urn:microsoft.com/office/officeart/2005/8/layout/list1"/>
    <dgm:cxn modelId="{B5D939C9-79B4-4CE1-8C31-FDD72D120879}" type="presOf" srcId="{63733D78-FF79-48C8-9956-6E790BC6C569}" destId="{7F7B432F-5A38-4DC8-A2BA-551A233A29AC}" srcOrd="0" destOrd="0" presId="urn:microsoft.com/office/officeart/2005/8/layout/list1"/>
    <dgm:cxn modelId="{E315EBC9-ADD6-4D51-9364-03E6FFA130BC}" srcId="{10D50DB2-383C-4673-823A-8D604A2708ED}" destId="{08F9CE8C-0E7A-412B-A6A2-86FFD23C5E9E}" srcOrd="0" destOrd="0" parTransId="{BD37E32F-8050-4DF0-AA88-95C7B8D53254}" sibTransId="{FF8CEC3A-0351-4BCE-976E-544F10E970AB}"/>
    <dgm:cxn modelId="{5B0095CA-C3F7-4BBA-88BA-86E204CC4102}" srcId="{10D50DB2-383C-4673-823A-8D604A2708ED}" destId="{63733D78-FF79-48C8-9956-6E790BC6C569}" srcOrd="4" destOrd="0" parTransId="{093BD5FD-BE2A-4F89-80F5-162832718793}" sibTransId="{ED51417D-9932-41C0-9145-CFAF246A1AD7}"/>
    <dgm:cxn modelId="{EFD5C9F7-BD25-4F3E-8190-53C83B003AA5}" type="presOf" srcId="{08F9CE8C-0E7A-412B-A6A2-86FFD23C5E9E}" destId="{DDD1E84E-55AD-4BCB-B589-9DD787FF2A1B}" srcOrd="1" destOrd="0" presId="urn:microsoft.com/office/officeart/2005/8/layout/list1"/>
    <dgm:cxn modelId="{4B14AA06-15A3-42E4-9404-FA6763A5431E}" type="presParOf" srcId="{B8C5BB6C-BB15-4F20-96B6-200CAB49A383}" destId="{C296D940-19B1-424B-9EFA-AB9645EA8729}" srcOrd="0" destOrd="0" presId="urn:microsoft.com/office/officeart/2005/8/layout/list1"/>
    <dgm:cxn modelId="{80744B43-0B63-4073-AC74-462D9B26F554}" type="presParOf" srcId="{C296D940-19B1-424B-9EFA-AB9645EA8729}" destId="{78131221-163C-4AB8-B79B-F09FAF13D50A}" srcOrd="0" destOrd="0" presId="urn:microsoft.com/office/officeart/2005/8/layout/list1"/>
    <dgm:cxn modelId="{B192C797-AA55-47E7-8640-D90209724241}" type="presParOf" srcId="{C296D940-19B1-424B-9EFA-AB9645EA8729}" destId="{DDD1E84E-55AD-4BCB-B589-9DD787FF2A1B}" srcOrd="1" destOrd="0" presId="urn:microsoft.com/office/officeart/2005/8/layout/list1"/>
    <dgm:cxn modelId="{2A63259C-0BB1-460D-BCCF-6B1115BA8E8F}" type="presParOf" srcId="{B8C5BB6C-BB15-4F20-96B6-200CAB49A383}" destId="{E0CB5968-28DB-47B8-BD84-6172A82F516F}" srcOrd="1" destOrd="0" presId="urn:microsoft.com/office/officeart/2005/8/layout/list1"/>
    <dgm:cxn modelId="{4C772E6E-6BEB-4242-A132-BCD5E12A7EB9}" type="presParOf" srcId="{B8C5BB6C-BB15-4F20-96B6-200CAB49A383}" destId="{C00E7306-AE49-48EB-BA71-E01289E0EC87}" srcOrd="2" destOrd="0" presId="urn:microsoft.com/office/officeart/2005/8/layout/list1"/>
    <dgm:cxn modelId="{8E878FC6-A0AB-4139-870B-0CC69236796B}" type="presParOf" srcId="{B8C5BB6C-BB15-4F20-96B6-200CAB49A383}" destId="{ABB5A64F-A5C9-416A-95A9-D5F01C0E1524}" srcOrd="3" destOrd="0" presId="urn:microsoft.com/office/officeart/2005/8/layout/list1"/>
    <dgm:cxn modelId="{0C9A1447-B7C5-467E-B60E-F845ECD9F411}" type="presParOf" srcId="{B8C5BB6C-BB15-4F20-96B6-200CAB49A383}" destId="{8EB3DBEE-CD87-4A4C-B925-53BB8334AA26}" srcOrd="4" destOrd="0" presId="urn:microsoft.com/office/officeart/2005/8/layout/list1"/>
    <dgm:cxn modelId="{CBA65EB4-9EF6-437E-9A56-EC0FAEE338CE}" type="presParOf" srcId="{8EB3DBEE-CD87-4A4C-B925-53BB8334AA26}" destId="{D95C7832-4985-40AB-942B-994D4AE3AF75}" srcOrd="0" destOrd="0" presId="urn:microsoft.com/office/officeart/2005/8/layout/list1"/>
    <dgm:cxn modelId="{05185CCA-5485-44ED-AD9E-311CB8818AC7}" type="presParOf" srcId="{8EB3DBEE-CD87-4A4C-B925-53BB8334AA26}" destId="{6F018350-0DC6-4D82-8B1B-C843DC2D669A}" srcOrd="1" destOrd="0" presId="urn:microsoft.com/office/officeart/2005/8/layout/list1"/>
    <dgm:cxn modelId="{BAC11FE8-4E2C-45E3-84A7-57F0221BF1F9}" type="presParOf" srcId="{B8C5BB6C-BB15-4F20-96B6-200CAB49A383}" destId="{E32D647E-717F-468C-84FD-E1BB74CE03A5}" srcOrd="5" destOrd="0" presId="urn:microsoft.com/office/officeart/2005/8/layout/list1"/>
    <dgm:cxn modelId="{1CFC255B-BFF3-46B3-9570-3912A6D3EC1C}" type="presParOf" srcId="{B8C5BB6C-BB15-4F20-96B6-200CAB49A383}" destId="{95DBC56F-AA5B-4C06-A101-6A14A42C2375}" srcOrd="6" destOrd="0" presId="urn:microsoft.com/office/officeart/2005/8/layout/list1"/>
    <dgm:cxn modelId="{B9F267E0-64E1-4AFD-8FE5-EE2D4F8741B5}" type="presParOf" srcId="{B8C5BB6C-BB15-4F20-96B6-200CAB49A383}" destId="{CB9CA33E-EBE9-4D06-B182-AEACC04CA87D}" srcOrd="7" destOrd="0" presId="urn:microsoft.com/office/officeart/2005/8/layout/list1"/>
    <dgm:cxn modelId="{814DB86B-88BF-4061-84D0-A6D3396402A5}" type="presParOf" srcId="{B8C5BB6C-BB15-4F20-96B6-200CAB49A383}" destId="{0548BA12-65BA-4865-A062-54E7F40C9C8A}" srcOrd="8" destOrd="0" presId="urn:microsoft.com/office/officeart/2005/8/layout/list1"/>
    <dgm:cxn modelId="{8121A119-E7E0-49E9-871B-014013720BB9}" type="presParOf" srcId="{0548BA12-65BA-4865-A062-54E7F40C9C8A}" destId="{8D45D269-F2CE-4125-A98C-E72E83D04BB1}" srcOrd="0" destOrd="0" presId="urn:microsoft.com/office/officeart/2005/8/layout/list1"/>
    <dgm:cxn modelId="{B8AF9B27-8564-44A3-8E95-E762CB02B869}" type="presParOf" srcId="{0548BA12-65BA-4865-A062-54E7F40C9C8A}" destId="{5A6DFC05-FD08-4A5E-B8A9-E2C0D1264B5F}" srcOrd="1" destOrd="0" presId="urn:microsoft.com/office/officeart/2005/8/layout/list1"/>
    <dgm:cxn modelId="{ED0C1893-5A6E-49E1-8D73-FF56A1BC4B2A}" type="presParOf" srcId="{B8C5BB6C-BB15-4F20-96B6-200CAB49A383}" destId="{F8970452-91F3-4871-9D7E-19E6AAF6164E}" srcOrd="9" destOrd="0" presId="urn:microsoft.com/office/officeart/2005/8/layout/list1"/>
    <dgm:cxn modelId="{72259707-3061-4928-8D1A-43EEEBF43EEF}" type="presParOf" srcId="{B8C5BB6C-BB15-4F20-96B6-200CAB49A383}" destId="{2A94592C-CD66-465E-8458-AB5D1CBB7A56}" srcOrd="10" destOrd="0" presId="urn:microsoft.com/office/officeart/2005/8/layout/list1"/>
    <dgm:cxn modelId="{C4448624-6238-41D7-B697-CFD52154D2DB}" type="presParOf" srcId="{B8C5BB6C-BB15-4F20-96B6-200CAB49A383}" destId="{09F9B750-A33F-462E-A440-97745134B37E}" srcOrd="11" destOrd="0" presId="urn:microsoft.com/office/officeart/2005/8/layout/list1"/>
    <dgm:cxn modelId="{FD9764DA-8907-414B-A3F9-891B25061F0E}" type="presParOf" srcId="{B8C5BB6C-BB15-4F20-96B6-200CAB49A383}" destId="{522F7BD3-EA29-42F5-B5AF-C7CA76E34244}" srcOrd="12" destOrd="0" presId="urn:microsoft.com/office/officeart/2005/8/layout/list1"/>
    <dgm:cxn modelId="{81AA8965-2EDE-4EF0-8F8D-48B28046C7F2}" type="presParOf" srcId="{522F7BD3-EA29-42F5-B5AF-C7CA76E34244}" destId="{503B7546-F587-461B-BF1D-5DEC4735C428}" srcOrd="0" destOrd="0" presId="urn:microsoft.com/office/officeart/2005/8/layout/list1"/>
    <dgm:cxn modelId="{350992E8-465B-43D7-8E10-11C98F9F5E0E}" type="presParOf" srcId="{522F7BD3-EA29-42F5-B5AF-C7CA76E34244}" destId="{0F6732D2-50DD-4B5D-A8A7-9388A0E01A20}" srcOrd="1" destOrd="0" presId="urn:microsoft.com/office/officeart/2005/8/layout/list1"/>
    <dgm:cxn modelId="{683191CA-C6A8-4B35-A069-D9F035072B25}" type="presParOf" srcId="{B8C5BB6C-BB15-4F20-96B6-200CAB49A383}" destId="{6205762D-9F5E-4968-A789-AAFB7F45D93B}" srcOrd="13" destOrd="0" presId="urn:microsoft.com/office/officeart/2005/8/layout/list1"/>
    <dgm:cxn modelId="{7277D604-8FAD-48A7-9AC7-B7B73B1CEE6A}" type="presParOf" srcId="{B8C5BB6C-BB15-4F20-96B6-200CAB49A383}" destId="{63CDB054-2CE8-4666-9610-3837CD8ED567}" srcOrd="14" destOrd="0" presId="urn:microsoft.com/office/officeart/2005/8/layout/list1"/>
    <dgm:cxn modelId="{638764BA-0233-4685-BF27-627006BAEAF4}" type="presParOf" srcId="{B8C5BB6C-BB15-4F20-96B6-200CAB49A383}" destId="{E6F95D16-188F-4709-84DE-9F3CB440FD9C}" srcOrd="15" destOrd="0" presId="urn:microsoft.com/office/officeart/2005/8/layout/list1"/>
    <dgm:cxn modelId="{1141A68A-E1FE-4137-80F8-1FF1D6FF5AF1}" type="presParOf" srcId="{B8C5BB6C-BB15-4F20-96B6-200CAB49A383}" destId="{97F5BBDE-9BE3-464C-9EA2-5B739561B190}" srcOrd="16" destOrd="0" presId="urn:microsoft.com/office/officeart/2005/8/layout/list1"/>
    <dgm:cxn modelId="{10DDB719-807D-40CF-9B97-11C8411F6DA9}" type="presParOf" srcId="{97F5BBDE-9BE3-464C-9EA2-5B739561B190}" destId="{7F7B432F-5A38-4DC8-A2BA-551A233A29AC}" srcOrd="0" destOrd="0" presId="urn:microsoft.com/office/officeart/2005/8/layout/list1"/>
    <dgm:cxn modelId="{DB15CFD1-D00C-4A7F-BB83-DA296EB08998}" type="presParOf" srcId="{97F5BBDE-9BE3-464C-9EA2-5B739561B190}" destId="{F93680FE-E999-4786-A046-E32BFB2821D7}" srcOrd="1" destOrd="0" presId="urn:microsoft.com/office/officeart/2005/8/layout/list1"/>
    <dgm:cxn modelId="{AD60F6C4-E49E-422F-BDAA-DED52C9276D1}" type="presParOf" srcId="{B8C5BB6C-BB15-4F20-96B6-200CAB49A383}" destId="{C868062D-305F-4625-AB82-CA880F5B22A6}" srcOrd="17" destOrd="0" presId="urn:microsoft.com/office/officeart/2005/8/layout/list1"/>
    <dgm:cxn modelId="{3C698992-49F3-4E23-BDDA-F60DE8C05592}" type="presParOf" srcId="{B8C5BB6C-BB15-4F20-96B6-200CAB49A383}" destId="{33D83B49-07F2-4061-BB79-8979FE3CDE1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7306-AE49-48EB-BA71-E01289E0EC87}">
      <dsp:nvSpPr>
        <dsp:cNvPr id="0" name=""/>
        <dsp:cNvSpPr/>
      </dsp:nvSpPr>
      <dsp:spPr>
        <a:xfrm>
          <a:off x="0" y="325234"/>
          <a:ext cx="8640763"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D1E84E-55AD-4BCB-B589-9DD787FF2A1B}">
      <dsp:nvSpPr>
        <dsp:cNvPr id="0" name=""/>
        <dsp:cNvSpPr/>
      </dsp:nvSpPr>
      <dsp:spPr>
        <a:xfrm>
          <a:off x="432038" y="15274"/>
          <a:ext cx="60485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20" tIns="0" rIns="228620" bIns="0" numCol="1" spcCol="1270" anchor="ctr" anchorCtr="0">
          <a:noAutofit/>
        </a:bodyPr>
        <a:lstStyle/>
        <a:p>
          <a:pPr marL="0" lvl="0" indent="0" algn="l" defTabSz="933450">
            <a:lnSpc>
              <a:spcPct val="90000"/>
            </a:lnSpc>
            <a:spcBef>
              <a:spcPct val="0"/>
            </a:spcBef>
            <a:spcAft>
              <a:spcPct val="35000"/>
            </a:spcAft>
            <a:buNone/>
          </a:pPr>
          <a:r>
            <a:rPr lang="pl-PL" sz="2100" kern="1200" dirty="0"/>
            <a:t>Zasada zrównoważonego rozwoju</a:t>
          </a:r>
        </a:p>
      </dsp:txBody>
      <dsp:txXfrm>
        <a:off x="462300" y="45536"/>
        <a:ext cx="5988010" cy="559396"/>
      </dsp:txXfrm>
    </dsp:sp>
    <dsp:sp modelId="{95DBC56F-AA5B-4C06-A101-6A14A42C2375}">
      <dsp:nvSpPr>
        <dsp:cNvPr id="0" name=""/>
        <dsp:cNvSpPr/>
      </dsp:nvSpPr>
      <dsp:spPr>
        <a:xfrm>
          <a:off x="0" y="1277794"/>
          <a:ext cx="8640763"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018350-0DC6-4D82-8B1B-C843DC2D669A}">
      <dsp:nvSpPr>
        <dsp:cNvPr id="0" name=""/>
        <dsp:cNvSpPr/>
      </dsp:nvSpPr>
      <dsp:spPr>
        <a:xfrm>
          <a:off x="432038" y="967834"/>
          <a:ext cx="60485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20" tIns="0" rIns="228620" bIns="0" numCol="1" spcCol="1270" anchor="ctr" anchorCtr="0">
          <a:noAutofit/>
        </a:bodyPr>
        <a:lstStyle/>
        <a:p>
          <a:pPr marL="0" lvl="0" indent="0" algn="l" defTabSz="933450">
            <a:lnSpc>
              <a:spcPct val="90000"/>
            </a:lnSpc>
            <a:spcBef>
              <a:spcPct val="0"/>
            </a:spcBef>
            <a:spcAft>
              <a:spcPct val="35000"/>
            </a:spcAft>
            <a:buNone/>
          </a:pPr>
          <a:r>
            <a:rPr lang="pl-PL" sz="2100" kern="1200" dirty="0"/>
            <a:t>Zasada przezorności</a:t>
          </a:r>
        </a:p>
      </dsp:txBody>
      <dsp:txXfrm>
        <a:off x="462300" y="998096"/>
        <a:ext cx="5988010" cy="559396"/>
      </dsp:txXfrm>
    </dsp:sp>
    <dsp:sp modelId="{2A94592C-CD66-465E-8458-AB5D1CBB7A56}">
      <dsp:nvSpPr>
        <dsp:cNvPr id="0" name=""/>
        <dsp:cNvSpPr/>
      </dsp:nvSpPr>
      <dsp:spPr>
        <a:xfrm>
          <a:off x="0" y="2230354"/>
          <a:ext cx="8640763"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6DFC05-FD08-4A5E-B8A9-E2C0D1264B5F}">
      <dsp:nvSpPr>
        <dsp:cNvPr id="0" name=""/>
        <dsp:cNvSpPr/>
      </dsp:nvSpPr>
      <dsp:spPr>
        <a:xfrm>
          <a:off x="432038" y="1920394"/>
          <a:ext cx="60485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20" tIns="0" rIns="228620" bIns="0" numCol="1" spcCol="1270" anchor="ctr" anchorCtr="0">
          <a:noAutofit/>
        </a:bodyPr>
        <a:lstStyle/>
        <a:p>
          <a:pPr marL="0" lvl="0" indent="0" algn="l" defTabSz="933450">
            <a:lnSpc>
              <a:spcPct val="90000"/>
            </a:lnSpc>
            <a:spcBef>
              <a:spcPct val="0"/>
            </a:spcBef>
            <a:spcAft>
              <a:spcPct val="35000"/>
            </a:spcAft>
            <a:buNone/>
          </a:pPr>
          <a:r>
            <a:rPr lang="pl-PL" sz="2100" kern="1200" dirty="0"/>
            <a:t>Zasada naprawiania szkody u źródła</a:t>
          </a:r>
        </a:p>
      </dsp:txBody>
      <dsp:txXfrm>
        <a:off x="462300" y="1950656"/>
        <a:ext cx="5988010" cy="559396"/>
      </dsp:txXfrm>
    </dsp:sp>
    <dsp:sp modelId="{63CDB054-2CE8-4666-9610-3837CD8ED567}">
      <dsp:nvSpPr>
        <dsp:cNvPr id="0" name=""/>
        <dsp:cNvSpPr/>
      </dsp:nvSpPr>
      <dsp:spPr>
        <a:xfrm>
          <a:off x="0" y="3182915"/>
          <a:ext cx="8640763"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6732D2-50DD-4B5D-A8A7-9388A0E01A20}">
      <dsp:nvSpPr>
        <dsp:cNvPr id="0" name=""/>
        <dsp:cNvSpPr/>
      </dsp:nvSpPr>
      <dsp:spPr>
        <a:xfrm>
          <a:off x="432038" y="2872955"/>
          <a:ext cx="60485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20" tIns="0" rIns="228620" bIns="0" numCol="1" spcCol="1270" anchor="ctr" anchorCtr="0">
          <a:noAutofit/>
        </a:bodyPr>
        <a:lstStyle/>
        <a:p>
          <a:pPr marL="0" lvl="0" indent="0" algn="l" defTabSz="933450">
            <a:lnSpc>
              <a:spcPct val="90000"/>
            </a:lnSpc>
            <a:spcBef>
              <a:spcPct val="0"/>
            </a:spcBef>
            <a:spcAft>
              <a:spcPct val="35000"/>
            </a:spcAft>
            <a:buNone/>
          </a:pPr>
          <a:r>
            <a:rPr lang="pl-PL" sz="2100" kern="1200" dirty="0"/>
            <a:t>Zasada zanieczyszczający płaci</a:t>
          </a:r>
        </a:p>
      </dsp:txBody>
      <dsp:txXfrm>
        <a:off x="462300" y="2903217"/>
        <a:ext cx="5988010" cy="559396"/>
      </dsp:txXfrm>
    </dsp:sp>
    <dsp:sp modelId="{33D83B49-07F2-4061-BB79-8979FE3CDE16}">
      <dsp:nvSpPr>
        <dsp:cNvPr id="0" name=""/>
        <dsp:cNvSpPr/>
      </dsp:nvSpPr>
      <dsp:spPr>
        <a:xfrm>
          <a:off x="0" y="4135475"/>
          <a:ext cx="8640763"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3680FE-E999-4786-A046-E32BFB2821D7}">
      <dsp:nvSpPr>
        <dsp:cNvPr id="0" name=""/>
        <dsp:cNvSpPr/>
      </dsp:nvSpPr>
      <dsp:spPr>
        <a:xfrm>
          <a:off x="432038" y="3825515"/>
          <a:ext cx="60485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20" tIns="0" rIns="228620" bIns="0" numCol="1" spcCol="1270" anchor="ctr" anchorCtr="0">
          <a:noAutofit/>
        </a:bodyPr>
        <a:lstStyle/>
        <a:p>
          <a:pPr marL="0" lvl="0" indent="0" algn="l" defTabSz="933450">
            <a:lnSpc>
              <a:spcPct val="90000"/>
            </a:lnSpc>
            <a:spcBef>
              <a:spcPct val="0"/>
            </a:spcBef>
            <a:spcAft>
              <a:spcPct val="35000"/>
            </a:spcAft>
            <a:buNone/>
          </a:pPr>
          <a:r>
            <a:rPr lang="pl-PL" sz="2100" kern="1200" dirty="0"/>
            <a:t>Zasada kompleksowości ochrony środowiska</a:t>
          </a:r>
        </a:p>
      </dsp:txBody>
      <dsp:txXfrm>
        <a:off x="462300" y="3855777"/>
        <a:ext cx="598801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29.04.2025</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4.emf"/><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oleObject" Target="../embeddings/oleObject1.bin"/><Relationship Id="rId2" Type="http://schemas.openxmlformats.org/officeDocument/2006/relationships/slideMaster" Target="../slideMasters/slideMaster1.xml"/><Relationship Id="rId16" Type="http://schemas.openxmlformats.org/officeDocument/2006/relationships/image" Target="../media/image9.png"/><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graphicFrame>
        <p:nvGraphicFramePr>
          <p:cNvPr id="18" name="Obiekt 17">
            <a:extLst>
              <a:ext uri="{FF2B5EF4-FFF2-40B4-BE49-F238E27FC236}">
                <a16:creationId xmlns:a16="http://schemas.microsoft.com/office/drawing/2014/main" id="{65792BD4-3A93-4438-AEB4-266E69D8F63C}"/>
              </a:ext>
            </a:extLst>
          </p:cNvPr>
          <p:cNvGraphicFramePr>
            <a:graphicFrameLocks noChangeAspect="1"/>
          </p:cNvGraphicFramePr>
          <p:nvPr userDrawn="1">
            <p:extLst>
              <p:ext uri="{D42A27DB-BD31-4B8C-83A1-F6EECF244321}">
                <p14:modId xmlns:p14="http://schemas.microsoft.com/office/powerpoint/2010/main" val="3487832008"/>
              </p:ext>
            </p:extLst>
          </p:nvPr>
        </p:nvGraphicFramePr>
        <p:xfrm>
          <a:off x="5345906" y="836190"/>
          <a:ext cx="1768528" cy="790126"/>
        </p:xfrm>
        <a:graphic>
          <a:graphicData uri="http://schemas.openxmlformats.org/presentationml/2006/ole">
            <mc:AlternateContent xmlns:mc="http://schemas.openxmlformats.org/markup-compatibility/2006">
              <mc:Choice xmlns:v="urn:schemas-microsoft-com:vml" Requires="v">
                <p:oleObj spid="_x0000_s1177" name="CorelDRAW" r:id="rId8" imgW="3563557" imgH="1592400" progId="CorelDraw.Graphic.19">
                  <p:embed/>
                </p:oleObj>
              </mc:Choice>
              <mc:Fallback>
                <p:oleObj name="CorelDRAW" r:id="rId8" imgW="3563557" imgH="1592400" progId="CorelDraw.Graphic.19">
                  <p:embed/>
                  <p:pic>
                    <p:nvPicPr>
                      <p:cNvPr id="5" name="Obiekt 4">
                        <a:extLst>
                          <a:ext uri="{FF2B5EF4-FFF2-40B4-BE49-F238E27FC236}">
                            <a16:creationId xmlns:a16="http://schemas.microsoft.com/office/drawing/2014/main" id="{88EF111D-7CE5-450F-B306-F937C0A2BC82}"/>
                          </a:ext>
                        </a:extLst>
                      </p:cNvPr>
                      <p:cNvPicPr/>
                      <p:nvPr/>
                    </p:nvPicPr>
                    <p:blipFill>
                      <a:blip r:embed="rId9"/>
                      <a:stretch>
                        <a:fillRect/>
                      </a:stretch>
                    </p:blipFill>
                    <p:spPr>
                      <a:xfrm>
                        <a:off x="5345906" y="836190"/>
                        <a:ext cx="1768528" cy="790126"/>
                      </a:xfrm>
                      <a:prstGeom prst="rect">
                        <a:avLst/>
                      </a:prstGeom>
                    </p:spPr>
                  </p:pic>
                </p:oleObj>
              </mc:Fallback>
            </mc:AlternateContent>
          </a:graphicData>
        </a:graphic>
      </p:graphicFrame>
    </p:spTree>
    <p:extLst>
      <p:ext uri="{BB962C8B-B14F-4D97-AF65-F5344CB8AC3E}">
        <p14:creationId xmlns:p14="http://schemas.microsoft.com/office/powerpoint/2010/main" val="4255767286"/>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Lst>
          </p:cNvPr>
          <p:cNvSpPr/>
          <p:nvPr userDrawn="1"/>
        </p:nvSpPr>
        <p:spPr>
          <a:xfrm>
            <a:off x="1025525" y="1983572"/>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Obraz zawierający tekst&#10;&#10;Opis wygenerowany automatyczn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200"/>
            </a:lvl1pPr>
          </a:lstStyle>
          <a:p>
            <a:br>
              <a:rPr lang="pl-PL" dirty="0"/>
            </a:br>
            <a:r>
              <a:rPr lang="pl-PL" dirty="0"/>
              <a:t>Dziękuję za uwagę.</a:t>
            </a:r>
            <a:endParaRPr lang="en-US" dirty="0"/>
          </a:p>
        </p:txBody>
      </p:sp>
      <p:pic>
        <p:nvPicPr>
          <p:cNvPr id="16" name="Obraz 15">
            <a:extLst>
              <a:ext uri="{FF2B5EF4-FFF2-40B4-BE49-F238E27FC236}">
                <a16:creationId xmlns:a16="http://schemas.microsoft.com/office/drawing/2014/main" id="{E2649279-68AC-4F54-A880-75A79D7385CD}"/>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pl-PL" dirty="0"/>
              <a:t>Kliknij, aby edytować styl</a:t>
            </a:r>
            <a:endParaRPr lang="en-US" dirty="0"/>
          </a:p>
        </p:txBody>
      </p:sp>
      <p:sp>
        <p:nvSpPr>
          <p:cNvPr id="3" name="Content Placeholder 2"/>
          <p:cNvSpPr>
            <a:spLocks noGrp="1"/>
          </p:cNvSpPr>
          <p:nvPr>
            <p:ph sz="half" idx="1"/>
          </p:nvPr>
        </p:nvSpPr>
        <p:spPr>
          <a:xfrm>
            <a:off x="1061430" y="2130842"/>
            <a:ext cx="2304256" cy="2448088"/>
          </a:xfrm>
        </p:spPr>
        <p:txBody>
          <a:bodyPr>
            <a:normAutofit/>
          </a:bodyPr>
          <a:lstStyle>
            <a:lvl1pPr marL="0" indent="0">
              <a:lnSpc>
                <a:spcPct val="130000"/>
              </a:lnSpc>
              <a:spcBef>
                <a:spcPts val="600"/>
              </a:spcBef>
              <a:spcAft>
                <a:spcPts val="1200"/>
              </a:spcAft>
              <a:buNone/>
              <a:defRPr sz="2000" baseline="0">
                <a:latin typeface="Arial" panose="020B0604020202020204" pitchFamily="34" charset="0"/>
              </a:defRPr>
            </a:lvl1pPr>
          </a:lstStyle>
          <a:p>
            <a:pPr lvl="0"/>
            <a:endParaRPr lang="pl-PL" dirty="0"/>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pl-PL" sz="1000" b="0" i="0" u="none" strike="noStrike" kern="1200" cap="none" spc="0" normalizeH="0" baseline="0" noProof="0" dirty="0">
              <a:ln>
                <a:noFill/>
              </a:ln>
              <a:solidFill>
                <a:srgbClr val="002073"/>
              </a:solidFill>
              <a:effectLst/>
              <a:uLnTx/>
              <a:uFillTx/>
            </a:endParaRPr>
          </a:p>
        </p:txBody>
      </p:sp>
      <p:sp>
        <p:nvSpPr>
          <p:cNvPr id="16" name="Content Placeholder 2">
            <a:extLst>
              <a:ext uri="{FF2B5EF4-FFF2-40B4-BE49-F238E27FC236}">
                <a16:creationId xmlns:a16="http://schemas.microsoft.com/office/drawing/2014/main" id="{4BE3059A-75A0-4C90-95D2-B112128FC6AB}"/>
              </a:ext>
            </a:extLst>
          </p:cNvPr>
          <p:cNvSpPr>
            <a:spLocks noGrp="1"/>
          </p:cNvSpPr>
          <p:nvPr>
            <p:ph sz="half" idx="12"/>
          </p:nvPr>
        </p:nvSpPr>
        <p:spPr>
          <a:xfrm>
            <a:off x="6536084" y="4931965"/>
            <a:ext cx="2304256" cy="2448088"/>
          </a:xfrm>
        </p:spPr>
        <p:txBody>
          <a:bodyPr>
            <a:normAutofit/>
          </a:bodyPr>
          <a:lstStyle>
            <a:lvl1pPr marL="0" indent="0">
              <a:buNone/>
              <a:defRPr sz="2000">
                <a:latin typeface="+mn-lt"/>
              </a:defRPr>
            </a:lvl1pPr>
          </a:lstStyle>
          <a:p>
            <a:pPr lvl="0"/>
            <a:endParaRPr lang="pl-PL" dirty="0"/>
          </a:p>
        </p:txBody>
      </p:sp>
      <p:sp>
        <p:nvSpPr>
          <p:cNvPr id="17" name="Content Placeholder 2">
            <a:extLst>
              <a:ext uri="{FF2B5EF4-FFF2-40B4-BE49-F238E27FC236}">
                <a16:creationId xmlns:a16="http://schemas.microsoft.com/office/drawing/2014/main" id="{BDD2F334-28E7-4958-A455-82E6C74AD735}"/>
              </a:ext>
            </a:extLst>
          </p:cNvPr>
          <p:cNvSpPr>
            <a:spLocks noGrp="1"/>
          </p:cNvSpPr>
          <p:nvPr>
            <p:ph sz="half" idx="13"/>
          </p:nvPr>
        </p:nvSpPr>
        <p:spPr>
          <a:xfrm>
            <a:off x="3490145" y="4853408"/>
            <a:ext cx="2304256" cy="2448088"/>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endParaRPr lang="pl-PL" dirty="0"/>
          </a:p>
        </p:txBody>
      </p:sp>
      <p:sp>
        <p:nvSpPr>
          <p:cNvPr id="18" name="Content Placeholder 2">
            <a:extLst>
              <a:ext uri="{FF2B5EF4-FFF2-40B4-BE49-F238E27FC236}">
                <a16:creationId xmlns:a16="http://schemas.microsoft.com/office/drawing/2014/main" id="{15C5C282-C37B-49BC-B1E6-2FB974491454}"/>
              </a:ext>
            </a:extLst>
          </p:cNvPr>
          <p:cNvSpPr>
            <a:spLocks noGrp="1"/>
          </p:cNvSpPr>
          <p:nvPr>
            <p:ph sz="half" idx="14"/>
          </p:nvPr>
        </p:nvSpPr>
        <p:spPr>
          <a:xfrm>
            <a:off x="699346" y="4849158"/>
            <a:ext cx="2304256" cy="2448088"/>
          </a:xfrm>
        </p:spPr>
        <p:txBody>
          <a:bodyPr>
            <a:normAutofit/>
          </a:bodyPr>
          <a:lstStyle>
            <a:lvl1pPr marL="0" indent="0">
              <a:buNone/>
              <a:defRPr sz="2000">
                <a:latin typeface="+mn-lt"/>
              </a:defRPr>
            </a:lvl1pPr>
          </a:lstStyle>
          <a:p>
            <a:pPr lvl="0"/>
            <a:endParaRPr lang="pl-PL" dirty="0"/>
          </a:p>
        </p:txBody>
      </p:sp>
      <p:sp>
        <p:nvSpPr>
          <p:cNvPr id="19" name="Content Placeholder 2">
            <a:extLst>
              <a:ext uri="{FF2B5EF4-FFF2-40B4-BE49-F238E27FC236}">
                <a16:creationId xmlns:a16="http://schemas.microsoft.com/office/drawing/2014/main" id="{3DBF3EBC-E6E6-4D2D-867C-00C9EA03618F}"/>
              </a:ext>
            </a:extLst>
          </p:cNvPr>
          <p:cNvSpPr>
            <a:spLocks noGrp="1"/>
          </p:cNvSpPr>
          <p:nvPr>
            <p:ph sz="half" idx="15"/>
          </p:nvPr>
        </p:nvSpPr>
        <p:spPr>
          <a:xfrm>
            <a:off x="3685530" y="2051749"/>
            <a:ext cx="2304256" cy="2448088"/>
          </a:xfrm>
        </p:spPr>
        <p:txBody>
          <a:bodyPr>
            <a:normAutofit/>
          </a:bodyPr>
          <a:lstStyle>
            <a:lvl1pPr marL="0" indent="0">
              <a:buNone/>
              <a:defRPr sz="2000">
                <a:latin typeface="+mn-lt"/>
              </a:defRPr>
            </a:lvl1pPr>
          </a:lstStyle>
          <a:p>
            <a:pPr lvl="0"/>
            <a:endParaRPr lang="pl-PL" dirty="0"/>
          </a:p>
        </p:txBody>
      </p:sp>
      <p:sp>
        <p:nvSpPr>
          <p:cNvPr id="20" name="Content Placeholder 2">
            <a:extLst>
              <a:ext uri="{FF2B5EF4-FFF2-40B4-BE49-F238E27FC236}">
                <a16:creationId xmlns:a16="http://schemas.microsoft.com/office/drawing/2014/main" id="{850051EB-0BC9-47A5-B563-FA2C9587C8ED}"/>
              </a:ext>
            </a:extLst>
          </p:cNvPr>
          <p:cNvSpPr>
            <a:spLocks noGrp="1"/>
          </p:cNvSpPr>
          <p:nvPr>
            <p:ph sz="half" idx="16"/>
          </p:nvPr>
        </p:nvSpPr>
        <p:spPr>
          <a:xfrm>
            <a:off x="6536084" y="2090554"/>
            <a:ext cx="2304256" cy="2448088"/>
          </a:xfrm>
        </p:spPr>
        <p:txBody>
          <a:bodyPr>
            <a:normAutofit/>
          </a:bodyPr>
          <a:lstStyle>
            <a:lvl1pPr marL="0" indent="0">
              <a:buNone/>
              <a:defRPr sz="2000">
                <a:latin typeface="+mn-lt"/>
              </a:defRPr>
            </a:lvl1pPr>
          </a:lstStyle>
          <a:p>
            <a:pPr lvl="0"/>
            <a:endParaRPr lang="pl-PL" dirty="0"/>
          </a:p>
        </p:txBody>
      </p:sp>
    </p:spTree>
    <p:extLst>
      <p:ext uri="{BB962C8B-B14F-4D97-AF65-F5344CB8AC3E}">
        <p14:creationId xmlns:p14="http://schemas.microsoft.com/office/powerpoint/2010/main" val="420637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a:extLst>
              <a:ext uri="{FF2B5EF4-FFF2-40B4-BE49-F238E27FC236}">
                <a16:creationId xmlns:a16="http://schemas.microsoft.com/office/drawing/2014/main" id="{435F0698-B762-4CA8-B4E7-F5A60425786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graphicFrame>
        <p:nvGraphicFramePr>
          <p:cNvPr id="5" name="Obiekt 4">
            <a:extLst>
              <a:ext uri="{FF2B5EF4-FFF2-40B4-BE49-F238E27FC236}">
                <a16:creationId xmlns:a16="http://schemas.microsoft.com/office/drawing/2014/main" id="{88EF111D-7CE5-450F-B306-F937C0A2BC82}"/>
              </a:ext>
            </a:extLst>
          </p:cNvPr>
          <p:cNvGraphicFramePr>
            <a:graphicFrameLocks noChangeAspect="1"/>
          </p:cNvGraphicFramePr>
          <p:nvPr userDrawn="1">
            <p:extLst>
              <p:ext uri="{D42A27DB-BD31-4B8C-83A1-F6EECF244321}">
                <p14:modId xmlns:p14="http://schemas.microsoft.com/office/powerpoint/2010/main" val="2394826300"/>
              </p:ext>
            </p:extLst>
          </p:nvPr>
        </p:nvGraphicFramePr>
        <p:xfrm>
          <a:off x="5310065" y="849303"/>
          <a:ext cx="1768528" cy="790126"/>
        </p:xfrm>
        <a:graphic>
          <a:graphicData uri="http://schemas.openxmlformats.org/presentationml/2006/ole">
            <mc:AlternateContent xmlns:mc="http://schemas.openxmlformats.org/markup-compatibility/2006">
              <mc:Choice xmlns:v="urn:schemas-microsoft-com:vml" Requires="v">
                <p:oleObj spid="_x0000_s2201" name="CorelDRAW" r:id="rId17" imgW="3563557" imgH="1592400" progId="CorelDraw.Graphic.19">
                  <p:embed/>
                </p:oleObj>
              </mc:Choice>
              <mc:Fallback>
                <p:oleObj name="CorelDRAW" r:id="rId17" imgW="3563557" imgH="1592400" progId="CorelDraw.Graphic.19">
                  <p:embed/>
                  <p:pic>
                    <p:nvPicPr>
                      <p:cNvPr id="0" name=""/>
                      <p:cNvPicPr/>
                      <p:nvPr/>
                    </p:nvPicPr>
                    <p:blipFill>
                      <a:blip r:embed="rId18"/>
                      <a:stretch>
                        <a:fillRect/>
                      </a:stretch>
                    </p:blipFill>
                    <p:spPr>
                      <a:xfrm>
                        <a:off x="5310065" y="849303"/>
                        <a:ext cx="1768528" cy="790126"/>
                      </a:xfrm>
                      <a:prstGeom prst="rect">
                        <a:avLst/>
                      </a:prstGeom>
                    </p:spPr>
                  </p:pic>
                </p:oleObj>
              </mc:Fallback>
            </mc:AlternateContent>
          </a:graphicData>
        </a:graphic>
      </p:graphicFrame>
    </p:spTree>
    <p:extLst>
      <p:ext uri="{BB962C8B-B14F-4D97-AF65-F5344CB8AC3E}">
        <p14:creationId xmlns:p14="http://schemas.microsoft.com/office/powerpoint/2010/main" val="3586026018"/>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11" name="Obraz 10">
            <a:extLst>
              <a:ext uri="{FF2B5EF4-FFF2-40B4-BE49-F238E27FC236}">
                <a16:creationId xmlns:a16="http://schemas.microsoft.com/office/drawing/2014/main" id="{0CF3E933-1DA6-403F-9323-5B318B9943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graphicFrame>
        <p:nvGraphicFramePr>
          <p:cNvPr id="9" name="Obiekt 8">
            <a:extLst>
              <a:ext uri="{FF2B5EF4-FFF2-40B4-BE49-F238E27FC236}">
                <a16:creationId xmlns:a16="http://schemas.microsoft.com/office/drawing/2014/main" id="{8719E4FA-CED0-4848-85E8-9534F2012E93}"/>
              </a:ext>
            </a:extLst>
          </p:cNvPr>
          <p:cNvGraphicFramePr>
            <a:graphicFrameLocks noChangeAspect="1"/>
          </p:cNvGraphicFramePr>
          <p:nvPr userDrawn="1">
            <p:extLst>
              <p:ext uri="{D42A27DB-BD31-4B8C-83A1-F6EECF244321}">
                <p14:modId xmlns:p14="http://schemas.microsoft.com/office/powerpoint/2010/main" val="1089205808"/>
              </p:ext>
            </p:extLst>
          </p:nvPr>
        </p:nvGraphicFramePr>
        <p:xfrm>
          <a:off x="7146106" y="3384774"/>
          <a:ext cx="1768528" cy="790126"/>
        </p:xfrm>
        <a:graphic>
          <a:graphicData uri="http://schemas.openxmlformats.org/presentationml/2006/ole">
            <mc:AlternateContent xmlns:mc="http://schemas.openxmlformats.org/markup-compatibility/2006">
              <mc:Choice xmlns:v="urn:schemas-microsoft-com:vml" Requires="v">
                <p:oleObj spid="_x0000_s3225" name="CorelDRAW" r:id="rId5" imgW="3563557" imgH="1592400" progId="CorelDraw.Graphic.19">
                  <p:embed/>
                </p:oleObj>
              </mc:Choice>
              <mc:Fallback>
                <p:oleObj name="CorelDRAW" r:id="rId5" imgW="3563557" imgH="1592400" progId="CorelDraw.Graphic.19">
                  <p:embed/>
                  <p:pic>
                    <p:nvPicPr>
                      <p:cNvPr id="5" name="Obiekt 4">
                        <a:extLst>
                          <a:ext uri="{FF2B5EF4-FFF2-40B4-BE49-F238E27FC236}">
                            <a16:creationId xmlns:a16="http://schemas.microsoft.com/office/drawing/2014/main" id="{88EF111D-7CE5-450F-B306-F937C0A2BC82}"/>
                          </a:ext>
                        </a:extLst>
                      </p:cNvPr>
                      <p:cNvPicPr/>
                      <p:nvPr/>
                    </p:nvPicPr>
                    <p:blipFill>
                      <a:blip r:embed="rId6"/>
                      <a:stretch>
                        <a:fillRect/>
                      </a:stretch>
                    </p:blipFill>
                    <p:spPr>
                      <a:xfrm>
                        <a:off x="7146106" y="3384774"/>
                        <a:ext cx="1768528" cy="790126"/>
                      </a:xfrm>
                      <a:prstGeom prst="rect">
                        <a:avLst/>
                      </a:prstGeom>
                    </p:spPr>
                  </p:pic>
                </p:oleObj>
              </mc:Fallback>
            </mc:AlternateContent>
          </a:graphicData>
        </a:graphic>
      </p:graphicFrame>
    </p:spTree>
    <p:extLst>
      <p:ext uri="{BB962C8B-B14F-4D97-AF65-F5344CB8AC3E}">
        <p14:creationId xmlns:p14="http://schemas.microsoft.com/office/powerpoint/2010/main" val="163393511"/>
      </p:ext>
    </p:extLst>
  </p:cSld>
  <p:clrMapOvr>
    <a:masterClrMapping/>
  </p:clrMapOvr>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graphicFrame>
        <p:nvGraphicFramePr>
          <p:cNvPr id="8" name="Obiekt 7">
            <a:extLst>
              <a:ext uri="{FF2B5EF4-FFF2-40B4-BE49-F238E27FC236}">
                <a16:creationId xmlns:a16="http://schemas.microsoft.com/office/drawing/2014/main" id="{8AA97FE2-5807-4DCF-9ADB-039E5C2C8003}"/>
              </a:ext>
            </a:extLst>
          </p:cNvPr>
          <p:cNvGraphicFramePr>
            <a:graphicFrameLocks noChangeAspect="1"/>
          </p:cNvGraphicFramePr>
          <p:nvPr userDrawn="1">
            <p:extLst>
              <p:ext uri="{D42A27DB-BD31-4B8C-83A1-F6EECF244321}">
                <p14:modId xmlns:p14="http://schemas.microsoft.com/office/powerpoint/2010/main" val="2266694974"/>
              </p:ext>
            </p:extLst>
          </p:nvPr>
        </p:nvGraphicFramePr>
        <p:xfrm>
          <a:off x="7794178" y="3384774"/>
          <a:ext cx="1768528" cy="790126"/>
        </p:xfrm>
        <a:graphic>
          <a:graphicData uri="http://schemas.openxmlformats.org/presentationml/2006/ole">
            <mc:AlternateContent xmlns:mc="http://schemas.openxmlformats.org/markup-compatibility/2006">
              <mc:Choice xmlns:v="urn:schemas-microsoft-com:vml" Requires="v">
                <p:oleObj spid="_x0000_s4249" name="CorelDRAW" r:id="rId3" imgW="3563557" imgH="1592400" progId="CorelDraw.Graphic.19">
                  <p:embed/>
                </p:oleObj>
              </mc:Choice>
              <mc:Fallback>
                <p:oleObj name="CorelDRAW" r:id="rId3" imgW="3563557" imgH="1592400" progId="CorelDraw.Graphic.19">
                  <p:embed/>
                  <p:pic>
                    <p:nvPicPr>
                      <p:cNvPr id="5" name="Obiekt 4">
                        <a:extLst>
                          <a:ext uri="{FF2B5EF4-FFF2-40B4-BE49-F238E27FC236}">
                            <a16:creationId xmlns:a16="http://schemas.microsoft.com/office/drawing/2014/main" id="{88EF111D-7CE5-450F-B306-F937C0A2BC82}"/>
                          </a:ext>
                        </a:extLst>
                      </p:cNvPr>
                      <p:cNvPicPr/>
                      <p:nvPr/>
                    </p:nvPicPr>
                    <p:blipFill>
                      <a:blip r:embed="rId4"/>
                      <a:stretch>
                        <a:fillRect/>
                      </a:stretch>
                    </p:blipFill>
                    <p:spPr>
                      <a:xfrm>
                        <a:off x="7794178" y="3384774"/>
                        <a:ext cx="1768528" cy="790126"/>
                      </a:xfrm>
                      <a:prstGeom prst="rect">
                        <a:avLst/>
                      </a:prstGeom>
                    </p:spPr>
                  </p:pic>
                </p:oleObj>
              </mc:Fallback>
            </mc:AlternateContent>
          </a:graphicData>
        </a:graphic>
      </p:graphicFrame>
    </p:spTree>
    <p:extLst>
      <p:ext uri="{BB962C8B-B14F-4D97-AF65-F5344CB8AC3E}">
        <p14:creationId xmlns:p14="http://schemas.microsoft.com/office/powerpoint/2010/main" val="1007901643"/>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30000"/>
              </a:lnSpc>
              <a:spcBef>
                <a:spcPts val="600"/>
              </a:spcBef>
              <a:spcAft>
                <a:spcPts val="1200"/>
              </a:spcAft>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marL="0" indent="0">
              <a:lnSpc>
                <a:spcPct val="130000"/>
              </a:lnSpc>
              <a:spcBef>
                <a:spcPts val="600"/>
              </a:spcBef>
              <a:spcAft>
                <a:spcPts val="1200"/>
              </a:spcAft>
              <a:buNone/>
              <a:defRPr sz="2000">
                <a:latin typeface="Arial" panose="020B0604020202020204" pitchFamily="34" charset="0"/>
                <a:cs typeface="Arial" panose="020B0604020202020204" pitchFamily="34" charset="0"/>
              </a:defRPr>
            </a:lvl1pPr>
          </a:lstStyle>
          <a:p>
            <a:pPr lvl="0"/>
            <a:endParaRPr lang="pl-PL" dirty="0"/>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30000"/>
              </a:lnSpc>
              <a:spcBef>
                <a:spcPts val="600"/>
              </a:spcBef>
              <a:spcAft>
                <a:spcPts val="1200"/>
              </a:spcAft>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marL="0" indent="0">
              <a:lnSpc>
                <a:spcPct val="130000"/>
              </a:lnSpc>
              <a:spcBef>
                <a:spcPts val="600"/>
              </a:spcBef>
              <a:spcAft>
                <a:spcPts val="1200"/>
              </a:spcAft>
              <a:buNone/>
              <a:defRPr sz="2000">
                <a:latin typeface="Arial" panose="020B0604020202020204" pitchFamily="34" charset="0"/>
                <a:cs typeface="Arial" panose="020B0604020202020204" pitchFamily="34" charset="0"/>
              </a:defRPr>
            </a:lvl1pPr>
          </a:lstStyle>
          <a:p>
            <a:pPr lvl="0"/>
            <a:endParaRPr lang="pl-PL" dirty="0"/>
          </a:p>
        </p:txBody>
      </p:sp>
      <p:sp>
        <p:nvSpPr>
          <p:cNvPr id="4" name="Content Placeholder 3"/>
          <p:cNvSpPr>
            <a:spLocks noGrp="1"/>
          </p:cNvSpPr>
          <p:nvPr>
            <p:ph sz="half" idx="2"/>
          </p:nvPr>
        </p:nvSpPr>
        <p:spPr>
          <a:xfrm>
            <a:off x="5525906" y="1979613"/>
            <a:ext cx="4140000" cy="4680226"/>
          </a:xfrm>
        </p:spPr>
        <p:txBody>
          <a:bodyPr>
            <a:normAutofit/>
          </a:bodyPr>
          <a:lstStyle>
            <a:lvl1pPr marL="0" indent="0">
              <a:lnSpc>
                <a:spcPct val="130000"/>
              </a:lnSpc>
              <a:spcBef>
                <a:spcPts val="600"/>
              </a:spcBef>
              <a:spcAft>
                <a:spcPts val="1200"/>
              </a:spcAft>
              <a:buNone/>
              <a:defRPr sz="2000" baseline="0">
                <a:latin typeface="Arial" panose="020B0604020202020204" pitchFamily="34" charset="0"/>
              </a:defRPr>
            </a:lvl1pPr>
          </a:lstStyle>
          <a:p>
            <a:pPr lvl="0"/>
            <a:endParaRPr lang="pl-PL" dirty="0"/>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pl-PL" sz="1000" b="0" i="0" u="none" strike="noStrike" kern="1200" cap="none" spc="0" normalizeH="0" baseline="0" noProof="0" dirty="0">
              <a:ln>
                <a:noFill/>
              </a:ln>
              <a:solidFill>
                <a:srgbClr val="002073"/>
              </a:solidFill>
              <a:effectLst/>
              <a:uLnTx/>
              <a:uFillTx/>
            </a:endParaRPr>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89464"/>
      </p:ext>
    </p:extLst>
  </p:cSld>
  <p:clrMap bg1="lt1" tx1="dk1" bg2="lt2" tx2="dk2" accent1="accent1" accent2="accent2" accent3="accent3" accent4="accent4" accent5="accent5" accent6="accent6" hlink="hlink" folHlink="folHlink"/>
  <p:sldLayoutIdLst>
    <p:sldLayoutId id="2147483742" r:id="rId1"/>
  </p:sldLayoutIdLst>
  <p:hf hdr="0" ftr="0"/>
  <p:txStyles>
    <p:titleStyle>
      <a:lvl1pPr algn="l" defTabSz="1007943" rtl="0" eaLnBrk="1" latinLnBrk="0" hangingPunct="1">
        <a:lnSpc>
          <a:spcPts val="3600"/>
        </a:lnSpc>
        <a:spcBef>
          <a:spcPct val="0"/>
        </a:spcBef>
        <a:buNone/>
        <a:defRPr sz="2800" b="1" kern="1200">
          <a:solidFill>
            <a:schemeClr val="tx2"/>
          </a:solidFill>
          <a:latin typeface="+mj-lt"/>
          <a:ea typeface="Open Sans" pitchFamily="2" charset="0"/>
          <a:cs typeface="Open Sans" pitchFamily="2" charset="0"/>
        </a:defRPr>
      </a:lvl1pPr>
    </p:titleStyle>
    <p:bodyStyle>
      <a:lvl1pPr marL="0" indent="0" algn="l" defTabSz="1007943" rtl="0" eaLnBrk="1" latinLnBrk="0" hangingPunct="1">
        <a:lnSpc>
          <a:spcPts val="2400"/>
        </a:lnSpc>
        <a:spcBef>
          <a:spcPts val="1102"/>
        </a:spcBef>
        <a:buClr>
          <a:schemeClr val="accent1"/>
        </a:buClr>
        <a:buFontTx/>
        <a:buNone/>
        <a:defRPr sz="2000" kern="1200">
          <a:solidFill>
            <a:schemeClr val="tx1"/>
          </a:solidFill>
          <a:latin typeface="+mn-lt"/>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97434" y="3070227"/>
            <a:ext cx="8568951" cy="1717722"/>
          </a:xfrm>
        </p:spPr>
        <p:txBody>
          <a:bodyPr>
            <a:normAutofit fontScale="90000"/>
          </a:bodyPr>
          <a:lstStyle/>
          <a:p>
            <a:pPr algn="ctr">
              <a:lnSpc>
                <a:spcPct val="130000"/>
              </a:lnSpc>
              <a:spcBef>
                <a:spcPts val="600"/>
              </a:spcBef>
              <a:spcAft>
                <a:spcPts val="1200"/>
              </a:spcAft>
            </a:pPr>
            <a:r>
              <a:rPr lang="pl-PL" dirty="0"/>
              <a:t>Wypełnianie załącznika 2.1 Informacja o wpływie projektu na środowisko</a:t>
            </a:r>
            <a:br>
              <a:rPr lang="pl-PL" dirty="0"/>
            </a:br>
            <a:r>
              <a:rPr lang="pl-PL" dirty="0"/>
              <a:t>Zasada DNSH</a:t>
            </a: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3482777" y="5436021"/>
            <a:ext cx="3726258" cy="648072"/>
          </a:xfrm>
        </p:spPr>
        <p:txBody>
          <a:bodyPr/>
          <a:lstStyle/>
          <a:p>
            <a:pPr algn="ctr"/>
            <a:r>
              <a:rPr lang="pl-PL" dirty="0"/>
              <a:t>Gdańsk, 25.04.2025</a:t>
            </a: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395D94-EA8E-4577-8843-5C3951146ACF}"/>
              </a:ext>
            </a:extLst>
          </p:cNvPr>
          <p:cNvSpPr>
            <a:spLocks noGrp="1"/>
          </p:cNvSpPr>
          <p:nvPr>
            <p:ph type="title"/>
          </p:nvPr>
        </p:nvSpPr>
        <p:spPr>
          <a:xfrm>
            <a:off x="991742" y="383456"/>
            <a:ext cx="8640381" cy="1080001"/>
          </a:xfrm>
        </p:spPr>
        <p:txBody>
          <a:bodyPr/>
          <a:lstStyle/>
          <a:p>
            <a:r>
              <a:rPr lang="pl-PL" dirty="0"/>
              <a:t>Uzasadnienie – punkt B.2.1.1. (2 z 2)</a:t>
            </a:r>
          </a:p>
        </p:txBody>
      </p:sp>
      <p:sp>
        <p:nvSpPr>
          <p:cNvPr id="3" name="Symbol zastępczy zawartości 2">
            <a:extLst>
              <a:ext uri="{FF2B5EF4-FFF2-40B4-BE49-F238E27FC236}">
                <a16:creationId xmlns:a16="http://schemas.microsoft.com/office/drawing/2014/main" id="{567CE0B5-24F7-4039-82BF-084495DEA8D9}"/>
              </a:ext>
            </a:extLst>
          </p:cNvPr>
          <p:cNvSpPr>
            <a:spLocks noGrp="1"/>
          </p:cNvSpPr>
          <p:nvPr>
            <p:ph idx="1"/>
          </p:nvPr>
        </p:nvSpPr>
        <p:spPr>
          <a:xfrm>
            <a:off x="152913" y="1043533"/>
            <a:ext cx="10385986" cy="6912768"/>
          </a:xfrm>
        </p:spPr>
        <p:txBody>
          <a:bodyPr>
            <a:normAutofit fontScale="55000" lnSpcReduction="20000"/>
          </a:bodyPr>
          <a:lstStyle/>
          <a:p>
            <a:r>
              <a:rPr lang="pl-PL" sz="3300" dirty="0"/>
              <a:t>Emisje gazów cieplarnianych na etapie funkcjonowania:</a:t>
            </a:r>
          </a:p>
          <a:p>
            <a:pPr marL="457200" indent="-457200">
              <a:buFont typeface="Wingdings" panose="05000000000000000000" pitchFamily="2" charset="2"/>
              <a:buChar char="q"/>
            </a:pPr>
            <a:r>
              <a:rPr lang="pl-PL" sz="3100" dirty="0"/>
              <a:t>bezpośrednie emisje związane z funkcjonowaniem infrastruktury zrealizowanej w ramach projektu np. indywidualne źródło ciepła planowanego do budowy budynku, funkcjonowanie instalacji w zakładzie </a:t>
            </a:r>
          </a:p>
          <a:p>
            <a:pPr marL="457200" indent="-457200">
              <a:buFont typeface="Wingdings" panose="05000000000000000000" pitchFamily="2" charset="2"/>
              <a:buChar char="q"/>
            </a:pPr>
            <a:r>
              <a:rPr lang="pl-PL" sz="3100" dirty="0"/>
              <a:t>pośrednie emisje: ogrzewanie lub pobór energii elektrycznej z sieci na potrzeby np. przebudowywanego lub </a:t>
            </a:r>
            <a:r>
              <a:rPr lang="pl-PL" sz="3100" dirty="0" err="1"/>
              <a:t>termomodernizowanego</a:t>
            </a:r>
            <a:r>
              <a:rPr lang="pl-PL" sz="3100" dirty="0"/>
              <a:t> budynku; samochody korzystające z drogi/parkingu objętych projektem, wykonywanie prac utrzymaniowych (kosiarki, samochody itp.), korzystanie ze sprzętu komputerowego, organizacja szkoleń</a:t>
            </a:r>
          </a:p>
          <a:p>
            <a:pPr marL="457200" indent="-457200">
              <a:buFont typeface="Wingdings" panose="05000000000000000000" pitchFamily="2" charset="2"/>
              <a:buChar char="ü"/>
            </a:pPr>
            <a:r>
              <a:rPr lang="pl-PL" sz="3100" dirty="0"/>
              <a:t>Wskazać skalę emisji – znacząca czy nieznacząca?</a:t>
            </a:r>
          </a:p>
          <a:p>
            <a:pPr marL="457200" indent="-457200">
              <a:buFont typeface="Wingdings" panose="05000000000000000000" pitchFamily="2" charset="2"/>
              <a:buChar char="ü"/>
            </a:pPr>
            <a:r>
              <a:rPr lang="pl-PL" sz="3100" dirty="0"/>
              <a:t>Określić charakter emisji: stałe, czy okresowe</a:t>
            </a:r>
          </a:p>
          <a:p>
            <a:pPr marL="457200" indent="-457200">
              <a:buFont typeface="Wingdings" panose="05000000000000000000" pitchFamily="2" charset="2"/>
              <a:buChar char="ü"/>
            </a:pPr>
            <a:r>
              <a:rPr lang="pl-PL" sz="3100" dirty="0"/>
              <a:t>Określić, czy zakres projektu nie doprowadzi do znaczącego wzrostu emisji gazów cieplarnianych lub czy w wyniku realizacji przedsięwzięcia wzrośnie emisja gazów cieplarnianych (będą emitowane dotychczasowe ilości gazów cieplarnianych)</a:t>
            </a:r>
          </a:p>
          <a:p>
            <a:pPr marL="457200" indent="-457200">
              <a:buFont typeface="Wingdings" panose="05000000000000000000" pitchFamily="2" charset="2"/>
              <a:buChar char="ü"/>
            </a:pPr>
            <a:r>
              <a:rPr lang="pl-PL" sz="3100" dirty="0"/>
              <a:t>Wskazać czy zakres projektu prowadzi do powstania nowych emisji gazów cieplarnianych, czy nie prowadzi</a:t>
            </a:r>
          </a:p>
          <a:p>
            <a:pPr marL="457200" indent="-457200">
              <a:buFont typeface="Wingdings" panose="05000000000000000000" pitchFamily="2" charset="2"/>
              <a:buChar char="ü"/>
            </a:pPr>
            <a:r>
              <a:rPr lang="pl-PL" sz="3100" dirty="0"/>
              <a:t>lub wykazać, że zakres projektu nie wiąże się z występowaniem bezpośrednich emisji gazów cieplarnianych</a:t>
            </a:r>
          </a:p>
        </p:txBody>
      </p:sp>
      <p:sp>
        <p:nvSpPr>
          <p:cNvPr id="4" name="Symbol zastępczy numeru slajdu 3">
            <a:extLst>
              <a:ext uri="{FF2B5EF4-FFF2-40B4-BE49-F238E27FC236}">
                <a16:creationId xmlns:a16="http://schemas.microsoft.com/office/drawing/2014/main" id="{CBD68E2B-FEA2-40D2-9BE0-AE3A39A31D60}"/>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149001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FC83D1-3132-4BCB-A342-284A6BECB53F}"/>
              </a:ext>
            </a:extLst>
          </p:cNvPr>
          <p:cNvSpPr>
            <a:spLocks noGrp="1"/>
          </p:cNvSpPr>
          <p:nvPr>
            <p:ph type="title"/>
          </p:nvPr>
        </p:nvSpPr>
        <p:spPr/>
        <p:txBody>
          <a:bodyPr/>
          <a:lstStyle/>
          <a:p>
            <a:r>
              <a:rPr lang="pl-PL" dirty="0"/>
              <a:t>Łagodzenie zmian klimatu – punkt B.2.1.2.</a:t>
            </a:r>
          </a:p>
        </p:txBody>
      </p:sp>
      <p:pic>
        <p:nvPicPr>
          <p:cNvPr id="6" name="Symbol zastępczy zawartości 5" descr="GRAFIKA ILUSTRUJĄCA FRAGMENT ZAŁĄCZNIKA 2.1 z następującym punktem&#10;B.2.1.2. Czy projekt obejmuje rozwiązania ograniczające emisje gazów cieplarnianych? &#10;Należy odnieść się do etapu budowy i funkcjonowania projektu podając zaplanowane rozwiązania techniczne, technologiczne czy organizacyjne mające na celu ograniczenie emisji gazów cieplarnianych, w tym rozwiązania przyczyniające się do energooszczędności (jeśli takie zaplanowano). W przypadku gdy dla projektu uzyskano decyzję środowiskową lub inną decyzję, która określa warunki realizacji lub funkcjonowania przedsięwzięcia w danym zakresie, należy je podać. &#10;&#10;">
            <a:extLst>
              <a:ext uri="{FF2B5EF4-FFF2-40B4-BE49-F238E27FC236}">
                <a16:creationId xmlns:a16="http://schemas.microsoft.com/office/drawing/2014/main" id="{B793B128-9164-4854-845F-C65BCA8F7290}"/>
              </a:ext>
            </a:extLst>
          </p:cNvPr>
          <p:cNvPicPr>
            <a:picLocks noGrp="1" noChangeAspect="1"/>
          </p:cNvPicPr>
          <p:nvPr>
            <p:ph sz="half" idx="1"/>
          </p:nvPr>
        </p:nvPicPr>
        <p:blipFill>
          <a:blip r:embed="rId2"/>
          <a:stretch>
            <a:fillRect/>
          </a:stretch>
        </p:blipFill>
        <p:spPr>
          <a:xfrm>
            <a:off x="1039035" y="1642443"/>
            <a:ext cx="8179325" cy="2978845"/>
          </a:xfrm>
          <a:prstGeom prst="rect">
            <a:avLst/>
          </a:prstGeom>
        </p:spPr>
      </p:pic>
      <p:sp>
        <p:nvSpPr>
          <p:cNvPr id="4" name="Symbol zastępczy zawartości 3">
            <a:extLst>
              <a:ext uri="{FF2B5EF4-FFF2-40B4-BE49-F238E27FC236}">
                <a16:creationId xmlns:a16="http://schemas.microsoft.com/office/drawing/2014/main" id="{7F8FAAF3-0BBC-4EEE-B865-0AF1AE792722}"/>
              </a:ext>
            </a:extLst>
          </p:cNvPr>
          <p:cNvSpPr>
            <a:spLocks noGrp="1"/>
          </p:cNvSpPr>
          <p:nvPr>
            <p:ph sz="half" idx="2"/>
          </p:nvPr>
        </p:nvSpPr>
        <p:spPr>
          <a:xfrm>
            <a:off x="736448" y="4823891"/>
            <a:ext cx="9145961" cy="2375946"/>
          </a:xfrm>
        </p:spPr>
        <p:txBody>
          <a:bodyPr>
            <a:normAutofit fontScale="92500" lnSpcReduction="20000"/>
          </a:bodyPr>
          <a:lstStyle/>
          <a:p>
            <a:pPr marL="342900" indent="-342900">
              <a:buFont typeface="Wingdings" panose="05000000000000000000" pitchFamily="2" charset="2"/>
              <a:buChar char="ü"/>
            </a:pPr>
            <a:r>
              <a:rPr lang="pl-PL" dirty="0"/>
              <a:t>podać rozwiązania ograniczające emisje gazów cieplarnianych na etapie budowy np. nie pozostawianie maszyn budowlanych na tzw. jałowym biegu, stosowanie sprawnego i energooszczędnego sprzętu</a:t>
            </a:r>
          </a:p>
          <a:p>
            <a:pPr marL="342900" indent="-342900">
              <a:buFont typeface="Wingdings" panose="05000000000000000000" pitchFamily="2" charset="2"/>
              <a:buChar char="ü"/>
            </a:pPr>
            <a:r>
              <a:rPr lang="pl-PL" dirty="0"/>
              <a:t>zweryfikować czy zakres projektu kwalifikuje się do obszaru interwencji wspierającego cele związane ze zmianą klimatu - współczynnik  do obliczania wsparcia na cele związane ze zmianami klimatu 100%</a:t>
            </a:r>
          </a:p>
          <a:p>
            <a:pPr marL="342900" indent="-342900">
              <a:buFont typeface="Wingdings" panose="05000000000000000000" pitchFamily="2" charset="2"/>
              <a:buChar char="ü"/>
            </a:pPr>
            <a:endParaRPr lang="pl-PL" dirty="0"/>
          </a:p>
          <a:p>
            <a:endParaRPr lang="pl-PL" dirty="0"/>
          </a:p>
        </p:txBody>
      </p:sp>
      <p:sp>
        <p:nvSpPr>
          <p:cNvPr id="5" name="Symbol zastępczy numeru slajdu 4">
            <a:extLst>
              <a:ext uri="{FF2B5EF4-FFF2-40B4-BE49-F238E27FC236}">
                <a16:creationId xmlns:a16="http://schemas.microsoft.com/office/drawing/2014/main" id="{39EDC3B6-1FD2-49B2-A801-B98C635F2CC6}"/>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148449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C3A53C-FC9C-40D4-B8B9-DD99EF26843F}"/>
              </a:ext>
            </a:extLst>
          </p:cNvPr>
          <p:cNvSpPr>
            <a:spLocks noGrp="1"/>
          </p:cNvSpPr>
          <p:nvPr>
            <p:ph type="title"/>
          </p:nvPr>
        </p:nvSpPr>
        <p:spPr>
          <a:xfrm>
            <a:off x="1140142" y="559110"/>
            <a:ext cx="8640381" cy="1080001"/>
          </a:xfrm>
        </p:spPr>
        <p:txBody>
          <a:bodyPr/>
          <a:lstStyle/>
          <a:p>
            <a:r>
              <a:rPr lang="pl-PL" dirty="0"/>
              <a:t>Uzasadnienie – punkt B.2.1.2. </a:t>
            </a:r>
          </a:p>
        </p:txBody>
      </p:sp>
      <p:sp>
        <p:nvSpPr>
          <p:cNvPr id="3" name="Symbol zastępczy zawartości 2">
            <a:extLst>
              <a:ext uri="{FF2B5EF4-FFF2-40B4-BE49-F238E27FC236}">
                <a16:creationId xmlns:a16="http://schemas.microsoft.com/office/drawing/2014/main" id="{D3308034-045E-45D1-BAD4-2DB718B6A2E9}"/>
              </a:ext>
            </a:extLst>
          </p:cNvPr>
          <p:cNvSpPr>
            <a:spLocks noGrp="1"/>
          </p:cNvSpPr>
          <p:nvPr>
            <p:ph sz="half" idx="1"/>
          </p:nvPr>
        </p:nvSpPr>
        <p:spPr>
          <a:xfrm>
            <a:off x="593378" y="1149803"/>
            <a:ext cx="9721080" cy="758805"/>
          </a:xfrm>
        </p:spPr>
        <p:txBody>
          <a:bodyPr>
            <a:normAutofit/>
          </a:bodyPr>
          <a:lstStyle/>
          <a:p>
            <a:pPr marL="342900" indent="-342900">
              <a:buFont typeface="Wingdings" panose="05000000000000000000" pitchFamily="2" charset="2"/>
              <a:buChar char="Ø"/>
            </a:pPr>
            <a:r>
              <a:rPr lang="pl-PL" dirty="0"/>
              <a:t>rozwiązania zmniejszające emisje gazów cieplarnianych na etapie funkcjonowania projektu</a:t>
            </a:r>
          </a:p>
        </p:txBody>
      </p:sp>
      <p:sp>
        <p:nvSpPr>
          <p:cNvPr id="8" name="Symbol zastępczy zawartości 7">
            <a:extLst>
              <a:ext uri="{FF2B5EF4-FFF2-40B4-BE49-F238E27FC236}">
                <a16:creationId xmlns:a16="http://schemas.microsoft.com/office/drawing/2014/main" id="{A1E9C2BE-1B10-4A1D-B5FB-DB495F19E17B}"/>
              </a:ext>
            </a:extLst>
          </p:cNvPr>
          <p:cNvSpPr>
            <a:spLocks noGrp="1"/>
          </p:cNvSpPr>
          <p:nvPr>
            <p:ph sz="half" idx="15"/>
          </p:nvPr>
        </p:nvSpPr>
        <p:spPr>
          <a:xfrm>
            <a:off x="311688" y="2284283"/>
            <a:ext cx="2837479" cy="5416068"/>
          </a:xfrm>
        </p:spPr>
        <p:txBody>
          <a:bodyPr>
            <a:normAutofit fontScale="92500"/>
          </a:bodyPr>
          <a:lstStyle/>
          <a:p>
            <a:pPr marL="342900" indent="-342900">
              <a:buFont typeface="Wingdings" panose="05000000000000000000" pitchFamily="2" charset="2"/>
              <a:buChar char="ü"/>
            </a:pPr>
            <a:r>
              <a:rPr lang="pl-PL" dirty="0"/>
              <a:t>wykorzystanie błękitno-zielonej infrastruktury, ogrody deszczowe</a:t>
            </a:r>
          </a:p>
          <a:p>
            <a:pPr marL="342900" indent="-342900">
              <a:buFont typeface="Wingdings" panose="05000000000000000000" pitchFamily="2" charset="2"/>
              <a:buChar char="ü"/>
            </a:pPr>
            <a:r>
              <a:rPr lang="pl-PL" dirty="0"/>
              <a:t>nasadzenia zieleni (gatunki atrakcyjne dla zapylaczy) </a:t>
            </a:r>
          </a:p>
          <a:p>
            <a:pPr marL="342900" indent="-342900">
              <a:buFont typeface="Wingdings" panose="05000000000000000000" pitchFamily="2" charset="2"/>
              <a:buChar char="ü"/>
            </a:pPr>
            <a:r>
              <a:rPr lang="pl-PL" dirty="0"/>
              <a:t>zrównoważone gospodarowanie gruntami (wykorzystanie istniejących budynków) </a:t>
            </a:r>
          </a:p>
          <a:p>
            <a:pPr marL="342900" indent="-342900">
              <a:buFont typeface="Wingdings" panose="05000000000000000000" pitchFamily="2" charset="2"/>
              <a:buChar char="ü"/>
            </a:pPr>
            <a:r>
              <a:rPr lang="pl-PL" dirty="0"/>
              <a:t>zwiększenie powierzchni biologicznie czynnej terenu (rozbruki)</a:t>
            </a:r>
          </a:p>
        </p:txBody>
      </p:sp>
      <p:sp>
        <p:nvSpPr>
          <p:cNvPr id="7" name="Symbol zastępczy zawartości 6">
            <a:extLst>
              <a:ext uri="{FF2B5EF4-FFF2-40B4-BE49-F238E27FC236}">
                <a16:creationId xmlns:a16="http://schemas.microsoft.com/office/drawing/2014/main" id="{D2347DBF-2D25-453A-AD36-2970B7A8E610}"/>
              </a:ext>
            </a:extLst>
          </p:cNvPr>
          <p:cNvSpPr>
            <a:spLocks noGrp="1"/>
          </p:cNvSpPr>
          <p:nvPr>
            <p:ph sz="half" idx="14"/>
          </p:nvPr>
        </p:nvSpPr>
        <p:spPr>
          <a:xfrm>
            <a:off x="3149167" y="2287379"/>
            <a:ext cx="2304256" cy="4785628"/>
          </a:xfrm>
        </p:spPr>
        <p:txBody>
          <a:bodyPr>
            <a:normAutofit/>
          </a:bodyPr>
          <a:lstStyle/>
          <a:p>
            <a:pPr marL="342900" indent="-342900">
              <a:buFont typeface="Wingdings" panose="05000000000000000000" pitchFamily="2" charset="2"/>
              <a:buChar char="ü"/>
            </a:pPr>
            <a:r>
              <a:rPr lang="pl-PL" dirty="0"/>
              <a:t>dodanie izolacji do istniejących elementów przegród zewnętrznych </a:t>
            </a:r>
          </a:p>
          <a:p>
            <a:pPr marL="342900" indent="-342900">
              <a:buFont typeface="Wingdings" panose="05000000000000000000" pitchFamily="2" charset="2"/>
              <a:buChar char="ü"/>
            </a:pPr>
            <a:r>
              <a:rPr lang="pl-PL" dirty="0"/>
              <a:t>zastosowanie wysoce efektywnych technologii ogrzewania </a:t>
            </a:r>
          </a:p>
          <a:p>
            <a:pPr marL="342900" indent="-342900">
              <a:buFont typeface="Wingdings" panose="05000000000000000000" pitchFamily="2" charset="2"/>
              <a:buChar char="ü"/>
            </a:pPr>
            <a:r>
              <a:rPr lang="pl-PL" dirty="0"/>
              <a:t>zastosowanie wentylacji, klimatyzacji, rekuperacji, OZE</a:t>
            </a:r>
          </a:p>
        </p:txBody>
      </p:sp>
      <p:sp>
        <p:nvSpPr>
          <p:cNvPr id="9" name="Symbol zastępczy zawartości 8">
            <a:extLst>
              <a:ext uri="{FF2B5EF4-FFF2-40B4-BE49-F238E27FC236}">
                <a16:creationId xmlns:a16="http://schemas.microsoft.com/office/drawing/2014/main" id="{E1B5FD9C-BD85-4FDD-B473-B1EACBE97483}"/>
              </a:ext>
            </a:extLst>
          </p:cNvPr>
          <p:cNvSpPr>
            <a:spLocks noGrp="1"/>
          </p:cNvSpPr>
          <p:nvPr>
            <p:ph sz="half" idx="16"/>
          </p:nvPr>
        </p:nvSpPr>
        <p:spPr>
          <a:xfrm>
            <a:off x="5572107" y="2229804"/>
            <a:ext cx="2417733" cy="5614121"/>
          </a:xfrm>
        </p:spPr>
        <p:txBody>
          <a:bodyPr>
            <a:normAutofit/>
          </a:bodyPr>
          <a:lstStyle/>
          <a:p>
            <a:pPr marL="342900" indent="-342900">
              <a:buFont typeface="Wingdings" panose="05000000000000000000" pitchFamily="2" charset="2"/>
              <a:buChar char="ü"/>
            </a:pPr>
            <a:r>
              <a:rPr lang="pl-PL" dirty="0"/>
              <a:t>stosowanie zielonych zamówień publicznych </a:t>
            </a:r>
          </a:p>
          <a:p>
            <a:pPr marL="342900" indent="-342900">
              <a:buFont typeface="Wingdings" panose="05000000000000000000" pitchFamily="2" charset="2"/>
              <a:buChar char="ü"/>
            </a:pPr>
            <a:r>
              <a:rPr lang="pl-PL" dirty="0"/>
              <a:t>energooszczędny sprzęt, w tym energooszczędne oświetlenie, czujniki ruchu,  </a:t>
            </a:r>
          </a:p>
          <a:p>
            <a:pPr marL="342900" indent="-342900">
              <a:buFont typeface="Wingdings" panose="05000000000000000000" pitchFamily="2" charset="2"/>
              <a:buChar char="ü"/>
            </a:pPr>
            <a:r>
              <a:rPr lang="pl-PL" dirty="0"/>
              <a:t>zastosowanie systemów zarządzania energią </a:t>
            </a:r>
          </a:p>
          <a:p>
            <a:pPr marL="342900" indent="-342900">
              <a:buFont typeface="Wingdings" panose="05000000000000000000" pitchFamily="2" charset="2"/>
              <a:buChar char="ü"/>
            </a:pPr>
            <a:r>
              <a:rPr lang="pl-PL" dirty="0"/>
              <a:t>wymiana drzwi i okien na energooszczędne</a:t>
            </a:r>
          </a:p>
        </p:txBody>
      </p:sp>
      <p:sp>
        <p:nvSpPr>
          <p:cNvPr id="6" name="Symbol zastępczy zawartości 5">
            <a:extLst>
              <a:ext uri="{FF2B5EF4-FFF2-40B4-BE49-F238E27FC236}">
                <a16:creationId xmlns:a16="http://schemas.microsoft.com/office/drawing/2014/main" id="{04FD3561-A7EA-4951-9489-F26DD60C2D4F}"/>
              </a:ext>
            </a:extLst>
          </p:cNvPr>
          <p:cNvSpPr>
            <a:spLocks noGrp="1"/>
          </p:cNvSpPr>
          <p:nvPr>
            <p:ph sz="half" idx="13"/>
          </p:nvPr>
        </p:nvSpPr>
        <p:spPr>
          <a:xfrm>
            <a:off x="8108524" y="2284283"/>
            <a:ext cx="2304256" cy="5336217"/>
          </a:xfrm>
        </p:spPr>
        <p:txBody>
          <a:bodyPr>
            <a:normAutofit/>
          </a:bodyPr>
          <a:lstStyle/>
          <a:p>
            <a:pPr marL="342900" indent="-342900">
              <a:buFont typeface="Wingdings" panose="05000000000000000000" pitchFamily="2" charset="2"/>
              <a:buChar char="ü"/>
            </a:pPr>
            <a:r>
              <a:rPr lang="pl-PL" dirty="0"/>
              <a:t>wykorzystanie materiałów odnawialnych ze zrównoważonych źródeł </a:t>
            </a:r>
          </a:p>
          <a:p>
            <a:pPr marL="342900" indent="-342900">
              <a:buFont typeface="Wingdings" panose="05000000000000000000" pitchFamily="2" charset="2"/>
              <a:buChar char="ü"/>
            </a:pPr>
            <a:r>
              <a:rPr lang="pl-PL" dirty="0"/>
              <a:t>korzystanie z czystej lub neutralnej dla klimatu mobilności, promowanie transportu publicznego lub rowerowego</a:t>
            </a:r>
          </a:p>
        </p:txBody>
      </p:sp>
      <p:sp>
        <p:nvSpPr>
          <p:cNvPr id="4" name="Symbol zastępczy numeru slajdu 3">
            <a:extLst>
              <a:ext uri="{FF2B5EF4-FFF2-40B4-BE49-F238E27FC236}">
                <a16:creationId xmlns:a16="http://schemas.microsoft.com/office/drawing/2014/main" id="{8269522E-E2D4-4C3E-9828-38CA6F31D1B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l-PL" sz="1000" b="0" i="0" u="none" strike="noStrike" kern="1200" cap="none" spc="0" normalizeH="0" baseline="0" noProof="0" dirty="0">
              <a:ln>
                <a:noFill/>
              </a:ln>
              <a:solidFill>
                <a:srgbClr val="002073"/>
              </a:solidFill>
              <a:effectLst/>
              <a:uLnTx/>
              <a:uFillTx/>
            </a:endParaRPr>
          </a:p>
        </p:txBody>
      </p:sp>
    </p:spTree>
    <p:extLst>
      <p:ext uri="{BB962C8B-B14F-4D97-AF65-F5344CB8AC3E}">
        <p14:creationId xmlns:p14="http://schemas.microsoft.com/office/powerpoint/2010/main" val="167438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ACC01E-FEFC-467C-9715-86ECB23F0D3D}"/>
              </a:ext>
            </a:extLst>
          </p:cNvPr>
          <p:cNvSpPr>
            <a:spLocks noGrp="1"/>
          </p:cNvSpPr>
          <p:nvPr>
            <p:ph type="title"/>
          </p:nvPr>
        </p:nvSpPr>
        <p:spPr/>
        <p:txBody>
          <a:bodyPr/>
          <a:lstStyle/>
          <a:p>
            <a:r>
              <a:rPr lang="pl-PL" dirty="0"/>
              <a:t>Adaptacja do zmian klimatu – B.2.2.1</a:t>
            </a:r>
          </a:p>
        </p:txBody>
      </p:sp>
      <p:pic>
        <p:nvPicPr>
          <p:cNvPr id="6" name="Symbol zastępczy zawartości 5">
            <a:extLst>
              <a:ext uri="{FF2B5EF4-FFF2-40B4-BE49-F238E27FC236}">
                <a16:creationId xmlns:a16="http://schemas.microsoft.com/office/drawing/2014/main" id="{2524F240-D785-4DC3-BF07-15A048F3295E}"/>
              </a:ext>
            </a:extLst>
          </p:cNvPr>
          <p:cNvPicPr>
            <a:picLocks noGrp="1" noChangeAspect="1"/>
          </p:cNvPicPr>
          <p:nvPr>
            <p:ph sz="half" idx="1"/>
          </p:nvPr>
        </p:nvPicPr>
        <p:blipFill>
          <a:blip r:embed="rId2"/>
          <a:stretch>
            <a:fillRect/>
          </a:stretch>
        </p:blipFill>
        <p:spPr>
          <a:xfrm>
            <a:off x="1456408" y="1846481"/>
            <a:ext cx="7128792" cy="4165424"/>
          </a:xfrm>
          <a:prstGeom prst="rect">
            <a:avLst/>
          </a:prstGeom>
        </p:spPr>
      </p:pic>
      <p:sp>
        <p:nvSpPr>
          <p:cNvPr id="4" name="Symbol zastępczy zawartości 3">
            <a:extLst>
              <a:ext uri="{FF2B5EF4-FFF2-40B4-BE49-F238E27FC236}">
                <a16:creationId xmlns:a16="http://schemas.microsoft.com/office/drawing/2014/main" id="{A8677544-2524-46DA-A71B-E58C9DDB14DC}"/>
              </a:ext>
            </a:extLst>
          </p:cNvPr>
          <p:cNvSpPr>
            <a:spLocks noGrp="1"/>
          </p:cNvSpPr>
          <p:nvPr>
            <p:ph sz="half" idx="2"/>
          </p:nvPr>
        </p:nvSpPr>
        <p:spPr>
          <a:xfrm>
            <a:off x="772672" y="6371743"/>
            <a:ext cx="8892528" cy="1187932"/>
          </a:xfrm>
        </p:spPr>
        <p:txBody>
          <a:bodyPr/>
          <a:lstStyle/>
          <a:p>
            <a:r>
              <a:rPr lang="pl-PL" dirty="0"/>
              <a:t>Należy zidentyfikować i podać zagrożenia związane ze zmianą klimatu.</a:t>
            </a:r>
          </a:p>
        </p:txBody>
      </p:sp>
      <p:sp>
        <p:nvSpPr>
          <p:cNvPr id="5" name="Symbol zastępczy numeru slajdu 4">
            <a:extLst>
              <a:ext uri="{FF2B5EF4-FFF2-40B4-BE49-F238E27FC236}">
                <a16:creationId xmlns:a16="http://schemas.microsoft.com/office/drawing/2014/main" id="{870BC7C3-16FD-49CD-B7B6-AFA9515BA7E1}"/>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42451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3429B-FD88-41A6-9235-355AC578FE7E}"/>
              </a:ext>
            </a:extLst>
          </p:cNvPr>
          <p:cNvSpPr>
            <a:spLocks noGrp="1"/>
          </p:cNvSpPr>
          <p:nvPr>
            <p:ph type="title"/>
          </p:nvPr>
        </p:nvSpPr>
        <p:spPr/>
        <p:txBody>
          <a:bodyPr/>
          <a:lstStyle/>
          <a:p>
            <a:r>
              <a:rPr lang="pl-PL" dirty="0"/>
              <a:t>Klasyfikacja zagrożeń związanych z klimatem</a:t>
            </a:r>
          </a:p>
        </p:txBody>
      </p:sp>
      <p:pic>
        <p:nvPicPr>
          <p:cNvPr id="6" name="Symbol zastępczy zawartości 5">
            <a:extLst>
              <a:ext uri="{FF2B5EF4-FFF2-40B4-BE49-F238E27FC236}">
                <a16:creationId xmlns:a16="http://schemas.microsoft.com/office/drawing/2014/main" id="{67F7ACA7-C837-480D-A683-4C420164057A}"/>
              </a:ext>
            </a:extLst>
          </p:cNvPr>
          <p:cNvPicPr>
            <a:picLocks noGrp="1" noChangeAspect="1"/>
          </p:cNvPicPr>
          <p:nvPr>
            <p:ph sz="half" idx="1"/>
          </p:nvPr>
        </p:nvPicPr>
        <p:blipFill>
          <a:blip r:embed="rId2"/>
          <a:stretch>
            <a:fillRect/>
          </a:stretch>
        </p:blipFill>
        <p:spPr>
          <a:xfrm>
            <a:off x="1025525" y="1997648"/>
            <a:ext cx="8928893" cy="4218457"/>
          </a:xfrm>
          <a:prstGeom prst="rect">
            <a:avLst/>
          </a:prstGeom>
        </p:spPr>
      </p:pic>
      <p:sp>
        <p:nvSpPr>
          <p:cNvPr id="4" name="Symbol zastępczy zawartości 3">
            <a:extLst>
              <a:ext uri="{FF2B5EF4-FFF2-40B4-BE49-F238E27FC236}">
                <a16:creationId xmlns:a16="http://schemas.microsoft.com/office/drawing/2014/main" id="{226C24AB-D404-43EE-9CB6-A5CD2DD7D919}"/>
              </a:ext>
            </a:extLst>
          </p:cNvPr>
          <p:cNvSpPr>
            <a:spLocks noGrp="1"/>
          </p:cNvSpPr>
          <p:nvPr>
            <p:ph sz="half" idx="2"/>
          </p:nvPr>
        </p:nvSpPr>
        <p:spPr>
          <a:xfrm>
            <a:off x="233338" y="6396105"/>
            <a:ext cx="9072528" cy="803732"/>
          </a:xfrm>
        </p:spPr>
        <p:txBody>
          <a:bodyPr>
            <a:normAutofit fontScale="92500" lnSpcReduction="20000"/>
          </a:bodyPr>
          <a:lstStyle/>
          <a:p>
            <a:r>
              <a:rPr lang="pl-PL" dirty="0"/>
              <a:t>Rozporządzenie delegowane Komisji (UE) 2023/2486 z dnia 27 czerwca 2023 r. uzupełniające rozporządzenie Parlamentu Europejskiego i Rady (UE) 2020/852 </a:t>
            </a:r>
          </a:p>
          <a:p>
            <a:endParaRPr lang="pl-PL" dirty="0"/>
          </a:p>
        </p:txBody>
      </p:sp>
      <p:sp>
        <p:nvSpPr>
          <p:cNvPr id="5" name="Symbol zastępczy numeru slajdu 4">
            <a:extLst>
              <a:ext uri="{FF2B5EF4-FFF2-40B4-BE49-F238E27FC236}">
                <a16:creationId xmlns:a16="http://schemas.microsoft.com/office/drawing/2014/main" id="{D5BA8BE5-F70B-4202-AC10-F6ED2AB57475}"/>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116919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21EC6-56DD-4BFF-A0B4-57B9C03D6EFA}"/>
              </a:ext>
            </a:extLst>
          </p:cNvPr>
          <p:cNvSpPr>
            <a:spLocks noGrp="1"/>
          </p:cNvSpPr>
          <p:nvPr>
            <p:ph type="title"/>
          </p:nvPr>
        </p:nvSpPr>
        <p:spPr/>
        <p:txBody>
          <a:bodyPr/>
          <a:lstStyle/>
          <a:p>
            <a:r>
              <a:rPr lang="pl-PL" dirty="0"/>
              <a:t>Adaptacja do zmian klimatu – B.2.2.2.</a:t>
            </a:r>
          </a:p>
        </p:txBody>
      </p:sp>
      <p:pic>
        <p:nvPicPr>
          <p:cNvPr id="9" name="Symbol zastępczy zawartości 8" descr="Grafika zawierająca fragment załącznika 2.1 z punktem&#10;B.2.2.2. Czy infrastruktura projektu będzie odporna na ekstremalne zjawiska pogodowe? &#10;Należy opisać czy infrastruktura objęta projektem została/zostanie zaprojektowana, wykonana i będzie użytkowana z uwzględnieniem odporności na niekorzystne zjawiska klimatyczne. W uzasadnieniu odpowiedzi należy uwzględnić zaplanowane w projekcie rozwiązania zapewniające daną odporność (np. odwodnienie planowanej infrastruktury, systemy klimatyzacji, odpowiednia konstrukcja budynku). W przypadku wykorzystania w projekcie rozwiązań bazujących na naturze i / lub błękitno – zielonej infrastruktury, należy opisać te rozwiązania. &#10;">
            <a:extLst>
              <a:ext uri="{FF2B5EF4-FFF2-40B4-BE49-F238E27FC236}">
                <a16:creationId xmlns:a16="http://schemas.microsoft.com/office/drawing/2014/main" id="{F13D8AB2-2BAE-4195-BD6E-8B473A9DE32B}"/>
              </a:ext>
            </a:extLst>
          </p:cNvPr>
          <p:cNvPicPr>
            <a:picLocks noGrp="1" noChangeAspect="1"/>
          </p:cNvPicPr>
          <p:nvPr>
            <p:ph sz="half" idx="1"/>
          </p:nvPr>
        </p:nvPicPr>
        <p:blipFill>
          <a:blip r:embed="rId2"/>
          <a:stretch>
            <a:fillRect/>
          </a:stretch>
        </p:blipFill>
        <p:spPr>
          <a:xfrm>
            <a:off x="1168288" y="1831951"/>
            <a:ext cx="8496912" cy="3290912"/>
          </a:xfrm>
          <a:prstGeom prst="rect">
            <a:avLst/>
          </a:prstGeom>
        </p:spPr>
      </p:pic>
      <p:sp>
        <p:nvSpPr>
          <p:cNvPr id="4" name="Symbol zastępczy zawartości 3">
            <a:extLst>
              <a:ext uri="{FF2B5EF4-FFF2-40B4-BE49-F238E27FC236}">
                <a16:creationId xmlns:a16="http://schemas.microsoft.com/office/drawing/2014/main" id="{A8F6F7CC-7830-4DBA-B12A-0B0CE2F19053}"/>
              </a:ext>
            </a:extLst>
          </p:cNvPr>
          <p:cNvSpPr>
            <a:spLocks noGrp="1"/>
          </p:cNvSpPr>
          <p:nvPr>
            <p:ph sz="half" idx="2"/>
          </p:nvPr>
        </p:nvSpPr>
        <p:spPr>
          <a:xfrm>
            <a:off x="881410" y="5364013"/>
            <a:ext cx="9289032" cy="1976390"/>
          </a:xfrm>
        </p:spPr>
        <p:txBody>
          <a:bodyPr>
            <a:normAutofit fontScale="92500" lnSpcReduction="20000"/>
          </a:bodyPr>
          <a:lstStyle/>
          <a:p>
            <a:pPr marL="342900" indent="-342900">
              <a:buFont typeface="Wingdings" panose="05000000000000000000" pitchFamily="2" charset="2"/>
              <a:buChar char="ü"/>
            </a:pPr>
            <a:r>
              <a:rPr lang="pl-PL" dirty="0"/>
              <a:t>wdrożenie rozwiązań w zakresie adaptacji, które są spójne z lokalnymi, sektorowymi, regionalnymi lub krajowymi strategiami i planami w zakresie adaptacji</a:t>
            </a:r>
          </a:p>
          <a:p>
            <a:pPr marL="342900" indent="-342900">
              <a:buFont typeface="Wingdings" panose="05000000000000000000" pitchFamily="2" charset="2"/>
              <a:buChar char="ü"/>
            </a:pPr>
            <a:r>
              <a:rPr lang="pl-PL" dirty="0"/>
              <a:t>wykorzystanie rozwiązań opartych na zasobach przyrody lub zastosowanie niebieskiej lub zielonej infrastruktury np. nasadzenia </a:t>
            </a:r>
            <a:r>
              <a:rPr lang="pl-PL" dirty="0" err="1"/>
              <a:t>zielnii</a:t>
            </a:r>
            <a:r>
              <a:rPr lang="pl-PL" dirty="0"/>
              <a:t>, zwiększenie naturalnej retencji, zielone dachy i ściany, ogrody deszczowe</a:t>
            </a:r>
          </a:p>
          <a:p>
            <a:pPr marL="342900" indent="-342900">
              <a:buFont typeface="Wingdings" panose="05000000000000000000" pitchFamily="2" charset="2"/>
              <a:buChar char="ü"/>
            </a:pPr>
            <a:endParaRPr lang="pl-PL" dirty="0"/>
          </a:p>
          <a:p>
            <a:endParaRPr lang="pl-PL" dirty="0"/>
          </a:p>
        </p:txBody>
      </p:sp>
      <p:sp>
        <p:nvSpPr>
          <p:cNvPr id="5" name="Symbol zastępczy numeru slajdu 4">
            <a:extLst>
              <a:ext uri="{FF2B5EF4-FFF2-40B4-BE49-F238E27FC236}">
                <a16:creationId xmlns:a16="http://schemas.microsoft.com/office/drawing/2014/main" id="{4A280531-8EC2-4BEA-94AC-5007258AAC39}"/>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41860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1AAD33-E660-447E-B619-282DA3032FBE}"/>
              </a:ext>
            </a:extLst>
          </p:cNvPr>
          <p:cNvSpPr>
            <a:spLocks noGrp="1"/>
          </p:cNvSpPr>
          <p:nvPr>
            <p:ph type="title"/>
          </p:nvPr>
        </p:nvSpPr>
        <p:spPr/>
        <p:txBody>
          <a:bodyPr/>
          <a:lstStyle/>
          <a:p>
            <a:r>
              <a:rPr lang="pl-PL" dirty="0"/>
              <a:t>Uzasadnienie – punkt B.2.2.2. </a:t>
            </a:r>
          </a:p>
        </p:txBody>
      </p:sp>
      <p:sp>
        <p:nvSpPr>
          <p:cNvPr id="7" name="Symbol zastępczy zawartości 6">
            <a:extLst>
              <a:ext uri="{FF2B5EF4-FFF2-40B4-BE49-F238E27FC236}">
                <a16:creationId xmlns:a16="http://schemas.microsoft.com/office/drawing/2014/main" id="{A1A44983-27D3-451C-85A3-E6E764675B61}"/>
              </a:ext>
            </a:extLst>
          </p:cNvPr>
          <p:cNvSpPr>
            <a:spLocks noGrp="1"/>
          </p:cNvSpPr>
          <p:nvPr>
            <p:ph idx="1"/>
          </p:nvPr>
        </p:nvSpPr>
        <p:spPr>
          <a:xfrm>
            <a:off x="593378" y="1527032"/>
            <a:ext cx="9000903" cy="5579838"/>
          </a:xfrm>
        </p:spPr>
        <p:txBody>
          <a:bodyPr>
            <a:normAutofit fontScale="85000" lnSpcReduction="20000"/>
          </a:bodyPr>
          <a:lstStyle/>
          <a:p>
            <a:pPr marL="342900" indent="-342900">
              <a:buFont typeface="Wingdings" panose="05000000000000000000" pitchFamily="2" charset="2"/>
              <a:buChar char="ü"/>
            </a:pPr>
            <a:r>
              <a:rPr lang="pl-PL" dirty="0"/>
              <a:t>odpowiednie projektowanie infrastruktury m.in. konstrukcja budynku zapewniająca odporność na intensywne opady śniegu, porywiste wiatry (dachy); zabezpieczenie przed osuwaniem się gruntu; skuteczne odwodnienie terenu; dobranie odpowiednich spadków poprzecznych i podłużnych w celu umożliwienia sprawnego spływu wód opadowych, alternatywne zasilanie w energię elektryczną, zastosowanie nawierzchni przepuszczalnych</a:t>
            </a:r>
          </a:p>
          <a:p>
            <a:pPr marL="342900" indent="-342900">
              <a:buFont typeface="Wingdings" panose="05000000000000000000" pitchFamily="2" charset="2"/>
              <a:buChar char="ü"/>
            </a:pPr>
            <a:r>
              <a:rPr lang="pl-PL" dirty="0"/>
              <a:t>zastosowanie materiałów gwarantujących trwałość infrastruktury – odpornych na działanie poszczególnych niekorzystnych zjawisk klimatycznych (np. materiały mrozoodporne, ognioodporne, odporne na korozję)</a:t>
            </a:r>
          </a:p>
          <a:p>
            <a:pPr marL="342900" indent="-342900">
              <a:buFont typeface="Wingdings" panose="05000000000000000000" pitchFamily="2" charset="2"/>
              <a:buChar char="ü"/>
            </a:pPr>
            <a:r>
              <a:rPr lang="pl-PL" dirty="0"/>
              <a:t>zagwarantowanie komfortu cieplnego nawet przy ekstremalnych temperaturach – klimatyzacja, wentylacja; efektywne źródła ciepła</a:t>
            </a:r>
          </a:p>
          <a:p>
            <a:pPr marL="342900" indent="-342900">
              <a:buFont typeface="Wingdings" panose="05000000000000000000" pitchFamily="2" charset="2"/>
              <a:buChar char="ü"/>
            </a:pPr>
            <a:r>
              <a:rPr lang="pl-PL" dirty="0"/>
              <a:t>prace utrzymaniowe (odśnieżanie, czyszczenie wpustów, naprawa ubytków w nawierzchni), przeglądy techniczne klimatyzacji, ogrzewania</a:t>
            </a:r>
          </a:p>
          <a:p>
            <a:pPr marL="342900" indent="-342900">
              <a:buFont typeface="Wingdings" panose="05000000000000000000" pitchFamily="2" charset="2"/>
              <a:buChar char="ü"/>
            </a:pPr>
            <a:r>
              <a:rPr lang="pl-PL" dirty="0"/>
              <a:t>W przypadku lokalizacji inwestycji na terenach zagrożonych powodzią podać rozwiązania zabezpieczające infrastrukturę przed zalaniem wodą powodziową. Wyjaśnić dlaczego zdecydowano o tej lokalizacji projektu.</a:t>
            </a:r>
          </a:p>
        </p:txBody>
      </p:sp>
      <p:sp>
        <p:nvSpPr>
          <p:cNvPr id="4" name="Symbol zastępczy numeru slajdu 3">
            <a:extLst>
              <a:ext uri="{FF2B5EF4-FFF2-40B4-BE49-F238E27FC236}">
                <a16:creationId xmlns:a16="http://schemas.microsoft.com/office/drawing/2014/main" id="{898F0CB5-5B00-4E0A-8A92-D3D99DD40439}"/>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164856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2C3132-CBE2-42F9-A65B-82FF8844BB0A}"/>
              </a:ext>
            </a:extLst>
          </p:cNvPr>
          <p:cNvSpPr>
            <a:spLocks noGrp="1"/>
          </p:cNvSpPr>
          <p:nvPr>
            <p:ph type="title"/>
          </p:nvPr>
        </p:nvSpPr>
        <p:spPr/>
        <p:txBody>
          <a:bodyPr/>
          <a:lstStyle/>
          <a:p>
            <a:r>
              <a:rPr lang="pl-PL" dirty="0"/>
              <a:t>Adaptacja do zmian klimatu – punkt B.2.2.3.</a:t>
            </a:r>
          </a:p>
        </p:txBody>
      </p:sp>
      <p:pic>
        <p:nvPicPr>
          <p:cNvPr id="6" name="Symbol zastępczy zawartości 5" descr="Grafika zawierająca fragment załącznika 2.1 z punktem&#10;B.2.2.3.  Czy projekt przyczyni się do zwiększenia podatności na zagrożenia wynikające ze zmian klimatu obszaru jego realizacji oraz terenów sąsiednich?&#10;Należy opisać czy realizacja projektu nie pomniejszy odporności danego obszaru oraz obszarów przyległych na zmiany klimatu (np. czy przewidziana zmiana ukształtowania terenu lub utwardzenie nawierzchni nie przyczyni się do podtopień terenów sąsiednich, czy planowana wycinka drzew/krzewów i/ lub nowa zabudowa nie zmienią warunków termicznych i przewietrzania terenu). Do uzasadnienia można wykorzystać ustalenia dokumentów strategicznych, w przypadku gdy projekt wynika z ich założeń.&#10;">
            <a:extLst>
              <a:ext uri="{FF2B5EF4-FFF2-40B4-BE49-F238E27FC236}">
                <a16:creationId xmlns:a16="http://schemas.microsoft.com/office/drawing/2014/main" id="{86358772-8205-43C4-9806-3D1725639167}"/>
              </a:ext>
            </a:extLst>
          </p:cNvPr>
          <p:cNvPicPr>
            <a:picLocks noGrp="1" noChangeAspect="1"/>
          </p:cNvPicPr>
          <p:nvPr>
            <p:ph sz="half" idx="1"/>
          </p:nvPr>
        </p:nvPicPr>
        <p:blipFill>
          <a:blip r:embed="rId2"/>
          <a:stretch>
            <a:fillRect/>
          </a:stretch>
        </p:blipFill>
        <p:spPr>
          <a:xfrm>
            <a:off x="1183490" y="1619597"/>
            <a:ext cx="8050848" cy="3168352"/>
          </a:xfrm>
          <a:prstGeom prst="rect">
            <a:avLst/>
          </a:prstGeom>
        </p:spPr>
      </p:pic>
      <p:sp>
        <p:nvSpPr>
          <p:cNvPr id="4" name="Symbol zastępczy zawartości 3">
            <a:extLst>
              <a:ext uri="{FF2B5EF4-FFF2-40B4-BE49-F238E27FC236}">
                <a16:creationId xmlns:a16="http://schemas.microsoft.com/office/drawing/2014/main" id="{A127EF1A-A4B6-4CC7-B7C8-F4A3D9C314B3}"/>
              </a:ext>
            </a:extLst>
          </p:cNvPr>
          <p:cNvSpPr>
            <a:spLocks noGrp="1"/>
          </p:cNvSpPr>
          <p:nvPr>
            <p:ph sz="half" idx="2"/>
          </p:nvPr>
        </p:nvSpPr>
        <p:spPr>
          <a:xfrm>
            <a:off x="737394" y="5436021"/>
            <a:ext cx="9145016" cy="1583816"/>
          </a:xfrm>
        </p:spPr>
        <p:txBody>
          <a:bodyPr>
            <a:normAutofit fontScale="92500" lnSpcReduction="10000"/>
          </a:bodyPr>
          <a:lstStyle/>
          <a:p>
            <a:pPr marL="342900" indent="-342900">
              <a:buFont typeface="Wingdings" panose="05000000000000000000" pitchFamily="2" charset="2"/>
              <a:buChar char="ü"/>
            </a:pPr>
            <a:r>
              <a:rPr lang="pl-PL" dirty="0"/>
              <a:t>Wykazać, że realizacja projektu nie będzie miała negatywnego wpływu na działania w zakresie adaptacji ani na poziom odporności na ryzyka fizyczne związane z klimatem innych ludzi, przyrody, dziedzictwa kulturowego, dóbr i innych rodzajów działalności gospodarczej.</a:t>
            </a:r>
          </a:p>
          <a:p>
            <a:endParaRPr lang="pl-PL" dirty="0"/>
          </a:p>
        </p:txBody>
      </p:sp>
      <p:sp>
        <p:nvSpPr>
          <p:cNvPr id="5" name="Symbol zastępczy numeru slajdu 4">
            <a:extLst>
              <a:ext uri="{FF2B5EF4-FFF2-40B4-BE49-F238E27FC236}">
                <a16:creationId xmlns:a16="http://schemas.microsoft.com/office/drawing/2014/main" id="{01385E0A-3D4D-43F4-8C73-5095E6A8F486}"/>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108302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1AAD33-E660-447E-B619-282DA3032FBE}"/>
              </a:ext>
            </a:extLst>
          </p:cNvPr>
          <p:cNvSpPr>
            <a:spLocks noGrp="1"/>
          </p:cNvSpPr>
          <p:nvPr>
            <p:ph type="title"/>
          </p:nvPr>
        </p:nvSpPr>
        <p:spPr/>
        <p:txBody>
          <a:bodyPr/>
          <a:lstStyle/>
          <a:p>
            <a:r>
              <a:rPr lang="pl-PL" dirty="0"/>
              <a:t>Uzasadnienie – punkt B.2.2.3. </a:t>
            </a:r>
          </a:p>
        </p:txBody>
      </p:sp>
      <p:sp>
        <p:nvSpPr>
          <p:cNvPr id="7" name="Symbol zastępczy zawartości 6">
            <a:extLst>
              <a:ext uri="{FF2B5EF4-FFF2-40B4-BE49-F238E27FC236}">
                <a16:creationId xmlns:a16="http://schemas.microsoft.com/office/drawing/2014/main" id="{A1A44983-27D3-451C-85A3-E6E764675B61}"/>
              </a:ext>
            </a:extLst>
          </p:cNvPr>
          <p:cNvSpPr>
            <a:spLocks noGrp="1"/>
          </p:cNvSpPr>
          <p:nvPr>
            <p:ph idx="1"/>
          </p:nvPr>
        </p:nvSpPr>
        <p:spPr>
          <a:xfrm>
            <a:off x="670360" y="2411685"/>
            <a:ext cx="9000903" cy="5579838"/>
          </a:xfrm>
        </p:spPr>
        <p:txBody>
          <a:bodyPr>
            <a:normAutofit/>
          </a:bodyPr>
          <a:lstStyle/>
          <a:p>
            <a:pPr marL="342900" indent="-342900">
              <a:buFont typeface="Wingdings" panose="05000000000000000000" pitchFamily="2" charset="2"/>
              <a:buChar char="ü"/>
            </a:pPr>
            <a:r>
              <a:rPr lang="pl-PL" dirty="0"/>
              <a:t>Czy realizacja projektu wiąże się ze zmianą ukształtowania terenu lub utwardzeniem powierzchni ziemi? Odnieść się do możliwości podtopień terenów sąsiednich, powstania miejskiej wyspy ciepła.</a:t>
            </a:r>
          </a:p>
          <a:p>
            <a:pPr marL="342900" indent="-342900">
              <a:buFont typeface="Wingdings" panose="05000000000000000000" pitchFamily="2" charset="2"/>
              <a:buChar char="ü"/>
            </a:pPr>
            <a:r>
              <a:rPr lang="pl-PL" dirty="0"/>
              <a:t>Czy jest planowana wycinka drzew lub krzewów? Odnieść się do zmiany warunków termicznych terenu?</a:t>
            </a:r>
          </a:p>
          <a:p>
            <a:pPr marL="342900" indent="-342900">
              <a:buFont typeface="Wingdings" panose="05000000000000000000" pitchFamily="2" charset="2"/>
              <a:buChar char="ü"/>
            </a:pPr>
            <a:r>
              <a:rPr lang="pl-PL" dirty="0"/>
              <a:t>Czy w wyniku realizacji projektu pojawi się nowa zabudowa terenu? Odnieść się do zmiany warunków termicznych terenu oraz przewietrzania terenu?</a:t>
            </a:r>
          </a:p>
          <a:p>
            <a:pPr marL="342900" indent="-342900">
              <a:buFont typeface="Wingdings" panose="05000000000000000000" pitchFamily="2" charset="2"/>
              <a:buChar char="ü"/>
            </a:pPr>
            <a:r>
              <a:rPr lang="pl-PL" dirty="0"/>
              <a:t>Jeżeli w/w sytuacje nie będą miały miejsca również należy to napisać. </a:t>
            </a:r>
          </a:p>
        </p:txBody>
      </p:sp>
      <p:sp>
        <p:nvSpPr>
          <p:cNvPr id="4" name="Symbol zastępczy numeru slajdu 3">
            <a:extLst>
              <a:ext uri="{FF2B5EF4-FFF2-40B4-BE49-F238E27FC236}">
                <a16:creationId xmlns:a16="http://schemas.microsoft.com/office/drawing/2014/main" id="{898F0CB5-5B00-4E0A-8A92-D3D99DD40439}"/>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07879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B4E3B9-55BB-411D-A004-901C7E5C8D2D}"/>
              </a:ext>
            </a:extLst>
          </p:cNvPr>
          <p:cNvSpPr>
            <a:spLocks noGrp="1"/>
          </p:cNvSpPr>
          <p:nvPr>
            <p:ph type="title"/>
          </p:nvPr>
        </p:nvSpPr>
        <p:spPr/>
        <p:txBody>
          <a:bodyPr/>
          <a:lstStyle/>
          <a:p>
            <a:r>
              <a:rPr lang="pl-PL" dirty="0"/>
              <a:t>Zrównoważone wykorzystywanie i ochrona zasobów wodnych i morskich – punkt B.2.3.1. </a:t>
            </a:r>
          </a:p>
        </p:txBody>
      </p:sp>
      <p:pic>
        <p:nvPicPr>
          <p:cNvPr id="6" name="Symbol zastępczy zawartości 5" descr="Grafika zawierająca fragment załącznika 2.1 z punktem&#10;B.2.3 ZRÓWNOWAŻONE WYKORZYSTYWANIE I OCHRONA ZASOBÓW WODNYCH I MORSKICH&#10;Pytania mają na celu wykazanie, że realizacja i późniejsze wykorzystanie efektów projektu nie zaszkodzą zasobom wód podziemnych i powierzchniowych oraz środowisku wód morskich.&#10;oraz punktem&#10;B.2.3.1. Na obszarze jakich jednolitych części wód (JCW) powierzchniowych i podziemnych zlokalizowany jest projekt?&#10;Odpowiedzi należy udzielić w oparciu o ustalenia II aktualizacji właściwego Planu Gospodarowania Wodami na Obszarze Dorzecza (II aPGW Wisła / Odra) i uzyskanych decyzji (np. środowiskowej, pozwolenia wodnoprawnego).&#10;Należy wskazać:&#10;- na obszarze jakich JCW powierzchniowych i podziemnych realizowany będzie projekt,&#10;- jaki jest aktualny stan chemiczny, stan / potencjał ekologiczny, stan ilościowy (dla podziemnych) JCW, &#10;- jakie cele środowiskowe ustalono dla JCW, &#10;- czy stwierdzono ryzyko nieosiągnięcia tych celów oraz czy ustalono odstępstwa  z art. 4 ust. 4 lub 5 Ramowej Dyrektywy Wodnej (RDW).&#10;">
            <a:extLst>
              <a:ext uri="{FF2B5EF4-FFF2-40B4-BE49-F238E27FC236}">
                <a16:creationId xmlns:a16="http://schemas.microsoft.com/office/drawing/2014/main" id="{1FFD66B2-B76C-4057-9BBF-F07021E35F11}"/>
              </a:ext>
            </a:extLst>
          </p:cNvPr>
          <p:cNvPicPr>
            <a:picLocks noGrp="1" noChangeAspect="1"/>
          </p:cNvPicPr>
          <p:nvPr>
            <p:ph sz="half" idx="1"/>
          </p:nvPr>
        </p:nvPicPr>
        <p:blipFill>
          <a:blip r:embed="rId2"/>
          <a:stretch>
            <a:fillRect/>
          </a:stretch>
        </p:blipFill>
        <p:spPr>
          <a:xfrm>
            <a:off x="2176587" y="1979837"/>
            <a:ext cx="6408613" cy="3697713"/>
          </a:xfrm>
          <a:prstGeom prst="rect">
            <a:avLst/>
          </a:prstGeom>
        </p:spPr>
      </p:pic>
      <p:sp>
        <p:nvSpPr>
          <p:cNvPr id="5" name="Symbol zastępczy numeru slajdu 4">
            <a:extLst>
              <a:ext uri="{FF2B5EF4-FFF2-40B4-BE49-F238E27FC236}">
                <a16:creationId xmlns:a16="http://schemas.microsoft.com/office/drawing/2014/main" id="{A12156B9-34CA-49BB-9356-6D55EF341EFB}"/>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329906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r>
              <a:rPr lang="pl-PL" dirty="0"/>
              <a:t>Załącznik 2.1 Informacja o wpływie projektu na środowisko – sekcja A (1 z 2)</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25525" y="2339677"/>
            <a:ext cx="9000519" cy="4968352"/>
          </a:xfrm>
        </p:spPr>
        <p:txBody>
          <a:bodyPr>
            <a:normAutofit fontScale="92500" lnSpcReduction="10000"/>
          </a:bodyPr>
          <a:lstStyle/>
          <a:p>
            <a:r>
              <a:rPr lang="pl-PL" dirty="0"/>
              <a:t>A. GOTOWOŚĆ DOKUMENTACYJNA PROJEKTU </a:t>
            </a:r>
          </a:p>
          <a:p>
            <a:r>
              <a:rPr lang="pl-PL" dirty="0"/>
              <a:t>A1.DOKUMENTY DOTYCZĄCE OCENY WPŁYWU NA ŚRODOWISKO</a:t>
            </a:r>
          </a:p>
          <a:p>
            <a:endParaRPr lang="pl-PL" dirty="0"/>
          </a:p>
          <a:p>
            <a:pPr marL="342900" indent="-342900">
              <a:lnSpc>
                <a:spcPct val="130000"/>
              </a:lnSpc>
              <a:spcBef>
                <a:spcPts val="600"/>
              </a:spcBef>
              <a:spcAft>
                <a:spcPts val="1200"/>
              </a:spcAft>
              <a:buFont typeface="Wingdings" panose="05000000000000000000" pitchFamily="2" charset="2"/>
              <a:buChar char="q"/>
            </a:pPr>
            <a:r>
              <a:rPr lang="pl-PL" dirty="0"/>
              <a:t>Dokumenty wynikające z procedur </a:t>
            </a:r>
            <a:r>
              <a:rPr lang="pl-PL" dirty="0" err="1"/>
              <a:t>ooś</a:t>
            </a:r>
            <a:r>
              <a:rPr lang="pl-PL" dirty="0"/>
              <a:t> lub zaświadczenie Natura 2000 </a:t>
            </a:r>
          </a:p>
          <a:p>
            <a:pPr marL="342900" indent="-342900">
              <a:buFont typeface="Wingdings" panose="05000000000000000000" pitchFamily="2" charset="2"/>
              <a:buChar char="q"/>
            </a:pPr>
            <a:r>
              <a:rPr lang="pl-PL" dirty="0"/>
              <a:t>Inne dokumenty związane z korzystaniem ze środowiska (dotyczy m.in. decyzji zezwalających na odstępstwa od zakazów ustalonych dla chronionych gatunków roślin, zwierząt, grzybów z art. 56 ustawy o ochronie przyrody; zgłoszenia / zezwolenia z art. 118 ustawy o ochronie przyrody, decyzji zezwalającej / zgłoszenia wycinki drzew, krzewów; zezwolenia / zgłoszenia robót geologicznych, pozwolenia / zgłoszenia wodnoprawnego itp.)</a:t>
            </a:r>
          </a:p>
          <a:p>
            <a:r>
              <a:rPr lang="pl-PL" dirty="0"/>
              <a:t> </a:t>
            </a:r>
          </a:p>
        </p:txBody>
      </p:sp>
    </p:spTree>
    <p:extLst>
      <p:ext uri="{BB962C8B-B14F-4D97-AF65-F5344CB8AC3E}">
        <p14:creationId xmlns:p14="http://schemas.microsoft.com/office/powerpoint/2010/main" val="385299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B4E3B9-55BB-411D-A004-901C7E5C8D2D}"/>
              </a:ext>
            </a:extLst>
          </p:cNvPr>
          <p:cNvSpPr>
            <a:spLocks noGrp="1"/>
          </p:cNvSpPr>
          <p:nvPr>
            <p:ph type="title"/>
          </p:nvPr>
        </p:nvSpPr>
        <p:spPr/>
        <p:txBody>
          <a:bodyPr/>
          <a:lstStyle/>
          <a:p>
            <a:r>
              <a:rPr lang="pl-PL" dirty="0"/>
              <a:t>Zrównoważone wykorzystywanie i ochrona zasobów wodnych i morskich – punkt B.2.3.2. </a:t>
            </a:r>
          </a:p>
        </p:txBody>
      </p:sp>
      <p:pic>
        <p:nvPicPr>
          <p:cNvPr id="7" name="Symbol zastępczy zawartości 6" descr="Grafika zawierająca fragment załącznika 2.1 z punktem&#10;B.2.3.2. Czy projekt będzie znacząco negatywnie wpływał na jakość i ilość zasobów wodnych i morskich?&#10;Należy wskazać czy:&#10;- i w jaki sposób projekt będzie wpływał na osiągnięcie celów środowiskowych poszczególnych JCW, &#10;- projekt wymaga zastosowania derogacji z art. 4.7 RDW. &#10;W uzasadnieniu należy odnieść się do zakresu i charakteru planowanych prac, wniosków z analiz oddziaływania na zasoby wodne i morskie dokonanych w uzyskanych decyzjach np. pozwoleniu wodnoprawnym, decyzji środowiskowej czy opinii stosownego organu Państwowego Gospodarstwa ">
            <a:extLst>
              <a:ext uri="{FF2B5EF4-FFF2-40B4-BE49-F238E27FC236}">
                <a16:creationId xmlns:a16="http://schemas.microsoft.com/office/drawing/2014/main" id="{795058F7-EC63-4CBF-9509-D57C18D202B6}"/>
              </a:ext>
            </a:extLst>
          </p:cNvPr>
          <p:cNvPicPr>
            <a:picLocks noGrp="1" noChangeAspect="1"/>
          </p:cNvPicPr>
          <p:nvPr>
            <p:ph sz="half" idx="1"/>
          </p:nvPr>
        </p:nvPicPr>
        <p:blipFill>
          <a:blip r:embed="rId2"/>
          <a:stretch>
            <a:fillRect/>
          </a:stretch>
        </p:blipFill>
        <p:spPr>
          <a:xfrm>
            <a:off x="1529482" y="2123653"/>
            <a:ext cx="7344717" cy="3593524"/>
          </a:xfrm>
          <a:prstGeom prst="rect">
            <a:avLst/>
          </a:prstGeom>
        </p:spPr>
      </p:pic>
      <p:sp>
        <p:nvSpPr>
          <p:cNvPr id="4" name="Symbol zastępczy zawartości 3">
            <a:extLst>
              <a:ext uri="{FF2B5EF4-FFF2-40B4-BE49-F238E27FC236}">
                <a16:creationId xmlns:a16="http://schemas.microsoft.com/office/drawing/2014/main" id="{1654B169-BF10-46BE-B130-11794D1F1549}"/>
              </a:ext>
            </a:extLst>
          </p:cNvPr>
          <p:cNvSpPr>
            <a:spLocks noGrp="1"/>
          </p:cNvSpPr>
          <p:nvPr>
            <p:ph sz="half" idx="2"/>
          </p:nvPr>
        </p:nvSpPr>
        <p:spPr>
          <a:xfrm>
            <a:off x="881410" y="5882821"/>
            <a:ext cx="8640381" cy="1317016"/>
          </a:xfrm>
        </p:spPr>
        <p:txBody>
          <a:bodyPr>
            <a:normAutofit lnSpcReduction="10000"/>
          </a:bodyPr>
          <a:lstStyle/>
          <a:p>
            <a:r>
              <a:rPr lang="pl-PL" dirty="0"/>
              <a:t>Potwierdzenie braku zagrożenia osiągnięcia celów środowiskowych dla wód jest elementem decyzji środowiskowej, oceny wodnoprawnej, pozwolenia wodnoprawnego.</a:t>
            </a:r>
          </a:p>
          <a:p>
            <a:endParaRPr lang="pl-PL" dirty="0"/>
          </a:p>
        </p:txBody>
      </p:sp>
      <p:sp>
        <p:nvSpPr>
          <p:cNvPr id="5" name="Symbol zastępczy numeru slajdu 4">
            <a:extLst>
              <a:ext uri="{FF2B5EF4-FFF2-40B4-BE49-F238E27FC236}">
                <a16:creationId xmlns:a16="http://schemas.microsoft.com/office/drawing/2014/main" id="{A12156B9-34CA-49BB-9356-6D55EF341EFB}"/>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344812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1B3CC-E9FF-4E63-9DB7-7010871F7C95}"/>
              </a:ext>
            </a:extLst>
          </p:cNvPr>
          <p:cNvSpPr>
            <a:spLocks noGrp="1"/>
          </p:cNvSpPr>
          <p:nvPr>
            <p:ph type="title"/>
          </p:nvPr>
        </p:nvSpPr>
        <p:spPr>
          <a:xfrm>
            <a:off x="1025715" y="899836"/>
            <a:ext cx="8640381" cy="1080001"/>
          </a:xfrm>
        </p:spPr>
        <p:txBody>
          <a:bodyPr/>
          <a:lstStyle/>
          <a:p>
            <a:r>
              <a:rPr lang="pl-PL" dirty="0"/>
              <a:t>Uzasadnienie – punkt B.2.3.2. (1 z 2)</a:t>
            </a:r>
          </a:p>
        </p:txBody>
      </p:sp>
      <p:sp>
        <p:nvSpPr>
          <p:cNvPr id="3" name="Symbol zastępczy zawartości 2">
            <a:extLst>
              <a:ext uri="{FF2B5EF4-FFF2-40B4-BE49-F238E27FC236}">
                <a16:creationId xmlns:a16="http://schemas.microsoft.com/office/drawing/2014/main" id="{E7790C1C-5F72-43A7-9E70-4FBE5F2D2A3C}"/>
              </a:ext>
            </a:extLst>
          </p:cNvPr>
          <p:cNvSpPr>
            <a:spLocks noGrp="1"/>
          </p:cNvSpPr>
          <p:nvPr>
            <p:ph sz="half" idx="1"/>
          </p:nvPr>
        </p:nvSpPr>
        <p:spPr>
          <a:xfrm>
            <a:off x="349040" y="1854058"/>
            <a:ext cx="4838977" cy="5165779"/>
          </a:xfrm>
        </p:spPr>
        <p:txBody>
          <a:bodyPr>
            <a:normAutofit fontScale="85000" lnSpcReduction="20000"/>
          </a:bodyPr>
          <a:lstStyle/>
          <a:p>
            <a:pPr marL="342900" indent="-342900">
              <a:buFont typeface="Wingdings" panose="05000000000000000000" pitchFamily="2" charset="2"/>
              <a:buChar char="ü"/>
            </a:pPr>
            <a:r>
              <a:rPr lang="pl-PL" dirty="0"/>
              <a:t>odnieść się w jaki sposób zakres projektu może wpływać na ilość oraz jakość zasobów wodnych, na etapie prowadzenia prac budowlanych i funkcjonowania. Przeanalizować wpływ zakresu projektu na:</a:t>
            </a:r>
          </a:p>
          <a:p>
            <a:pPr marL="342900" indent="-342900">
              <a:buFont typeface="Wingdings" panose="05000000000000000000" pitchFamily="2" charset="2"/>
              <a:buChar char="ü"/>
            </a:pPr>
            <a:r>
              <a:rPr lang="pl-PL" dirty="0"/>
              <a:t>wody powierzchniowe (w tym morskie) – uwzględnić etap budowy oraz funkcjonowania biorąc pod uwagę m.in. odległość inwestycji od nich, możliwość wystąpienia awarii</a:t>
            </a:r>
          </a:p>
          <a:p>
            <a:pPr marL="342900" indent="-342900">
              <a:buFont typeface="Wingdings" panose="05000000000000000000" pitchFamily="2" charset="2"/>
              <a:buChar char="ü"/>
            </a:pPr>
            <a:r>
              <a:rPr lang="pl-PL" dirty="0"/>
              <a:t>wody podziemne, gruntowe – zwrócić szczególną uwagę na etap budowy (prace ziemne!). Przy prawidłowym prowadzeniu i organizacji prac ryzyko negatywnego wpływu jest małe, ale nie można wykluczyć wystąpienia awarii</a:t>
            </a:r>
          </a:p>
          <a:p>
            <a:endParaRPr lang="pl-PL" dirty="0"/>
          </a:p>
        </p:txBody>
      </p:sp>
      <p:sp>
        <p:nvSpPr>
          <p:cNvPr id="9" name="Symbol zastępczy zawartości 8">
            <a:extLst>
              <a:ext uri="{FF2B5EF4-FFF2-40B4-BE49-F238E27FC236}">
                <a16:creationId xmlns:a16="http://schemas.microsoft.com/office/drawing/2014/main" id="{0166C19A-9E44-436F-9BFE-021C6035F104}"/>
              </a:ext>
            </a:extLst>
          </p:cNvPr>
          <p:cNvSpPr>
            <a:spLocks noGrp="1"/>
          </p:cNvSpPr>
          <p:nvPr>
            <p:ph sz="half" idx="16"/>
          </p:nvPr>
        </p:nvSpPr>
        <p:spPr>
          <a:xfrm>
            <a:off x="5333720" y="1979837"/>
            <a:ext cx="4287898" cy="3627507"/>
          </a:xfrm>
        </p:spPr>
        <p:txBody>
          <a:bodyPr>
            <a:normAutofit/>
          </a:bodyPr>
          <a:lstStyle/>
          <a:p>
            <a:pPr marL="457200" indent="-457200">
              <a:buFont typeface="Wingdings" panose="05000000000000000000" pitchFamily="2" charset="2"/>
              <a:buChar char="ü"/>
            </a:pPr>
            <a:r>
              <a:rPr lang="pl-PL" sz="1800" dirty="0"/>
              <a:t>podać, czy w związku z realizacją i funkcjonowaniem zakresu projektu występuje jakiekolwiek zagrożenie zanieczyszczenia wód podziemnych i powierzchniowych (skala).</a:t>
            </a:r>
          </a:p>
          <a:p>
            <a:pPr marL="457200" indent="-457200">
              <a:buFont typeface="Wingdings" panose="05000000000000000000" pitchFamily="2" charset="2"/>
              <a:buChar char="ü"/>
            </a:pPr>
            <a:r>
              <a:rPr lang="pl-PL" sz="1800" dirty="0"/>
              <a:t>wskazać, czy realizacja i funkcjonowanie zakresu projektu wiąże się z poborem wód oraz odprowadzaniem zanieczyszczeń do wód powierzchniowych? </a:t>
            </a:r>
          </a:p>
          <a:p>
            <a:endParaRPr lang="pl-PL" dirty="0"/>
          </a:p>
        </p:txBody>
      </p:sp>
      <p:sp>
        <p:nvSpPr>
          <p:cNvPr id="4" name="Symbol zastępczy numeru slajdu 3">
            <a:extLst>
              <a:ext uri="{FF2B5EF4-FFF2-40B4-BE49-F238E27FC236}">
                <a16:creationId xmlns:a16="http://schemas.microsoft.com/office/drawing/2014/main" id="{238AFD1C-2DAB-4B3E-8B1A-7F4B02BDEC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l-PL" sz="1000" b="0" i="0" u="none" strike="noStrike" kern="1200" cap="none" spc="0" normalizeH="0" baseline="0" noProof="0" dirty="0">
              <a:ln>
                <a:noFill/>
              </a:ln>
              <a:solidFill>
                <a:srgbClr val="002073"/>
              </a:solidFill>
              <a:effectLst/>
              <a:uLnTx/>
              <a:uFillTx/>
            </a:endParaRPr>
          </a:p>
        </p:txBody>
      </p:sp>
    </p:spTree>
    <p:extLst>
      <p:ext uri="{BB962C8B-B14F-4D97-AF65-F5344CB8AC3E}">
        <p14:creationId xmlns:p14="http://schemas.microsoft.com/office/powerpoint/2010/main" val="313140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1B3CC-E9FF-4E63-9DB7-7010871F7C95}"/>
              </a:ext>
            </a:extLst>
          </p:cNvPr>
          <p:cNvSpPr>
            <a:spLocks noGrp="1"/>
          </p:cNvSpPr>
          <p:nvPr>
            <p:ph type="title"/>
          </p:nvPr>
        </p:nvSpPr>
        <p:spPr/>
        <p:txBody>
          <a:bodyPr/>
          <a:lstStyle/>
          <a:p>
            <a:r>
              <a:rPr lang="pl-PL" dirty="0"/>
              <a:t>Uzasadnienie – punkt B.2.3.2. (2 z 2)</a:t>
            </a:r>
          </a:p>
        </p:txBody>
      </p:sp>
      <p:sp>
        <p:nvSpPr>
          <p:cNvPr id="7" name="Symbol zastępczy zawartości 6">
            <a:extLst>
              <a:ext uri="{FF2B5EF4-FFF2-40B4-BE49-F238E27FC236}">
                <a16:creationId xmlns:a16="http://schemas.microsoft.com/office/drawing/2014/main" id="{9BC48142-9370-4318-A8DE-130AC3C45788}"/>
              </a:ext>
            </a:extLst>
          </p:cNvPr>
          <p:cNvSpPr>
            <a:spLocks noGrp="1"/>
          </p:cNvSpPr>
          <p:nvPr>
            <p:ph sz="half" idx="14"/>
          </p:nvPr>
        </p:nvSpPr>
        <p:spPr>
          <a:xfrm>
            <a:off x="413167" y="2447788"/>
            <a:ext cx="9865096" cy="3852329"/>
          </a:xfrm>
        </p:spPr>
        <p:txBody>
          <a:bodyPr>
            <a:normAutofit/>
          </a:bodyPr>
          <a:lstStyle/>
          <a:p>
            <a:pPr marL="342900" indent="-342900">
              <a:buFont typeface="Wingdings" panose="05000000000000000000" pitchFamily="2" charset="2"/>
              <a:buChar char="ü"/>
            </a:pPr>
            <a:r>
              <a:rPr lang="pl-PL" dirty="0"/>
              <a:t>odnieść się do sposobu zagospodarowania wód opadowych i roztopowych. Czy realizacja projektu wpływa na możliwości retencyjne terenu (pozytywnie lub negatywnie)?</a:t>
            </a:r>
          </a:p>
          <a:p>
            <a:pPr marL="342900" indent="-342900">
              <a:buFont typeface="Wingdings" panose="05000000000000000000" pitchFamily="2" charset="2"/>
              <a:buChar char="ü"/>
            </a:pPr>
            <a:r>
              <a:rPr lang="pl-PL" dirty="0"/>
              <a:t>przeanalizować czy prowadzenie prac utrzymaniowych może wiązać się z negatywnym wpływem na wody?</a:t>
            </a:r>
          </a:p>
          <a:p>
            <a:pPr marL="342900" indent="-342900">
              <a:buFont typeface="Wingdings" panose="05000000000000000000" pitchFamily="2" charset="2"/>
              <a:buChar char="ü"/>
            </a:pPr>
            <a:r>
              <a:rPr lang="pl-PL" dirty="0"/>
              <a:t>w projektach nieinfrastrukturalnych – zużycie wody i odprowadzanie ścieków przez personel, beneficjentów, utrzymanie taboru</a:t>
            </a:r>
          </a:p>
          <a:p>
            <a:endParaRPr lang="pl-PL" dirty="0"/>
          </a:p>
        </p:txBody>
      </p:sp>
      <p:sp>
        <p:nvSpPr>
          <p:cNvPr id="4" name="Symbol zastępczy numeru slajdu 3">
            <a:extLst>
              <a:ext uri="{FF2B5EF4-FFF2-40B4-BE49-F238E27FC236}">
                <a16:creationId xmlns:a16="http://schemas.microsoft.com/office/drawing/2014/main" id="{238AFD1C-2DAB-4B3E-8B1A-7F4B02BDEC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l-PL" sz="1000" b="0" i="0" u="none" strike="noStrike" kern="1200" cap="none" spc="0" normalizeH="0" baseline="0" noProof="0" dirty="0">
              <a:ln>
                <a:noFill/>
              </a:ln>
              <a:solidFill>
                <a:srgbClr val="002073"/>
              </a:solidFill>
              <a:effectLst/>
              <a:uLnTx/>
              <a:uFillTx/>
            </a:endParaRPr>
          </a:p>
        </p:txBody>
      </p:sp>
    </p:spTree>
    <p:extLst>
      <p:ext uri="{BB962C8B-B14F-4D97-AF65-F5344CB8AC3E}">
        <p14:creationId xmlns:p14="http://schemas.microsoft.com/office/powerpoint/2010/main" val="193996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540B79-005C-4494-9624-446D10A339D1}"/>
              </a:ext>
            </a:extLst>
          </p:cNvPr>
          <p:cNvSpPr>
            <a:spLocks noGrp="1"/>
          </p:cNvSpPr>
          <p:nvPr>
            <p:ph type="title"/>
          </p:nvPr>
        </p:nvSpPr>
        <p:spPr/>
        <p:txBody>
          <a:bodyPr/>
          <a:lstStyle/>
          <a:p>
            <a:r>
              <a:rPr lang="pl-PL" dirty="0"/>
              <a:t>Zrównoważone wykorzystywanie i ochrona zasobów wodnych i morskich – punkt B.2.3.3.</a:t>
            </a:r>
          </a:p>
        </p:txBody>
      </p:sp>
      <p:pic>
        <p:nvPicPr>
          <p:cNvPr id="6" name="Symbol zastępczy zawartości 5" descr="Grafika zawierająca fragment załącznika 2.1 z punktem B.2.3.3. Czy w projekcie zaplanowano rozwiązania chroniące zasoby wodne i morskie oraz racjonalne korzystanie z tych zasobów?&#10;Należy wskazać:&#10;- zaplanowane, na etapie budowy i funkcjonowania projektu, rozwiązania organizacyjne, techniczne, technologiczne mające na celu ochronę zasobów wodnych i morskich oraz racjonalne ich wykorzystanie, &#10;- czy projekt zakłada rozwiązania zmniejszające wodochłonność inwestycji oraz / lub poprawiające zagospodarowanie wód w miejscu realizacji projektu (np. stosowanie nawierzchni przepuszczalnych).&#10;W przypadku gdy w decyzji środowiskowej lub innej decyzji (np. pozwoleniu wodnoprawnym) dla projektu określono warunki realizacji lub funkcjonowania przedsięwzięcia, należy je podać. &#10;">
            <a:extLst>
              <a:ext uri="{FF2B5EF4-FFF2-40B4-BE49-F238E27FC236}">
                <a16:creationId xmlns:a16="http://schemas.microsoft.com/office/drawing/2014/main" id="{695E7FC4-794F-4DE3-A153-AFCFF4B49C69}"/>
              </a:ext>
            </a:extLst>
          </p:cNvPr>
          <p:cNvPicPr>
            <a:picLocks noGrp="1" noChangeAspect="1"/>
          </p:cNvPicPr>
          <p:nvPr>
            <p:ph sz="half" idx="1"/>
          </p:nvPr>
        </p:nvPicPr>
        <p:blipFill>
          <a:blip r:embed="rId2"/>
          <a:stretch>
            <a:fillRect/>
          </a:stretch>
        </p:blipFill>
        <p:spPr>
          <a:xfrm>
            <a:off x="1745506" y="1992015"/>
            <a:ext cx="6360591" cy="2959440"/>
          </a:xfrm>
          <a:prstGeom prst="rect">
            <a:avLst/>
          </a:prstGeom>
        </p:spPr>
      </p:pic>
      <p:sp>
        <p:nvSpPr>
          <p:cNvPr id="4" name="Symbol zastępczy zawartości 3">
            <a:extLst>
              <a:ext uri="{FF2B5EF4-FFF2-40B4-BE49-F238E27FC236}">
                <a16:creationId xmlns:a16="http://schemas.microsoft.com/office/drawing/2014/main" id="{F0875DA3-6FCA-46DF-AEA4-D4FD245216CA}"/>
              </a:ext>
            </a:extLst>
          </p:cNvPr>
          <p:cNvSpPr>
            <a:spLocks noGrp="1"/>
          </p:cNvSpPr>
          <p:nvPr>
            <p:ph sz="half" idx="2"/>
          </p:nvPr>
        </p:nvSpPr>
        <p:spPr>
          <a:xfrm>
            <a:off x="592672" y="5461537"/>
            <a:ext cx="9072528" cy="1727874"/>
          </a:xfrm>
        </p:spPr>
        <p:txBody>
          <a:bodyPr>
            <a:normAutofit fontScale="92500"/>
          </a:bodyPr>
          <a:lstStyle/>
          <a:p>
            <a:pPr marL="342900" indent="-342900">
              <a:buFont typeface="Wingdings" panose="05000000000000000000" pitchFamily="2" charset="2"/>
              <a:buChar char="ü"/>
            </a:pPr>
            <a:r>
              <a:rPr lang="pl-PL" dirty="0"/>
              <a:t>przeprowadzenie oceny oddziaływania projektu w celu oceny jego potencjalnego wpływu na stan jednolitych części wód w obrębie tego samego dorzecza oraz na chronione siedliska i gatunki bezpośrednio zależne od wody – należy wykorzystać ustalenia wynikające z przeprowadzonego postępowania</a:t>
            </a:r>
          </a:p>
          <a:p>
            <a:endParaRPr lang="pl-PL" dirty="0"/>
          </a:p>
        </p:txBody>
      </p:sp>
      <p:sp>
        <p:nvSpPr>
          <p:cNvPr id="5" name="Symbol zastępczy numeru slajdu 4">
            <a:extLst>
              <a:ext uri="{FF2B5EF4-FFF2-40B4-BE49-F238E27FC236}">
                <a16:creationId xmlns:a16="http://schemas.microsoft.com/office/drawing/2014/main" id="{76747490-DFCF-4EBD-989B-81554EB4FC8C}"/>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9964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BF1DD6-1F95-4F93-AF98-D0ED2F5CD786}"/>
              </a:ext>
            </a:extLst>
          </p:cNvPr>
          <p:cNvSpPr>
            <a:spLocks noGrp="1"/>
          </p:cNvSpPr>
          <p:nvPr>
            <p:ph type="title"/>
          </p:nvPr>
        </p:nvSpPr>
        <p:spPr/>
        <p:txBody>
          <a:bodyPr/>
          <a:lstStyle/>
          <a:p>
            <a:r>
              <a:rPr lang="pl-PL" dirty="0"/>
              <a:t>Uzasadnienie – punkt B.2.2.3. (1 z 2)</a:t>
            </a:r>
          </a:p>
        </p:txBody>
      </p:sp>
      <p:sp>
        <p:nvSpPr>
          <p:cNvPr id="3" name="Symbol zastępczy zawartości 2">
            <a:extLst>
              <a:ext uri="{FF2B5EF4-FFF2-40B4-BE49-F238E27FC236}">
                <a16:creationId xmlns:a16="http://schemas.microsoft.com/office/drawing/2014/main" id="{D2FB5E4E-B405-4F75-8EBF-E821E87CAD4B}"/>
              </a:ext>
            </a:extLst>
          </p:cNvPr>
          <p:cNvSpPr>
            <a:spLocks noGrp="1"/>
          </p:cNvSpPr>
          <p:nvPr>
            <p:ph sz="half" idx="1"/>
          </p:nvPr>
        </p:nvSpPr>
        <p:spPr>
          <a:xfrm>
            <a:off x="1025906" y="1979837"/>
            <a:ext cx="9360560" cy="5579838"/>
          </a:xfrm>
        </p:spPr>
        <p:txBody>
          <a:bodyPr>
            <a:normAutofit fontScale="92500" lnSpcReduction="20000"/>
          </a:bodyPr>
          <a:lstStyle/>
          <a:p>
            <a:pPr marL="342900" indent="-342900">
              <a:buFont typeface="Wingdings" panose="05000000000000000000" pitchFamily="2" charset="2"/>
              <a:buChar char="q"/>
            </a:pPr>
            <a:r>
              <a:rPr lang="pl-PL" dirty="0"/>
              <a:t>Etap budowy</a:t>
            </a:r>
          </a:p>
          <a:p>
            <a:pPr marL="342900" indent="-342900">
              <a:buFont typeface="Wingdings" panose="05000000000000000000" pitchFamily="2" charset="2"/>
              <a:buChar char="ü"/>
            </a:pPr>
            <a:r>
              <a:rPr lang="pl-PL" dirty="0"/>
              <a:t>opisać sposób składowania odpadów z budowy i rozbiórki oraz materiałów budowlanych (zabezpieczenie przed przenikaniem zanieczyszczeń do gruntu i warstw wodonośnych) </a:t>
            </a:r>
          </a:p>
          <a:p>
            <a:pPr marL="342900" indent="-342900">
              <a:buFont typeface="Wingdings" panose="05000000000000000000" pitchFamily="2" charset="2"/>
              <a:buChar char="ü"/>
            </a:pPr>
            <a:r>
              <a:rPr lang="pl-PL" dirty="0"/>
              <a:t>wskazać, czy na etapie budowy/funkcjonowania przewidziano procedury na wypadek awarii, w wyniku której mogą być zagrożone zasoby wodne i morskie np. wyciek czynnika chłodzącego, wyciek oleju z maszyn budowlanych  </a:t>
            </a:r>
          </a:p>
          <a:p>
            <a:pPr marL="342900" indent="-342900">
              <a:buFont typeface="Wingdings" panose="05000000000000000000" pitchFamily="2" charset="2"/>
              <a:buChar char="q"/>
            </a:pPr>
            <a:r>
              <a:rPr lang="pl-PL" dirty="0"/>
              <a:t>Etap funkcjonowania</a:t>
            </a:r>
          </a:p>
          <a:p>
            <a:pPr marL="342900" indent="-342900">
              <a:buFont typeface="Wingdings" panose="05000000000000000000" pitchFamily="2" charset="2"/>
              <a:buChar char="ü"/>
            </a:pPr>
            <a:r>
              <a:rPr lang="pl-PL" dirty="0"/>
              <a:t>Wskazać sposób postępowania ze ściekami tj. odprowadzanie ścieków do zbiorczej kanalizacji sanitarnej, do własnej oczyszczalni ścieków, do szczelnego zbiornika na nieczystości</a:t>
            </a:r>
          </a:p>
          <a:p>
            <a:pPr marL="342900" indent="-342900">
              <a:buFont typeface="Wingdings" panose="05000000000000000000" pitchFamily="2" charset="2"/>
              <a:buChar char="ü"/>
            </a:pPr>
            <a:r>
              <a:rPr lang="pl-PL" dirty="0"/>
              <a:t>wymienić zaplanowane w ramach projektu rozwiązania </a:t>
            </a:r>
            <a:r>
              <a:rPr lang="pl-PL" dirty="0" err="1"/>
              <a:t>wodooszczędne</a:t>
            </a:r>
            <a:r>
              <a:rPr lang="pl-PL" dirty="0"/>
              <a:t> w urządzeniach związanych z użyciem wody</a:t>
            </a:r>
          </a:p>
          <a:p>
            <a:endParaRPr lang="pl-PL" dirty="0"/>
          </a:p>
        </p:txBody>
      </p:sp>
      <p:sp>
        <p:nvSpPr>
          <p:cNvPr id="5" name="Symbol zastępczy numeru slajdu 4">
            <a:extLst>
              <a:ext uri="{FF2B5EF4-FFF2-40B4-BE49-F238E27FC236}">
                <a16:creationId xmlns:a16="http://schemas.microsoft.com/office/drawing/2014/main" id="{B357B4EE-BBCE-46CE-8747-5BA3A732EF7B}"/>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34926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F2558F-89EA-40B4-B229-94A445228021}"/>
              </a:ext>
            </a:extLst>
          </p:cNvPr>
          <p:cNvSpPr>
            <a:spLocks noGrp="1"/>
          </p:cNvSpPr>
          <p:nvPr>
            <p:ph type="title"/>
          </p:nvPr>
        </p:nvSpPr>
        <p:spPr/>
        <p:txBody>
          <a:bodyPr/>
          <a:lstStyle/>
          <a:p>
            <a:r>
              <a:rPr lang="pl-PL" dirty="0"/>
              <a:t>Rozwiązania </a:t>
            </a:r>
            <a:r>
              <a:rPr lang="pl-PL" dirty="0" err="1"/>
              <a:t>wodooszczędne</a:t>
            </a:r>
            <a:endParaRPr lang="pl-PL" dirty="0"/>
          </a:p>
        </p:txBody>
      </p:sp>
      <p:sp>
        <p:nvSpPr>
          <p:cNvPr id="3" name="Symbol zastępczy zawartości 2">
            <a:extLst>
              <a:ext uri="{FF2B5EF4-FFF2-40B4-BE49-F238E27FC236}">
                <a16:creationId xmlns:a16="http://schemas.microsoft.com/office/drawing/2014/main" id="{413FBEFB-F77A-4281-8E97-70C807BAEFF7}"/>
              </a:ext>
            </a:extLst>
          </p:cNvPr>
          <p:cNvSpPr>
            <a:spLocks noGrp="1"/>
          </p:cNvSpPr>
          <p:nvPr>
            <p:ph idx="1"/>
          </p:nvPr>
        </p:nvSpPr>
        <p:spPr/>
        <p:txBody>
          <a:bodyPr>
            <a:normAutofit fontScale="92500" lnSpcReduction="20000"/>
          </a:bodyPr>
          <a:lstStyle/>
          <a:p>
            <a:pPr marL="342900" indent="-342900">
              <a:buFont typeface="Wingdings" panose="05000000000000000000" pitchFamily="2" charset="2"/>
              <a:buChar char="ü"/>
            </a:pPr>
            <a:r>
              <a:rPr lang="pl-PL" dirty="0" err="1"/>
              <a:t>perlatory</a:t>
            </a:r>
            <a:endParaRPr lang="pl-PL" dirty="0"/>
          </a:p>
          <a:p>
            <a:pPr marL="342900" indent="-342900">
              <a:buFont typeface="Wingdings" panose="05000000000000000000" pitchFamily="2" charset="2"/>
              <a:buChar char="ü"/>
            </a:pPr>
            <a:r>
              <a:rPr lang="pl-PL" dirty="0"/>
              <a:t>używanie jednouchwytowych baterii z </a:t>
            </a:r>
            <a:r>
              <a:rPr lang="pl-PL" dirty="0" err="1"/>
              <a:t>perlatorem</a:t>
            </a:r>
            <a:r>
              <a:rPr lang="pl-PL" dirty="0"/>
              <a:t> </a:t>
            </a:r>
          </a:p>
          <a:p>
            <a:pPr marL="342900" indent="-342900">
              <a:buFont typeface="Wingdings" panose="05000000000000000000" pitchFamily="2" charset="2"/>
              <a:buChar char="ü"/>
            </a:pPr>
            <a:r>
              <a:rPr lang="pl-PL" dirty="0"/>
              <a:t>baterie termostatyczne</a:t>
            </a:r>
          </a:p>
          <a:p>
            <a:pPr marL="342900" indent="-342900">
              <a:buFont typeface="Wingdings" panose="05000000000000000000" pitchFamily="2" charset="2"/>
              <a:buChar char="ü"/>
            </a:pPr>
            <a:r>
              <a:rPr lang="pl-PL" dirty="0"/>
              <a:t>bateria umywalkowa bezdotykowa</a:t>
            </a:r>
          </a:p>
          <a:p>
            <a:pPr marL="342900" indent="-342900">
              <a:buFont typeface="Wingdings" panose="05000000000000000000" pitchFamily="2" charset="2"/>
              <a:buChar char="ü"/>
            </a:pPr>
            <a:r>
              <a:rPr lang="pl-PL" dirty="0"/>
              <a:t>słuchawki prysznicowe z ogranicznikiem przepływu (mogą zmniejszyć zużycie wody do 6-9 litrów na minutę)</a:t>
            </a:r>
          </a:p>
          <a:p>
            <a:pPr marL="342900" indent="-342900">
              <a:buFont typeface="Wingdings" panose="05000000000000000000" pitchFamily="2" charset="2"/>
              <a:buChar char="ü"/>
            </a:pPr>
            <a:r>
              <a:rPr lang="pl-PL" dirty="0"/>
              <a:t>toalety z systemem oszczędzania wody </a:t>
            </a:r>
          </a:p>
          <a:p>
            <a:pPr marL="342900" indent="-342900">
              <a:buFont typeface="Wingdings" panose="05000000000000000000" pitchFamily="2" charset="2"/>
              <a:buChar char="ü"/>
            </a:pPr>
            <a:r>
              <a:rPr lang="pl-PL" dirty="0" err="1"/>
              <a:t>wodooszczędny</a:t>
            </a:r>
            <a:r>
              <a:rPr lang="pl-PL" dirty="0"/>
              <a:t> sprzęt AGD (dobór programu i ilości wody) </a:t>
            </a:r>
          </a:p>
          <a:p>
            <a:pPr marL="342900" indent="-342900">
              <a:buFont typeface="Wingdings" panose="05000000000000000000" pitchFamily="2" charset="2"/>
              <a:buChar char="ü"/>
            </a:pPr>
            <a:r>
              <a:rPr lang="pl-PL" dirty="0"/>
              <a:t>zbieranie deszczówki</a:t>
            </a:r>
          </a:p>
          <a:p>
            <a:endParaRPr lang="pl-PL" dirty="0"/>
          </a:p>
        </p:txBody>
      </p:sp>
      <p:sp>
        <p:nvSpPr>
          <p:cNvPr id="4" name="Symbol zastępczy numeru slajdu 3">
            <a:extLst>
              <a:ext uri="{FF2B5EF4-FFF2-40B4-BE49-F238E27FC236}">
                <a16:creationId xmlns:a16="http://schemas.microsoft.com/office/drawing/2014/main" id="{E914CB09-A6C3-420E-909B-A46256F333F1}"/>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175717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E11F3A-6567-4E22-A04E-9CEE634AB500}"/>
              </a:ext>
            </a:extLst>
          </p:cNvPr>
          <p:cNvSpPr>
            <a:spLocks noGrp="1"/>
          </p:cNvSpPr>
          <p:nvPr>
            <p:ph type="title"/>
          </p:nvPr>
        </p:nvSpPr>
        <p:spPr/>
        <p:txBody>
          <a:bodyPr/>
          <a:lstStyle/>
          <a:p>
            <a:r>
              <a:rPr lang="pl-PL" dirty="0"/>
              <a:t>Paramenty wynikające z Technicznych Kryteriów Kwalifikacji (rozporządzenie nr 2023/2486)</a:t>
            </a:r>
          </a:p>
        </p:txBody>
      </p:sp>
      <p:sp>
        <p:nvSpPr>
          <p:cNvPr id="3" name="Symbol zastępczy zawartości 2">
            <a:extLst>
              <a:ext uri="{FF2B5EF4-FFF2-40B4-BE49-F238E27FC236}">
                <a16:creationId xmlns:a16="http://schemas.microsoft.com/office/drawing/2014/main" id="{1472F0F0-73AA-4E30-A3CA-02AD7B738BC0}"/>
              </a:ext>
            </a:extLst>
          </p:cNvPr>
          <p:cNvSpPr>
            <a:spLocks noGrp="1"/>
          </p:cNvSpPr>
          <p:nvPr>
            <p:ph idx="1"/>
          </p:nvPr>
        </p:nvSpPr>
        <p:spPr/>
        <p:txBody>
          <a:bodyPr/>
          <a:lstStyle/>
          <a:p>
            <a:pPr marL="342900" indent="-342900">
              <a:buFont typeface="Wingdings" panose="05000000000000000000" pitchFamily="2" charset="2"/>
              <a:buChar char="ü"/>
            </a:pPr>
            <a:r>
              <a:rPr lang="pl-PL" dirty="0"/>
              <a:t>maksymalny przepływ wody w kranach umywalek i kranach zlewów wynosi 6 litrów/min </a:t>
            </a:r>
          </a:p>
          <a:p>
            <a:pPr marL="342900" indent="-342900">
              <a:buFont typeface="Wingdings" panose="05000000000000000000" pitchFamily="2" charset="2"/>
              <a:buChar char="ü"/>
            </a:pPr>
            <a:r>
              <a:rPr lang="pl-PL" dirty="0"/>
              <a:t>maksymalny przepływ wody w prysznicach wynosi 8 litrów/min </a:t>
            </a:r>
          </a:p>
          <a:p>
            <a:pPr marL="342900" indent="-342900">
              <a:buFont typeface="Wingdings" panose="05000000000000000000" pitchFamily="2" charset="2"/>
              <a:buChar char="ü"/>
            </a:pPr>
            <a:r>
              <a:rPr lang="pl-PL" dirty="0"/>
              <a:t>w toaletach, w tym kompaktach, muszlach i spłuczkach całkowita objętość wody wykorzystywanej do spłukiwania nie może przekraczać 6 litrów, a średnia objętość wody wykorzystywanej do spłukiwania nie może przekraczać 3,5 litra </a:t>
            </a:r>
          </a:p>
          <a:p>
            <a:pPr marL="342900" indent="-342900">
              <a:buFont typeface="Wingdings" panose="05000000000000000000" pitchFamily="2" charset="2"/>
              <a:buChar char="ü"/>
            </a:pPr>
            <a:r>
              <a:rPr lang="pl-PL" dirty="0"/>
              <a:t>zużycie wody w pisuarach wynosi maksymalnie 2 litry na muszlę na godzinę. W pisuarach ze spłukiwaniem całkowita objętość wody wykorzystywanej do spłukiwania nie może przekraczać 1 litra</a:t>
            </a:r>
          </a:p>
        </p:txBody>
      </p:sp>
      <p:sp>
        <p:nvSpPr>
          <p:cNvPr id="4" name="Symbol zastępczy numeru slajdu 3">
            <a:extLst>
              <a:ext uri="{FF2B5EF4-FFF2-40B4-BE49-F238E27FC236}">
                <a16:creationId xmlns:a16="http://schemas.microsoft.com/office/drawing/2014/main" id="{8AD9701B-952D-4966-AD24-04575AF71866}"/>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2921380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47F98A-3ADB-4149-A56F-56BE7E80A8D4}"/>
              </a:ext>
            </a:extLst>
          </p:cNvPr>
          <p:cNvSpPr>
            <a:spLocks noGrp="1"/>
          </p:cNvSpPr>
          <p:nvPr>
            <p:ph type="title"/>
          </p:nvPr>
        </p:nvSpPr>
        <p:spPr/>
        <p:txBody>
          <a:bodyPr/>
          <a:lstStyle/>
          <a:p>
            <a:r>
              <a:rPr lang="pl-PL" dirty="0"/>
              <a:t>Uzasadnienie – punkt B.2.2.3. (2 z 2)</a:t>
            </a:r>
          </a:p>
        </p:txBody>
      </p:sp>
      <p:sp>
        <p:nvSpPr>
          <p:cNvPr id="3" name="Symbol zastępczy zawartości 2">
            <a:extLst>
              <a:ext uri="{FF2B5EF4-FFF2-40B4-BE49-F238E27FC236}">
                <a16:creationId xmlns:a16="http://schemas.microsoft.com/office/drawing/2014/main" id="{4E897632-C9F9-4622-821E-675E888CA899}"/>
              </a:ext>
            </a:extLst>
          </p:cNvPr>
          <p:cNvSpPr>
            <a:spLocks noGrp="1"/>
          </p:cNvSpPr>
          <p:nvPr>
            <p:ph idx="1"/>
          </p:nvPr>
        </p:nvSpPr>
        <p:spPr>
          <a:xfrm>
            <a:off x="809402" y="1691605"/>
            <a:ext cx="9361040" cy="5616624"/>
          </a:xfrm>
        </p:spPr>
        <p:txBody>
          <a:bodyPr>
            <a:normAutofit fontScale="70000" lnSpcReduction="20000"/>
          </a:bodyPr>
          <a:lstStyle/>
          <a:p>
            <a:endParaRPr lang="pl-PL" sz="2600" dirty="0"/>
          </a:p>
          <a:p>
            <a:pPr marL="457200" indent="-457200">
              <a:buFont typeface="Wingdings" panose="05000000000000000000" pitchFamily="2" charset="2"/>
              <a:buChar char="ü"/>
            </a:pPr>
            <a:r>
              <a:rPr lang="pl-PL" sz="2600" dirty="0"/>
              <a:t>wymienić przewidziane w projekcie elementy dotyczące zagospodarowania wód opadowych i roztopowych, błękitno-zielonej infrastruktury, małej retencji, rozszczelnienie zlewni (</a:t>
            </a:r>
            <a:r>
              <a:rPr lang="pl-PL" sz="2600" dirty="0" err="1"/>
              <a:t>rozbruki</a:t>
            </a:r>
            <a:r>
              <a:rPr lang="pl-PL" sz="2600" dirty="0"/>
              <a:t>), które przyczyniają się do zrównoważonego gospodarowania wodą m.in. opóźniają odpływ wód ze zlewni, zasilają wody gruntowe, poprawiają bilans wodny terenu. Elementy te wpływają także pozytywnie na jakość wód poprzez zapobieganie przedostawaniu się zanieczyszczeń do wód odbiorników wód szczególnie w czasie nawalnych deszczy. </a:t>
            </a:r>
          </a:p>
          <a:p>
            <a:pPr marL="457200" indent="-457200">
              <a:buFont typeface="Wingdings" panose="05000000000000000000" pitchFamily="2" charset="2"/>
              <a:buChar char="ü"/>
            </a:pPr>
            <a:r>
              <a:rPr lang="pl-PL" sz="2600" dirty="0"/>
              <a:t>uwzględnić zaplanowane rozwiązania mające na celu usuwanie zanieczyszczeń przed wprowadzeniem wód opadowych do odbiorników wodnych lub środowiska gruntowego np. wstępne usuwanie zanieczyszczeń, separatory substancji ropopochodnych</a:t>
            </a:r>
          </a:p>
          <a:p>
            <a:pPr marL="457200" indent="-457200">
              <a:buFont typeface="Wingdings" panose="05000000000000000000" pitchFamily="2" charset="2"/>
              <a:buChar char="ü"/>
            </a:pPr>
            <a:r>
              <a:rPr lang="pl-PL" sz="2600" dirty="0"/>
              <a:t>w przypadku gdy zakres projektu z uwagi na charakter w żaden sposób nie wpłynie na stan jakościowy i ilościowy zasobów wodnych i morskich należy to opisać w uzasadnieniu odnosząc się do braku wpływu na lokalne stosunki wodne, czy braku ingerencji w wody powierzchniowe i podziemne, braku poboru wody i produkcji ścieków</a:t>
            </a:r>
          </a:p>
          <a:p>
            <a:endParaRPr lang="pl-PL" dirty="0"/>
          </a:p>
        </p:txBody>
      </p:sp>
      <p:sp>
        <p:nvSpPr>
          <p:cNvPr id="4" name="Symbol zastępczy numeru slajdu 3">
            <a:extLst>
              <a:ext uri="{FF2B5EF4-FFF2-40B4-BE49-F238E27FC236}">
                <a16:creationId xmlns:a16="http://schemas.microsoft.com/office/drawing/2014/main" id="{61C02937-4027-4CB4-86D3-53DB4256B99D}"/>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196111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871842-7940-41D5-A80B-564BB120EBCA}"/>
              </a:ext>
            </a:extLst>
          </p:cNvPr>
          <p:cNvSpPr>
            <a:spLocks noGrp="1"/>
          </p:cNvSpPr>
          <p:nvPr>
            <p:ph type="title"/>
          </p:nvPr>
        </p:nvSpPr>
        <p:spPr/>
        <p:txBody>
          <a:bodyPr>
            <a:normAutofit fontScale="90000"/>
          </a:bodyPr>
          <a:lstStyle/>
          <a:p>
            <a:r>
              <a:rPr lang="pl-PL" dirty="0"/>
              <a:t>Gospodarka o obiegu zamkniętym, w tym zapobieganie powstawaniu odpadów i recykling – punkt B.2.4.1. </a:t>
            </a:r>
          </a:p>
        </p:txBody>
      </p:sp>
      <p:pic>
        <p:nvPicPr>
          <p:cNvPr id="5" name="Symbol zastępczy zawartości 4" descr="Grafika zawierająca fragment załącznika 2.1 z punktem B.2.4. GOSPODARKA O OBIEGU ZAMKNIĘTYM, W TYM ZAPOBIEGANIE POWSTAWANIU ODPADÓW I RECYKLING &#10;Pytania mają na celu wykazanie, że realizacja i późniejsze wykorzystanie efektów projektu nie doprowadzą do nieefektywnego gospodarowania zasobami (materiałami, energią itp.), do zwiększenia wytwarzania, spalania, unieszkodliwiania odpadów, długotrwałego składowania odpadów.&#10;oraz z punktem&#10;B.2.4.1. Czy w projekcie planuje się gospodarować odpadami zgodnie z hierarchią postępowania z odpadami?&#10;Należy wskazać: &#10;-obowiązki w zakresie gospodarowania odpadami jakie nakłada na inwestora prawo w związku z realizacją i funkcjonowaniem projektu; &#10;- czy na poszczególnych etapach, projektu zaplanowano ograniczanie powstawania odpadów, przygotowywanie ich do ponownego użycia i /lub kierowanie do recyklingu i odzysku. &#10;&#10;">
            <a:extLst>
              <a:ext uri="{FF2B5EF4-FFF2-40B4-BE49-F238E27FC236}">
                <a16:creationId xmlns:a16="http://schemas.microsoft.com/office/drawing/2014/main" id="{31D99AE4-9A25-4CE3-AB0E-F4D165E25B3B}"/>
              </a:ext>
            </a:extLst>
          </p:cNvPr>
          <p:cNvPicPr>
            <a:picLocks noGrp="1" noChangeAspect="1"/>
          </p:cNvPicPr>
          <p:nvPr>
            <p:ph idx="1"/>
          </p:nvPr>
        </p:nvPicPr>
        <p:blipFill>
          <a:blip r:embed="rId2"/>
          <a:stretch>
            <a:fillRect/>
          </a:stretch>
        </p:blipFill>
        <p:spPr>
          <a:xfrm>
            <a:off x="2047684" y="2332119"/>
            <a:ext cx="6596444" cy="3974937"/>
          </a:xfrm>
          <a:prstGeom prst="rect">
            <a:avLst/>
          </a:prstGeom>
        </p:spPr>
      </p:pic>
      <p:sp>
        <p:nvSpPr>
          <p:cNvPr id="4" name="Symbol zastępczy numeru slajdu 3">
            <a:extLst>
              <a:ext uri="{FF2B5EF4-FFF2-40B4-BE49-F238E27FC236}">
                <a16:creationId xmlns:a16="http://schemas.microsoft.com/office/drawing/2014/main" id="{A3CDFDAB-4910-4815-A422-83946FBEFA97}"/>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180609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13D3AA-3558-4429-BB3C-4DB4350F3053}"/>
              </a:ext>
            </a:extLst>
          </p:cNvPr>
          <p:cNvSpPr>
            <a:spLocks noGrp="1"/>
          </p:cNvSpPr>
          <p:nvPr>
            <p:ph type="title"/>
          </p:nvPr>
        </p:nvSpPr>
        <p:spPr/>
        <p:txBody>
          <a:bodyPr/>
          <a:lstStyle/>
          <a:p>
            <a:r>
              <a:rPr lang="pl-PL" dirty="0"/>
              <a:t>Uzasadnienie – punkt B.2.4.1. (1 z 2)</a:t>
            </a:r>
          </a:p>
        </p:txBody>
      </p:sp>
      <p:sp>
        <p:nvSpPr>
          <p:cNvPr id="9" name="Symbol zastępczy zawartości 8">
            <a:extLst>
              <a:ext uri="{FF2B5EF4-FFF2-40B4-BE49-F238E27FC236}">
                <a16:creationId xmlns:a16="http://schemas.microsoft.com/office/drawing/2014/main" id="{6BA40FBB-993D-4D73-91C3-A67238B10F7E}"/>
              </a:ext>
            </a:extLst>
          </p:cNvPr>
          <p:cNvSpPr>
            <a:spLocks noGrp="1"/>
          </p:cNvSpPr>
          <p:nvPr>
            <p:ph sz="half" idx="16"/>
          </p:nvPr>
        </p:nvSpPr>
        <p:spPr>
          <a:xfrm>
            <a:off x="305346" y="2141704"/>
            <a:ext cx="4514111" cy="4716265"/>
          </a:xfrm>
        </p:spPr>
        <p:txBody>
          <a:bodyPr>
            <a:normAutofit/>
          </a:bodyPr>
          <a:lstStyle/>
          <a:p>
            <a:pPr marL="342900" indent="-342900">
              <a:buFont typeface="Wingdings" panose="05000000000000000000" pitchFamily="2" charset="2"/>
              <a:buChar char="ü"/>
            </a:pPr>
            <a:r>
              <a:rPr lang="pl-PL" dirty="0"/>
              <a:t>wskazać jakie typy odpadów będą powstawać na etapie realizacji oraz funkcjonowania projektu i określić sposób postępowania z nimi </a:t>
            </a:r>
          </a:p>
          <a:p>
            <a:endParaRPr lang="pl-PL" dirty="0"/>
          </a:p>
          <a:p>
            <a:pPr marL="342900" indent="-342900">
              <a:buFont typeface="Wingdings" panose="05000000000000000000" pitchFamily="2" charset="2"/>
              <a:buChar char="ü"/>
            </a:pPr>
            <a:r>
              <a:rPr lang="pl-PL" dirty="0"/>
              <a:t>podać informację o zapewnieniu odbioru odpadów przez firmy posiadające stosowane zezwolenia (realizacja i funkcjonowanie)</a:t>
            </a:r>
          </a:p>
          <a:p>
            <a:endParaRPr lang="pl-PL" dirty="0"/>
          </a:p>
        </p:txBody>
      </p:sp>
      <p:sp>
        <p:nvSpPr>
          <p:cNvPr id="6" name="Symbol zastępczy zawartości 5">
            <a:extLst>
              <a:ext uri="{FF2B5EF4-FFF2-40B4-BE49-F238E27FC236}">
                <a16:creationId xmlns:a16="http://schemas.microsoft.com/office/drawing/2014/main" id="{BFB2C8DD-13BD-4179-A879-9E40EF229375}"/>
              </a:ext>
            </a:extLst>
          </p:cNvPr>
          <p:cNvSpPr>
            <a:spLocks noGrp="1"/>
          </p:cNvSpPr>
          <p:nvPr>
            <p:ph sz="half" idx="13"/>
          </p:nvPr>
        </p:nvSpPr>
        <p:spPr>
          <a:xfrm>
            <a:off x="5561930" y="2141704"/>
            <a:ext cx="4001406" cy="4788272"/>
          </a:xfrm>
        </p:spPr>
        <p:txBody>
          <a:bodyPr>
            <a:normAutofit/>
          </a:bodyPr>
          <a:lstStyle/>
          <a:p>
            <a:pPr marL="342900" indent="-342900">
              <a:buFont typeface="Wingdings" panose="05000000000000000000" pitchFamily="2" charset="2"/>
              <a:buChar char="ü"/>
            </a:pPr>
            <a:r>
              <a:rPr lang="pl-PL" dirty="0"/>
              <a:t>wskazać czy w trakcie rozbiórki będą powstawać odpady niebezpieczne. Jeżeli tak to czy będą selektywnie zbierane i usuwane w sposób zgodny z obowiązującymi przepisami prawa?</a:t>
            </a:r>
          </a:p>
          <a:p>
            <a:pPr marL="342900" indent="-342900">
              <a:buFont typeface="Wingdings" panose="05000000000000000000" pitchFamily="2" charset="2"/>
              <a:buChar char="Ø"/>
            </a:pPr>
            <a:r>
              <a:rPr lang="pl-PL" dirty="0"/>
              <a:t>Uwaga: właściwe zbieranie i postępowanie z odpadami zapobiega wyciekom z odpadów niebezpiecznych podczas ich zbierania, transportu, magazynowania i dostarczania do zakładu</a:t>
            </a:r>
          </a:p>
          <a:p>
            <a:endParaRPr lang="pl-PL" dirty="0"/>
          </a:p>
          <a:p>
            <a:endParaRPr lang="pl-PL" dirty="0"/>
          </a:p>
        </p:txBody>
      </p:sp>
      <p:sp>
        <p:nvSpPr>
          <p:cNvPr id="4" name="Symbol zastępczy numeru slajdu 3">
            <a:extLst>
              <a:ext uri="{FF2B5EF4-FFF2-40B4-BE49-F238E27FC236}">
                <a16:creationId xmlns:a16="http://schemas.microsoft.com/office/drawing/2014/main" id="{F70E9142-CC78-4EEC-88AA-2E933715EA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pl-PL" sz="1000" b="0" i="0" u="none" strike="noStrike" kern="1200" cap="none" spc="0" normalizeH="0" baseline="0" noProof="0" dirty="0">
              <a:ln>
                <a:noFill/>
              </a:ln>
              <a:solidFill>
                <a:srgbClr val="002073"/>
              </a:solidFill>
              <a:effectLst/>
              <a:uLnTx/>
              <a:uFillTx/>
            </a:endParaRPr>
          </a:p>
        </p:txBody>
      </p:sp>
    </p:spTree>
    <p:extLst>
      <p:ext uri="{BB962C8B-B14F-4D97-AF65-F5344CB8AC3E}">
        <p14:creationId xmlns:p14="http://schemas.microsoft.com/office/powerpoint/2010/main" val="413874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CA8AF9-699F-444C-A8A5-72AD4C580119}"/>
              </a:ext>
            </a:extLst>
          </p:cNvPr>
          <p:cNvSpPr>
            <a:spLocks noGrp="1"/>
          </p:cNvSpPr>
          <p:nvPr>
            <p:ph type="title"/>
          </p:nvPr>
        </p:nvSpPr>
        <p:spPr/>
        <p:txBody>
          <a:bodyPr/>
          <a:lstStyle/>
          <a:p>
            <a:r>
              <a:rPr lang="pl-PL" dirty="0"/>
              <a:t>Załącznik 2.1 Informacja o wpływie projektu na środowisko – sekcja A (2 z 2)</a:t>
            </a:r>
          </a:p>
        </p:txBody>
      </p:sp>
      <p:sp>
        <p:nvSpPr>
          <p:cNvPr id="3" name="Symbol zastępczy zawartości 2">
            <a:extLst>
              <a:ext uri="{FF2B5EF4-FFF2-40B4-BE49-F238E27FC236}">
                <a16:creationId xmlns:a16="http://schemas.microsoft.com/office/drawing/2014/main" id="{CBC0158F-564C-4540-8AB2-1DF7429D5D30}"/>
              </a:ext>
            </a:extLst>
          </p:cNvPr>
          <p:cNvSpPr>
            <a:spLocks noGrp="1"/>
          </p:cNvSpPr>
          <p:nvPr>
            <p:ph idx="1"/>
          </p:nvPr>
        </p:nvSpPr>
        <p:spPr>
          <a:xfrm>
            <a:off x="999334" y="2339835"/>
            <a:ext cx="8640382" cy="4680002"/>
          </a:xfrm>
        </p:spPr>
        <p:txBody>
          <a:bodyPr/>
          <a:lstStyle/>
          <a:p>
            <a:r>
              <a:rPr lang="pl-PL" dirty="0"/>
              <a:t>A2. ZEZWOLENIA UMOŻLIWIAJĄCE REALIZACJĘ PROJEKTU</a:t>
            </a:r>
          </a:p>
          <a:p>
            <a:r>
              <a:rPr lang="pl-PL" b="1" dirty="0"/>
              <a:t>Czy uzyskano zezwolenia umożliwiające realizację projektu?</a:t>
            </a:r>
            <a:endParaRPr lang="pl-PL" dirty="0"/>
          </a:p>
          <a:p>
            <a:r>
              <a:rPr lang="pl-PL" dirty="0"/>
              <a:t>(dotyczy m.in. decyzji o warunkach zabudowy / decyzji o ustaleniu lokalizacji inwestycji celu publicznego, pozwolenia / zgłoszenia wodnoprawnego, pozwolenia na budowę / zgłoszenia robót budowlanych / zezwolenia wydanego na podstawie specustawy itp.)</a:t>
            </a:r>
          </a:p>
          <a:p>
            <a:endParaRPr lang="pl-PL" dirty="0"/>
          </a:p>
          <a:p>
            <a:r>
              <a:rPr lang="pl-PL"/>
              <a:t>Odpowiedź: </a:t>
            </a:r>
            <a:r>
              <a:rPr lang="pl-PL" dirty="0"/>
              <a:t>uzyskano wszystkie zezwolenia / uzyskano tylko część zezwoleń / nie uzyskano jeszcze żadnych </a:t>
            </a:r>
          </a:p>
        </p:txBody>
      </p:sp>
      <p:sp>
        <p:nvSpPr>
          <p:cNvPr id="4" name="Symbol zastępczy numeru slajdu 3">
            <a:extLst>
              <a:ext uri="{FF2B5EF4-FFF2-40B4-BE49-F238E27FC236}">
                <a16:creationId xmlns:a16="http://schemas.microsoft.com/office/drawing/2014/main" id="{2E668949-B59F-4E17-A8C7-52DC430855DC}"/>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2927406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13D3AA-3558-4429-BB3C-4DB4350F3053}"/>
              </a:ext>
            </a:extLst>
          </p:cNvPr>
          <p:cNvSpPr>
            <a:spLocks noGrp="1"/>
          </p:cNvSpPr>
          <p:nvPr>
            <p:ph type="title"/>
          </p:nvPr>
        </p:nvSpPr>
        <p:spPr/>
        <p:txBody>
          <a:bodyPr/>
          <a:lstStyle/>
          <a:p>
            <a:r>
              <a:rPr lang="pl-PL" dirty="0"/>
              <a:t>Uzasadnienie – punkt B.2.4.1. (2 z 2)</a:t>
            </a:r>
          </a:p>
        </p:txBody>
      </p:sp>
      <p:sp>
        <p:nvSpPr>
          <p:cNvPr id="3" name="Symbol zastępczy zawartości 2">
            <a:extLst>
              <a:ext uri="{FF2B5EF4-FFF2-40B4-BE49-F238E27FC236}">
                <a16:creationId xmlns:a16="http://schemas.microsoft.com/office/drawing/2014/main" id="{569B4205-5F52-4B48-B080-595BD0938B7C}"/>
              </a:ext>
            </a:extLst>
          </p:cNvPr>
          <p:cNvSpPr>
            <a:spLocks noGrp="1"/>
          </p:cNvSpPr>
          <p:nvPr>
            <p:ph sz="half" idx="1"/>
          </p:nvPr>
        </p:nvSpPr>
        <p:spPr>
          <a:xfrm>
            <a:off x="1025525" y="2124640"/>
            <a:ext cx="9072909" cy="4103469"/>
          </a:xfrm>
        </p:spPr>
        <p:txBody>
          <a:bodyPr>
            <a:normAutofit fontScale="92500" lnSpcReduction="10000"/>
          </a:bodyPr>
          <a:lstStyle/>
          <a:p>
            <a:pPr marL="342900" indent="-342900">
              <a:buFont typeface="Wingdings" panose="05000000000000000000" pitchFamily="2" charset="2"/>
              <a:buChar char="ü"/>
            </a:pPr>
            <a:r>
              <a:rPr lang="pl-PL" dirty="0"/>
              <a:t>korzystanie z usług certyfikowanych przedsiębiorstw budowlanych, instalacyjnych</a:t>
            </a:r>
          </a:p>
          <a:p>
            <a:pPr marL="342900" indent="-342900">
              <a:buFont typeface="Wingdings" panose="05000000000000000000" pitchFamily="2" charset="2"/>
              <a:buChar char="ü"/>
            </a:pPr>
            <a:r>
              <a:rPr lang="pl-PL" dirty="0"/>
              <a:t>zweryfikować czy projekt wspiera częściowo gospodarkę o obiegu zamkniętym, poprzez zmniejszenie produkcji energii opartej o paliwa kopalne?</a:t>
            </a:r>
          </a:p>
          <a:p>
            <a:pPr marL="342900" indent="-342900">
              <a:buFont typeface="Wingdings" panose="05000000000000000000" pitchFamily="2" charset="2"/>
              <a:buChar char="ü"/>
            </a:pPr>
            <a:r>
              <a:rPr lang="pl-PL" dirty="0"/>
              <a:t>przeanalizować czy projekt nie przyczyni się do wzrostu ilości wytwarzanych odpadów na etapie jego funkcjonowania (działania na istniejącej infrastrukturze)?</a:t>
            </a:r>
          </a:p>
          <a:p>
            <a:pPr marL="342900" indent="-342900">
              <a:buFont typeface="Wingdings" panose="05000000000000000000" pitchFamily="2" charset="2"/>
              <a:buChar char="ü"/>
            </a:pPr>
            <a:r>
              <a:rPr lang="pl-PL" dirty="0"/>
              <a:t>zweryfikować czy w związku z realizacją projektu nie wykorzystuje się żadnych produktów wymienionych w części B załącznika do dyrektywy Parlamentu Europejskiego i Rady (UE) 2019/904 w sprawie zmniejszenia wpływu niektórych produktów z tworzyw sztucznych na środowisko?</a:t>
            </a:r>
          </a:p>
          <a:p>
            <a:endParaRPr lang="pl-PL" dirty="0"/>
          </a:p>
        </p:txBody>
      </p:sp>
      <p:sp>
        <p:nvSpPr>
          <p:cNvPr id="4" name="Symbol zastępczy numeru slajdu 3">
            <a:extLst>
              <a:ext uri="{FF2B5EF4-FFF2-40B4-BE49-F238E27FC236}">
                <a16:creationId xmlns:a16="http://schemas.microsoft.com/office/drawing/2014/main" id="{F70E9142-CC78-4EEC-88AA-2E933715EA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pl-PL" sz="1000" b="0" i="0" u="none" strike="noStrike" kern="1200" cap="none" spc="0" normalizeH="0" baseline="0" noProof="0" dirty="0">
              <a:ln>
                <a:noFill/>
              </a:ln>
              <a:solidFill>
                <a:srgbClr val="002073"/>
              </a:solidFill>
              <a:effectLst/>
              <a:uLnTx/>
              <a:uFillTx/>
            </a:endParaRPr>
          </a:p>
        </p:txBody>
      </p:sp>
    </p:spTree>
    <p:extLst>
      <p:ext uri="{BB962C8B-B14F-4D97-AF65-F5344CB8AC3E}">
        <p14:creationId xmlns:p14="http://schemas.microsoft.com/office/powerpoint/2010/main" val="703075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1658B7-4CBC-47EB-8DBE-88C1974CA7E6}"/>
              </a:ext>
            </a:extLst>
          </p:cNvPr>
          <p:cNvSpPr>
            <a:spLocks noGrp="1"/>
          </p:cNvSpPr>
          <p:nvPr>
            <p:ph type="title"/>
          </p:nvPr>
        </p:nvSpPr>
        <p:spPr/>
        <p:txBody>
          <a:bodyPr/>
          <a:lstStyle/>
          <a:p>
            <a:r>
              <a:rPr lang="pl-PL" dirty="0"/>
              <a:t>Sposoby ograniczania ilości odpadów </a:t>
            </a:r>
          </a:p>
        </p:txBody>
      </p:sp>
      <p:sp>
        <p:nvSpPr>
          <p:cNvPr id="3" name="Symbol zastępczy zawartości 2">
            <a:extLst>
              <a:ext uri="{FF2B5EF4-FFF2-40B4-BE49-F238E27FC236}">
                <a16:creationId xmlns:a16="http://schemas.microsoft.com/office/drawing/2014/main" id="{A1222409-8E76-44C7-AC36-B47FF66D8B62}"/>
              </a:ext>
            </a:extLst>
          </p:cNvPr>
          <p:cNvSpPr>
            <a:spLocks noGrp="1"/>
          </p:cNvSpPr>
          <p:nvPr>
            <p:ph idx="1"/>
          </p:nvPr>
        </p:nvSpPr>
        <p:spPr>
          <a:xfrm>
            <a:off x="1025907" y="1979837"/>
            <a:ext cx="8640382" cy="5040000"/>
          </a:xfrm>
        </p:spPr>
        <p:txBody>
          <a:bodyPr>
            <a:normAutofit fontScale="92500" lnSpcReduction="20000"/>
          </a:bodyPr>
          <a:lstStyle/>
          <a:p>
            <a:pPr marL="342900" indent="-342900">
              <a:buFont typeface="Wingdings" panose="05000000000000000000" pitchFamily="2" charset="2"/>
              <a:buChar char="ü"/>
            </a:pPr>
            <a:r>
              <a:rPr lang="pl-PL" dirty="0"/>
              <a:t>gwarancja na sprzęt, na wykonane prace budowlane</a:t>
            </a:r>
          </a:p>
          <a:p>
            <a:pPr marL="342900" indent="-342900">
              <a:buFont typeface="Wingdings" panose="05000000000000000000" pitchFamily="2" charset="2"/>
              <a:buChar char="ü"/>
            </a:pPr>
            <a:r>
              <a:rPr lang="pl-PL" dirty="0"/>
              <a:t>regularne przeglądy i konserwacja używanego sprzętu</a:t>
            </a:r>
          </a:p>
          <a:p>
            <a:pPr marL="342900" indent="-342900">
              <a:buFont typeface="Wingdings" panose="05000000000000000000" pitchFamily="2" charset="2"/>
              <a:buChar char="ü"/>
            </a:pPr>
            <a:r>
              <a:rPr lang="pl-PL" dirty="0"/>
              <a:t>w pierwszej kolejności naprawa zepsutego sprzętu</a:t>
            </a:r>
          </a:p>
          <a:p>
            <a:pPr marL="342900" indent="-342900">
              <a:buFont typeface="Wingdings" panose="05000000000000000000" pitchFamily="2" charset="2"/>
              <a:buChar char="ü"/>
            </a:pPr>
            <a:r>
              <a:rPr lang="pl-PL" dirty="0"/>
              <a:t>materiały budowlane wysokiej jakości, dobrej jakości sprzęt</a:t>
            </a:r>
          </a:p>
          <a:p>
            <a:pPr marL="342900" indent="-342900">
              <a:buFont typeface="Wingdings" panose="05000000000000000000" pitchFamily="2" charset="2"/>
              <a:buChar char="ü"/>
            </a:pPr>
            <a:r>
              <a:rPr lang="pl-PL" dirty="0"/>
              <a:t>wykorzystanie materiałów z rozbiórki, pochodzenie i jakość materiałów (kart, świadectwa)</a:t>
            </a:r>
          </a:p>
          <a:p>
            <a:pPr marL="342900" indent="-342900">
              <a:buFont typeface="Wingdings" panose="05000000000000000000" pitchFamily="2" charset="2"/>
              <a:buChar char="ü"/>
            </a:pPr>
            <a:r>
              <a:rPr lang="pl-PL" dirty="0"/>
              <a:t>systemy filtrujące wodę wodociągową w celu zmniejszenia ilości odpadów w postaci butelek</a:t>
            </a:r>
          </a:p>
          <a:p>
            <a:pPr marL="342900" indent="-342900">
              <a:buFont typeface="Wingdings" panose="05000000000000000000" pitchFamily="2" charset="2"/>
              <a:buChar char="ü"/>
            </a:pPr>
            <a:r>
              <a:rPr lang="pl-PL" dirty="0"/>
              <a:t>stosowanie kodów QR zamiast materiałów drukowanych</a:t>
            </a:r>
          </a:p>
          <a:p>
            <a:pPr marL="342900" indent="-342900">
              <a:buFont typeface="Wingdings" panose="05000000000000000000" pitchFamily="2" charset="2"/>
              <a:buChar char="ü"/>
            </a:pPr>
            <a:r>
              <a:rPr lang="pl-PL" dirty="0"/>
              <a:t>korzystanie z naczyń wielorazowych</a:t>
            </a:r>
          </a:p>
          <a:p>
            <a:endParaRPr lang="pl-PL" dirty="0"/>
          </a:p>
        </p:txBody>
      </p:sp>
      <p:sp>
        <p:nvSpPr>
          <p:cNvPr id="4" name="Symbol zastępczy numeru slajdu 3">
            <a:extLst>
              <a:ext uri="{FF2B5EF4-FFF2-40B4-BE49-F238E27FC236}">
                <a16:creationId xmlns:a16="http://schemas.microsoft.com/office/drawing/2014/main" id="{198E4E6F-E228-4EB5-B1B2-2E63B8928C10}"/>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Tree>
    <p:extLst>
      <p:ext uri="{BB962C8B-B14F-4D97-AF65-F5344CB8AC3E}">
        <p14:creationId xmlns:p14="http://schemas.microsoft.com/office/powerpoint/2010/main" val="1290276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2D5049-C55D-4237-9796-387F7574E01C}"/>
              </a:ext>
            </a:extLst>
          </p:cNvPr>
          <p:cNvSpPr>
            <a:spLocks noGrp="1"/>
          </p:cNvSpPr>
          <p:nvPr>
            <p:ph type="title"/>
          </p:nvPr>
        </p:nvSpPr>
        <p:spPr/>
        <p:txBody>
          <a:bodyPr/>
          <a:lstStyle/>
          <a:p>
            <a:r>
              <a:rPr lang="pl-PL" dirty="0"/>
              <a:t>Działania zwiększające ponowne użycie (1 z 2)</a:t>
            </a:r>
          </a:p>
        </p:txBody>
      </p:sp>
      <p:sp>
        <p:nvSpPr>
          <p:cNvPr id="3" name="Symbol zastępczy zawartości 2">
            <a:extLst>
              <a:ext uri="{FF2B5EF4-FFF2-40B4-BE49-F238E27FC236}">
                <a16:creationId xmlns:a16="http://schemas.microsoft.com/office/drawing/2014/main" id="{04C8167A-75F8-4B9F-BB16-2F123AB612EF}"/>
              </a:ext>
            </a:extLst>
          </p:cNvPr>
          <p:cNvSpPr>
            <a:spLocks noGrp="1"/>
          </p:cNvSpPr>
          <p:nvPr>
            <p:ph idx="1"/>
          </p:nvPr>
        </p:nvSpPr>
        <p:spPr>
          <a:xfrm>
            <a:off x="1024818" y="1619597"/>
            <a:ext cx="8640382" cy="5940078"/>
          </a:xfrm>
        </p:spPr>
        <p:txBody>
          <a:bodyPr>
            <a:normAutofit fontScale="62500" lnSpcReduction="20000"/>
          </a:bodyPr>
          <a:lstStyle/>
          <a:p>
            <a:pPr marL="342900" indent="-342900">
              <a:buFont typeface="Wingdings" panose="05000000000000000000" pitchFamily="2" charset="2"/>
              <a:buChar char="ü"/>
            </a:pPr>
            <a:r>
              <a:rPr lang="pl-PL" sz="3300" dirty="0"/>
              <a:t>projektowanie i budowa w sposób umożliwiający ponownie użycie i recykling wykorzystanych materiałów (łatwość demontażu)</a:t>
            </a:r>
          </a:p>
          <a:p>
            <a:pPr marL="342900" indent="-342900">
              <a:buFont typeface="Wingdings" panose="05000000000000000000" pitchFamily="2" charset="2"/>
              <a:buChar char="ü"/>
            </a:pPr>
            <a:r>
              <a:rPr lang="pl-PL" sz="3300" dirty="0"/>
              <a:t>prowadzenie selektywnej zbiórki odpadów (z zapewnieniem usunięcia substancji niebezpiecznych w celu bezpiecznego postępowania z nimi i ułatwienia ponownego użycia i zapewnienia wysokiej jakości recyklingu)</a:t>
            </a:r>
          </a:p>
          <a:p>
            <a:pPr marL="342900" indent="-342900">
              <a:buFont typeface="Wingdings" panose="05000000000000000000" pitchFamily="2" charset="2"/>
              <a:buChar char="ü"/>
            </a:pPr>
            <a:r>
              <a:rPr lang="pl-PL" sz="3300" dirty="0"/>
              <a:t>przeznaczenie do ponownego użycia lub recyklingu części wytworzonych odpadów innych niż niebezpieczne pochodzących z budowy i rozbiórki – można podać konkretne dane dot. przeznaczenia do ponownego użycia np. co najmniej 70% (wagowo) odpadów budowlanych i rozbiórkowych innych niż niebezpieczne zostanie skierowane do ponownego użycia, recyklingu, odzysku</a:t>
            </a:r>
          </a:p>
          <a:p>
            <a:endParaRPr lang="pl-PL" dirty="0"/>
          </a:p>
        </p:txBody>
      </p:sp>
      <p:sp>
        <p:nvSpPr>
          <p:cNvPr id="4" name="Symbol zastępczy numeru slajdu 3">
            <a:extLst>
              <a:ext uri="{FF2B5EF4-FFF2-40B4-BE49-F238E27FC236}">
                <a16:creationId xmlns:a16="http://schemas.microsoft.com/office/drawing/2014/main" id="{0BE32CD6-F866-4805-A68C-1895998E5BF6}"/>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194357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2D5049-C55D-4237-9796-387F7574E01C}"/>
              </a:ext>
            </a:extLst>
          </p:cNvPr>
          <p:cNvSpPr>
            <a:spLocks noGrp="1"/>
          </p:cNvSpPr>
          <p:nvPr>
            <p:ph type="title"/>
          </p:nvPr>
        </p:nvSpPr>
        <p:spPr/>
        <p:txBody>
          <a:bodyPr/>
          <a:lstStyle/>
          <a:p>
            <a:r>
              <a:rPr lang="pl-PL" dirty="0"/>
              <a:t>Działania zwiększające ponowne użycie (2 z 2) </a:t>
            </a:r>
          </a:p>
        </p:txBody>
      </p:sp>
      <p:sp>
        <p:nvSpPr>
          <p:cNvPr id="3" name="Symbol zastępczy zawartości 2">
            <a:extLst>
              <a:ext uri="{FF2B5EF4-FFF2-40B4-BE49-F238E27FC236}">
                <a16:creationId xmlns:a16="http://schemas.microsoft.com/office/drawing/2014/main" id="{04C8167A-75F8-4B9F-BB16-2F123AB612EF}"/>
              </a:ext>
            </a:extLst>
          </p:cNvPr>
          <p:cNvSpPr>
            <a:spLocks noGrp="1"/>
          </p:cNvSpPr>
          <p:nvPr>
            <p:ph idx="1"/>
          </p:nvPr>
        </p:nvSpPr>
        <p:spPr>
          <a:xfrm>
            <a:off x="1024818" y="1619597"/>
            <a:ext cx="8640382" cy="5688632"/>
          </a:xfrm>
        </p:spPr>
        <p:txBody>
          <a:bodyPr>
            <a:normAutofit fontScale="85000" lnSpcReduction="10000"/>
          </a:bodyPr>
          <a:lstStyle/>
          <a:p>
            <a:pPr marL="342900" indent="-342900">
              <a:buFont typeface="Wingdings" panose="05000000000000000000" pitchFamily="2" charset="2"/>
              <a:buChar char="ü"/>
            </a:pPr>
            <a:r>
              <a:rPr lang="pl-PL" sz="2600" dirty="0"/>
              <a:t>wykorzystanie surowców wtórnych (beton, cegły, dachówki, szkło, izolacja mineralna, metale)</a:t>
            </a:r>
          </a:p>
          <a:p>
            <a:pPr marL="342900" indent="-342900">
              <a:buFont typeface="Wingdings" panose="05000000000000000000" pitchFamily="2" charset="2"/>
              <a:buChar char="ü"/>
            </a:pPr>
            <a:r>
              <a:rPr lang="pl-PL" sz="2600" dirty="0"/>
              <a:t>stosowanie produktów, które powstały z materiałów pochodzących z recyklingu</a:t>
            </a:r>
          </a:p>
          <a:p>
            <a:pPr marL="457200" indent="-457200">
              <a:buFont typeface="Wingdings" panose="05000000000000000000" pitchFamily="2" charset="2"/>
              <a:buChar char="Ø"/>
            </a:pPr>
            <a:r>
              <a:rPr lang="pl-PL" sz="2600" dirty="0"/>
              <a:t>Uwaga: ponownie wykorzystanych lub pochodzących z recyklingu materiałów nie przemieszcza się na odległości większe niż 2,5-krotność odległości między placem budowy a najbliższym zakładem produkcyjnym wytwarzającym równoważne surowce pierwotne, aby uniknąć sytuacji, w której zastosowanie ponownie wykorzystanych lub pochodzących z recyklingu materiałów prowadzi do wyższych emisji CO2 niż zastosowanie surowców pierwotnych.</a:t>
            </a:r>
          </a:p>
          <a:p>
            <a:endParaRPr lang="pl-PL" dirty="0"/>
          </a:p>
        </p:txBody>
      </p:sp>
      <p:sp>
        <p:nvSpPr>
          <p:cNvPr id="4" name="Symbol zastępczy numeru slajdu 3">
            <a:extLst>
              <a:ext uri="{FF2B5EF4-FFF2-40B4-BE49-F238E27FC236}">
                <a16:creationId xmlns:a16="http://schemas.microsoft.com/office/drawing/2014/main" id="{0BE32CD6-F866-4805-A68C-1895998E5BF6}"/>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Tree>
    <p:extLst>
      <p:ext uri="{BB962C8B-B14F-4D97-AF65-F5344CB8AC3E}">
        <p14:creationId xmlns:p14="http://schemas.microsoft.com/office/powerpoint/2010/main" val="2685556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69CB48-8D16-4240-AC37-0FE967BD8582}"/>
              </a:ext>
            </a:extLst>
          </p:cNvPr>
          <p:cNvSpPr>
            <a:spLocks noGrp="1"/>
          </p:cNvSpPr>
          <p:nvPr>
            <p:ph type="title"/>
          </p:nvPr>
        </p:nvSpPr>
        <p:spPr/>
        <p:txBody>
          <a:bodyPr>
            <a:normAutofit fontScale="90000"/>
          </a:bodyPr>
          <a:lstStyle/>
          <a:p>
            <a:r>
              <a:rPr lang="pl-PL" dirty="0"/>
              <a:t>Gospodarka o obiegu zamkniętym, w tym zapobieganie powstawaniu odpadów i recykling – punkt B.2.4.2. </a:t>
            </a:r>
          </a:p>
        </p:txBody>
      </p:sp>
      <p:pic>
        <p:nvPicPr>
          <p:cNvPr id="5" name="Symbol zastępczy zawartości 4" descr="Grafika zawierająca fragment załącznika 2.1 z punktem B.2.4.2. Czy planowane do zastosowania w projekcie materiały gwarantują trwałość infrastruktury i zakupionego sprzętu oraz ich utrzymanie przez długi czas w dobrym stanie?&#10;Należy uzasadnić:&#10;- wybór materiałów i rozwiązań techniczno - technologicznych w projekcie;&#10;- czy wybrane materiały i rozwiązania są zgodne z odpowiednimi przepisami  techniczno – budowlanymi i normami jakości;&#10;- jak ww. rozwiązania i materiały przyczynią się do trwałości infrastruktury i / lub sprzętu, zapewnią ich utrzymanie przez długi czas w dobrym stanie a przez to wpłyną na zmniejszenie ilości produkowanych odpadów. &#10;">
            <a:extLst>
              <a:ext uri="{FF2B5EF4-FFF2-40B4-BE49-F238E27FC236}">
                <a16:creationId xmlns:a16="http://schemas.microsoft.com/office/drawing/2014/main" id="{4F80B6EF-0AE5-461B-8BCA-34B8D8BA5738}"/>
              </a:ext>
            </a:extLst>
          </p:cNvPr>
          <p:cNvPicPr>
            <a:picLocks noGrp="1" noChangeAspect="1"/>
          </p:cNvPicPr>
          <p:nvPr>
            <p:ph idx="1"/>
          </p:nvPr>
        </p:nvPicPr>
        <p:blipFill>
          <a:blip r:embed="rId2"/>
          <a:stretch>
            <a:fillRect/>
          </a:stretch>
        </p:blipFill>
        <p:spPr>
          <a:xfrm>
            <a:off x="1457474" y="2410858"/>
            <a:ext cx="7848871" cy="3442007"/>
          </a:xfrm>
          <a:prstGeom prst="rect">
            <a:avLst/>
          </a:prstGeom>
        </p:spPr>
      </p:pic>
      <p:sp>
        <p:nvSpPr>
          <p:cNvPr id="4" name="Symbol zastępczy numeru slajdu 3">
            <a:extLst>
              <a:ext uri="{FF2B5EF4-FFF2-40B4-BE49-F238E27FC236}">
                <a16:creationId xmlns:a16="http://schemas.microsoft.com/office/drawing/2014/main" id="{DDCC1C4F-6863-4307-B3B5-7C12DAF15FAE}"/>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974178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B37180-1C1A-4755-9DE4-F9689D26D3D1}"/>
              </a:ext>
            </a:extLst>
          </p:cNvPr>
          <p:cNvSpPr>
            <a:spLocks noGrp="1"/>
          </p:cNvSpPr>
          <p:nvPr>
            <p:ph type="title"/>
          </p:nvPr>
        </p:nvSpPr>
        <p:spPr/>
        <p:txBody>
          <a:bodyPr>
            <a:normAutofit fontScale="90000"/>
          </a:bodyPr>
          <a:lstStyle/>
          <a:p>
            <a:r>
              <a:rPr lang="pl-PL" dirty="0"/>
              <a:t>Działania zapewniające trwałość infrastruktury/sprzętu:</a:t>
            </a:r>
            <a:br>
              <a:rPr lang="pl-PL" dirty="0"/>
            </a:br>
            <a:endParaRPr lang="pl-PL" dirty="0"/>
          </a:p>
        </p:txBody>
      </p:sp>
      <p:sp>
        <p:nvSpPr>
          <p:cNvPr id="3" name="Symbol zastępczy zawartości 2">
            <a:extLst>
              <a:ext uri="{FF2B5EF4-FFF2-40B4-BE49-F238E27FC236}">
                <a16:creationId xmlns:a16="http://schemas.microsoft.com/office/drawing/2014/main" id="{42115191-118B-4577-843E-6FF4329E435A}"/>
              </a:ext>
            </a:extLst>
          </p:cNvPr>
          <p:cNvSpPr>
            <a:spLocks noGrp="1"/>
          </p:cNvSpPr>
          <p:nvPr>
            <p:ph idx="1"/>
          </p:nvPr>
        </p:nvSpPr>
        <p:spPr>
          <a:xfrm>
            <a:off x="1025907" y="1979837"/>
            <a:ext cx="8640382" cy="5328392"/>
          </a:xfrm>
        </p:spPr>
        <p:txBody>
          <a:bodyPr>
            <a:normAutofit fontScale="85000" lnSpcReduction="20000"/>
          </a:bodyPr>
          <a:lstStyle/>
          <a:p>
            <a:pPr marL="342900" indent="-342900">
              <a:buFont typeface="Wingdings" panose="05000000000000000000" pitchFamily="2" charset="2"/>
              <a:buChar char="ü"/>
            </a:pPr>
            <a:r>
              <a:rPr lang="pl-PL" sz="2100" dirty="0"/>
              <a:t>stosowanie materiałów spełniających stosowne normy, odpornych na niekorzystne czynniki atmosferyczne</a:t>
            </a:r>
          </a:p>
          <a:p>
            <a:pPr marL="342900" indent="-342900">
              <a:buFont typeface="Wingdings" panose="05000000000000000000" pitchFamily="2" charset="2"/>
              <a:buChar char="ü"/>
            </a:pPr>
            <a:r>
              <a:rPr lang="pl-PL" sz="2100" dirty="0"/>
              <a:t>konserwacja sprzętu w celu wydłużenia jego żywotności i zmniejszenia ilości odpadów</a:t>
            </a:r>
          </a:p>
          <a:p>
            <a:pPr marL="342900" indent="-342900">
              <a:buFont typeface="Wingdings" panose="05000000000000000000" pitchFamily="2" charset="2"/>
              <a:buChar char="ü"/>
            </a:pPr>
            <a:r>
              <a:rPr lang="pl-PL" sz="2100" dirty="0"/>
              <a:t>przeglądy techniczne/eksploatacyjne infrastruktury, taboru</a:t>
            </a:r>
          </a:p>
          <a:p>
            <a:pPr marL="342900" indent="-342900">
              <a:buFont typeface="Wingdings" panose="05000000000000000000" pitchFamily="2" charset="2"/>
              <a:buChar char="ü"/>
            </a:pPr>
            <a:r>
              <a:rPr lang="pl-PL" sz="2100" dirty="0"/>
              <a:t>zaplanowanie prac utrzymaniowych infrastruktury mających na celu utrzymanie jej w dobrym stanie jak najdłużej</a:t>
            </a:r>
          </a:p>
          <a:p>
            <a:pPr marL="342900" indent="-342900">
              <a:buFont typeface="Wingdings" panose="05000000000000000000" pitchFamily="2" charset="2"/>
              <a:buChar char="ü"/>
            </a:pPr>
            <a:r>
              <a:rPr lang="pl-PL" sz="2100" dirty="0"/>
              <a:t>projektowanie i wybór materiałów w sposób ułatwiający przyszłe zmiany przeznaczenia</a:t>
            </a:r>
          </a:p>
          <a:p>
            <a:pPr marL="342900" indent="-342900">
              <a:buFont typeface="Wingdings" panose="05000000000000000000" pitchFamily="2" charset="2"/>
              <a:buChar char="ü"/>
            </a:pPr>
            <a:r>
              <a:rPr lang="pl-PL" sz="2100" dirty="0"/>
              <a:t>gwarancja udzielana przez wykonawcę na roboty, zastosowane materiały, sprzęt</a:t>
            </a:r>
          </a:p>
          <a:p>
            <a:pPr marL="342900" indent="-342900">
              <a:buFont typeface="Wingdings" panose="05000000000000000000" pitchFamily="2" charset="2"/>
              <a:buChar char="ü"/>
            </a:pPr>
            <a:r>
              <a:rPr lang="pl-PL" sz="2100" dirty="0"/>
              <a:t> w przypadku dróg, przyjęcie okresu eksploatacji nowopowstałych warstw wiążących nie krótszego niż 20 lat</a:t>
            </a:r>
          </a:p>
          <a:p>
            <a:endParaRPr lang="pl-PL" dirty="0"/>
          </a:p>
        </p:txBody>
      </p:sp>
      <p:sp>
        <p:nvSpPr>
          <p:cNvPr id="4" name="Symbol zastępczy numeru slajdu 3">
            <a:extLst>
              <a:ext uri="{FF2B5EF4-FFF2-40B4-BE49-F238E27FC236}">
                <a16:creationId xmlns:a16="http://schemas.microsoft.com/office/drawing/2014/main" id="{DDD0B32D-5137-4EF5-B76F-16D636DFCD11}"/>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3560825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9CCDE2-D3CA-45DD-BCCF-17351D755FC3}"/>
              </a:ext>
            </a:extLst>
          </p:cNvPr>
          <p:cNvSpPr>
            <a:spLocks noGrp="1"/>
          </p:cNvSpPr>
          <p:nvPr>
            <p:ph type="title"/>
          </p:nvPr>
        </p:nvSpPr>
        <p:spPr/>
        <p:txBody>
          <a:bodyPr>
            <a:normAutofit fontScale="90000"/>
          </a:bodyPr>
          <a:lstStyle/>
          <a:p>
            <a:r>
              <a:rPr lang="pl-PL" dirty="0"/>
              <a:t>Gospodarka o obiegu zamkniętym, w tym zapobieganie powstawaniu odpadów i recykling – punkt B.2.4.3. </a:t>
            </a:r>
          </a:p>
        </p:txBody>
      </p:sp>
      <p:pic>
        <p:nvPicPr>
          <p:cNvPr id="6" name="Symbol zastępczy zawartości 5" descr="Grafika zawierająca fragment załącznika 2.1 z punktem B.2.4.3. Czy projekt zakłada racjonalne wykorzystanie materiałów i zasobów naturalnych?&#10;Należy wskazać czy na poszczególnych etapach projektu:&#10; zaplanowano racjonalne i efektywne wykorzystanie materiałów i surowców np. poprzez zastosowanie odpowiednich technologii i rozwiązań, organizację prac, używanie energooszczędnego sprzętu;&#10; w przypadku czasowego składowania mas ziemnych z wykopów – czy przewidziano możliwość ponownego ich wykorzystania na terenie przedmiotowej inwestycji. &#10;">
            <a:extLst>
              <a:ext uri="{FF2B5EF4-FFF2-40B4-BE49-F238E27FC236}">
                <a16:creationId xmlns:a16="http://schemas.microsoft.com/office/drawing/2014/main" id="{DB4171AE-3524-4868-8812-AEFCC015787C}"/>
              </a:ext>
            </a:extLst>
          </p:cNvPr>
          <p:cNvPicPr>
            <a:picLocks noGrp="1" noChangeAspect="1"/>
          </p:cNvPicPr>
          <p:nvPr>
            <p:ph sz="half" idx="1"/>
          </p:nvPr>
        </p:nvPicPr>
        <p:blipFill>
          <a:blip r:embed="rId2"/>
          <a:stretch>
            <a:fillRect/>
          </a:stretch>
        </p:blipFill>
        <p:spPr>
          <a:xfrm>
            <a:off x="1457474" y="2449586"/>
            <a:ext cx="7317981" cy="2660502"/>
          </a:xfrm>
          <a:prstGeom prst="rect">
            <a:avLst/>
          </a:prstGeom>
        </p:spPr>
      </p:pic>
      <p:sp>
        <p:nvSpPr>
          <p:cNvPr id="4" name="Symbol zastępczy zawartości 3">
            <a:extLst>
              <a:ext uri="{FF2B5EF4-FFF2-40B4-BE49-F238E27FC236}">
                <a16:creationId xmlns:a16="http://schemas.microsoft.com/office/drawing/2014/main" id="{8984D0ED-2A6C-4A68-835F-19886EFD33C0}"/>
              </a:ext>
            </a:extLst>
          </p:cNvPr>
          <p:cNvSpPr>
            <a:spLocks noGrp="1"/>
          </p:cNvSpPr>
          <p:nvPr>
            <p:ph sz="half" idx="2"/>
          </p:nvPr>
        </p:nvSpPr>
        <p:spPr>
          <a:xfrm>
            <a:off x="808696" y="5659739"/>
            <a:ext cx="8856504" cy="1367834"/>
          </a:xfrm>
        </p:spPr>
        <p:txBody>
          <a:bodyPr/>
          <a:lstStyle/>
          <a:p>
            <a:r>
              <a:rPr lang="pl-PL" dirty="0"/>
              <a:t>Należy uwzględnić etap budowy oraz funkcjonowania projektu w kontekście racjonalnego i efektywnego wykorzystania materiałów i surowców.</a:t>
            </a:r>
          </a:p>
          <a:p>
            <a:endParaRPr lang="pl-PL" dirty="0"/>
          </a:p>
        </p:txBody>
      </p:sp>
      <p:sp>
        <p:nvSpPr>
          <p:cNvPr id="5" name="Symbol zastępczy numeru slajdu 4">
            <a:extLst>
              <a:ext uri="{FF2B5EF4-FFF2-40B4-BE49-F238E27FC236}">
                <a16:creationId xmlns:a16="http://schemas.microsoft.com/office/drawing/2014/main" id="{98475CCA-C9E3-4551-A48C-4B831ACA5CA3}"/>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162521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3B7626-319B-4917-A3E2-E00B3EFBD38E}"/>
              </a:ext>
            </a:extLst>
          </p:cNvPr>
          <p:cNvSpPr>
            <a:spLocks noGrp="1"/>
          </p:cNvSpPr>
          <p:nvPr>
            <p:ph type="title"/>
          </p:nvPr>
        </p:nvSpPr>
        <p:spPr/>
        <p:txBody>
          <a:bodyPr>
            <a:normAutofit fontScale="90000"/>
          </a:bodyPr>
          <a:lstStyle/>
          <a:p>
            <a:r>
              <a:rPr lang="pl-PL" dirty="0"/>
              <a:t>Działania mające na celu racjonalne wykorzystanie materiałów  </a:t>
            </a:r>
            <a:br>
              <a:rPr lang="pl-PL" dirty="0"/>
            </a:br>
            <a:endParaRPr lang="pl-PL" dirty="0"/>
          </a:p>
        </p:txBody>
      </p:sp>
      <p:sp>
        <p:nvSpPr>
          <p:cNvPr id="3" name="Symbol zastępczy zawartości 2">
            <a:extLst>
              <a:ext uri="{FF2B5EF4-FFF2-40B4-BE49-F238E27FC236}">
                <a16:creationId xmlns:a16="http://schemas.microsoft.com/office/drawing/2014/main" id="{2914D9EB-6B6E-4D0D-9865-81438B87A471}"/>
              </a:ext>
            </a:extLst>
          </p:cNvPr>
          <p:cNvSpPr>
            <a:spLocks noGrp="1"/>
          </p:cNvSpPr>
          <p:nvPr>
            <p:ph idx="1"/>
          </p:nvPr>
        </p:nvSpPr>
        <p:spPr/>
        <p:txBody>
          <a:bodyPr>
            <a:normAutofit lnSpcReduction="10000"/>
          </a:bodyPr>
          <a:lstStyle/>
          <a:p>
            <a:pPr marL="342900" indent="-342900">
              <a:buFont typeface="Wingdings" panose="05000000000000000000" pitchFamily="2" charset="2"/>
              <a:buChar char="ü"/>
            </a:pPr>
            <a:r>
              <a:rPr lang="pl-PL" dirty="0"/>
              <a:t>organizacja prac remontowych/budowlanych zapewniająca minimalizację odpadów i efektywne wykorzystanie surowców</a:t>
            </a:r>
          </a:p>
          <a:p>
            <a:pPr marL="342900" indent="-342900">
              <a:buFont typeface="Wingdings" panose="05000000000000000000" pitchFamily="2" charset="2"/>
              <a:buChar char="ü"/>
            </a:pPr>
            <a:r>
              <a:rPr lang="pl-PL" dirty="0"/>
              <a:t>wypełnianie wykopów z wykorzystaniem mas ziemnych czy odpadów zastępujących inne materiały</a:t>
            </a:r>
          </a:p>
          <a:p>
            <a:pPr marL="342900" indent="-342900">
              <a:buFont typeface="Wingdings" panose="05000000000000000000" pitchFamily="2" charset="2"/>
              <a:buChar char="ü"/>
            </a:pPr>
            <a:r>
              <a:rPr lang="pl-PL" dirty="0"/>
              <a:t>zastosowanie technologii ograniczającej zużycie materiałów</a:t>
            </a:r>
          </a:p>
          <a:p>
            <a:pPr marL="342900" indent="-342900">
              <a:buFont typeface="Wingdings" panose="05000000000000000000" pitchFamily="2" charset="2"/>
              <a:buChar char="ü"/>
            </a:pPr>
            <a:r>
              <a:rPr lang="pl-PL" dirty="0"/>
              <a:t>odpowiednie zwymiarowanie infrastruktury - proporcjonalnie do potrzeb</a:t>
            </a:r>
          </a:p>
          <a:p>
            <a:pPr marL="342900" indent="-342900">
              <a:buFont typeface="Wingdings" panose="05000000000000000000" pitchFamily="2" charset="2"/>
              <a:buChar char="ü"/>
            </a:pPr>
            <a:r>
              <a:rPr lang="pl-PL" dirty="0"/>
              <a:t>projektowanie uwzględniające wykorzystanie istniejącej infrastruktury w jak największym stopniu </a:t>
            </a:r>
          </a:p>
          <a:p>
            <a:pPr marL="342900" indent="-342900">
              <a:buFont typeface="Wingdings" panose="05000000000000000000" pitchFamily="2" charset="2"/>
              <a:buChar char="ü"/>
            </a:pPr>
            <a:r>
              <a:rPr lang="pl-PL" dirty="0"/>
              <a:t>korzystanie z energooszczędnego sprzętu</a:t>
            </a:r>
          </a:p>
          <a:p>
            <a:endParaRPr lang="pl-PL" dirty="0"/>
          </a:p>
        </p:txBody>
      </p:sp>
      <p:sp>
        <p:nvSpPr>
          <p:cNvPr id="4" name="Symbol zastępczy numeru slajdu 3">
            <a:extLst>
              <a:ext uri="{FF2B5EF4-FFF2-40B4-BE49-F238E27FC236}">
                <a16:creationId xmlns:a16="http://schemas.microsoft.com/office/drawing/2014/main" id="{2292D29F-0D36-427D-9C36-BDA8F7CEB821}"/>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1216399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3C1132-A2CB-4994-9D77-91269FC17D8C}"/>
              </a:ext>
            </a:extLst>
          </p:cNvPr>
          <p:cNvSpPr>
            <a:spLocks noGrp="1"/>
          </p:cNvSpPr>
          <p:nvPr>
            <p:ph type="title"/>
          </p:nvPr>
        </p:nvSpPr>
        <p:spPr/>
        <p:txBody>
          <a:bodyPr>
            <a:normAutofit fontScale="90000"/>
          </a:bodyPr>
          <a:lstStyle/>
          <a:p>
            <a:r>
              <a:rPr lang="pl-PL" dirty="0"/>
              <a:t>ZAPOBIEGANIE ZANIECZYSZCZENIU POWIETRZA, WODY I GLEBY I JEGO KONTROLA – punkt B.2.5.1.</a:t>
            </a:r>
          </a:p>
        </p:txBody>
      </p:sp>
      <p:pic>
        <p:nvPicPr>
          <p:cNvPr id="6" name="Symbol zastępczy zawartości 5" descr="Grafika zawierająca fragment załącznika 2.1 z punktem B.2.5. ZAPOBIEGANIE ZANIECZYSZCZENIU POWIETRZA, WODY I GLEBY I JEGO KONTROLA&#10;Pytania mają na celu wykazanie, że realizacja i późniejsze wykorzystanie efektów projektu nie doprowadzą do znaczącego wzrostu emisji zanieczyszczeń do powietrza, wody i ziemi. &#10;oraz z punktem B.2.5.1. Czy projekt spowoduje znaczące emisje zanieczyszczeń (gazów, pyłów, płynów, związków stałych, energii cieplnej, świetlnej, hałasu, wibracji, odorów, promieniowania elektromagnetycznego itp.)?&#10;Należy wskazać:&#10; jakie zanieczyszczenia (w tym hałas, wibracje, promieniowanie) będą i /lub mogą być emitowane na etapie realizacji i funkcjonowania projektu;&#10; czy emisje będą mieć charakter tymczasowy czy stały;&#10; czy skala emisji będzie znacząca, czy nieznacząca dla jakości środowiska.&#10;Jeśli dla przedmiotu projektu uzyskano zezwolenia na korzystanie ze środowiska (np. na emisje gazów i pyłów do powietrza, pobór wód, odprowadzanie ścieków do gleb, wody lub urządzeń wodnych, gospodarowanie odpadami) to należy je wymienić i wskazać ich główne ustalenia. Dla zezwoleń planowanych do pozyskania należy podać jakiego rodzaju będą to zezwolenia. &#10;&#10;">
            <a:extLst>
              <a:ext uri="{FF2B5EF4-FFF2-40B4-BE49-F238E27FC236}">
                <a16:creationId xmlns:a16="http://schemas.microsoft.com/office/drawing/2014/main" id="{58A3E6F4-D216-48CD-8B1C-A70564B23500}"/>
              </a:ext>
            </a:extLst>
          </p:cNvPr>
          <p:cNvPicPr>
            <a:picLocks noGrp="1" noChangeAspect="1"/>
          </p:cNvPicPr>
          <p:nvPr>
            <p:ph sz="half" idx="1"/>
          </p:nvPr>
        </p:nvPicPr>
        <p:blipFill>
          <a:blip r:embed="rId2"/>
          <a:stretch>
            <a:fillRect/>
          </a:stretch>
        </p:blipFill>
        <p:spPr>
          <a:xfrm>
            <a:off x="1925384" y="2314198"/>
            <a:ext cx="6840662" cy="4715639"/>
          </a:xfrm>
          <a:prstGeom prst="rect">
            <a:avLst/>
          </a:prstGeom>
        </p:spPr>
      </p:pic>
      <p:sp>
        <p:nvSpPr>
          <p:cNvPr id="5" name="Symbol zastępczy numeru slajdu 4">
            <a:extLst>
              <a:ext uri="{FF2B5EF4-FFF2-40B4-BE49-F238E27FC236}">
                <a16:creationId xmlns:a16="http://schemas.microsoft.com/office/drawing/2014/main" id="{C5D1D9CD-3383-425B-B214-E6F4186D489A}"/>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3659704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A7DF9E-8AF9-48EA-AFA8-F272C203125D}"/>
              </a:ext>
            </a:extLst>
          </p:cNvPr>
          <p:cNvSpPr>
            <a:spLocks noGrp="1"/>
          </p:cNvSpPr>
          <p:nvPr>
            <p:ph type="title"/>
          </p:nvPr>
        </p:nvSpPr>
        <p:spPr/>
        <p:txBody>
          <a:bodyPr/>
          <a:lstStyle/>
          <a:p>
            <a:r>
              <a:rPr lang="pl-PL" dirty="0"/>
              <a:t>Uzasadnienie – B.2.5.1. (1 z 2)</a:t>
            </a:r>
          </a:p>
        </p:txBody>
      </p:sp>
      <p:sp>
        <p:nvSpPr>
          <p:cNvPr id="3" name="Symbol zastępczy zawartości 2">
            <a:extLst>
              <a:ext uri="{FF2B5EF4-FFF2-40B4-BE49-F238E27FC236}">
                <a16:creationId xmlns:a16="http://schemas.microsoft.com/office/drawing/2014/main" id="{6D63AD08-16BA-456C-BECF-2DCFC61E109E}"/>
              </a:ext>
            </a:extLst>
          </p:cNvPr>
          <p:cNvSpPr>
            <a:spLocks noGrp="1"/>
          </p:cNvSpPr>
          <p:nvPr>
            <p:ph sz="half" idx="1"/>
          </p:nvPr>
        </p:nvSpPr>
        <p:spPr>
          <a:xfrm>
            <a:off x="521369" y="1475581"/>
            <a:ext cx="10170443" cy="6084094"/>
          </a:xfrm>
        </p:spPr>
        <p:txBody>
          <a:bodyPr>
            <a:normAutofit fontScale="70000" lnSpcReduction="20000"/>
          </a:bodyPr>
          <a:lstStyle/>
          <a:p>
            <a:pPr marL="342900" indent="-342900">
              <a:buFont typeface="Wingdings" panose="05000000000000000000" pitchFamily="2" charset="2"/>
              <a:buChar char="q"/>
            </a:pPr>
            <a:r>
              <a:rPr lang="pl-PL" sz="2600" dirty="0"/>
              <a:t>Etap realizacji </a:t>
            </a:r>
          </a:p>
          <a:p>
            <a:r>
              <a:rPr lang="pl-PL" sz="2600" dirty="0"/>
              <a:t>Przykładowe informacje:</a:t>
            </a:r>
          </a:p>
          <a:p>
            <a:r>
              <a:rPr lang="pl-PL" sz="2600" dirty="0"/>
              <a:t>Etap budowy wiąże się z emisją zanieczyszczeń pyłowych, gazowych, ścieków, wibracji i hałasu. Źródłem zanieczyszczeń będą planowane prace rozbiórkowe oraz budowlane. Emisje będą miały charakter tymczasowy i ustaną wraz z zakończeniem prac. Skala emisji nie będzie znacząca dla środowiska z uwagi na wielkość i charakter samej inwestycji. Prace będą prowadzone głównie w istniejącym budynku. </a:t>
            </a:r>
          </a:p>
          <a:p>
            <a:r>
              <a:rPr lang="pl-PL" sz="2600" dirty="0"/>
              <a:t>Nie można wykluczyć prawdopodobieństwa wystąpienia awarii na etapie budowy – należy podać możliwe sytuacje awaryjne.</a:t>
            </a:r>
          </a:p>
          <a:p>
            <a:pPr marL="342900" indent="-342900">
              <a:buFont typeface="Wingdings" panose="05000000000000000000" pitchFamily="2" charset="2"/>
              <a:buChar char="q"/>
            </a:pPr>
            <a:r>
              <a:rPr lang="pl-PL" sz="2600" dirty="0"/>
              <a:t>Etap funkcjonowania</a:t>
            </a:r>
          </a:p>
          <a:p>
            <a:pPr marL="342900" indent="-342900">
              <a:buFont typeface="Wingdings" panose="05000000000000000000" pitchFamily="2" charset="2"/>
              <a:buChar char="ü"/>
            </a:pPr>
            <a:r>
              <a:rPr lang="pl-PL" sz="2600" dirty="0"/>
              <a:t>Zweryfikować, czy zakres projektu na etapie funkcjonowania nie będzie prowadzić do znaczącego wzrostu emisji zanieczyszczeń do powietrza, wody lub gleby w porównaniu z sytuacją sprzed rozpoczęcia tej działalności </a:t>
            </a:r>
          </a:p>
          <a:p>
            <a:pPr marL="342900" indent="-342900">
              <a:buFont typeface="Wingdings" panose="05000000000000000000" pitchFamily="2" charset="2"/>
              <a:buChar char="ü"/>
            </a:pPr>
            <a:r>
              <a:rPr lang="pl-PL" sz="2600" dirty="0"/>
              <a:t>lub wskazać, że ze względu na charakter projektu nie będą występować żadne bezpośrednie emisje zanieczyszczeń podczas funkcjonowania przedsięwzięcia</a:t>
            </a:r>
          </a:p>
          <a:p>
            <a:endParaRPr lang="pl-PL" dirty="0"/>
          </a:p>
          <a:p>
            <a:endParaRPr lang="pl-PL" dirty="0"/>
          </a:p>
        </p:txBody>
      </p:sp>
      <p:sp>
        <p:nvSpPr>
          <p:cNvPr id="5" name="Symbol zastępczy numeru slajdu 4">
            <a:extLst>
              <a:ext uri="{FF2B5EF4-FFF2-40B4-BE49-F238E27FC236}">
                <a16:creationId xmlns:a16="http://schemas.microsoft.com/office/drawing/2014/main" id="{BF9FDDE6-6FA9-428B-B677-082DC6C2D312}"/>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342977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DEA9F8-A717-4B73-90CA-AACF8087BC7F}"/>
              </a:ext>
            </a:extLst>
          </p:cNvPr>
          <p:cNvSpPr>
            <a:spLocks noGrp="1"/>
          </p:cNvSpPr>
          <p:nvPr>
            <p:ph type="title"/>
          </p:nvPr>
        </p:nvSpPr>
        <p:spPr/>
        <p:txBody>
          <a:bodyPr/>
          <a:lstStyle/>
          <a:p>
            <a:r>
              <a:rPr lang="pl-PL" dirty="0"/>
              <a:t>Załącznik 2.1 Informacja o wpływie projektu na środowisko – sekcja B (1 z 2)</a:t>
            </a:r>
          </a:p>
        </p:txBody>
      </p:sp>
      <p:sp>
        <p:nvSpPr>
          <p:cNvPr id="3" name="Symbol zastępczy zawartości 2">
            <a:extLst>
              <a:ext uri="{FF2B5EF4-FFF2-40B4-BE49-F238E27FC236}">
                <a16:creationId xmlns:a16="http://schemas.microsoft.com/office/drawing/2014/main" id="{C3EF493B-1C1E-45B5-94FB-583A0469270B}"/>
              </a:ext>
            </a:extLst>
          </p:cNvPr>
          <p:cNvSpPr>
            <a:spLocks noGrp="1"/>
          </p:cNvSpPr>
          <p:nvPr>
            <p:ph idx="1"/>
          </p:nvPr>
        </p:nvSpPr>
        <p:spPr>
          <a:xfrm>
            <a:off x="1013330" y="2267669"/>
            <a:ext cx="8640382" cy="4680002"/>
          </a:xfrm>
        </p:spPr>
        <p:txBody>
          <a:bodyPr/>
          <a:lstStyle/>
          <a:p>
            <a:r>
              <a:rPr lang="pl-PL" dirty="0"/>
              <a:t>B. ZGODNOŚĆ PROJEKTU Z ZASADAMI HORYZONTALNYMI</a:t>
            </a:r>
          </a:p>
          <a:p>
            <a:r>
              <a:rPr lang="pl-PL" dirty="0"/>
              <a:t>B1. ZASADA ZRÓWNOWAŻONEGO ROZWOJU</a:t>
            </a:r>
          </a:p>
          <a:p>
            <a:r>
              <a:rPr lang="pl-PL" dirty="0"/>
              <a:t>Czy projekt jest zgodny z zasadą zrównoważonego rozwoju? </a:t>
            </a:r>
          </a:p>
          <a:p>
            <a:r>
              <a:rPr lang="pl-PL" dirty="0"/>
              <a:t>Uzasadnienie powinno wykazać czy projekt nie naruszy trwałości i jakości środowiska na etapie realizacji i funkcjonowania. </a:t>
            </a:r>
          </a:p>
          <a:p>
            <a:endParaRPr lang="pl-PL" dirty="0"/>
          </a:p>
        </p:txBody>
      </p:sp>
      <p:sp>
        <p:nvSpPr>
          <p:cNvPr id="4" name="Symbol zastępczy numeru slajdu 3">
            <a:extLst>
              <a:ext uri="{FF2B5EF4-FFF2-40B4-BE49-F238E27FC236}">
                <a16:creationId xmlns:a16="http://schemas.microsoft.com/office/drawing/2014/main" id="{D18DFD26-11AC-439A-9005-23D4472E5532}"/>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1072466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A7DF9E-8AF9-48EA-AFA8-F272C203125D}"/>
              </a:ext>
            </a:extLst>
          </p:cNvPr>
          <p:cNvSpPr>
            <a:spLocks noGrp="1"/>
          </p:cNvSpPr>
          <p:nvPr>
            <p:ph type="title"/>
          </p:nvPr>
        </p:nvSpPr>
        <p:spPr/>
        <p:txBody>
          <a:bodyPr/>
          <a:lstStyle/>
          <a:p>
            <a:r>
              <a:rPr lang="pl-PL" dirty="0"/>
              <a:t>Uzasadnienie – B.2.5.1. (2 z 2)</a:t>
            </a:r>
          </a:p>
        </p:txBody>
      </p:sp>
      <p:sp>
        <p:nvSpPr>
          <p:cNvPr id="4" name="Symbol zastępczy zawartości 3">
            <a:extLst>
              <a:ext uri="{FF2B5EF4-FFF2-40B4-BE49-F238E27FC236}">
                <a16:creationId xmlns:a16="http://schemas.microsoft.com/office/drawing/2014/main" id="{6C705C0E-4C12-4B00-BAFF-B86B15B6E9F7}"/>
              </a:ext>
            </a:extLst>
          </p:cNvPr>
          <p:cNvSpPr>
            <a:spLocks noGrp="1"/>
          </p:cNvSpPr>
          <p:nvPr>
            <p:ph sz="half" idx="2"/>
          </p:nvPr>
        </p:nvSpPr>
        <p:spPr>
          <a:xfrm>
            <a:off x="809402" y="1979837"/>
            <a:ext cx="8928992" cy="4680226"/>
          </a:xfrm>
        </p:spPr>
        <p:txBody>
          <a:bodyPr>
            <a:normAutofit fontScale="92500" lnSpcReduction="10000"/>
          </a:bodyPr>
          <a:lstStyle/>
          <a:p>
            <a:r>
              <a:rPr lang="pl-PL" dirty="0"/>
              <a:t>Funkcjonowanie zakresu projektu wiąże się z emisją hałasu, promieniowania elektromagnetycznego, pyłów, gazów, energii świetlnej itp.  </a:t>
            </a:r>
          </a:p>
          <a:p>
            <a:r>
              <a:rPr lang="pl-PL" dirty="0"/>
              <a:t>Skala emisji będzie/nie będzie znacząca dla środowiska. Ulegnie/nie ulegnie zwiększeniu w porównaniu z okresem sprzed realizacji projektu.</a:t>
            </a:r>
          </a:p>
          <a:p>
            <a:r>
              <a:rPr lang="pl-PL" dirty="0"/>
              <a:t>Powstające zanieczyszczenia będą zagospodarowywane zgodnie z wymogami prawa i ochrony środowiska.</a:t>
            </a:r>
          </a:p>
          <a:p>
            <a:r>
              <a:rPr lang="pl-PL" dirty="0"/>
              <a:t>W celu zmniejszenia wielkości emisji zaplanowano rozwiązania ją ograniczające.</a:t>
            </a:r>
          </a:p>
          <a:p>
            <a:r>
              <a:rPr lang="pl-PL" dirty="0"/>
              <a:t>Na etapie funkcjonowania projektu możliwe sytuacje awaryjne to np. nieszczelność sieci kanalizacji sanitarnej, wyciek czynnika chłodzącego, wyciek oleju silnikowego w wyniku wypadku komunikacyjnego. </a:t>
            </a:r>
          </a:p>
          <a:p>
            <a:endParaRPr lang="pl-PL" dirty="0"/>
          </a:p>
        </p:txBody>
      </p:sp>
      <p:sp>
        <p:nvSpPr>
          <p:cNvPr id="5" name="Symbol zastępczy numeru slajdu 4">
            <a:extLst>
              <a:ext uri="{FF2B5EF4-FFF2-40B4-BE49-F238E27FC236}">
                <a16:creationId xmlns:a16="http://schemas.microsoft.com/office/drawing/2014/main" id="{BF9FDDE6-6FA9-428B-B677-082DC6C2D312}"/>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3812127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55F7F4-99E9-4000-AD96-69A33E3BB828}"/>
              </a:ext>
            </a:extLst>
          </p:cNvPr>
          <p:cNvSpPr>
            <a:spLocks noGrp="1"/>
          </p:cNvSpPr>
          <p:nvPr>
            <p:ph type="title"/>
          </p:nvPr>
        </p:nvSpPr>
        <p:spPr/>
        <p:txBody>
          <a:bodyPr>
            <a:normAutofit fontScale="90000"/>
          </a:bodyPr>
          <a:lstStyle/>
          <a:p>
            <a:r>
              <a:rPr lang="pl-PL" dirty="0"/>
              <a:t>ZAPOBIEGANIE ZANIECZYSZCZENIU POWIETRZA, WODY I GLEBY I JEGO KONTROLA – punkt B.2.5.2.</a:t>
            </a:r>
          </a:p>
        </p:txBody>
      </p:sp>
      <p:pic>
        <p:nvPicPr>
          <p:cNvPr id="5" name="Symbol zastępczy zawartości 4" descr="Grafika zawierająca fragment załącznika 2.1 z punktem B.2.5.2. Czy projekt obejmuje rozwiązania ograniczające emisje zanieczyszczeń?&#10;Należy odnieść się do etapu realizacji i funkcjonowania projektu wskazując:&#10; przewidziane do zastosowania rozwiązania organizacyjne (w tym stosowanie systemów zarządzania środowiskowego), techniczne i technologiczne mające na celu ograniczenie emisji do powietrza, wód, gleb;&#10; czy, w jaki sposób i w jakim zakresie zaplanowano monitoring i/lub kontrolę emisji zanieczyszczeń oraz czy te działania są wymagane przepisami prawa czy stanowią inicjatywę inwestora; &#10; jaki będzie sposób postępowania z zanieczyszczeniami w sytuacjach awaryjnych; &#10; czy przedmiot projektu jest objęty obowiązkiem stosowania konkluzji BAT (ang. best available techniques - najlepszych dostępnych technik) lub zamierza się je stosować mimo braku wymogu prawnego. &#10;Do uzasadnienia odpowiedzi można wykorzystać ustalenia dokumentów strategicznych, w przypadku gdy projekt wynika z ich założeń, dokumentacji technicznych, uzyskanych decyzji dotyczących oceny projektu na środowisko i korzystania z jego zasobów.&#10;">
            <a:extLst>
              <a:ext uri="{FF2B5EF4-FFF2-40B4-BE49-F238E27FC236}">
                <a16:creationId xmlns:a16="http://schemas.microsoft.com/office/drawing/2014/main" id="{00DF859C-FF60-42DB-B477-1436193ED49B}"/>
              </a:ext>
            </a:extLst>
          </p:cNvPr>
          <p:cNvPicPr>
            <a:picLocks noGrp="1" noChangeAspect="1"/>
          </p:cNvPicPr>
          <p:nvPr>
            <p:ph idx="1"/>
          </p:nvPr>
        </p:nvPicPr>
        <p:blipFill>
          <a:blip r:embed="rId2"/>
          <a:stretch>
            <a:fillRect/>
          </a:stretch>
        </p:blipFill>
        <p:spPr>
          <a:xfrm>
            <a:off x="1529482" y="1979837"/>
            <a:ext cx="7331073" cy="4380841"/>
          </a:xfrm>
          <a:prstGeom prst="rect">
            <a:avLst/>
          </a:prstGeom>
        </p:spPr>
      </p:pic>
      <p:sp>
        <p:nvSpPr>
          <p:cNvPr id="4" name="Symbol zastępczy numeru slajdu 3">
            <a:extLst>
              <a:ext uri="{FF2B5EF4-FFF2-40B4-BE49-F238E27FC236}">
                <a16:creationId xmlns:a16="http://schemas.microsoft.com/office/drawing/2014/main" id="{4E24067E-A1BF-4C93-A4BB-A60B84417328}"/>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2667999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967F2B-0463-45AD-85DD-218BAFCAB399}"/>
              </a:ext>
            </a:extLst>
          </p:cNvPr>
          <p:cNvSpPr>
            <a:spLocks noGrp="1"/>
          </p:cNvSpPr>
          <p:nvPr>
            <p:ph type="title"/>
          </p:nvPr>
        </p:nvSpPr>
        <p:spPr/>
        <p:txBody>
          <a:bodyPr/>
          <a:lstStyle/>
          <a:p>
            <a:r>
              <a:rPr lang="pl-PL" dirty="0"/>
              <a:t>Uzasadnienie – punkt B.2.5.2. (1 z 3)</a:t>
            </a:r>
          </a:p>
        </p:txBody>
      </p:sp>
      <p:sp>
        <p:nvSpPr>
          <p:cNvPr id="3" name="Symbol zastępczy zawartości 2">
            <a:extLst>
              <a:ext uri="{FF2B5EF4-FFF2-40B4-BE49-F238E27FC236}">
                <a16:creationId xmlns:a16="http://schemas.microsoft.com/office/drawing/2014/main" id="{B3F2125C-07F7-4FFA-BA75-D4BF23D0BEA5}"/>
              </a:ext>
            </a:extLst>
          </p:cNvPr>
          <p:cNvSpPr>
            <a:spLocks noGrp="1"/>
          </p:cNvSpPr>
          <p:nvPr>
            <p:ph idx="1"/>
          </p:nvPr>
        </p:nvSpPr>
        <p:spPr>
          <a:xfrm>
            <a:off x="1025906" y="1835621"/>
            <a:ext cx="8928511" cy="5544616"/>
          </a:xfrm>
        </p:spPr>
        <p:txBody>
          <a:bodyPr>
            <a:normAutofit fontScale="92500" lnSpcReduction="20000"/>
          </a:bodyPr>
          <a:lstStyle/>
          <a:p>
            <a:r>
              <a:rPr lang="pl-PL" dirty="0"/>
              <a:t>Należy odnieść się do emisji wymienionych w punkcie B.2.5.1 opisując przewidziane rozwiązania je zmniejszające</a:t>
            </a:r>
          </a:p>
          <a:p>
            <a:pPr marL="342900" indent="-342900">
              <a:buFont typeface="Wingdings" panose="05000000000000000000" pitchFamily="2" charset="2"/>
              <a:buChar char="ü"/>
            </a:pPr>
            <a:r>
              <a:rPr lang="pl-PL" dirty="0"/>
              <a:t>opisać środki służące ograniczeniu emisji zarówno w trakcie robót budowlanych jak i na etapie funkcjonowania (uwzględnić prace konserwacyjne)  </a:t>
            </a:r>
          </a:p>
          <a:p>
            <a:pPr marL="342900" indent="-342900">
              <a:buFont typeface="Wingdings" panose="05000000000000000000" pitchFamily="2" charset="2"/>
              <a:buChar char="ü"/>
            </a:pPr>
            <a:r>
              <a:rPr lang="pl-PL" dirty="0"/>
              <a:t>ograniczenie zanieczyszczenia m.in. hałasem, substancjami ropopochodnymi, PM 10, PM 2,5, polem elektromagnetycznym, światłem tj. odpowiednio zastosowanie tłumików akustycznych na instalacjach, czy materiałów izolujących dźwięk z zewnątrz, separatorów substancji ropopochodnych, filtrów powietrza, używanie urządzeń z certyfikatem niskiej emisji pola elektromagnetycznego </a:t>
            </a:r>
          </a:p>
          <a:p>
            <a:pPr marL="342900" indent="-342900">
              <a:buFont typeface="Wingdings" panose="05000000000000000000" pitchFamily="2" charset="2"/>
              <a:buChar char="ü"/>
            </a:pPr>
            <a:r>
              <a:rPr lang="pl-PL" dirty="0"/>
              <a:t>magazynowanie materiałów budowlanych i odpadów w sposób zabezpieczający przed skażeniem gleby, wód gruntowych oraz pyleniem</a:t>
            </a:r>
          </a:p>
          <a:p>
            <a:pPr marL="342900" indent="-342900">
              <a:buFont typeface="Wingdings" panose="05000000000000000000" pitchFamily="2" charset="2"/>
              <a:buChar char="ü"/>
            </a:pPr>
            <a:r>
              <a:rPr lang="pl-PL" dirty="0"/>
              <a:t>stosowanie materiałów budowlanych posiadających odpowiednie certyfikaty </a:t>
            </a:r>
          </a:p>
          <a:p>
            <a:endParaRPr lang="pl-PL" dirty="0"/>
          </a:p>
        </p:txBody>
      </p:sp>
      <p:sp>
        <p:nvSpPr>
          <p:cNvPr id="4" name="Symbol zastępczy numeru slajdu 3">
            <a:extLst>
              <a:ext uri="{FF2B5EF4-FFF2-40B4-BE49-F238E27FC236}">
                <a16:creationId xmlns:a16="http://schemas.microsoft.com/office/drawing/2014/main" id="{5F38E75F-0F85-4985-9492-A22AD9E652DE}"/>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3223026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967F2B-0463-45AD-85DD-218BAFCAB399}"/>
              </a:ext>
            </a:extLst>
          </p:cNvPr>
          <p:cNvSpPr>
            <a:spLocks noGrp="1"/>
          </p:cNvSpPr>
          <p:nvPr>
            <p:ph type="title"/>
          </p:nvPr>
        </p:nvSpPr>
        <p:spPr/>
        <p:txBody>
          <a:bodyPr/>
          <a:lstStyle/>
          <a:p>
            <a:r>
              <a:rPr lang="pl-PL" dirty="0"/>
              <a:t>Uzasadnienie – punkt B.2.5.2. (2 z 3)</a:t>
            </a:r>
          </a:p>
        </p:txBody>
      </p:sp>
      <p:sp>
        <p:nvSpPr>
          <p:cNvPr id="3" name="Symbol zastępczy zawartości 2">
            <a:extLst>
              <a:ext uri="{FF2B5EF4-FFF2-40B4-BE49-F238E27FC236}">
                <a16:creationId xmlns:a16="http://schemas.microsoft.com/office/drawing/2014/main" id="{B3F2125C-07F7-4FFA-BA75-D4BF23D0BEA5}"/>
              </a:ext>
            </a:extLst>
          </p:cNvPr>
          <p:cNvSpPr>
            <a:spLocks noGrp="1"/>
          </p:cNvSpPr>
          <p:nvPr>
            <p:ph idx="1"/>
          </p:nvPr>
        </p:nvSpPr>
        <p:spPr>
          <a:xfrm>
            <a:off x="1025906" y="1835621"/>
            <a:ext cx="8928511" cy="5544616"/>
          </a:xfrm>
        </p:spPr>
        <p:txBody>
          <a:bodyPr>
            <a:normAutofit/>
          </a:bodyPr>
          <a:lstStyle/>
          <a:p>
            <a:pPr marL="342900" indent="-342900">
              <a:buFont typeface="Wingdings" panose="05000000000000000000" pitchFamily="2" charset="2"/>
              <a:buChar char="ü"/>
            </a:pPr>
            <a:r>
              <a:rPr lang="pl-PL" dirty="0"/>
              <a:t>stosowanie materiałów nie zawierających substancji rakotwórczych (wskazane w TKK w dodatku C) - można zwrócić się do producentów, czy dostawców o informacje na temat obecności danej substancji w produkcji, materiałach lub wyrobach</a:t>
            </a:r>
          </a:p>
          <a:p>
            <a:pPr marL="342900" indent="-342900">
              <a:buFont typeface="Wingdings" panose="05000000000000000000" pitchFamily="2" charset="2"/>
              <a:buChar char="ü"/>
            </a:pPr>
            <a:r>
              <a:rPr lang="pl-PL" dirty="0"/>
              <a:t>elementy budynków i materiały użyte do renowacji budynków nie będą zawierały azbestu ani substancji stanowiących bardzo duże zagrożenie określonych na podstawie wykazu substancji podlegających procedurze udzielania zezwoleń zawartego w załączniku XIV do rozporządzenia (WE) nr 1907/2006 (rozporządzenie REACH).</a:t>
            </a:r>
          </a:p>
          <a:p>
            <a:pPr marL="342900" indent="-342900">
              <a:buFont typeface="Wingdings" panose="05000000000000000000" pitchFamily="2" charset="2"/>
              <a:buChar char="ü"/>
            </a:pPr>
            <a:r>
              <a:rPr lang="pl-PL" dirty="0"/>
              <a:t>posiadanie aktualnych certyfikatów i kart przeglądów technicznych dla maszyn, urządzeń, wyposażenia technicznego</a:t>
            </a:r>
          </a:p>
          <a:p>
            <a:endParaRPr lang="pl-PL" dirty="0"/>
          </a:p>
        </p:txBody>
      </p:sp>
      <p:sp>
        <p:nvSpPr>
          <p:cNvPr id="4" name="Symbol zastępczy numeru slajdu 3">
            <a:extLst>
              <a:ext uri="{FF2B5EF4-FFF2-40B4-BE49-F238E27FC236}">
                <a16:creationId xmlns:a16="http://schemas.microsoft.com/office/drawing/2014/main" id="{5F38E75F-0F85-4985-9492-A22AD9E652DE}"/>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2242924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967F2B-0463-45AD-85DD-218BAFCAB399}"/>
              </a:ext>
            </a:extLst>
          </p:cNvPr>
          <p:cNvSpPr>
            <a:spLocks noGrp="1"/>
          </p:cNvSpPr>
          <p:nvPr>
            <p:ph type="title"/>
          </p:nvPr>
        </p:nvSpPr>
        <p:spPr/>
        <p:txBody>
          <a:bodyPr/>
          <a:lstStyle/>
          <a:p>
            <a:r>
              <a:rPr lang="pl-PL" dirty="0"/>
              <a:t>Uzasadnienie – punkt B.2.5.2. (3 z 3)</a:t>
            </a:r>
          </a:p>
        </p:txBody>
      </p:sp>
      <p:sp>
        <p:nvSpPr>
          <p:cNvPr id="3" name="Symbol zastępczy zawartości 2">
            <a:extLst>
              <a:ext uri="{FF2B5EF4-FFF2-40B4-BE49-F238E27FC236}">
                <a16:creationId xmlns:a16="http://schemas.microsoft.com/office/drawing/2014/main" id="{B3F2125C-07F7-4FFA-BA75-D4BF23D0BEA5}"/>
              </a:ext>
            </a:extLst>
          </p:cNvPr>
          <p:cNvSpPr>
            <a:spLocks noGrp="1"/>
          </p:cNvSpPr>
          <p:nvPr>
            <p:ph idx="1"/>
          </p:nvPr>
        </p:nvSpPr>
        <p:spPr>
          <a:xfrm>
            <a:off x="1025906" y="1691605"/>
            <a:ext cx="8928511" cy="5868070"/>
          </a:xfrm>
        </p:spPr>
        <p:txBody>
          <a:bodyPr>
            <a:normAutofit fontScale="85000" lnSpcReduction="10000"/>
          </a:bodyPr>
          <a:lstStyle/>
          <a:p>
            <a:pPr marL="342900" indent="-342900">
              <a:buFont typeface="Wingdings" panose="05000000000000000000" pitchFamily="2" charset="2"/>
              <a:buChar char="ü"/>
            </a:pPr>
            <a:r>
              <a:rPr lang="pl-PL" dirty="0"/>
              <a:t>opracowanie procedury na wypadek awarii – etap realizacji i funkcjonowania</a:t>
            </a:r>
          </a:p>
          <a:p>
            <a:pPr marL="342900" indent="-342900">
              <a:buFont typeface="Wingdings" panose="05000000000000000000" pitchFamily="2" charset="2"/>
              <a:buChar char="ü"/>
            </a:pPr>
            <a:r>
              <a:rPr lang="pl-PL" dirty="0"/>
              <a:t>zweryfikować czy projekt wspiera częściowo zmniejszenie emisji zanieczyszczeń, poprzez zmniejszenie produkcji energii opartej o paliwa kopalne </a:t>
            </a:r>
          </a:p>
          <a:p>
            <a:pPr marL="342900" indent="-342900">
              <a:buFont typeface="Wingdings" panose="05000000000000000000" pitchFamily="2" charset="2"/>
              <a:buChar char="ü"/>
            </a:pPr>
            <a:r>
              <a:rPr lang="pl-PL" dirty="0"/>
              <a:t>planowany zakup pojazdów elektrycznych, które charakteryzują się niższą emisją hałasu w porównaniu do pojazdów mechanicznych </a:t>
            </a:r>
          </a:p>
          <a:p>
            <a:pPr marL="342900" indent="-342900">
              <a:buFont typeface="Wingdings" panose="05000000000000000000" pitchFamily="2" charset="2"/>
              <a:buChar char="ü"/>
            </a:pPr>
            <a:r>
              <a:rPr lang="pl-PL" dirty="0"/>
              <a:t>pojazdy są zgodne z wymogami ostatniego mającego zastosowanie etapu homologacji typu w odniesieniu do emisji zanieczyszczeń pochodzących z pojazdów ciężarowych o dużej ładowności (EURO VI) zgodnie z rozporządzeniem Parlamentu Europejskiego i Rady (WE) nr 595/2009</a:t>
            </a:r>
          </a:p>
          <a:p>
            <a:pPr marL="342900" indent="-342900">
              <a:buFont typeface="Wingdings" panose="05000000000000000000" pitchFamily="2" charset="2"/>
              <a:buChar char="ü"/>
            </a:pPr>
            <a:r>
              <a:rPr lang="pl-PL" dirty="0"/>
              <a:t>pochłanianie zanieczyszczeń przez planowaną do nasadzenia zieleń</a:t>
            </a:r>
          </a:p>
          <a:p>
            <a:pPr marL="342900" indent="-342900">
              <a:buFont typeface="Wingdings" panose="05000000000000000000" pitchFamily="2" charset="2"/>
              <a:buChar char="ü"/>
            </a:pPr>
            <a:r>
              <a:rPr lang="pl-PL" dirty="0"/>
              <a:t>wykorzystanie energooszczędnego sprzętu (zarówno etap realizacji jak i funkcjonowania)</a:t>
            </a:r>
          </a:p>
          <a:p>
            <a:pPr marL="342900" indent="-342900">
              <a:lnSpc>
                <a:spcPct val="100000"/>
              </a:lnSpc>
              <a:buFont typeface="Wingdings" panose="05000000000000000000" pitchFamily="2" charset="2"/>
              <a:buChar char="ü"/>
            </a:pPr>
            <a:r>
              <a:rPr lang="pl-PL" dirty="0"/>
              <a:t>przy likwidacji pieców na węgiel - zmniejszenie emisji takich zanieczyszczeń jak pył zawieszony, WWA, metale ciężkie</a:t>
            </a:r>
          </a:p>
          <a:p>
            <a:endParaRPr lang="pl-PL" dirty="0"/>
          </a:p>
        </p:txBody>
      </p:sp>
      <p:sp>
        <p:nvSpPr>
          <p:cNvPr id="4" name="Symbol zastępczy numeru slajdu 3">
            <a:extLst>
              <a:ext uri="{FF2B5EF4-FFF2-40B4-BE49-F238E27FC236}">
                <a16:creationId xmlns:a16="http://schemas.microsoft.com/office/drawing/2014/main" id="{5F38E75F-0F85-4985-9492-A22AD9E652DE}"/>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3307462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1B7FB3-E0D2-4968-A485-54264C78DD10}"/>
              </a:ext>
            </a:extLst>
          </p:cNvPr>
          <p:cNvSpPr>
            <a:spLocks noGrp="1"/>
          </p:cNvSpPr>
          <p:nvPr>
            <p:ph type="title"/>
          </p:nvPr>
        </p:nvSpPr>
        <p:spPr/>
        <p:txBody>
          <a:bodyPr/>
          <a:lstStyle/>
          <a:p>
            <a:r>
              <a:rPr lang="pl-PL" dirty="0"/>
              <a:t>B.2.6. Ochrona i odbudowa bioróżnorodności i ekosystemów – punkt B.2.6.1.</a:t>
            </a:r>
          </a:p>
        </p:txBody>
      </p:sp>
      <p:pic>
        <p:nvPicPr>
          <p:cNvPr id="5" name="Symbol zastępczy zawartości 4" descr="Grafika zawierająca fragment załącznika 2.1 z punktem B.2.6. OCHRONA I ODBUDOWA BIORÓŻNORODNOŚCI I EKOSYSTEMÓW&#10;Pytania mają na celu wykazanie, że realizacja i późniejsze wykorzystanie efektów projektu nie zaszkodzą dobremu stanowi i odporności ekosystemów i nie wpłyną negatywnie na zachowanie gatunków i siedlisk przyrodniczych.&#10;oraz Punkt B.2.6.1. Czy projekt będzie miał znaczący negatywny wpływ na obszary Natura 2000 oraz pozostałe formy ochrony przyrody? &#10;Należy wskazać:&#10;- lokalizację projektu względem najbliższych obszarów sieci Natura 2000 (patrz: Geoserwis GDOŚ);&#10;- lokalizację projektu względem pozostałych form ochrony przyrody (podać jakie formy ochrony przyrody zlokalizowane są w miejscu realizacji projektu i/lub bezpośrednio z nim graniczą,  patrz: Geoserwis GDOŚ); &#10;- czy projekt jest zgodny z dokumentami obowiązującymi dla w/w form ochrony przyrody; &#10;- czy projekt wpłynie negatywnie na przedmiot i cele ochrony w obszarach Natura 2000, w tym czy wymaga zastosowania odstępstwa, o którym mowa w art. 6 ust. 4 dyrektywy siedliskowej (art. 34 ustawy o ochronie przyrody).&#10;Do opisu można wykorzystać ustalenia decyzji środowiskowej, uzgodnienia dokonane w ramach ponownej ooś lub oceny naturowej, zaświadczenia Natura 2000 oraz zapisy dokumentów i aktów prawnych obowiązujących dla form ochrony przyrody, na których obszarze projekt jest zlokalizowany (np. plany zadań ochronnych, plany ochrony, ustawy, rozporządzenia i uchwały mające zastosowanie do krajowych form ochrony przyrody).&#10;&#10;">
            <a:extLst>
              <a:ext uri="{FF2B5EF4-FFF2-40B4-BE49-F238E27FC236}">
                <a16:creationId xmlns:a16="http://schemas.microsoft.com/office/drawing/2014/main" id="{8A379BC6-5169-4B97-A16F-E8E46179FA02}"/>
              </a:ext>
            </a:extLst>
          </p:cNvPr>
          <p:cNvPicPr>
            <a:picLocks noGrp="1" noChangeAspect="1"/>
          </p:cNvPicPr>
          <p:nvPr>
            <p:ph idx="1"/>
          </p:nvPr>
        </p:nvPicPr>
        <p:blipFill>
          <a:blip r:embed="rId2"/>
          <a:stretch>
            <a:fillRect/>
          </a:stretch>
        </p:blipFill>
        <p:spPr>
          <a:xfrm>
            <a:off x="2177554" y="1979837"/>
            <a:ext cx="6016765" cy="5205995"/>
          </a:xfrm>
          <a:prstGeom prst="rect">
            <a:avLst/>
          </a:prstGeom>
        </p:spPr>
      </p:pic>
      <p:sp>
        <p:nvSpPr>
          <p:cNvPr id="4" name="Symbol zastępczy numeru slajdu 3">
            <a:extLst>
              <a:ext uri="{FF2B5EF4-FFF2-40B4-BE49-F238E27FC236}">
                <a16:creationId xmlns:a16="http://schemas.microsoft.com/office/drawing/2014/main" id="{9E6FF607-7B5D-4933-8BD5-0F5CF663D004}"/>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3093749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B9AB86-E381-4C08-A7DC-27A72203D242}"/>
              </a:ext>
            </a:extLst>
          </p:cNvPr>
          <p:cNvSpPr>
            <a:spLocks noGrp="1"/>
          </p:cNvSpPr>
          <p:nvPr>
            <p:ph type="title"/>
          </p:nvPr>
        </p:nvSpPr>
        <p:spPr/>
        <p:txBody>
          <a:bodyPr/>
          <a:lstStyle/>
          <a:p>
            <a:r>
              <a:rPr lang="pl-PL" dirty="0"/>
              <a:t>B.2.6. Ochrona i odbudowa bioróżnorodności i ekosystemów – punkt B.2.6.2.</a:t>
            </a:r>
          </a:p>
        </p:txBody>
      </p:sp>
      <p:pic>
        <p:nvPicPr>
          <p:cNvPr id="5" name="Symbol zastępczy zawartości 4" descr="Grafika zawierająca fragment załącznika 2.1 z punktem B.2.6.2. Czy projekt będzie znacząco negatywnie oddziaływać na florę i faunę danego terenu? &#10;Należy wskazać:&#10; jakie będą główne oddziaływania etapów realizacji i funkcjonowania projektu na zasoby przyrodnicze;&#10; w jaki sposób zostanie zapewnione racjonalne gospodarowanie dostępną przestrzenią; &#10;- czy przewidziano rozwiązania chroniące środowisko przyrodnicze na etapie realizacji oraz eksploatacji inwestycji (jeżeli tak, wymienić jakie);&#10;- dla inwestycji liniowych, przeciwpowodziowych, w energetykę wodną, wiatrową oraz dla farm fotowoltaicznych:&#10;  lokalizację  projektu względem korytarzy ekologicznych rangi krajowej (patrz: Korytarze krajowe) oraz rangi regionalnej i subregionalnej (patrz: Korytarze regionalne);&#10; czy realizacja lub funkcjonowanie projektu wpłynie na ciągłość przestrzenną i funkcjonalność w/w korytarzy ekologicznych.&#10;W odpowiedzi należy uwzględnić ustalenia posiadanych decyzji istotnych z punktu widzenia ochrony przyrody (np. decyzji środowiskowej, decyzji derogacyjnych z art. 56 ustawy o ochronie przyrody, zgłoszeń dokonywanych na podstawie art. 118 ustawy o ochronie przyrody) i / lub wskazać planowane do uzyskania tego typu decyzje. ">
            <a:extLst>
              <a:ext uri="{FF2B5EF4-FFF2-40B4-BE49-F238E27FC236}">
                <a16:creationId xmlns:a16="http://schemas.microsoft.com/office/drawing/2014/main" id="{4FD691E8-04D0-4668-BC8D-9F8BB36A32E3}"/>
              </a:ext>
            </a:extLst>
          </p:cNvPr>
          <p:cNvPicPr>
            <a:picLocks noGrp="1" noChangeAspect="1"/>
          </p:cNvPicPr>
          <p:nvPr>
            <p:ph idx="1"/>
          </p:nvPr>
        </p:nvPicPr>
        <p:blipFill>
          <a:blip r:embed="rId2"/>
          <a:stretch>
            <a:fillRect/>
          </a:stretch>
        </p:blipFill>
        <p:spPr>
          <a:xfrm>
            <a:off x="1688758" y="1979613"/>
            <a:ext cx="6896442" cy="5220224"/>
          </a:xfrm>
          <a:prstGeom prst="rect">
            <a:avLst/>
          </a:prstGeom>
        </p:spPr>
      </p:pic>
      <p:sp>
        <p:nvSpPr>
          <p:cNvPr id="4" name="Symbol zastępczy numeru slajdu 3">
            <a:extLst>
              <a:ext uri="{FF2B5EF4-FFF2-40B4-BE49-F238E27FC236}">
                <a16:creationId xmlns:a16="http://schemas.microsoft.com/office/drawing/2014/main" id="{5D442BA7-02B4-4B14-8F5E-A4B42CAD61A1}"/>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4079890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426C32-38C1-489D-A561-CEBCB9E4B48E}"/>
              </a:ext>
            </a:extLst>
          </p:cNvPr>
          <p:cNvSpPr>
            <a:spLocks noGrp="1"/>
          </p:cNvSpPr>
          <p:nvPr>
            <p:ph type="title"/>
          </p:nvPr>
        </p:nvSpPr>
        <p:spPr/>
        <p:txBody>
          <a:bodyPr/>
          <a:lstStyle/>
          <a:p>
            <a:r>
              <a:rPr lang="pl-PL" dirty="0"/>
              <a:t>Uzasadnienie – punkt B.2.6.2. (1 z 3)</a:t>
            </a:r>
          </a:p>
        </p:txBody>
      </p:sp>
      <p:sp>
        <p:nvSpPr>
          <p:cNvPr id="3" name="Symbol zastępczy zawartości 2">
            <a:extLst>
              <a:ext uri="{FF2B5EF4-FFF2-40B4-BE49-F238E27FC236}">
                <a16:creationId xmlns:a16="http://schemas.microsoft.com/office/drawing/2014/main" id="{8715D6C7-6B6E-4F6E-B294-08B386B730DC}"/>
              </a:ext>
            </a:extLst>
          </p:cNvPr>
          <p:cNvSpPr>
            <a:spLocks noGrp="1"/>
          </p:cNvSpPr>
          <p:nvPr>
            <p:ph idx="1"/>
          </p:nvPr>
        </p:nvSpPr>
        <p:spPr>
          <a:xfrm>
            <a:off x="1025907" y="1763613"/>
            <a:ext cx="8640382" cy="6048672"/>
          </a:xfrm>
        </p:spPr>
        <p:txBody>
          <a:bodyPr>
            <a:normAutofit fontScale="92500" lnSpcReduction="20000"/>
          </a:bodyPr>
          <a:lstStyle/>
          <a:p>
            <a:pPr marL="342900" indent="-342900">
              <a:buFont typeface="Wingdings" panose="05000000000000000000" pitchFamily="2" charset="2"/>
              <a:buChar char="Ø"/>
            </a:pPr>
            <a:r>
              <a:rPr lang="pl-PL" dirty="0"/>
              <a:t>Punktem wyjścia jest inwentaryzacja obszaru projektu (obiektów) w zakresie występowania gatunków zwierząt, roślin i grzybów (w tym chronionych). Jej wyniki należy uwzględnić w udzielanej odpowiedzi.</a:t>
            </a:r>
          </a:p>
          <a:p>
            <a:pPr marL="342900" indent="-342900">
              <a:buFont typeface="Wingdings" panose="05000000000000000000" pitchFamily="2" charset="2"/>
              <a:buChar char="Ø"/>
            </a:pPr>
            <a:r>
              <a:rPr lang="pl-PL" dirty="0"/>
              <a:t>Czy realizacja zaplanowanych prac budowlanych i funkcjonowanie projektu wpływa w jakikolwiek sposób na w/w gatunki, na ich warunki siedliskowe? Jeżeli tak, podać jakie prace/działania będą lub mogą oddziaływać na dany gatunek, jego siedlisko.</a:t>
            </a:r>
          </a:p>
          <a:p>
            <a:pPr marL="342900" indent="-342900">
              <a:buFont typeface="Wingdings" panose="05000000000000000000" pitchFamily="2" charset="2"/>
              <a:buChar char="Ø"/>
            </a:pPr>
            <a:r>
              <a:rPr lang="pl-PL" dirty="0"/>
              <a:t>Czy przewidziano w związku z możliwym oddziaływaniem na faunę lub florę rozwiązania je chroniące? Czy będzie konieczne uzyskanie decyzji derogacyjnych?</a:t>
            </a:r>
          </a:p>
          <a:p>
            <a:pPr marL="342900" indent="-342900">
              <a:buFont typeface="Wingdings" panose="05000000000000000000" pitchFamily="2" charset="2"/>
              <a:buChar char="Ø"/>
            </a:pPr>
            <a:r>
              <a:rPr lang="pl-PL" dirty="0"/>
              <a:t>Określić na jakich gruntach będą wznoszone zaplanowane w ramach projektu obiekty tj. czy są to gleby o niskim, średnim, czy wysokim poziomie żyzności lub jest to teren leśny, obszar cenny przyrodniczo? </a:t>
            </a:r>
          </a:p>
          <a:p>
            <a:pPr marL="342900" indent="-342900">
              <a:buFont typeface="Wingdings" panose="05000000000000000000" pitchFamily="2" charset="2"/>
              <a:buChar char="Ø"/>
            </a:pPr>
            <a:r>
              <a:rPr lang="pl-PL" dirty="0"/>
              <a:t>Wskazać w jaki sposób zapewniono racjonalne gospodarowanie przestrzenią?</a:t>
            </a:r>
          </a:p>
          <a:p>
            <a:endParaRPr lang="pl-PL" dirty="0"/>
          </a:p>
        </p:txBody>
      </p:sp>
      <p:sp>
        <p:nvSpPr>
          <p:cNvPr id="4" name="Symbol zastępczy numeru slajdu 3">
            <a:extLst>
              <a:ext uri="{FF2B5EF4-FFF2-40B4-BE49-F238E27FC236}">
                <a16:creationId xmlns:a16="http://schemas.microsoft.com/office/drawing/2014/main" id="{A495F7A7-C596-4D18-978B-43F8D455072C}"/>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784162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426C32-38C1-489D-A561-CEBCB9E4B48E}"/>
              </a:ext>
            </a:extLst>
          </p:cNvPr>
          <p:cNvSpPr>
            <a:spLocks noGrp="1"/>
          </p:cNvSpPr>
          <p:nvPr>
            <p:ph type="title"/>
          </p:nvPr>
        </p:nvSpPr>
        <p:spPr/>
        <p:txBody>
          <a:bodyPr/>
          <a:lstStyle/>
          <a:p>
            <a:r>
              <a:rPr lang="pl-PL" dirty="0"/>
              <a:t>Uzasadnienie – punkt B.2.6.2. (2 z 3)</a:t>
            </a:r>
          </a:p>
        </p:txBody>
      </p:sp>
      <p:sp>
        <p:nvSpPr>
          <p:cNvPr id="3" name="Symbol zastępczy zawartości 2">
            <a:extLst>
              <a:ext uri="{FF2B5EF4-FFF2-40B4-BE49-F238E27FC236}">
                <a16:creationId xmlns:a16="http://schemas.microsoft.com/office/drawing/2014/main" id="{8715D6C7-6B6E-4F6E-B294-08B386B730DC}"/>
              </a:ext>
            </a:extLst>
          </p:cNvPr>
          <p:cNvSpPr>
            <a:spLocks noGrp="1"/>
          </p:cNvSpPr>
          <p:nvPr>
            <p:ph idx="1"/>
          </p:nvPr>
        </p:nvSpPr>
        <p:spPr>
          <a:xfrm>
            <a:off x="1025907" y="1979837"/>
            <a:ext cx="8640382" cy="4968352"/>
          </a:xfrm>
        </p:spPr>
        <p:txBody>
          <a:bodyPr>
            <a:normAutofit fontScale="92500" lnSpcReduction="10000"/>
          </a:bodyPr>
          <a:lstStyle/>
          <a:p>
            <a:pPr marL="342900" indent="-342900">
              <a:buFont typeface="Wingdings" panose="05000000000000000000" pitchFamily="2" charset="2"/>
              <a:buChar char="ü"/>
            </a:pPr>
            <a:r>
              <a:rPr lang="pl-PL" dirty="0"/>
              <a:t>przeprowadzenie inwentaryzacji przyrodniczej terenu/obiektu lub podanie orientacyjnego terminu planowanych czynności</a:t>
            </a:r>
          </a:p>
          <a:p>
            <a:pPr marL="342900" indent="-342900">
              <a:buFont typeface="Wingdings" panose="05000000000000000000" pitchFamily="2" charset="2"/>
              <a:buChar char="ü"/>
            </a:pPr>
            <a:r>
              <a:rPr lang="pl-PL" dirty="0"/>
              <a:t>wdrożenie środków łagodzących i kompensujących określone w decyzji o środowiskowych uwarunkowaniach, uzgodnieniu RDOŚ po ocenie naturowej, decyzjach derogacyjnych np. stosowanie płotków herpetologicznych, prowadzenie prac poza sezonem lęgowym ptaków, prowadzenie prac pod nadzorem przyrodniczym</a:t>
            </a:r>
          </a:p>
          <a:p>
            <a:pPr marL="342900" indent="-342900">
              <a:buFont typeface="Wingdings" panose="05000000000000000000" pitchFamily="2" charset="2"/>
              <a:buChar char="ü"/>
            </a:pPr>
            <a:r>
              <a:rPr lang="pl-PL" dirty="0"/>
              <a:t>stosowanie gatunków rodzimych roślin charakterystycznych dla regionu i siedliska </a:t>
            </a:r>
          </a:p>
          <a:p>
            <a:pPr marL="342900" indent="-342900">
              <a:buFont typeface="Wingdings" panose="05000000000000000000" pitchFamily="2" charset="2"/>
              <a:buChar char="ü"/>
            </a:pPr>
            <a:r>
              <a:rPr lang="pl-PL" dirty="0"/>
              <a:t>realizacja zielonej infrastruktury</a:t>
            </a:r>
          </a:p>
          <a:p>
            <a:pPr marL="342900" indent="-342900">
              <a:buFont typeface="Wingdings" panose="05000000000000000000" pitchFamily="2" charset="2"/>
              <a:buChar char="ü"/>
            </a:pPr>
            <a:r>
              <a:rPr lang="pl-PL" dirty="0"/>
              <a:t>dbanie o utrzymanie nowo posadzonych drzew</a:t>
            </a:r>
          </a:p>
          <a:p>
            <a:endParaRPr lang="pl-PL" dirty="0"/>
          </a:p>
        </p:txBody>
      </p:sp>
      <p:sp>
        <p:nvSpPr>
          <p:cNvPr id="4" name="Symbol zastępczy numeru slajdu 3">
            <a:extLst>
              <a:ext uri="{FF2B5EF4-FFF2-40B4-BE49-F238E27FC236}">
                <a16:creationId xmlns:a16="http://schemas.microsoft.com/office/drawing/2014/main" id="{A495F7A7-C596-4D18-978B-43F8D455072C}"/>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Tree>
    <p:extLst>
      <p:ext uri="{BB962C8B-B14F-4D97-AF65-F5344CB8AC3E}">
        <p14:creationId xmlns:p14="http://schemas.microsoft.com/office/powerpoint/2010/main" val="3761360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426C32-38C1-489D-A561-CEBCB9E4B48E}"/>
              </a:ext>
            </a:extLst>
          </p:cNvPr>
          <p:cNvSpPr>
            <a:spLocks noGrp="1"/>
          </p:cNvSpPr>
          <p:nvPr>
            <p:ph type="title"/>
          </p:nvPr>
        </p:nvSpPr>
        <p:spPr/>
        <p:txBody>
          <a:bodyPr/>
          <a:lstStyle/>
          <a:p>
            <a:r>
              <a:rPr lang="pl-PL" dirty="0"/>
              <a:t>Uzasadnienie – punkt B.2.6.2. (3 z 3)</a:t>
            </a:r>
          </a:p>
        </p:txBody>
      </p:sp>
      <p:sp>
        <p:nvSpPr>
          <p:cNvPr id="3" name="Symbol zastępczy zawartości 2">
            <a:extLst>
              <a:ext uri="{FF2B5EF4-FFF2-40B4-BE49-F238E27FC236}">
                <a16:creationId xmlns:a16="http://schemas.microsoft.com/office/drawing/2014/main" id="{8715D6C7-6B6E-4F6E-B294-08B386B730DC}"/>
              </a:ext>
            </a:extLst>
          </p:cNvPr>
          <p:cNvSpPr>
            <a:spLocks noGrp="1"/>
          </p:cNvSpPr>
          <p:nvPr>
            <p:ph idx="1"/>
          </p:nvPr>
        </p:nvSpPr>
        <p:spPr>
          <a:xfrm>
            <a:off x="1025907" y="1979837"/>
            <a:ext cx="8640382" cy="4968352"/>
          </a:xfrm>
        </p:spPr>
        <p:txBody>
          <a:bodyPr>
            <a:normAutofit/>
          </a:bodyPr>
          <a:lstStyle/>
          <a:p>
            <a:pPr marL="342900" indent="-342900">
              <a:lnSpc>
                <a:spcPct val="150000"/>
              </a:lnSpc>
              <a:buFont typeface="Wingdings" panose="05000000000000000000" pitchFamily="2" charset="2"/>
              <a:buChar char="ü"/>
            </a:pPr>
            <a:r>
              <a:rPr lang="pl-PL" dirty="0"/>
              <a:t>zastosowanie oświetlenia terenu o barwie światła przyjaznej dla dzikich zwierząt, oświetlenie kroczące lub zmieniające barwę na bursztynową w określonych godzinach nocnych</a:t>
            </a:r>
          </a:p>
          <a:p>
            <a:pPr marL="342900" indent="-342900">
              <a:lnSpc>
                <a:spcPct val="150000"/>
              </a:lnSpc>
              <a:buFont typeface="Wingdings" panose="05000000000000000000" pitchFamily="2" charset="2"/>
              <a:buChar char="ü"/>
            </a:pPr>
            <a:r>
              <a:rPr lang="pl-PL" dirty="0"/>
              <a:t>zaprojektowanie infrastruktury w sposób minimalizujący wycinkę drzew i krzewów, uwzględniający bliskość drzew </a:t>
            </a:r>
          </a:p>
          <a:p>
            <a:pPr marL="342900" indent="-342900">
              <a:buFont typeface="Wingdings" panose="05000000000000000000" pitchFamily="2" charset="2"/>
              <a:buChar char="ü"/>
            </a:pPr>
            <a:r>
              <a:rPr lang="pl-PL" dirty="0"/>
              <a:t>stosowanie standardów ochrony drzew w procesie inwestycyjnym np. składowanie materiałów budowlanych poza strefą ochronną drzew, zabezpieczenie pni drzew przed uszkodzeniem</a:t>
            </a:r>
          </a:p>
          <a:p>
            <a:endParaRPr lang="pl-PL" dirty="0"/>
          </a:p>
        </p:txBody>
      </p:sp>
      <p:sp>
        <p:nvSpPr>
          <p:cNvPr id="4" name="Symbol zastępczy numeru slajdu 3">
            <a:extLst>
              <a:ext uri="{FF2B5EF4-FFF2-40B4-BE49-F238E27FC236}">
                <a16:creationId xmlns:a16="http://schemas.microsoft.com/office/drawing/2014/main" id="{A495F7A7-C596-4D18-978B-43F8D455072C}"/>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252381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D38F0E-C55E-4AF2-B2F7-7FF85646600A}"/>
              </a:ext>
            </a:extLst>
          </p:cNvPr>
          <p:cNvSpPr>
            <a:spLocks noGrp="1"/>
          </p:cNvSpPr>
          <p:nvPr>
            <p:ph type="title"/>
          </p:nvPr>
        </p:nvSpPr>
        <p:spPr/>
        <p:txBody>
          <a:bodyPr/>
          <a:lstStyle/>
          <a:p>
            <a:r>
              <a:rPr lang="pl-PL" dirty="0"/>
              <a:t>Zasada zrównoważonego rozwoju</a:t>
            </a:r>
          </a:p>
        </p:txBody>
      </p:sp>
      <p:pic>
        <p:nvPicPr>
          <p:cNvPr id="8" name="Symbol zastępczy zawartości 7" descr="Grafika przedstawiająca 17 celów zrównoważonego rozwoju&#10;Cel 1: Koniec z ubóstwem&#10;Cel 2: Zero głodu&#10;Cel 3: Dobre zdrowie i jakości życia&#10;Cel 4. Dobra jakość edukacji&#10;Cel 5. Równość płci&#10;Cel 6. czysta woda i warunki sanitarne&#10;Cel 7: Czysta i dostępna energia&#10;Cel 8: Wzrost gospodarczy i godna praca&#10;Cel 9: Innowacyjność, przemysł, infrastruktura&#10;Cel 10: Mniej nierówności&#10;Cel 11: Zrównoważone miasta i społeczności&#10;Cel 12: Odpowiedzialna konsumpcja i produkcja&#10;Cel 13: Działania w dziedzinie klimatu&#10;Cel 14: Życie pod wodą&#10;Cel 15: Życie na lądzie&#10;Cel 16: Pokój, sprawiedliwość i silne instytucje&#10;Cel 17: Partnerstwa na rzecz celów&#10;&#10;&#10;">
            <a:extLst>
              <a:ext uri="{FF2B5EF4-FFF2-40B4-BE49-F238E27FC236}">
                <a16:creationId xmlns:a16="http://schemas.microsoft.com/office/drawing/2014/main" id="{058744AA-B900-42C0-B019-4CC56DE681ED}"/>
              </a:ext>
            </a:extLst>
          </p:cNvPr>
          <p:cNvPicPr>
            <a:picLocks noGrp="1" noChangeAspect="1"/>
          </p:cNvPicPr>
          <p:nvPr>
            <p:ph idx="1"/>
          </p:nvPr>
        </p:nvPicPr>
        <p:blipFill>
          <a:blip r:embed="rId2"/>
          <a:stretch>
            <a:fillRect/>
          </a:stretch>
        </p:blipFill>
        <p:spPr>
          <a:xfrm>
            <a:off x="1025525" y="2177339"/>
            <a:ext cx="8640763" cy="4284498"/>
          </a:xfrm>
          <a:prstGeom prst="rect">
            <a:avLst/>
          </a:prstGeom>
        </p:spPr>
      </p:pic>
      <p:sp>
        <p:nvSpPr>
          <p:cNvPr id="4" name="Symbol zastępczy numeru slajdu 3">
            <a:extLst>
              <a:ext uri="{FF2B5EF4-FFF2-40B4-BE49-F238E27FC236}">
                <a16:creationId xmlns:a16="http://schemas.microsoft.com/office/drawing/2014/main" id="{4CF35493-6552-4985-BB5A-D4BC56D41A95}"/>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1012937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8E6A84-50DF-4B8D-B143-C271717B8538}"/>
              </a:ext>
            </a:extLst>
          </p:cNvPr>
          <p:cNvSpPr>
            <a:spLocks noGrp="1"/>
          </p:cNvSpPr>
          <p:nvPr>
            <p:ph type="title"/>
          </p:nvPr>
        </p:nvSpPr>
        <p:spPr/>
        <p:txBody>
          <a:bodyPr/>
          <a:lstStyle/>
          <a:p>
            <a:r>
              <a:rPr lang="pl-PL" dirty="0"/>
              <a:t>B.2.6. Ochrona i odbudowa bioróżnorodności i ekosystemów – punkt B.2.6.3.</a:t>
            </a:r>
          </a:p>
        </p:txBody>
      </p:sp>
      <p:pic>
        <p:nvPicPr>
          <p:cNvPr id="5" name="Symbol zastępczy zawartości 4">
            <a:extLst>
              <a:ext uri="{FF2B5EF4-FFF2-40B4-BE49-F238E27FC236}">
                <a16:creationId xmlns:a16="http://schemas.microsoft.com/office/drawing/2014/main" id="{542093FC-7F67-479C-AA84-55F2DB7A0757}"/>
              </a:ext>
            </a:extLst>
          </p:cNvPr>
          <p:cNvPicPr>
            <a:picLocks noGrp="1" noChangeAspect="1"/>
          </p:cNvPicPr>
          <p:nvPr>
            <p:ph idx="1"/>
          </p:nvPr>
        </p:nvPicPr>
        <p:blipFill>
          <a:blip r:embed="rId2"/>
          <a:stretch>
            <a:fillRect/>
          </a:stretch>
        </p:blipFill>
        <p:spPr>
          <a:xfrm>
            <a:off x="1040211" y="2411685"/>
            <a:ext cx="8496200" cy="3973789"/>
          </a:xfrm>
          <a:prstGeom prst="rect">
            <a:avLst/>
          </a:prstGeom>
        </p:spPr>
      </p:pic>
      <p:sp>
        <p:nvSpPr>
          <p:cNvPr id="4" name="Symbol zastępczy numeru slajdu 3">
            <a:extLst>
              <a:ext uri="{FF2B5EF4-FFF2-40B4-BE49-F238E27FC236}">
                <a16:creationId xmlns:a16="http://schemas.microsoft.com/office/drawing/2014/main" id="{B0F0CB06-3CA7-4952-B022-BDAFE81B2FFF}"/>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3455131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707829"/>
            <a:ext cx="7559675" cy="1714682"/>
          </a:xfrm>
        </p:spPr>
        <p:txBody>
          <a:bodyPr/>
          <a:lstStyle/>
          <a:p>
            <a:r>
              <a:rPr lang="pl-PL" dirty="0"/>
              <a:t>Dziękuję za uwagę</a:t>
            </a:r>
          </a:p>
        </p:txBody>
      </p:sp>
    </p:spTree>
    <p:extLst>
      <p:ext uri="{BB962C8B-B14F-4D97-AF65-F5344CB8AC3E}">
        <p14:creationId xmlns:p14="http://schemas.microsoft.com/office/powerpoint/2010/main" val="332599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C5958-ACFC-4E35-A3BD-29BC44D7FB18}"/>
              </a:ext>
            </a:extLst>
          </p:cNvPr>
          <p:cNvSpPr>
            <a:spLocks noGrp="1"/>
          </p:cNvSpPr>
          <p:nvPr>
            <p:ph type="title"/>
          </p:nvPr>
        </p:nvSpPr>
        <p:spPr/>
        <p:txBody>
          <a:bodyPr/>
          <a:lstStyle/>
          <a:p>
            <a:r>
              <a:rPr lang="pl-PL" dirty="0"/>
              <a:t>Zasady środowiskowe</a:t>
            </a:r>
          </a:p>
        </p:txBody>
      </p:sp>
      <p:graphicFrame>
        <p:nvGraphicFramePr>
          <p:cNvPr id="9" name="Symbol zastępczy zawartości 8" descr="GRAFIKA ILUSTRUJĄCA 6 zasad środowiskowych tj.&#10;zasadę zrównoważonego rozwoju&#10;zasadę przezorności&#10;zasadę naprawiania szkody u źródła&#10;zasada zanieczyszczający płaci&#10;zasada kompleksowości środowiska&#10;">
            <a:extLst>
              <a:ext uri="{FF2B5EF4-FFF2-40B4-BE49-F238E27FC236}">
                <a16:creationId xmlns:a16="http://schemas.microsoft.com/office/drawing/2014/main" id="{9B75F1A0-7164-4FDC-8F90-E04F48A2B6B4}"/>
              </a:ext>
            </a:extLst>
          </p:cNvPr>
          <p:cNvGraphicFramePr>
            <a:graphicFrameLocks noGrp="1"/>
          </p:cNvGraphicFramePr>
          <p:nvPr>
            <p:ph idx="1"/>
            <p:extLst>
              <p:ext uri="{D42A27DB-BD31-4B8C-83A1-F6EECF244321}">
                <p14:modId xmlns:p14="http://schemas.microsoft.com/office/powerpoint/2010/main" val="45000864"/>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6F1B4C1-18B3-4393-AADF-17C197CBB73F}"/>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187945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6A54D3-9BB4-4844-BEBF-915D1162E97F}"/>
              </a:ext>
            </a:extLst>
          </p:cNvPr>
          <p:cNvSpPr>
            <a:spLocks noGrp="1"/>
          </p:cNvSpPr>
          <p:nvPr>
            <p:ph type="title"/>
          </p:nvPr>
        </p:nvSpPr>
        <p:spPr/>
        <p:txBody>
          <a:bodyPr/>
          <a:lstStyle/>
          <a:p>
            <a:r>
              <a:rPr lang="pl-PL" dirty="0"/>
              <a:t>Załącznik 2.1 Informacja o wpływie projektu na środowisko – sekcja B (2 z 2)</a:t>
            </a:r>
          </a:p>
        </p:txBody>
      </p:sp>
      <p:sp>
        <p:nvSpPr>
          <p:cNvPr id="3" name="Symbol zastępczy zawartości 2">
            <a:extLst>
              <a:ext uri="{FF2B5EF4-FFF2-40B4-BE49-F238E27FC236}">
                <a16:creationId xmlns:a16="http://schemas.microsoft.com/office/drawing/2014/main" id="{FEF0F00E-B5F3-4711-95EB-AA7AA72F49D7}"/>
              </a:ext>
            </a:extLst>
          </p:cNvPr>
          <p:cNvSpPr>
            <a:spLocks noGrp="1"/>
          </p:cNvSpPr>
          <p:nvPr>
            <p:ph idx="1"/>
          </p:nvPr>
        </p:nvSpPr>
        <p:spPr>
          <a:xfrm>
            <a:off x="593379" y="2077573"/>
            <a:ext cx="9361040" cy="5302664"/>
          </a:xfrm>
        </p:spPr>
        <p:txBody>
          <a:bodyPr>
            <a:normAutofit fontScale="77500" lnSpcReduction="20000"/>
          </a:bodyPr>
          <a:lstStyle/>
          <a:p>
            <a:r>
              <a:rPr lang="pl-PL" sz="2300" dirty="0"/>
              <a:t>B2. ZASADA „NIE CZYŃ POWAŻNYCH SZKÓD” (DNSH)</a:t>
            </a:r>
          </a:p>
          <a:p>
            <a:r>
              <a:rPr lang="pl-PL" sz="2300" dirty="0"/>
              <a:t>Czy projekt „nie czyni poważnych szkód” w rozumieniu art. 17 rozporządzenia w sprawie taksonomii   w odniesieniu do każdego z poniższych celów środowiskowych</a:t>
            </a:r>
          </a:p>
          <a:p>
            <a:r>
              <a:rPr lang="pl-PL" sz="2300" dirty="0"/>
              <a:t>W części opisowej, dla odpowiedzi „TAK” / „NIE”, należy zamieścić merytoryczne uzasadnienie. Punktem odniesienia powinna być analiza zgodności danego typu działania z zasadą DNSH. W uzasadnieniu odpowiedzi należy odnieść się do:</a:t>
            </a:r>
          </a:p>
          <a:p>
            <a:pPr marL="342900" lvl="0" indent="-342900">
              <a:buFont typeface="Wingdings" panose="05000000000000000000" pitchFamily="2" charset="2"/>
              <a:buChar char="ü"/>
            </a:pPr>
            <a:r>
              <a:rPr lang="pl-PL" sz="2300" dirty="0"/>
              <a:t>rozwiązań (technicznych, technologicznych, organizacyjnych i innych właściwych) przyjętych w projekcie;</a:t>
            </a:r>
          </a:p>
          <a:p>
            <a:pPr marL="342900" lvl="0" indent="-342900">
              <a:buFont typeface="Wingdings" panose="05000000000000000000" pitchFamily="2" charset="2"/>
              <a:buChar char="ü"/>
            </a:pPr>
            <a:r>
              <a:rPr lang="pl-PL" sz="2300" dirty="0"/>
              <a:t>przepisów prawa powszechnie obowiązującego i prawa lokalnego;</a:t>
            </a:r>
          </a:p>
          <a:p>
            <a:pPr marL="342900" lvl="0" indent="-342900">
              <a:buFont typeface="Wingdings" panose="05000000000000000000" pitchFamily="2" charset="2"/>
              <a:buChar char="ü"/>
            </a:pPr>
            <a:r>
              <a:rPr lang="pl-PL" sz="2300" dirty="0"/>
              <a:t>kluczowych dla realizacji projektu dokumentów strategicznych;</a:t>
            </a:r>
          </a:p>
          <a:p>
            <a:pPr marL="342900" lvl="0" indent="-342900">
              <a:buFont typeface="Wingdings" panose="05000000000000000000" pitchFamily="2" charset="2"/>
              <a:buChar char="ü"/>
            </a:pPr>
            <a:r>
              <a:rPr lang="pl-PL" sz="2300" dirty="0"/>
              <a:t>głównych ustaleń z uzyskanych decyzji i zezwoleń w zakresie procedur </a:t>
            </a:r>
            <a:r>
              <a:rPr lang="pl-PL" sz="2300" dirty="0" err="1"/>
              <a:t>ooś</a:t>
            </a:r>
            <a:r>
              <a:rPr lang="pl-PL" sz="2300" dirty="0"/>
              <a:t> i innych dotyczących korzystania ze środowiska. </a:t>
            </a:r>
          </a:p>
          <a:p>
            <a:endParaRPr lang="pl-PL" dirty="0"/>
          </a:p>
        </p:txBody>
      </p:sp>
      <p:sp>
        <p:nvSpPr>
          <p:cNvPr id="4" name="Symbol zastępczy numeru slajdu 3">
            <a:extLst>
              <a:ext uri="{FF2B5EF4-FFF2-40B4-BE49-F238E27FC236}">
                <a16:creationId xmlns:a16="http://schemas.microsoft.com/office/drawing/2014/main" id="{5548E9F2-994D-4108-9CCB-96F90AFB5BFB}"/>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402334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1D262E-2CDC-418E-B1FF-E5D2CB1409AC}"/>
              </a:ext>
            </a:extLst>
          </p:cNvPr>
          <p:cNvSpPr>
            <a:spLocks noGrp="1"/>
          </p:cNvSpPr>
          <p:nvPr>
            <p:ph type="title"/>
          </p:nvPr>
        </p:nvSpPr>
        <p:spPr/>
        <p:txBody>
          <a:bodyPr/>
          <a:lstStyle/>
          <a:p>
            <a:r>
              <a:rPr lang="pl-PL" dirty="0"/>
              <a:t>Łagodzenie zmian klimatu – punkt B.2.1.1.</a:t>
            </a:r>
          </a:p>
        </p:txBody>
      </p:sp>
      <p:pic>
        <p:nvPicPr>
          <p:cNvPr id="6" name="Symbol zastępczy zawartości 5" descr="GRAFIKA ILUSTRUJĄCA FRAGMENT ZAŁĄCZNIKA 2.1 z następującymi punktami&#10;B.2.1. ŁAGODZENIE ZMIAN KLIMATU&#10;Poniższe pytania mają na celu wykazanie, że realizacja i późniejsze wykorzystanie efektów projektu  nie doprowadzą do znaczących emisji gazów cieplarnianych, które mogłyby się przyczynić do pogłębienia zmian klimatu.&#10;oraz punkt&#10;B.2.1.1.Czy projekt na jakimkolwiek etapie spowoduje znaczące emisje gazów cieplarnianych?&#10;Należy podać główne źródła, skalę i charakter emisji gazów cieplarnianych np. jakim działaniom będzie towarzyszyła, czy będzie dotyczyła etapu realizacji, funkcjonowania inwestycji, czy będzie tymczasowa czy trwała.&#10;">
            <a:extLst>
              <a:ext uri="{FF2B5EF4-FFF2-40B4-BE49-F238E27FC236}">
                <a16:creationId xmlns:a16="http://schemas.microsoft.com/office/drawing/2014/main" id="{917D7B1E-2E82-4D02-BDF0-1D2675671A90}"/>
              </a:ext>
            </a:extLst>
          </p:cNvPr>
          <p:cNvPicPr>
            <a:picLocks noGrp="1" noChangeAspect="1"/>
          </p:cNvPicPr>
          <p:nvPr>
            <p:ph sz="half" idx="1"/>
          </p:nvPr>
        </p:nvPicPr>
        <p:blipFill>
          <a:blip r:embed="rId2"/>
          <a:stretch>
            <a:fillRect/>
          </a:stretch>
        </p:blipFill>
        <p:spPr>
          <a:xfrm>
            <a:off x="1748160" y="1979297"/>
            <a:ext cx="6990941" cy="3163351"/>
          </a:xfrm>
          <a:prstGeom prst="rect">
            <a:avLst/>
          </a:prstGeom>
        </p:spPr>
      </p:pic>
      <p:sp>
        <p:nvSpPr>
          <p:cNvPr id="4" name="Symbol zastępczy zawartości 3">
            <a:extLst>
              <a:ext uri="{FF2B5EF4-FFF2-40B4-BE49-F238E27FC236}">
                <a16:creationId xmlns:a16="http://schemas.microsoft.com/office/drawing/2014/main" id="{86BC076C-6583-47C9-9768-1D259F50587B}"/>
              </a:ext>
            </a:extLst>
          </p:cNvPr>
          <p:cNvSpPr>
            <a:spLocks noGrp="1"/>
          </p:cNvSpPr>
          <p:nvPr>
            <p:ph sz="half" idx="2"/>
          </p:nvPr>
        </p:nvSpPr>
        <p:spPr>
          <a:xfrm>
            <a:off x="809402" y="5255737"/>
            <a:ext cx="9145016" cy="2303938"/>
          </a:xfrm>
        </p:spPr>
        <p:txBody>
          <a:bodyPr>
            <a:normAutofit lnSpcReduction="10000"/>
          </a:bodyPr>
          <a:lstStyle/>
          <a:p>
            <a:pPr marL="342900" indent="-342900">
              <a:buFont typeface="Wingdings" panose="05000000000000000000" pitchFamily="2" charset="2"/>
              <a:buChar char="ü"/>
            </a:pPr>
            <a:r>
              <a:rPr lang="pl-PL" dirty="0"/>
              <a:t>Podstawowym dokumentem określającym wielkość emisji danego przedsięwzięcia jest decyzja o środowiskowych uwarunkowaniach (DŚU), a także pozwolenia na emisje zanieczyszczeń do powietrza. </a:t>
            </a:r>
          </a:p>
          <a:p>
            <a:pPr marL="342900" indent="-342900">
              <a:buFont typeface="Wingdings" panose="05000000000000000000" pitchFamily="2" charset="2"/>
              <a:buChar char="ü"/>
            </a:pPr>
            <a:r>
              <a:rPr lang="pl-PL" dirty="0"/>
              <a:t>W analizie należy uwzględnić wszystkie emitowane gazy cieplarniane, nie tylko CO</a:t>
            </a:r>
            <a:r>
              <a:rPr lang="pl-PL" baseline="-25000" dirty="0"/>
              <a:t>2</a:t>
            </a:r>
            <a:r>
              <a:rPr lang="pl-PL" dirty="0"/>
              <a:t>.</a:t>
            </a:r>
          </a:p>
          <a:p>
            <a:endParaRPr lang="pl-PL" dirty="0"/>
          </a:p>
        </p:txBody>
      </p:sp>
      <p:sp>
        <p:nvSpPr>
          <p:cNvPr id="5" name="Symbol zastępczy numeru slajdu 4">
            <a:extLst>
              <a:ext uri="{FF2B5EF4-FFF2-40B4-BE49-F238E27FC236}">
                <a16:creationId xmlns:a16="http://schemas.microsoft.com/office/drawing/2014/main" id="{A5AC0D4F-0942-4C8B-923E-CE7F11531A89}"/>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77967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395D94-EA8E-4577-8843-5C3951146ACF}"/>
              </a:ext>
            </a:extLst>
          </p:cNvPr>
          <p:cNvSpPr>
            <a:spLocks noGrp="1"/>
          </p:cNvSpPr>
          <p:nvPr>
            <p:ph type="title"/>
          </p:nvPr>
        </p:nvSpPr>
        <p:spPr>
          <a:xfrm>
            <a:off x="991742" y="383456"/>
            <a:ext cx="8640381" cy="1080001"/>
          </a:xfrm>
        </p:spPr>
        <p:txBody>
          <a:bodyPr/>
          <a:lstStyle/>
          <a:p>
            <a:r>
              <a:rPr lang="pl-PL" dirty="0"/>
              <a:t>Uzasadnienie – punkt B.2.1.1. (1 z 2)</a:t>
            </a:r>
          </a:p>
        </p:txBody>
      </p:sp>
      <p:sp>
        <p:nvSpPr>
          <p:cNvPr id="3" name="Symbol zastępczy zawartości 2">
            <a:extLst>
              <a:ext uri="{FF2B5EF4-FFF2-40B4-BE49-F238E27FC236}">
                <a16:creationId xmlns:a16="http://schemas.microsoft.com/office/drawing/2014/main" id="{567CE0B5-24F7-4039-82BF-084495DEA8D9}"/>
              </a:ext>
            </a:extLst>
          </p:cNvPr>
          <p:cNvSpPr>
            <a:spLocks noGrp="1"/>
          </p:cNvSpPr>
          <p:nvPr>
            <p:ph idx="1"/>
          </p:nvPr>
        </p:nvSpPr>
        <p:spPr>
          <a:xfrm>
            <a:off x="665386" y="1495611"/>
            <a:ext cx="9665906" cy="5904196"/>
          </a:xfrm>
        </p:spPr>
        <p:txBody>
          <a:bodyPr>
            <a:normAutofit/>
          </a:bodyPr>
          <a:lstStyle/>
          <a:p>
            <a:r>
              <a:rPr lang="pl-PL" sz="2400" dirty="0"/>
              <a:t>Emisje gazów cieplarnianych na etapie realizacji: </a:t>
            </a:r>
          </a:p>
          <a:p>
            <a:pPr marL="342900" indent="-342900">
              <a:buFont typeface="Wingdings" panose="05000000000000000000" pitchFamily="2" charset="2"/>
              <a:buChar char="ü"/>
            </a:pPr>
            <a:r>
              <a:rPr lang="pl-PL" sz="2400" dirty="0"/>
              <a:t>potencjalne źródła: praca maszyn budowlanych, transport materiałów budowlanych itp. </a:t>
            </a:r>
          </a:p>
          <a:p>
            <a:pPr marL="342900" indent="-342900">
              <a:buFont typeface="Wingdings" panose="05000000000000000000" pitchFamily="2" charset="2"/>
              <a:buChar char="ü"/>
            </a:pPr>
            <a:r>
              <a:rPr lang="pl-PL" sz="2400" dirty="0"/>
              <a:t>charakter: są to emisje tymczasowe</a:t>
            </a:r>
          </a:p>
          <a:p>
            <a:pPr marL="342900" indent="-342900">
              <a:buFont typeface="Wingdings" panose="05000000000000000000" pitchFamily="2" charset="2"/>
              <a:buChar char="ü"/>
            </a:pPr>
            <a:r>
              <a:rPr lang="pl-PL" sz="2400" dirty="0"/>
              <a:t>wskazać skalę emisji – znacząca czy nieznacząca?</a:t>
            </a:r>
          </a:p>
          <a:p>
            <a:endParaRPr lang="pl-PL" sz="1800" dirty="0"/>
          </a:p>
        </p:txBody>
      </p:sp>
      <p:sp>
        <p:nvSpPr>
          <p:cNvPr id="4" name="Symbol zastępczy numeru slajdu 3">
            <a:extLst>
              <a:ext uri="{FF2B5EF4-FFF2-40B4-BE49-F238E27FC236}">
                <a16:creationId xmlns:a16="http://schemas.microsoft.com/office/drawing/2014/main" id="{CBD68E2B-FEA2-40D2-9BE0-AE3A39A31D60}"/>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195824697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1299</TotalTime>
  <Words>3674</Words>
  <Application>Microsoft Office PowerPoint</Application>
  <PresentationFormat>Niestandardowy</PresentationFormat>
  <Paragraphs>280</Paragraphs>
  <Slides>51</Slides>
  <Notes>0</Notes>
  <HiddenSlides>0</HiddenSlides>
  <MMClips>0</MMClips>
  <ScaleCrop>false</ScaleCrop>
  <HeadingPairs>
    <vt:vector size="8" baseType="variant">
      <vt:variant>
        <vt:lpstr>Używane czcionki</vt:lpstr>
      </vt:variant>
      <vt:variant>
        <vt:i4>4</vt:i4>
      </vt:variant>
      <vt:variant>
        <vt:lpstr>Motyw</vt:lpstr>
      </vt:variant>
      <vt:variant>
        <vt:i4>2</vt:i4>
      </vt:variant>
      <vt:variant>
        <vt:lpstr>Osadzone serwery OLE</vt:lpstr>
      </vt:variant>
      <vt:variant>
        <vt:i4>1</vt:i4>
      </vt:variant>
      <vt:variant>
        <vt:lpstr>Tytuły slajdów</vt:lpstr>
      </vt:variant>
      <vt:variant>
        <vt:i4>51</vt:i4>
      </vt:variant>
    </vt:vector>
  </HeadingPairs>
  <TitlesOfParts>
    <vt:vector size="58" baseType="lpstr">
      <vt:lpstr>Arial</vt:lpstr>
      <vt:lpstr>Calibri</vt:lpstr>
      <vt:lpstr>Open Sans</vt:lpstr>
      <vt:lpstr>Wingdings</vt:lpstr>
      <vt:lpstr>Motyw pakietu Office</vt:lpstr>
      <vt:lpstr>1_Motyw pakietu Office</vt:lpstr>
      <vt:lpstr>CorelDRAW</vt:lpstr>
      <vt:lpstr>Wypełnianie załącznika 2.1 Informacja o wpływie projektu na środowisko Zasada DNSH</vt:lpstr>
      <vt:lpstr>Załącznik 2.1 Informacja o wpływie projektu na środowisko – sekcja A (1 z 2)</vt:lpstr>
      <vt:lpstr>Załącznik 2.1 Informacja o wpływie projektu na środowisko – sekcja A (2 z 2)</vt:lpstr>
      <vt:lpstr>Załącznik 2.1 Informacja o wpływie projektu na środowisko – sekcja B (1 z 2)</vt:lpstr>
      <vt:lpstr>Zasada zrównoważonego rozwoju</vt:lpstr>
      <vt:lpstr>Zasady środowiskowe</vt:lpstr>
      <vt:lpstr>Załącznik 2.1 Informacja o wpływie projektu na środowisko – sekcja B (2 z 2)</vt:lpstr>
      <vt:lpstr>Łagodzenie zmian klimatu – punkt B.2.1.1.</vt:lpstr>
      <vt:lpstr>Uzasadnienie – punkt B.2.1.1. (1 z 2)</vt:lpstr>
      <vt:lpstr>Uzasadnienie – punkt B.2.1.1. (2 z 2)</vt:lpstr>
      <vt:lpstr>Łagodzenie zmian klimatu – punkt B.2.1.2.</vt:lpstr>
      <vt:lpstr>Uzasadnienie – punkt B.2.1.2. </vt:lpstr>
      <vt:lpstr>Adaptacja do zmian klimatu – B.2.2.1</vt:lpstr>
      <vt:lpstr>Klasyfikacja zagrożeń związanych z klimatem</vt:lpstr>
      <vt:lpstr>Adaptacja do zmian klimatu – B.2.2.2.</vt:lpstr>
      <vt:lpstr>Uzasadnienie – punkt B.2.2.2. </vt:lpstr>
      <vt:lpstr>Adaptacja do zmian klimatu – punkt B.2.2.3.</vt:lpstr>
      <vt:lpstr>Uzasadnienie – punkt B.2.2.3. </vt:lpstr>
      <vt:lpstr>Zrównoważone wykorzystywanie i ochrona zasobów wodnych i morskich – punkt B.2.3.1. </vt:lpstr>
      <vt:lpstr>Zrównoważone wykorzystywanie i ochrona zasobów wodnych i morskich – punkt B.2.3.2. </vt:lpstr>
      <vt:lpstr>Uzasadnienie – punkt B.2.3.2. (1 z 2)</vt:lpstr>
      <vt:lpstr>Uzasadnienie – punkt B.2.3.2. (2 z 2)</vt:lpstr>
      <vt:lpstr>Zrównoważone wykorzystywanie i ochrona zasobów wodnych i morskich – punkt B.2.3.3.</vt:lpstr>
      <vt:lpstr>Uzasadnienie – punkt B.2.2.3. (1 z 2)</vt:lpstr>
      <vt:lpstr>Rozwiązania wodooszczędne</vt:lpstr>
      <vt:lpstr>Paramenty wynikające z Technicznych Kryteriów Kwalifikacji (rozporządzenie nr 2023/2486)</vt:lpstr>
      <vt:lpstr>Uzasadnienie – punkt B.2.2.3. (2 z 2)</vt:lpstr>
      <vt:lpstr>Gospodarka o obiegu zamkniętym, w tym zapobieganie powstawaniu odpadów i recykling – punkt B.2.4.1. </vt:lpstr>
      <vt:lpstr>Uzasadnienie – punkt B.2.4.1. (1 z 2)</vt:lpstr>
      <vt:lpstr>Uzasadnienie – punkt B.2.4.1. (2 z 2)</vt:lpstr>
      <vt:lpstr>Sposoby ograniczania ilości odpadów </vt:lpstr>
      <vt:lpstr>Działania zwiększające ponowne użycie (1 z 2)</vt:lpstr>
      <vt:lpstr>Działania zwiększające ponowne użycie (2 z 2) </vt:lpstr>
      <vt:lpstr>Gospodarka o obiegu zamkniętym, w tym zapobieganie powstawaniu odpadów i recykling – punkt B.2.4.2. </vt:lpstr>
      <vt:lpstr>Działania zapewniające trwałość infrastruktury/sprzętu: </vt:lpstr>
      <vt:lpstr>Gospodarka o obiegu zamkniętym, w tym zapobieganie powstawaniu odpadów i recykling – punkt B.2.4.3. </vt:lpstr>
      <vt:lpstr>Działania mające na celu racjonalne wykorzystanie materiałów   </vt:lpstr>
      <vt:lpstr>ZAPOBIEGANIE ZANIECZYSZCZENIU POWIETRZA, WODY I GLEBY I JEGO KONTROLA – punkt B.2.5.1.</vt:lpstr>
      <vt:lpstr>Uzasadnienie – B.2.5.1. (1 z 2)</vt:lpstr>
      <vt:lpstr>Uzasadnienie – B.2.5.1. (2 z 2)</vt:lpstr>
      <vt:lpstr>ZAPOBIEGANIE ZANIECZYSZCZENIU POWIETRZA, WODY I GLEBY I JEGO KONTROLA – punkt B.2.5.2.</vt:lpstr>
      <vt:lpstr>Uzasadnienie – punkt B.2.5.2. (1 z 3)</vt:lpstr>
      <vt:lpstr>Uzasadnienie – punkt B.2.5.2. (2 z 3)</vt:lpstr>
      <vt:lpstr>Uzasadnienie – punkt B.2.5.2. (3 z 3)</vt:lpstr>
      <vt:lpstr>B.2.6. Ochrona i odbudowa bioróżnorodności i ekosystemów – punkt B.2.6.1.</vt:lpstr>
      <vt:lpstr>B.2.6. Ochrona i odbudowa bioróżnorodności i ekosystemów – punkt B.2.6.2.</vt:lpstr>
      <vt:lpstr>Uzasadnienie – punkt B.2.6.2. (1 z 3)</vt:lpstr>
      <vt:lpstr>Uzasadnienie – punkt B.2.6.2. (2 z 3)</vt:lpstr>
      <vt:lpstr>Uzasadnienie – punkt B.2.6.2. (3 z 3)</vt:lpstr>
      <vt:lpstr>B.2.6. Ochrona i odbudowa bioróżnorodności i ekosystemów – punkt B.2.6.3.</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Muńska Kamilla</cp:lastModifiedBy>
  <cp:revision>170</cp:revision>
  <dcterms:created xsi:type="dcterms:W3CDTF">2022-06-22T09:40:44Z</dcterms:created>
  <dcterms:modified xsi:type="dcterms:W3CDTF">2025-04-29T13:03:26Z</dcterms:modified>
</cp:coreProperties>
</file>