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96" r:id="rId3"/>
    <p:sldId id="307" r:id="rId4"/>
    <p:sldId id="299" r:id="rId5"/>
    <p:sldId id="301" r:id="rId6"/>
    <p:sldId id="305" r:id="rId7"/>
    <p:sldId id="302" r:id="rId8"/>
    <p:sldId id="303" r:id="rId9"/>
    <p:sldId id="276" r:id="rId10"/>
    <p:sldId id="289" r:id="rId11"/>
    <p:sldId id="277" r:id="rId12"/>
    <p:sldId id="293" r:id="rId13"/>
    <p:sldId id="285" r:id="rId14"/>
    <p:sldId id="279" r:id="rId15"/>
    <p:sldId id="287" r:id="rId16"/>
    <p:sldId id="280" r:id="rId17"/>
    <p:sldId id="306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howGuides="1">
      <p:cViewPr varScale="1">
        <p:scale>
          <a:sx n="98" d="100"/>
          <a:sy n="98" d="100"/>
        </p:scale>
        <p:origin x="1536" y="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07.10.2025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98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08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67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23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id="{65792BD4-3A93-4438-AEB4-266E69D8F63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7832008"/>
              </p:ext>
            </p:extLst>
          </p:nvPr>
        </p:nvGraphicFramePr>
        <p:xfrm>
          <a:off x="5345906" y="836190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CorelDRAW" r:id="rId8" imgW="3563557" imgH="1592400" progId="CorelDraw.Graphic.19">
                  <p:embed/>
                </p:oleObj>
              </mc:Choice>
              <mc:Fallback>
                <p:oleObj name="CorelDRAW" r:id="rId8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5906" y="836190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8EF111D-7CE5-450F-B306-F937C0A2BC8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4826300"/>
              </p:ext>
            </p:extLst>
          </p:nvPr>
        </p:nvGraphicFramePr>
        <p:xfrm>
          <a:off x="5310065" y="849303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CorelDRAW" r:id="rId17" imgW="3563557" imgH="1592400" progId="CorelDraw.Graphic.19">
                  <p:embed/>
                </p:oleObj>
              </mc:Choice>
              <mc:Fallback>
                <p:oleObj name="CorelDRAW" r:id="rId17" imgW="3563557" imgH="159240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10065" y="849303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8719E4FA-CED0-4848-85E8-9534F2012E9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89205808"/>
              </p:ext>
            </p:extLst>
          </p:nvPr>
        </p:nvGraphicFramePr>
        <p:xfrm>
          <a:off x="7146106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CorelDRAW" r:id="rId5" imgW="3563557" imgH="1592400" progId="CorelDraw.Graphic.19">
                  <p:embed/>
                </p:oleObj>
              </mc:Choice>
              <mc:Fallback>
                <p:oleObj name="CorelDRAW" r:id="rId5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6106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8AA97FE2-5807-4DCF-9ADB-039E5C2C80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66694974"/>
              </p:ext>
            </p:extLst>
          </p:nvPr>
        </p:nvGraphicFramePr>
        <p:xfrm>
          <a:off x="7794178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CorelDRAW" r:id="rId3" imgW="3563557" imgH="1592400" progId="CorelDraw.Graphic.19">
                  <p:embed/>
                </p:oleObj>
              </mc:Choice>
              <mc:Fallback>
                <p:oleObj name="CorelDRAW" r:id="rId3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178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>
            <a:extLst>
              <a:ext uri="{FF2B5EF4-FFF2-40B4-BE49-F238E27FC236}">
                <a16:creationId xmlns:a16="http://schemas.microsoft.com/office/drawing/2014/main" id="{9B9F388C-2A9F-4AB0-8355-8BEF2A978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87" y="3236118"/>
            <a:ext cx="7920037" cy="1087438"/>
          </a:xfrm>
        </p:spPr>
        <p:txBody>
          <a:bodyPr>
            <a:noAutofit/>
          </a:bodyPr>
          <a:lstStyle/>
          <a:p>
            <a:pPr algn="ctr"/>
            <a:r>
              <a:rPr lang="pl-PL" sz="2000" b="0" dirty="0"/>
              <a:t>Regionalny Program Polityki Zdrowotnej </a:t>
            </a:r>
            <a:br>
              <a:rPr lang="pl-PL" sz="2000" dirty="0"/>
            </a:br>
            <a:r>
              <a:rPr lang="pl-PL" sz="2000" dirty="0"/>
              <a:t>Kompleksowy program przeciwdziałania nadwadze i otyłości </a:t>
            </a:r>
            <a:br>
              <a:rPr lang="pl-PL" sz="2000" dirty="0"/>
            </a:br>
            <a:r>
              <a:rPr lang="pl-PL" sz="2000" dirty="0"/>
              <a:t>u dzieci i młodzieży w województwie pomorskim</a:t>
            </a:r>
          </a:p>
        </p:txBody>
      </p:sp>
      <p:sp>
        <p:nvSpPr>
          <p:cNvPr id="7" name="Podtytuł 4">
            <a:extLst>
              <a:ext uri="{FF2B5EF4-FFF2-40B4-BE49-F238E27FC236}">
                <a16:creationId xmlns:a16="http://schemas.microsoft.com/office/drawing/2014/main" id="{AF3A473D-C02B-4C03-95DB-2E7210E44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211" y="5003973"/>
            <a:ext cx="7920037" cy="1079500"/>
          </a:xfrm>
        </p:spPr>
        <p:txBody>
          <a:bodyPr>
            <a:normAutofit/>
          </a:bodyPr>
          <a:lstStyle/>
          <a:p>
            <a:r>
              <a:rPr lang="pl-PL" sz="1800" b="0" dirty="0"/>
              <a:t>13 październik 2025 r. </a:t>
            </a:r>
          </a:p>
          <a:p>
            <a:pPr algn="r"/>
            <a:r>
              <a:rPr lang="pl-PL" sz="1800" b="0" dirty="0"/>
              <a:t>Aleksandra Gac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658" y="4926300"/>
            <a:ext cx="6624736" cy="15841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526"/>
              </a:spcBef>
            </a:pPr>
            <a:r>
              <a:rPr lang="pl-PL" sz="1600" b="0" dirty="0">
                <a:solidFill>
                  <a:schemeClr val="tx1"/>
                </a:solidFill>
              </a:rPr>
              <a:t>Planowana liczba dzieci w badaniach przesiewowych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50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800" dirty="0">
                <a:solidFill>
                  <a:schemeClr val="tx1"/>
                </a:solidFill>
              </a:rPr>
              <a:t>992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  </a:t>
            </a:r>
            <a:r>
              <a:rPr lang="pl-PL" sz="1600" b="0" dirty="0">
                <a:solidFill>
                  <a:schemeClr val="tx1"/>
                </a:solidFill>
              </a:rPr>
              <a:t>Szacowana liczba dzieci zakwalifikowanych do etapu specjalistycznego 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>2 677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613ABFB9-5E06-44EB-8378-D2524ADFF78E}"/>
              </a:ext>
            </a:extLst>
          </p:cNvPr>
          <p:cNvSpPr txBox="1">
            <a:spLocks/>
          </p:cNvSpPr>
          <p:nvPr/>
        </p:nvSpPr>
        <p:spPr>
          <a:xfrm>
            <a:off x="409126" y="1187549"/>
            <a:ext cx="10314459" cy="3168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solidFill>
                  <a:schemeClr val="tx1"/>
                </a:solidFill>
                <a:latin typeface="+mn-lt"/>
              </a:rPr>
              <a:t>Do programu w pierwszej kolejności będą kwalifikowane: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  <a:latin typeface="+mn-lt"/>
              </a:rPr>
              <a:t> dzieci  z obszarów, na których nie są realizowane analogiczne  programy polityki zdrowotnej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  dzieci, które mają problem z dostępem do usług zdrowotnych, np. dotknięte/zagrożone ubóstwem i wykluczeniem społecznym oraz ich rodziny</a:t>
            </a:r>
          </a:p>
          <a:p>
            <a:endParaRPr lang="pl-PL" sz="1800" b="0" dirty="0">
              <a:solidFill>
                <a:schemeClr val="tx1"/>
              </a:solidFill>
            </a:endParaRPr>
          </a:p>
          <a:p>
            <a:endParaRPr lang="pl-PL" sz="1800" b="0" dirty="0">
              <a:solidFill>
                <a:schemeClr val="tx1"/>
              </a:solidFill>
            </a:endParaRPr>
          </a:p>
          <a:p>
            <a:r>
              <a:rPr lang="pl-PL" sz="18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7A940DDE-FE4D-4EC8-B3F8-58C91713FAB2}"/>
              </a:ext>
            </a:extLst>
          </p:cNvPr>
          <p:cNvSpPr txBox="1">
            <a:spLocks/>
          </p:cNvSpPr>
          <p:nvPr/>
        </p:nvSpPr>
        <p:spPr>
          <a:xfrm>
            <a:off x="953418" y="349306"/>
            <a:ext cx="5328303" cy="108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3100" dirty="0"/>
              <a:t>Populacja docelowa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650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9CFC7263-6468-4386-852B-C6E9DA82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899517"/>
            <a:ext cx="8640381" cy="648072"/>
          </a:xfrm>
        </p:spPr>
        <p:txBody>
          <a:bodyPr>
            <a:noAutofit/>
          </a:bodyPr>
          <a:lstStyle/>
          <a:p>
            <a:r>
              <a:rPr lang="pl-PL" dirty="0"/>
              <a:t>Główne etapy programu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049F4DA3-75AF-420A-B48A-B22935F0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570" y="2195661"/>
            <a:ext cx="5813665" cy="39604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526"/>
              </a:spcBef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Badania przesiewowe</a:t>
            </a:r>
          </a:p>
          <a:p>
            <a:pPr>
              <a:lnSpc>
                <a:spcPct val="150000"/>
              </a:lnSpc>
              <a:spcBef>
                <a:spcPts val="526"/>
              </a:spcBef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Realizacja opieki specjalistycznej</a:t>
            </a:r>
          </a:p>
          <a:p>
            <a:pPr>
              <a:lnSpc>
                <a:spcPct val="150000"/>
              </a:lnSpc>
              <a:spcBef>
                <a:spcPts val="526"/>
              </a:spcBef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Edukacja w środowisku szkolnym</a:t>
            </a:r>
          </a:p>
        </p:txBody>
      </p:sp>
    </p:spTree>
    <p:extLst>
      <p:ext uri="{BB962C8B-B14F-4D97-AF65-F5344CB8AC3E}">
        <p14:creationId xmlns:p14="http://schemas.microsoft.com/office/powerpoint/2010/main" val="314925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9CFC7263-6468-4386-852B-C6E9DA82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11" y="496336"/>
            <a:ext cx="8640381" cy="648072"/>
          </a:xfrm>
        </p:spPr>
        <p:txBody>
          <a:bodyPr>
            <a:noAutofit/>
          </a:bodyPr>
          <a:lstStyle/>
          <a:p>
            <a:r>
              <a:rPr lang="pl-PL" dirty="0"/>
              <a:t>Główne etapy programu – badania przesiewowe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049F4DA3-75AF-420A-B48A-B22935F04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570" y="1691605"/>
            <a:ext cx="6552728" cy="29523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526"/>
              </a:spcBef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Badanie fizykalne i pomiary BMI</a:t>
            </a:r>
          </a:p>
          <a:p>
            <a:pPr>
              <a:lnSpc>
                <a:spcPct val="150000"/>
              </a:lnSpc>
              <a:spcBef>
                <a:spcPts val="526"/>
              </a:spcBef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Analiza składu ciała </a:t>
            </a:r>
          </a:p>
          <a:p>
            <a:pPr>
              <a:lnSpc>
                <a:spcPct val="150000"/>
              </a:lnSpc>
              <a:spcBef>
                <a:spcPts val="526"/>
              </a:spcBef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Test wydolności fizycznej i ocena postawy</a:t>
            </a:r>
          </a:p>
          <a:p>
            <a:pPr>
              <a:lnSpc>
                <a:spcPct val="150000"/>
              </a:lnSpc>
              <a:spcBef>
                <a:spcPts val="526"/>
              </a:spcBef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Pomiar ciśnienia tętniczego krwi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1B949AF-3698-40EB-843B-9DA2D12ABA2B}"/>
              </a:ext>
            </a:extLst>
          </p:cNvPr>
          <p:cNvSpPr/>
          <p:nvPr/>
        </p:nvSpPr>
        <p:spPr>
          <a:xfrm>
            <a:off x="161619" y="5940077"/>
            <a:ext cx="1015283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l-PL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Efekt: identyfikacja dzieci z nadmiarem masy ciała (</a:t>
            </a:r>
            <a:r>
              <a:rPr lang="pl-PL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cBMI</a:t>
            </a:r>
            <a:r>
              <a:rPr lang="pl-PL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≥ 90)</a:t>
            </a:r>
            <a:endParaRPr lang="pl-PL" sz="36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43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83906-C3D3-4C2D-84C2-A885742D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DECD53-6523-43DE-9937-4790540BB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" name="Symbol zastępczy zawartości 1">
            <a:extLst>
              <a:ext uri="{FF2B5EF4-FFF2-40B4-BE49-F238E27FC236}">
                <a16:creationId xmlns:a16="http://schemas.microsoft.com/office/drawing/2014/main" id="{3660D98D-0042-419A-A733-DEFF99537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8" y="539476"/>
            <a:ext cx="10153128" cy="663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Otyłość dziecięca – problem zdrowotny i społeczny</a:t>
            </a:r>
          </a:p>
          <a:p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526"/>
              </a:spcBef>
              <a:buNone/>
            </a:pPr>
            <a:endParaRPr lang="pl-PL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Symbol zastępczy zawartości 14">
            <a:extLst>
              <a:ext uri="{FF2B5EF4-FFF2-40B4-BE49-F238E27FC236}">
                <a16:creationId xmlns:a16="http://schemas.microsoft.com/office/drawing/2014/main" id="{FF0986FE-C695-4773-97A1-2641DD325EBA}"/>
              </a:ext>
            </a:extLst>
          </p:cNvPr>
          <p:cNvSpPr txBox="1">
            <a:spLocks/>
          </p:cNvSpPr>
          <p:nvPr/>
        </p:nvSpPr>
        <p:spPr>
          <a:xfrm>
            <a:off x="881410" y="1440027"/>
            <a:ext cx="8496944" cy="1698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800" dirty="0">
                <a:latin typeface="+mn-lt"/>
              </a:rPr>
              <a:t>Zgodnie wynikami badania COSI 2022-2024 w Polsce </a:t>
            </a:r>
          </a:p>
          <a:p>
            <a:pPr marL="0" indent="0" algn="ctr">
              <a:buFontTx/>
              <a:buNone/>
            </a:pPr>
            <a:r>
              <a:rPr lang="pl-PL" sz="2800" dirty="0">
                <a:latin typeface="+mn-lt"/>
              </a:rPr>
              <a:t>nadmierna masa ciała dotyczy </a:t>
            </a:r>
            <a:r>
              <a:rPr lang="pl-PL" sz="2800" b="1" dirty="0">
                <a:latin typeface="+mn-lt"/>
              </a:rPr>
              <a:t>33%, </a:t>
            </a:r>
            <a:r>
              <a:rPr lang="pl-PL" sz="2800" dirty="0">
                <a:latin typeface="+mn-lt"/>
              </a:rPr>
              <a:t>a otyłość </a:t>
            </a:r>
            <a:r>
              <a:rPr lang="pl-PL" sz="2800" b="1" dirty="0">
                <a:latin typeface="+mn-lt"/>
              </a:rPr>
              <a:t>15% </a:t>
            </a:r>
            <a:r>
              <a:rPr lang="pl-PL" sz="2800" dirty="0">
                <a:latin typeface="+mn-lt"/>
              </a:rPr>
              <a:t>dzieci </a:t>
            </a:r>
          </a:p>
          <a:p>
            <a:pPr marL="0" indent="0" algn="ctr">
              <a:buFontTx/>
              <a:buNone/>
            </a:pPr>
            <a:r>
              <a:rPr lang="pl-PL" sz="2800" dirty="0">
                <a:latin typeface="+mn-lt"/>
              </a:rPr>
              <a:t>w wieku 8 lat</a:t>
            </a:r>
          </a:p>
          <a:p>
            <a:pPr marL="0" indent="0">
              <a:buFontTx/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9609EF1-9745-4E0B-84CF-EC7AF68BF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38083"/>
              </p:ext>
            </p:extLst>
          </p:nvPr>
        </p:nvGraphicFramePr>
        <p:xfrm>
          <a:off x="989422" y="3347789"/>
          <a:ext cx="8712968" cy="36724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77096">
                  <a:extLst>
                    <a:ext uri="{9D8B030D-6E8A-4147-A177-3AD203B41FA5}">
                      <a16:colId xmlns:a16="http://schemas.microsoft.com/office/drawing/2014/main" val="2780867004"/>
                    </a:ext>
                  </a:extLst>
                </a:gridCol>
                <a:gridCol w="4135872">
                  <a:extLst>
                    <a:ext uri="{9D8B030D-6E8A-4147-A177-3AD203B41FA5}">
                      <a16:colId xmlns:a16="http://schemas.microsoft.com/office/drawing/2014/main" val="1959082345"/>
                    </a:ext>
                  </a:extLst>
                </a:gridCol>
              </a:tblGrid>
              <a:tr h="734482">
                <a:tc>
                  <a:txBody>
                    <a:bodyPr/>
                    <a:lstStyle/>
                    <a:p>
                      <a:r>
                        <a:rPr lang="pl-PL" b="0" dirty="0"/>
                        <a:t>&lt; 5 </a:t>
                      </a:r>
                      <a:r>
                        <a:rPr lang="pl-PL" b="0" dirty="0" err="1"/>
                        <a:t>centyli</a:t>
                      </a:r>
                      <a:r>
                        <a:rPr lang="pl-PL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0" dirty="0"/>
                        <a:t>niedowaga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085430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pl-PL" dirty="0"/>
                        <a:t>5-25 </a:t>
                      </a:r>
                      <a:r>
                        <a:rPr lang="pl-PL" dirty="0" err="1"/>
                        <a:t>centyli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szczupłość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727044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pl-PL" dirty="0"/>
                        <a:t>25-90 </a:t>
                      </a:r>
                      <a:r>
                        <a:rPr lang="pl-PL" dirty="0" err="1"/>
                        <a:t>centyli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norma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00008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pl-PL" dirty="0"/>
                        <a:t>90-97 </a:t>
                      </a:r>
                      <a:r>
                        <a:rPr lang="pl-PL" dirty="0" err="1"/>
                        <a:t>centyli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nadwaga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04161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pl-PL" dirty="0"/>
                        <a:t>&gt; 97 </a:t>
                      </a:r>
                      <a:r>
                        <a:rPr lang="pl-PL" dirty="0" err="1"/>
                        <a:t>centyli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otyłość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42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26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BCFDA5B-5CE0-412A-8450-9E36A03F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6" y="510901"/>
            <a:ext cx="8640381" cy="504633"/>
          </a:xfrm>
        </p:spPr>
        <p:txBody>
          <a:bodyPr>
            <a:normAutofit fontScale="90000"/>
          </a:bodyPr>
          <a:lstStyle/>
          <a:p>
            <a:r>
              <a:rPr lang="pl-PL" dirty="0"/>
              <a:t>Etap specjalistyczny</a:t>
            </a:r>
            <a:br>
              <a:rPr lang="pl-PL" dirty="0"/>
            </a:br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1F5948C-0955-4E94-9A81-6E0AB316E499}"/>
              </a:ext>
            </a:extLst>
          </p:cNvPr>
          <p:cNvSpPr/>
          <p:nvPr/>
        </p:nvSpPr>
        <p:spPr>
          <a:xfrm>
            <a:off x="1133148" y="1547589"/>
            <a:ext cx="9001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2800" dirty="0"/>
              <a:t> Indywidualne konsultacje: lekarz, dietetyk, psycholog,    specjalista aktywności fizycznej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2800" dirty="0"/>
              <a:t> Warsztaty edukacyjne dla dzieci i rodziców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2800" dirty="0"/>
              <a:t> Badania laboratoryjne</a:t>
            </a:r>
          </a:p>
          <a:p>
            <a:pPr marL="285750" indent="-285750">
              <a:spcBef>
                <a:spcPts val="24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2800" dirty="0"/>
              <a:t> Konsultacja specjalistyczna w razie istotnego problemu zdrowotnego </a:t>
            </a:r>
          </a:p>
        </p:txBody>
      </p:sp>
    </p:spTree>
    <p:extLst>
      <p:ext uri="{BB962C8B-B14F-4D97-AF65-F5344CB8AC3E}">
        <p14:creationId xmlns:p14="http://schemas.microsoft.com/office/powerpoint/2010/main" val="35185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683906-C3D3-4C2D-84C2-A885742D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DECD53-6523-43DE-9937-4790540BB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D44025E-B8FF-45EE-90CF-0C335ED1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9634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nieprawidłowa dieta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niedostateczna aktywność fizyczna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800" dirty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pl-PL" sz="2800" dirty="0">
                <a:latin typeface="+mn-lt"/>
              </a:rPr>
              <a:t>ale i: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niedożywienie i/lub nadmierna waga ciała u rodziców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niedobór snu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800" dirty="0">
                <a:latin typeface="+mn-lt"/>
              </a:rPr>
              <a:t> zbyt długi czas ekranowy</a:t>
            </a:r>
          </a:p>
          <a:p>
            <a:pPr lvl="0"/>
            <a:endParaRPr lang="pl-PL" sz="2400" dirty="0"/>
          </a:p>
        </p:txBody>
      </p:sp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id="{4652CA76-2A7A-4FCF-89DF-566C46862387}"/>
              </a:ext>
            </a:extLst>
          </p:cNvPr>
          <p:cNvSpPr txBox="1">
            <a:spLocks/>
          </p:cNvSpPr>
          <p:nvPr/>
        </p:nvSpPr>
        <p:spPr>
          <a:xfrm>
            <a:off x="726538" y="528841"/>
            <a:ext cx="10153128" cy="663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Kluczowe środowiskowe przyczyny otyłości prostej</a:t>
            </a:r>
          </a:p>
        </p:txBody>
      </p:sp>
    </p:spTree>
    <p:extLst>
      <p:ext uri="{BB962C8B-B14F-4D97-AF65-F5344CB8AC3E}">
        <p14:creationId xmlns:p14="http://schemas.microsoft.com/office/powerpoint/2010/main" val="330202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A1A1BE0A-A236-46D4-9715-0E714A56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1331565"/>
            <a:ext cx="10225136" cy="792088"/>
          </a:xfrm>
        </p:spPr>
        <p:txBody>
          <a:bodyPr>
            <a:normAutofit fontScale="90000"/>
          </a:bodyPr>
          <a:lstStyle/>
          <a:p>
            <a:r>
              <a:rPr lang="pl-PL" dirty="0"/>
              <a:t>Edukacja w szkołach</a:t>
            </a:r>
            <a:br>
              <a:rPr lang="pl-PL" dirty="0"/>
            </a:br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AD0AC18-631A-4CFA-952F-1302DAF46503}"/>
              </a:ext>
            </a:extLst>
          </p:cNvPr>
          <p:cNvSpPr/>
          <p:nvPr/>
        </p:nvSpPr>
        <p:spPr>
          <a:xfrm>
            <a:off x="683166" y="2123653"/>
            <a:ext cx="8654968" cy="255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2800" dirty="0"/>
              <a:t> Warsztaty prozdrowotne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2800" dirty="0"/>
              <a:t> Promocja zdrowego stylu życia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q"/>
            </a:pPr>
            <a:r>
              <a:rPr lang="pl-PL" sz="2800" dirty="0"/>
              <a:t> Współpraca z nauczycielami i środowiskiem szkolnym</a:t>
            </a:r>
          </a:p>
        </p:txBody>
      </p:sp>
    </p:spTree>
    <p:extLst>
      <p:ext uri="{BB962C8B-B14F-4D97-AF65-F5344CB8AC3E}">
        <p14:creationId xmlns:p14="http://schemas.microsoft.com/office/powerpoint/2010/main" val="1141392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11D4A1-E32D-4353-A395-90D542D71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176" y="2867731"/>
            <a:ext cx="7920115" cy="108776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4A53CA7-F386-45EC-9B55-21C62855F61D}"/>
              </a:ext>
            </a:extLst>
          </p:cNvPr>
          <p:cNvSpPr txBox="1"/>
          <p:nvPr/>
        </p:nvSpPr>
        <p:spPr>
          <a:xfrm>
            <a:off x="3473698" y="4211885"/>
            <a:ext cx="4392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Aleksandra Gac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Kierownik Referatu Polityki Zdrowotnej</a:t>
            </a:r>
          </a:p>
          <a:p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Mail: a.gac@pomorskie.eu</a:t>
            </a: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Tel: 58 326 82 37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42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2E7A08-95A9-454C-9751-AF310244E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9C9759-74A0-4BE3-95D8-B22461809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58ADEA-A8BE-4856-A2C8-618EFBADC7A8}"/>
              </a:ext>
            </a:extLst>
          </p:cNvPr>
          <p:cNvPicPr/>
          <p:nvPr/>
        </p:nvPicPr>
        <p:blipFill rotWithShape="1">
          <a:blip r:embed="rId2"/>
          <a:srcRect r="15748"/>
          <a:stretch/>
        </p:blipFill>
        <p:spPr>
          <a:xfrm>
            <a:off x="629382" y="1547589"/>
            <a:ext cx="9433048" cy="5256584"/>
          </a:xfrm>
          <a:prstGeom prst="rect">
            <a:avLst/>
          </a:prstGeom>
        </p:spPr>
      </p:pic>
      <p:sp>
        <p:nvSpPr>
          <p:cNvPr id="6" name="Symbol zastępczy zawartości 1">
            <a:extLst>
              <a:ext uri="{FF2B5EF4-FFF2-40B4-BE49-F238E27FC236}">
                <a16:creationId xmlns:a16="http://schemas.microsoft.com/office/drawing/2014/main" id="{388F2149-74D8-411A-A495-EC65956B4EF4}"/>
              </a:ext>
            </a:extLst>
          </p:cNvPr>
          <p:cNvSpPr txBox="1">
            <a:spLocks/>
          </p:cNvSpPr>
          <p:nvPr/>
        </p:nvSpPr>
        <p:spPr>
          <a:xfrm>
            <a:off x="449362" y="395461"/>
            <a:ext cx="10153128" cy="936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Relatywny wzrost częstości występowania nadmiaru masy ciała u dzieci w wieku 5-14 lat, 1990-2021 (%)</a:t>
            </a:r>
          </a:p>
          <a:p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Tx/>
              <a:buNone/>
            </a:pP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526"/>
              </a:spcBef>
              <a:buFontTx/>
              <a:buNone/>
            </a:pPr>
            <a:endParaRPr lang="pl-PL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D2A641E-02E9-4157-8222-D2493D5385BB}"/>
              </a:ext>
            </a:extLst>
          </p:cNvPr>
          <p:cNvSpPr/>
          <p:nvPr/>
        </p:nvSpPr>
        <p:spPr>
          <a:xfrm>
            <a:off x="593378" y="5075981"/>
            <a:ext cx="266429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04C9031-1B5F-430E-BCDD-0F59EAC916BE}"/>
              </a:ext>
            </a:extLst>
          </p:cNvPr>
          <p:cNvSpPr/>
          <p:nvPr/>
        </p:nvSpPr>
        <p:spPr>
          <a:xfrm>
            <a:off x="2874106" y="6743910"/>
            <a:ext cx="77100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Źródło:</a:t>
            </a:r>
          </a:p>
          <a:p>
            <a:r>
              <a:rPr lang="en-US" sz="1100" dirty="0"/>
              <a:t>Kerr, Jessica A et al.</a:t>
            </a:r>
            <a:r>
              <a:rPr lang="pl-PL" sz="1100" dirty="0"/>
              <a:t>: </a:t>
            </a:r>
            <a:r>
              <a:rPr lang="en-US" sz="1100" dirty="0"/>
              <a:t>Global, regional, and national prevalence of child and adolescent overweight and obesity, 1990–2021, with forecasts to 2050: a forecasting study for the Global Burden of Disease Study 2021</a:t>
            </a:r>
            <a:r>
              <a:rPr lang="pl-PL" sz="1100" dirty="0"/>
              <a:t>; </a:t>
            </a:r>
            <a:r>
              <a:rPr lang="en-US" sz="1100" dirty="0"/>
              <a:t>The Lancet, Volume 405, Issue 10481, 785 – 812</a:t>
            </a:r>
          </a:p>
        </p:txBody>
      </p:sp>
    </p:spTree>
    <p:extLst>
      <p:ext uri="{BB962C8B-B14F-4D97-AF65-F5344CB8AC3E}">
        <p14:creationId xmlns:p14="http://schemas.microsoft.com/office/powerpoint/2010/main" val="187894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715A0A-9DE1-4008-A817-93DAEF2D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powinien leczyć dzieci z otyłością?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0CB665-4959-4B77-ACE8-1FE73AE29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122" name="Picture 2" descr="Szpital podstawą systemu ochrony zdrowia w Polsce? - Menedżer Zdrowia –  Termedia">
            <a:extLst>
              <a:ext uri="{FF2B5EF4-FFF2-40B4-BE49-F238E27FC236}">
                <a16:creationId xmlns:a16="http://schemas.microsoft.com/office/drawing/2014/main" id="{3A9EDEC5-8581-4F8E-8872-6709A6DD49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9" y="2339677"/>
            <a:ext cx="86555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6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C4327-3FE0-4A38-B2A4-108C169A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539838"/>
            <a:ext cx="8640381" cy="1080001"/>
          </a:xfrm>
        </p:spPr>
        <p:txBody>
          <a:bodyPr/>
          <a:lstStyle/>
          <a:p>
            <a:r>
              <a:rPr lang="pl-PL" dirty="0"/>
              <a:t>Odsetek pacjentów w wieku 0-18 lat, u których stwierdzono otyłość w 2019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F44041-34CF-4D61-A6A4-BDA2ECF9B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6524501-FBF5-412C-ACD6-8F67DC6C3F1A}"/>
              </a:ext>
            </a:extLst>
          </p:cNvPr>
          <p:cNvPicPr/>
          <p:nvPr/>
        </p:nvPicPr>
        <p:blipFill rotWithShape="1">
          <a:blip r:embed="rId3"/>
          <a:srcRect t="16725"/>
          <a:stretch/>
        </p:blipFill>
        <p:spPr>
          <a:xfrm>
            <a:off x="2711924" y="1688634"/>
            <a:ext cx="5839553" cy="54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1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A592D-AFD2-497D-ABAE-FA72EFAD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14" y="456497"/>
            <a:ext cx="8640381" cy="1080001"/>
          </a:xfrm>
        </p:spPr>
        <p:txBody>
          <a:bodyPr/>
          <a:lstStyle/>
          <a:p>
            <a:r>
              <a:rPr lang="pl-PL" dirty="0"/>
              <a:t>Globalne bariery podejmowania interwencji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1D4155-B9C2-4078-837D-56908687B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2EF655-059C-498C-85B1-CE7C60E003EB}"/>
              </a:ext>
            </a:extLst>
          </p:cNvPr>
          <p:cNvPicPr/>
          <p:nvPr/>
        </p:nvPicPr>
        <p:blipFill rotWithShape="1">
          <a:blip r:embed="rId3"/>
          <a:srcRect r="24814"/>
          <a:stretch/>
        </p:blipFill>
        <p:spPr>
          <a:xfrm>
            <a:off x="2825626" y="978263"/>
            <a:ext cx="7308812" cy="533776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8301708-4D75-4483-AFA3-EE8B1D757748}"/>
              </a:ext>
            </a:extLst>
          </p:cNvPr>
          <p:cNvSpPr txBox="1"/>
          <p:nvPr/>
        </p:nvSpPr>
        <p:spPr>
          <a:xfrm>
            <a:off x="7364983" y="6498657"/>
            <a:ext cx="2967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Źródło: World </a:t>
            </a:r>
            <a:r>
              <a:rPr lang="pl-PL" sz="1600" dirty="0" err="1"/>
              <a:t>Obesity</a:t>
            </a:r>
            <a:r>
              <a:rPr lang="pl-PL" sz="1600" dirty="0"/>
              <a:t> Atlas 2025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ACF1565-883C-40C3-84F3-FF16AA3A2ABF}"/>
              </a:ext>
            </a:extLst>
          </p:cNvPr>
          <p:cNvSpPr txBox="1"/>
          <p:nvPr/>
        </p:nvSpPr>
        <p:spPr>
          <a:xfrm>
            <a:off x="1241450" y="1115541"/>
            <a:ext cx="41044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Brak woli, zainteresowania i działań politycznych </a:t>
            </a:r>
          </a:p>
          <a:p>
            <a:r>
              <a:rPr lang="pl-PL" sz="1400" dirty="0"/>
              <a:t>Brak kształcenia i wykształconych lekarzy POZ</a:t>
            </a:r>
          </a:p>
          <a:p>
            <a:r>
              <a:rPr lang="pl-PL" sz="1400" dirty="0"/>
              <a:t>Wysokie koszt świadczeń zdrowotnych</a:t>
            </a:r>
          </a:p>
          <a:p>
            <a:r>
              <a:rPr lang="pl-PL" sz="1400" dirty="0"/>
              <a:t>Słaby poziom </a:t>
            </a:r>
            <a:r>
              <a:rPr lang="pl-PL" sz="1400" dirty="0" err="1"/>
              <a:t>zachowań</a:t>
            </a:r>
            <a:r>
              <a:rPr lang="pl-PL" sz="1400" dirty="0"/>
              <a:t> zdrowotnych </a:t>
            </a:r>
          </a:p>
          <a:p>
            <a:r>
              <a:rPr lang="pl-PL" sz="1400" dirty="0"/>
              <a:t>Brak uznania otyłości jako choroby</a:t>
            </a:r>
          </a:p>
          <a:p>
            <a:r>
              <a:rPr lang="pl-PL" sz="1400" dirty="0"/>
              <a:t>Niskie nakłady finansowe na leczenie otyłości</a:t>
            </a:r>
          </a:p>
          <a:p>
            <a:r>
              <a:rPr lang="pl-PL" sz="1400" dirty="0"/>
              <a:t>Stygmatyzacja</a:t>
            </a:r>
          </a:p>
          <a:p>
            <a:r>
              <a:rPr lang="pl-PL" sz="1400" dirty="0"/>
              <a:t>Cena i dostępność żywności</a:t>
            </a:r>
          </a:p>
          <a:p>
            <a:r>
              <a:rPr lang="pl-PL" sz="1400" dirty="0"/>
              <a:t>Kulturalne normy i tradycje</a:t>
            </a:r>
          </a:p>
          <a:p>
            <a:r>
              <a:rPr lang="pl-PL" sz="1400" dirty="0"/>
              <a:t>Brak dowodów, monitorowania i badań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97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EA2B206-BB93-48C9-BE3F-818684CAA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331565"/>
            <a:ext cx="9361040" cy="5098105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AFA027-E66E-4C02-AED9-E33D6E20F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587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5701224-8464-4D08-88F2-F5662CD43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8" y="899517"/>
            <a:ext cx="9767086" cy="4905057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7C411C-0EC6-4262-8133-B4CCD38A2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28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7C411C-0EC6-4262-8133-B4CCD38A2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667D383-3ED1-430B-951A-9F28E8501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" y="827509"/>
            <a:ext cx="8849108" cy="48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A23CD72-CE85-40C5-BC6D-D9D4A0A40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EF0C3BBF-AE2C-4AF5-9683-9A9CFE4D88F2}"/>
              </a:ext>
            </a:extLst>
          </p:cNvPr>
          <p:cNvSpPr txBox="1">
            <a:spLocks/>
          </p:cNvSpPr>
          <p:nvPr/>
        </p:nvSpPr>
        <p:spPr>
          <a:xfrm>
            <a:off x="993085" y="539477"/>
            <a:ext cx="8639997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600" dirty="0"/>
              <a:t>Cel główny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1EA9CB-AA27-4228-B241-C9A58EF68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850" y="1331565"/>
            <a:ext cx="9577608" cy="46800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800" dirty="0">
                <a:latin typeface="+mn-lt"/>
              </a:rPr>
              <a:t>Zmniejszenie częstości występowania nadwagi i otyłości (redukcja nadmiaru masy ciała o co najmniej 3 </a:t>
            </a:r>
            <a:r>
              <a:rPr lang="pl-PL" sz="2800" dirty="0" err="1">
                <a:latin typeface="+mn-lt"/>
              </a:rPr>
              <a:t>centyle</a:t>
            </a:r>
            <a:r>
              <a:rPr lang="pl-PL" sz="2800" dirty="0">
                <a:latin typeface="+mn-lt"/>
              </a:rPr>
              <a:t> BMI) u co najmniej 20% dzieci w wieku 7 i 10 lat z problemem nadwagi lub otyłości, objętych specjalistyczną opieką w ramach programu profilaktyki nadwagi i otyłości.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800" dirty="0">
              <a:latin typeface="+mn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800" dirty="0">
                <a:latin typeface="+mn-lt"/>
              </a:rPr>
              <a:t>Dzieci w wieku 7 i 10 lat = uczniowie 1 i 3 klas szkół podstawowych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800" dirty="0">
              <a:latin typeface="+mn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0381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1776</TotalTime>
  <Words>548</Words>
  <Application>Microsoft Office PowerPoint</Application>
  <PresentationFormat>Niestandardowy</PresentationFormat>
  <Paragraphs>97</Paragraphs>
  <Slides>17</Slides>
  <Notes>5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Times New Roman</vt:lpstr>
      <vt:lpstr>Wingdings</vt:lpstr>
      <vt:lpstr>Motyw pakietu Office</vt:lpstr>
      <vt:lpstr>CorelDRAW</vt:lpstr>
      <vt:lpstr>Regionalny Program Polityki Zdrowotnej  Kompleksowy program przeciwdziałania nadwadze i otyłości  u dzieci i młodzieży w województwie pomorskim</vt:lpstr>
      <vt:lpstr>Prezentacja programu PowerPoint</vt:lpstr>
      <vt:lpstr>Kto powinien leczyć dzieci z otyłością?</vt:lpstr>
      <vt:lpstr>Odsetek pacjentów w wieku 0-18 lat, u których stwierdzono otyłość w 2019 r.</vt:lpstr>
      <vt:lpstr>Globalne bariery podejmowania interwencji </vt:lpstr>
      <vt:lpstr>Prezentacja programu PowerPoint</vt:lpstr>
      <vt:lpstr>Prezentacja programu PowerPoint</vt:lpstr>
      <vt:lpstr>Prezentacja programu PowerPoint</vt:lpstr>
      <vt:lpstr>Prezentacja programu PowerPoint</vt:lpstr>
      <vt:lpstr>Planowana liczba dzieci w badaniach przesiewowych  50 992    Szacowana liczba dzieci zakwalifikowanych do etapu specjalistycznego  2 677</vt:lpstr>
      <vt:lpstr>Główne etapy programu  </vt:lpstr>
      <vt:lpstr>Główne etapy programu – badania przesiewowe  </vt:lpstr>
      <vt:lpstr>Prezentacja programu PowerPoint</vt:lpstr>
      <vt:lpstr>Etap specjalistyczny   </vt:lpstr>
      <vt:lpstr>Prezentacja programu PowerPoint</vt:lpstr>
      <vt:lpstr>Edukacja w szkołach  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Aleksandra Gac</cp:lastModifiedBy>
  <cp:revision>129</cp:revision>
  <dcterms:created xsi:type="dcterms:W3CDTF">2022-06-22T09:40:44Z</dcterms:created>
  <dcterms:modified xsi:type="dcterms:W3CDTF">2025-10-07T10:24:42Z</dcterms:modified>
</cp:coreProperties>
</file>